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3.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4.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5.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notesSlides/notesSlide6.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notesSlides/notesSlide7.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5.xml" ContentType="application/vnd.openxmlformats-officedocument.presentationml.tags+xml"/>
  <Override PartName="/ppt/tags/tag146.xml" ContentType="application/vnd.openxmlformats-officedocument.presentationml.tags+xml"/>
  <Override PartName="/ppt/notesSlides/notesSlide9.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10.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2.xml" ContentType="application/vnd.openxmlformats-officedocument.presentationml.tags+xml"/>
  <Override PartName="/ppt/tags/tag153.xml" ContentType="application/vnd.openxmlformats-officedocument.presentationml.tags+xml"/>
  <Override PartName="/ppt/notesSlides/notesSlide12.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13.xml" ContentType="application/vnd.openxmlformats-officedocument.presentationml.notesSlide+xml"/>
  <Override PartName="/ppt/comments/modernComment_14A_C53C35C3.xml" ContentType="application/vnd.ms-powerpoint.comments+xml"/>
  <Override PartName="/ppt/tags/tag156.xml" ContentType="application/vnd.openxmlformats-officedocument.presentationml.tags+xml"/>
  <Override PartName="/ppt/tags/tag157.xml" ContentType="application/vnd.openxmlformats-officedocument.presentationml.tags+xml"/>
  <Override PartName="/ppt/notesSlides/notesSlide14.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15.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62.xml" ContentType="application/vnd.openxmlformats-officedocument.presentationml.tags+xml"/>
  <Override PartName="/ppt/tags/tag163.xml" ContentType="application/vnd.openxmlformats-officedocument.presentationml.tags+xml"/>
  <Override PartName="/ppt/notesSlides/notesSlide17.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comments/modernComment_14F_D44E6353.xml" ContentType="application/vnd.ms-powerpoint.comment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8.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4155" r:id="rId2"/>
  </p:sldMasterIdLst>
  <p:notesMasterIdLst>
    <p:notesMasterId r:id="rId29"/>
  </p:notesMasterIdLst>
  <p:handoutMasterIdLst>
    <p:handoutMasterId r:id="rId30"/>
  </p:handoutMasterIdLst>
  <p:sldIdLst>
    <p:sldId id="265" r:id="rId3"/>
    <p:sldId id="312" r:id="rId4"/>
    <p:sldId id="310" r:id="rId5"/>
    <p:sldId id="311" r:id="rId6"/>
    <p:sldId id="327" r:id="rId7"/>
    <p:sldId id="258" r:id="rId8"/>
    <p:sldId id="283" r:id="rId9"/>
    <p:sldId id="325" r:id="rId10"/>
    <p:sldId id="264" r:id="rId11"/>
    <p:sldId id="333" r:id="rId12"/>
    <p:sldId id="323" r:id="rId13"/>
    <p:sldId id="329" r:id="rId14"/>
    <p:sldId id="339" r:id="rId15"/>
    <p:sldId id="330" r:id="rId16"/>
    <p:sldId id="331" r:id="rId17"/>
    <p:sldId id="332" r:id="rId18"/>
    <p:sldId id="342" r:id="rId19"/>
    <p:sldId id="282" r:id="rId20"/>
    <p:sldId id="267" r:id="rId21"/>
    <p:sldId id="334" r:id="rId22"/>
    <p:sldId id="335" r:id="rId23"/>
    <p:sldId id="336" r:id="rId24"/>
    <p:sldId id="337" r:id="rId25"/>
    <p:sldId id="305" r:id="rId26"/>
    <p:sldId id="289" r:id="rId27"/>
    <p:sldId id="291" r:id="rId28"/>
  </p:sldIdLst>
  <p:sldSz cx="10058400" cy="7543800"/>
  <p:notesSz cx="6819900" cy="9918700"/>
  <p:custDataLst>
    <p:tags r:id="rId31"/>
  </p:custDataLst>
  <p:defaultTextStyle>
    <a:defPPr>
      <a:defRPr lang="en-US"/>
    </a:defPPr>
    <a:lvl1pPr algn="l" rtl="0" eaLnBrk="0" fontAlgn="base" hangingPunct="0">
      <a:spcBef>
        <a:spcPct val="50000"/>
      </a:spcBef>
      <a:spcAft>
        <a:spcPct val="0"/>
      </a:spcAft>
      <a:defRPr lang="en-US" kern="1200">
        <a:solidFill>
          <a:schemeClr val="tx1"/>
        </a:solidFill>
        <a:latin typeface="Frutiger 55 Roman"/>
        <a:ea typeface="+mn-ea"/>
        <a:cs typeface="+mn-cs"/>
      </a:defRPr>
    </a:lvl1pPr>
    <a:lvl2pPr marL="457200" algn="l" rtl="0" eaLnBrk="0" fontAlgn="base" hangingPunct="0">
      <a:spcBef>
        <a:spcPct val="50000"/>
      </a:spcBef>
      <a:spcAft>
        <a:spcPct val="0"/>
      </a:spcAft>
      <a:defRPr kern="1200">
        <a:solidFill>
          <a:schemeClr val="tx1"/>
        </a:solidFill>
        <a:latin typeface="Frutiger 55 Roman" pitchFamily="34" charset="0"/>
        <a:ea typeface="+mn-ea"/>
        <a:cs typeface="+mn-cs"/>
      </a:defRPr>
    </a:lvl2pPr>
    <a:lvl3pPr marL="914400" algn="l" rtl="0" eaLnBrk="0" fontAlgn="base" hangingPunct="0">
      <a:spcBef>
        <a:spcPct val="50000"/>
      </a:spcBef>
      <a:spcAft>
        <a:spcPct val="0"/>
      </a:spcAft>
      <a:defRPr kern="1200">
        <a:solidFill>
          <a:schemeClr val="tx1"/>
        </a:solidFill>
        <a:latin typeface="Frutiger 55 Roman" pitchFamily="34" charset="0"/>
        <a:ea typeface="+mn-ea"/>
        <a:cs typeface="+mn-cs"/>
      </a:defRPr>
    </a:lvl3pPr>
    <a:lvl4pPr marL="1371600" algn="l" rtl="0" eaLnBrk="0" fontAlgn="base" hangingPunct="0">
      <a:spcBef>
        <a:spcPct val="50000"/>
      </a:spcBef>
      <a:spcAft>
        <a:spcPct val="0"/>
      </a:spcAft>
      <a:defRPr kern="1200">
        <a:solidFill>
          <a:schemeClr val="tx1"/>
        </a:solidFill>
        <a:latin typeface="Frutiger 55 Roman" pitchFamily="34" charset="0"/>
        <a:ea typeface="+mn-ea"/>
        <a:cs typeface="+mn-cs"/>
      </a:defRPr>
    </a:lvl4pPr>
    <a:lvl5pPr marL="1828800" algn="l" rtl="0" eaLnBrk="0" fontAlgn="base" hangingPunct="0">
      <a:spcBef>
        <a:spcPct val="50000"/>
      </a:spcBef>
      <a:spcAft>
        <a:spcPct val="0"/>
      </a:spcAft>
      <a:defRPr kern="1200">
        <a:solidFill>
          <a:schemeClr val="tx1"/>
        </a:solidFill>
        <a:latin typeface="Frutiger 55 Roman" pitchFamily="34" charset="0"/>
        <a:ea typeface="+mn-ea"/>
        <a:cs typeface="+mn-cs"/>
      </a:defRPr>
    </a:lvl5pPr>
    <a:lvl6pPr marL="2286000" algn="l" defTabSz="914400" rtl="0" eaLnBrk="1" latinLnBrk="0" hangingPunct="1">
      <a:defRPr kern="1200">
        <a:solidFill>
          <a:schemeClr val="tx1"/>
        </a:solidFill>
        <a:latin typeface="Frutiger 55 Roman" pitchFamily="34" charset="0"/>
        <a:ea typeface="+mn-ea"/>
        <a:cs typeface="+mn-cs"/>
      </a:defRPr>
    </a:lvl6pPr>
    <a:lvl7pPr marL="2743200" algn="l" defTabSz="914400" rtl="0" eaLnBrk="1" latinLnBrk="0" hangingPunct="1">
      <a:defRPr kern="1200">
        <a:solidFill>
          <a:schemeClr val="tx1"/>
        </a:solidFill>
        <a:latin typeface="Frutiger 55 Roman" pitchFamily="34" charset="0"/>
        <a:ea typeface="+mn-ea"/>
        <a:cs typeface="+mn-cs"/>
      </a:defRPr>
    </a:lvl7pPr>
    <a:lvl8pPr marL="3200400" algn="l" defTabSz="914400" rtl="0" eaLnBrk="1" latinLnBrk="0" hangingPunct="1">
      <a:defRPr kern="1200">
        <a:solidFill>
          <a:schemeClr val="tx1"/>
        </a:solidFill>
        <a:latin typeface="Frutiger 55 Roman" pitchFamily="34" charset="0"/>
        <a:ea typeface="+mn-ea"/>
        <a:cs typeface="+mn-cs"/>
      </a:defRPr>
    </a:lvl8pPr>
    <a:lvl9pPr marL="3657600" algn="l" defTabSz="914400" rtl="0" eaLnBrk="1" latinLnBrk="0" hangingPunct="1">
      <a:defRPr kern="1200">
        <a:solidFill>
          <a:schemeClr val="tx1"/>
        </a:solidFill>
        <a:latin typeface="Frutiger 55 Roman" pitchFamily="34" charset="0"/>
        <a:ea typeface="+mn-ea"/>
        <a:cs typeface="+mn-cs"/>
      </a:defRPr>
    </a:lvl9pPr>
  </p:defaultTextStyle>
  <p:extLst>
    <p:ext uri="{521415D9-36F7-43E2-AB2F-B90AF26B5E84}">
      <p14:sectionLst xmlns:p14="http://schemas.microsoft.com/office/powerpoint/2010/main">
        <p14:section name="Untitled Section" id="{1030C549-4C55-4C9A-8619-56AC5A5EDCB9}">
          <p14:sldIdLst>
            <p14:sldId id="265"/>
            <p14:sldId id="312"/>
            <p14:sldId id="310"/>
            <p14:sldId id="311"/>
            <p14:sldId id="327"/>
            <p14:sldId id="258"/>
            <p14:sldId id="283"/>
            <p14:sldId id="325"/>
            <p14:sldId id="264"/>
            <p14:sldId id="333"/>
            <p14:sldId id="323"/>
            <p14:sldId id="329"/>
            <p14:sldId id="339"/>
            <p14:sldId id="330"/>
            <p14:sldId id="331"/>
            <p14:sldId id="332"/>
            <p14:sldId id="342"/>
            <p14:sldId id="282"/>
            <p14:sldId id="267"/>
            <p14:sldId id="334"/>
            <p14:sldId id="335"/>
            <p14:sldId id="336"/>
            <p14:sldId id="337"/>
            <p14:sldId id="305"/>
            <p14:sldId id="289"/>
          </p14:sldIdLst>
        </p14:section>
        <p14:section name="Untitled Section" id="{713956A3-9461-4D58-BBFD-50CBE1C2A4F5}">
          <p14:sldIdLst>
            <p14:sldId id="291"/>
          </p14:sldIdLst>
        </p14:section>
        <p14:section name="Contact Information" id="{0C18BB5A-D0E1-48EA-A9BF-533F32D6E2B4}">
          <p14:sldIdLst/>
        </p14:section>
      </p14:sectionLst>
    </p:ext>
    <p:ext uri="{EFAFB233-063F-42B5-8137-9DF3F51BA10A}">
      <p15:sldGuideLst xmlns:p15="http://schemas.microsoft.com/office/powerpoint/2012/main">
        <p15:guide id="1" orient="horz" pos="4579">
          <p15:clr>
            <a:srgbClr val="A4A3A4"/>
          </p15:clr>
        </p15:guide>
        <p15:guide id="2" orient="horz" pos="687">
          <p15:clr>
            <a:srgbClr val="A4A3A4"/>
          </p15:clr>
        </p15:guide>
        <p15:guide id="3" orient="horz" pos="539">
          <p15:clr>
            <a:srgbClr val="A4A3A4"/>
          </p15:clr>
        </p15:guide>
        <p15:guide id="4" orient="horz" pos="343">
          <p15:clr>
            <a:srgbClr val="A4A3A4"/>
          </p15:clr>
        </p15:guide>
        <p15:guide id="5" orient="horz" pos="4164">
          <p15:clr>
            <a:srgbClr val="A4A3A4"/>
          </p15:clr>
        </p15:guide>
        <p15:guide id="6" orient="horz" pos="2559">
          <p15:clr>
            <a:srgbClr val="A4A3A4"/>
          </p15:clr>
        </p15:guide>
        <p15:guide id="7" orient="horz" pos="1176">
          <p15:clr>
            <a:srgbClr val="A4A3A4"/>
          </p15:clr>
        </p15:guide>
        <p15:guide id="8" orient="horz" pos="944">
          <p15:clr>
            <a:srgbClr val="A4A3A4"/>
          </p15:clr>
        </p15:guide>
        <p15:guide id="9" pos="3168">
          <p15:clr>
            <a:srgbClr val="A4A3A4"/>
          </p15:clr>
        </p15:guide>
        <p15:guide id="10" pos="266">
          <p15:clr>
            <a:srgbClr val="A4A3A4"/>
          </p15:clr>
        </p15:guide>
        <p15:guide id="11" pos="6053">
          <p15:clr>
            <a:srgbClr val="A4A3A4"/>
          </p15:clr>
        </p15:guide>
      </p15:sldGuideLst>
    </p:ext>
    <p:ext uri="{2D200454-40CA-4A62-9FC3-DE9A4176ACB9}">
      <p15:notesGuideLst xmlns:p15="http://schemas.microsoft.com/office/powerpoint/2012/main">
        <p15:guide id="1" orient="horz" pos="3123">
          <p15:clr>
            <a:srgbClr val="A4A3A4"/>
          </p15:clr>
        </p15:guide>
        <p15:guide id="2" pos="2148">
          <p15:clr>
            <a:srgbClr val="A4A3A4"/>
          </p15:clr>
        </p15:guide>
      </p15:notesGuideLst>
    </p:ext>
    <p:ext uri="{50385BFA-195E-4E9F-9E8A-86900EEC6D5D}">
      <p14:sectionPr xmlns="" xmlns:p14="http://schemas.microsoft.com/office/powerpoint/2007/7/12/main">
        <p14:section name="Default Section" slideIdLst="263 258" id="{F3A50AD0-1C96-4FFB-A588-4C2E07833EC5}"/>
        <p14:section name="Untitled Section" slideIdLst="259 260" id="{731A7D92-B090-44AE-BDF3-5EDBB7844CCD}"/>
        <p14:section name="Untitled Section" slideIdLst="261 262" id="{8A1131A8-562D-483F-B678-EACC5503E90B}"/>
      </p14:sectionPr>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83A16B9-F84D-5340-AF5B-1CA36A12DF70}" name="Brazytska, Mariia" initials="BM" userId="S::mariia.brazytska@ubs.com::863eda84-1802-43d1-8ce6-7582966e9cd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Matraszek, Anna" initials="MA"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7A02"/>
    <a:srgbClr val="F7B50C"/>
    <a:srgbClr val="009BD2"/>
    <a:srgbClr val="D7D760"/>
    <a:srgbClr val="B2D173"/>
    <a:srgbClr val="EF763E"/>
    <a:srgbClr val="7B7D80"/>
    <a:srgbClr val="919191"/>
    <a:srgbClr val="929395"/>
    <a:srgbClr val="66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70" autoAdjust="0"/>
    <p:restoredTop sz="93517" autoAdjust="0"/>
  </p:normalViewPr>
  <p:slideViewPr>
    <p:cSldViewPr snapToGrid="0">
      <p:cViewPr varScale="1">
        <p:scale>
          <a:sx n="119" d="100"/>
          <a:sy n="119" d="100"/>
        </p:scale>
        <p:origin x="3038" y="91"/>
      </p:cViewPr>
      <p:guideLst>
        <p:guide orient="horz" pos="4579"/>
        <p:guide orient="horz" pos="687"/>
        <p:guide orient="horz" pos="539"/>
        <p:guide orient="horz" pos="343"/>
        <p:guide orient="horz" pos="4164"/>
        <p:guide orient="horz" pos="2559"/>
        <p:guide orient="horz" pos="1176"/>
        <p:guide orient="horz" pos="944"/>
        <p:guide pos="3168"/>
        <p:guide pos="266"/>
        <p:guide pos="6053"/>
      </p:guideLst>
    </p:cSldViewPr>
  </p:slideViewPr>
  <p:outlineViewPr>
    <p:cViewPr>
      <p:scale>
        <a:sx n="33" d="100"/>
        <a:sy n="33" d="100"/>
      </p:scale>
      <p:origin x="0" y="119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896" y="-102"/>
      </p:cViewPr>
      <p:guideLst>
        <p:guide orient="horz" pos="3123"/>
        <p:guide pos="21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heme" Target="theme/theme1.xml"/></Relationships>
</file>

<file path=ppt/comments/modernComment_14A_C53C35C3.xml><?xml version="1.0" encoding="utf-8"?>
<p188:cmLst xmlns:a="http://schemas.openxmlformats.org/drawingml/2006/main" xmlns:r="http://schemas.openxmlformats.org/officeDocument/2006/relationships" xmlns:p188="http://schemas.microsoft.com/office/powerpoint/2018/8/main">
  <p188:cm id="{E303C72B-7D6C-4174-95A6-CE94BFE32AA2}" authorId="{483A16B9-F84D-5340-AF5B-1CA36A12DF70}" created="2023-03-20T20:45:12.325">
    <ac:txMkLst xmlns:ac="http://schemas.microsoft.com/office/drawing/2013/main/command">
      <pc:docMk xmlns:pc="http://schemas.microsoft.com/office/powerpoint/2013/main/command"/>
      <pc:sldMk xmlns:pc="http://schemas.microsoft.com/office/powerpoint/2013/main/command" cId="3309057475" sldId="330"/>
      <ac:spMk id="5" creationId="{00000000-0000-0000-0000-000000000000}"/>
      <ac:txMk cp="0" len="32">
        <ac:context len="79" hash="2736444880"/>
      </ac:txMk>
    </ac:txMkLst>
    <p188:pos x="5071601" y="387024"/>
    <p188:replyLst>
      <p188:reply id="{F23FC49A-5EF2-450D-BB1D-30F9F8C9D85E}" authorId="{483A16B9-F84D-5340-AF5B-1CA36A12DF70}" created="2023-03-20T20:45:24.570">
        <p188:txBody>
          <a:bodyPr/>
          <a:lstStyle/>
          <a:p>
            <a:r>
              <a:rPr lang="en-GB"/>
              <a:t>Read in hull</a:t>
            </a:r>
          </a:p>
        </p188:txBody>
      </p188:reply>
    </p188:replyLst>
    <p188:txBody>
      <a:bodyPr/>
      <a:lstStyle/>
      <a:p>
        <a:r>
          <a:rPr lang="en-GB"/>
          <a:t>https://www.investopedia.com/terms/l/leverageratio.asp</a:t>
        </a:r>
      </a:p>
    </p188:txBody>
  </p188:cm>
  <p188:cm id="{C2ABA9EC-A8CB-4346-BE9A-D9B0EB511882}" authorId="{483A16B9-F84D-5340-AF5B-1CA36A12DF70}" created="2023-03-20T20:46:55.705">
    <ac:txMkLst xmlns:ac="http://schemas.microsoft.com/office/drawing/2013/main/command">
      <pc:docMk xmlns:pc="http://schemas.microsoft.com/office/powerpoint/2013/main/command"/>
      <pc:sldMk xmlns:pc="http://schemas.microsoft.com/office/powerpoint/2013/main/command" cId="3309057475" sldId="330"/>
      <ac:spMk id="3" creationId="{00000000-0000-0000-0000-000000000000}"/>
      <ac:txMk cp="68" len="15">
        <ac:context len="128" hash="724363665"/>
      </ac:txMk>
    </ac:txMkLst>
    <p188:pos x="4403927" y="599136"/>
    <p188:txBody>
      <a:bodyPr/>
      <a:lstStyle/>
      <a:p>
        <a:r>
          <a:rPr lang="en-GB"/>
          <a:t>?</a:t>
        </a:r>
      </a:p>
    </p188:txBody>
  </p188:cm>
</p188:cmLst>
</file>

<file path=ppt/comments/modernComment_14F_D44E6353.xml><?xml version="1.0" encoding="utf-8"?>
<p188:cmLst xmlns:a="http://schemas.openxmlformats.org/drawingml/2006/main" xmlns:r="http://schemas.openxmlformats.org/officeDocument/2006/relationships" xmlns:p188="http://schemas.microsoft.com/office/powerpoint/2018/8/main">
  <p188:cm id="{6FC48C63-872B-4475-9ABD-EC9893EB7993}" authorId="{483A16B9-F84D-5340-AF5B-1CA36A12DF70}" created="2023-03-20T20:56:44.592">
    <ac:txMkLst xmlns:ac="http://schemas.microsoft.com/office/drawing/2013/main/command">
      <pc:docMk xmlns:pc="http://schemas.microsoft.com/office/powerpoint/2013/main/command"/>
      <pc:sldMk xmlns:pc="http://schemas.microsoft.com/office/powerpoint/2013/main/command" cId="3561907027" sldId="335"/>
      <ac:spMk id="19" creationId="{00000000-0000-0000-0000-000000000000}"/>
      <ac:txMk cp="11" len="18">
        <ac:context len="606" hash="585200551"/>
      </ac:txMk>
    </ac:txMkLst>
    <p188:pos x="2670133" y="384652"/>
    <p188:txBody>
      <a:bodyPr/>
      <a:lstStyle/>
      <a:p>
        <a:r>
          <a:rPr lang="en-GB"/>
          <a:t>?</a:t>
        </a:r>
      </a:p>
    </p188:txBody>
  </p188:cm>
</p188: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DC4F89-6663-47D8-8DD6-E68CB4294D44}" type="doc">
      <dgm:prSet loTypeId="urn:microsoft.com/office/officeart/2005/8/layout/target3" loCatId="relationship" qsTypeId="urn:microsoft.com/office/officeart/2005/8/quickstyle/simple1" qsCatId="simple" csTypeId="urn:microsoft.com/office/officeart/2005/8/colors/accent1_3" csCatId="accent1" phldr="1"/>
      <dgm:spPr/>
      <dgm:t>
        <a:bodyPr/>
        <a:lstStyle/>
        <a:p>
          <a:endParaRPr lang="en-US"/>
        </a:p>
      </dgm:t>
    </dgm:pt>
    <dgm:pt modelId="{6E38D6F0-B666-4F9F-A308-2B05E565051F}">
      <dgm:prSet phldrT="[Text]"/>
      <dgm:spPr>
        <a:ln>
          <a:solidFill>
            <a:srgbClr val="C00000"/>
          </a:solidFill>
        </a:ln>
      </dgm:spPr>
      <dgm:t>
        <a:bodyPr/>
        <a:lstStyle/>
        <a:p>
          <a:r>
            <a:rPr lang="pl-PL" b="1" dirty="0">
              <a:solidFill>
                <a:srgbClr val="C00000"/>
              </a:solidFill>
            </a:rPr>
            <a:t>C</a:t>
          </a:r>
          <a:r>
            <a:rPr lang="en-US" b="1" dirty="0" err="1">
              <a:solidFill>
                <a:srgbClr val="C00000"/>
              </a:solidFill>
            </a:rPr>
            <a:t>atastrophic</a:t>
          </a:r>
          <a:r>
            <a:rPr lang="en-US" b="1" dirty="0">
              <a:solidFill>
                <a:srgbClr val="C00000"/>
              </a:solidFill>
            </a:rPr>
            <a:t>  Loss</a:t>
          </a:r>
          <a:r>
            <a:rPr lang="pl-PL" dirty="0">
              <a:solidFill>
                <a:srgbClr val="C00000"/>
              </a:solidFill>
            </a:rPr>
            <a:t> </a:t>
          </a:r>
          <a:endParaRPr lang="en-US" dirty="0">
            <a:solidFill>
              <a:srgbClr val="C00000"/>
            </a:solidFill>
          </a:endParaRPr>
        </a:p>
      </dgm:t>
    </dgm:pt>
    <dgm:pt modelId="{0616B3DB-3B42-49A8-821B-4A341F88694F}" type="parTrans" cxnId="{D60CA043-4029-453D-8462-C4330D3C3120}">
      <dgm:prSet/>
      <dgm:spPr/>
      <dgm:t>
        <a:bodyPr/>
        <a:lstStyle/>
        <a:p>
          <a:endParaRPr lang="en-US"/>
        </a:p>
      </dgm:t>
    </dgm:pt>
    <dgm:pt modelId="{98BCC9A7-7D1A-4A3E-B6B8-51BBE9E2004E}" type="sibTrans" cxnId="{D60CA043-4029-453D-8462-C4330D3C3120}">
      <dgm:prSet/>
      <dgm:spPr/>
      <dgm:t>
        <a:bodyPr/>
        <a:lstStyle/>
        <a:p>
          <a:endParaRPr lang="en-US"/>
        </a:p>
      </dgm:t>
    </dgm:pt>
    <dgm:pt modelId="{D453D5E2-56D6-4A6C-B93E-E19BEFDC709C}">
      <dgm:prSet phldrT="[Text]"/>
      <dgm:spPr/>
      <dgm:t>
        <a:bodyPr/>
        <a:lstStyle/>
        <a:p>
          <a:r>
            <a:rPr lang="pl-PL" dirty="0">
              <a:solidFill>
                <a:srgbClr val="C00000"/>
              </a:solidFill>
            </a:rPr>
            <a:t>Ultra low frequency</a:t>
          </a:r>
          <a:endParaRPr lang="en-US" dirty="0">
            <a:solidFill>
              <a:srgbClr val="C00000"/>
            </a:solidFill>
          </a:endParaRPr>
        </a:p>
      </dgm:t>
    </dgm:pt>
    <dgm:pt modelId="{B4B1370A-0415-4848-A11A-4F8B55CB3D6F}" type="parTrans" cxnId="{ECE56076-7088-4EBF-A0B1-81C2CB71C3E4}">
      <dgm:prSet/>
      <dgm:spPr/>
      <dgm:t>
        <a:bodyPr/>
        <a:lstStyle/>
        <a:p>
          <a:endParaRPr lang="en-US"/>
        </a:p>
      </dgm:t>
    </dgm:pt>
    <dgm:pt modelId="{E4A75F68-D407-4D5D-A534-F14186FFB19F}" type="sibTrans" cxnId="{ECE56076-7088-4EBF-A0B1-81C2CB71C3E4}">
      <dgm:prSet/>
      <dgm:spPr/>
      <dgm:t>
        <a:bodyPr/>
        <a:lstStyle/>
        <a:p>
          <a:endParaRPr lang="en-US"/>
        </a:p>
      </dgm:t>
    </dgm:pt>
    <dgm:pt modelId="{AA12B9AB-3562-4FDC-A356-3B320099A47A}">
      <dgm:prSet phldrT="[Text]"/>
      <dgm:spPr/>
      <dgm:t>
        <a:bodyPr/>
        <a:lstStyle/>
        <a:p>
          <a:r>
            <a:rPr lang="pl-PL" dirty="0">
              <a:solidFill>
                <a:srgbClr val="C00000"/>
              </a:solidFill>
            </a:rPr>
            <a:t>Ultra high severity</a:t>
          </a:r>
          <a:endParaRPr lang="en-US" dirty="0">
            <a:solidFill>
              <a:srgbClr val="C00000"/>
            </a:solidFill>
          </a:endParaRPr>
        </a:p>
      </dgm:t>
    </dgm:pt>
    <dgm:pt modelId="{333CF99C-F094-4A2C-B4BA-0A55E9A84550}" type="parTrans" cxnId="{F1246A89-69DB-43B9-B979-6E80419EEE50}">
      <dgm:prSet/>
      <dgm:spPr/>
      <dgm:t>
        <a:bodyPr/>
        <a:lstStyle/>
        <a:p>
          <a:endParaRPr lang="en-US"/>
        </a:p>
      </dgm:t>
    </dgm:pt>
    <dgm:pt modelId="{862DD5F3-F7D6-4350-9A60-8E23C4171B67}" type="sibTrans" cxnId="{F1246A89-69DB-43B9-B979-6E80419EEE50}">
      <dgm:prSet/>
      <dgm:spPr/>
      <dgm:t>
        <a:bodyPr/>
        <a:lstStyle/>
        <a:p>
          <a:endParaRPr lang="en-US"/>
        </a:p>
      </dgm:t>
    </dgm:pt>
    <dgm:pt modelId="{E01E3B77-1420-41A7-A77B-3529620A8857}">
      <dgm:prSet phldrT="[Text]"/>
      <dgm:spPr>
        <a:ln>
          <a:solidFill>
            <a:srgbClr val="F7B50C"/>
          </a:solidFill>
        </a:ln>
      </dgm:spPr>
      <dgm:t>
        <a:bodyPr/>
        <a:lstStyle/>
        <a:p>
          <a:r>
            <a:rPr lang="en-US" b="1" dirty="0">
              <a:solidFill>
                <a:srgbClr val="CC7A02"/>
              </a:solidFill>
            </a:rPr>
            <a:t>Unexpected Loss</a:t>
          </a:r>
          <a:endParaRPr lang="en-US" dirty="0">
            <a:solidFill>
              <a:srgbClr val="CC7A02"/>
            </a:solidFill>
          </a:endParaRPr>
        </a:p>
      </dgm:t>
    </dgm:pt>
    <dgm:pt modelId="{B851BE28-4A58-4401-B488-60392F14B3C3}" type="parTrans" cxnId="{1A0B7C88-6602-41A4-8A67-38BEBAEA721C}">
      <dgm:prSet/>
      <dgm:spPr/>
      <dgm:t>
        <a:bodyPr/>
        <a:lstStyle/>
        <a:p>
          <a:endParaRPr lang="en-US"/>
        </a:p>
      </dgm:t>
    </dgm:pt>
    <dgm:pt modelId="{90BB4EB7-1F0C-4E0A-A14B-71F490D883D4}" type="sibTrans" cxnId="{1A0B7C88-6602-41A4-8A67-38BEBAEA721C}">
      <dgm:prSet/>
      <dgm:spPr/>
      <dgm:t>
        <a:bodyPr/>
        <a:lstStyle/>
        <a:p>
          <a:endParaRPr lang="en-US"/>
        </a:p>
      </dgm:t>
    </dgm:pt>
    <dgm:pt modelId="{A0DDBE90-5A3D-46C2-A2EF-0116FB5C22A8}">
      <dgm:prSet phldrT="[Text]"/>
      <dgm:spPr/>
      <dgm:t>
        <a:bodyPr/>
        <a:lstStyle/>
        <a:p>
          <a:r>
            <a:rPr lang="pl-PL" dirty="0">
              <a:solidFill>
                <a:srgbClr val="CC7A02"/>
              </a:solidFill>
            </a:rPr>
            <a:t>Low frequency</a:t>
          </a:r>
          <a:endParaRPr lang="en-US" dirty="0">
            <a:solidFill>
              <a:srgbClr val="CC7A02"/>
            </a:solidFill>
          </a:endParaRPr>
        </a:p>
      </dgm:t>
    </dgm:pt>
    <dgm:pt modelId="{9827CE57-6D28-45EE-AE50-DF376DC04ED1}" type="parTrans" cxnId="{2CE4C97C-9648-4567-8243-9B8AB8718F42}">
      <dgm:prSet/>
      <dgm:spPr/>
      <dgm:t>
        <a:bodyPr/>
        <a:lstStyle/>
        <a:p>
          <a:endParaRPr lang="en-US"/>
        </a:p>
      </dgm:t>
    </dgm:pt>
    <dgm:pt modelId="{CB6263AC-5DF4-417C-90FF-F8920BC5C08B}" type="sibTrans" cxnId="{2CE4C97C-9648-4567-8243-9B8AB8718F42}">
      <dgm:prSet/>
      <dgm:spPr/>
      <dgm:t>
        <a:bodyPr/>
        <a:lstStyle/>
        <a:p>
          <a:endParaRPr lang="en-US"/>
        </a:p>
      </dgm:t>
    </dgm:pt>
    <dgm:pt modelId="{15C98403-43AC-40C5-8025-D65B2E9DCACD}">
      <dgm:prSet phldrT="[Text]"/>
      <dgm:spPr/>
      <dgm:t>
        <a:bodyPr/>
        <a:lstStyle/>
        <a:p>
          <a:r>
            <a:rPr lang="pl-PL" dirty="0">
              <a:solidFill>
                <a:srgbClr val="CC7A02"/>
              </a:solidFill>
            </a:rPr>
            <a:t>High severity</a:t>
          </a:r>
          <a:endParaRPr lang="en-US" dirty="0">
            <a:solidFill>
              <a:srgbClr val="CC7A02"/>
            </a:solidFill>
          </a:endParaRPr>
        </a:p>
      </dgm:t>
    </dgm:pt>
    <dgm:pt modelId="{F6AECD6C-4EC9-44A3-BD23-B98F64F148E1}" type="parTrans" cxnId="{0CBB6201-715D-419D-A062-1657A1065776}">
      <dgm:prSet/>
      <dgm:spPr/>
      <dgm:t>
        <a:bodyPr/>
        <a:lstStyle/>
        <a:p>
          <a:endParaRPr lang="en-US"/>
        </a:p>
      </dgm:t>
    </dgm:pt>
    <dgm:pt modelId="{3FC91837-18BE-4EAA-A5FB-9EB46300D8B9}" type="sibTrans" cxnId="{0CBB6201-715D-419D-A062-1657A1065776}">
      <dgm:prSet/>
      <dgm:spPr/>
      <dgm:t>
        <a:bodyPr/>
        <a:lstStyle/>
        <a:p>
          <a:endParaRPr lang="en-US"/>
        </a:p>
      </dgm:t>
    </dgm:pt>
    <dgm:pt modelId="{6C9D0F9A-0A18-4EB9-B146-A774F4893750}">
      <dgm:prSet phldrT="[Text]"/>
      <dgm:spPr>
        <a:ln>
          <a:solidFill>
            <a:schemeClr val="accent5">
              <a:lumMod val="75000"/>
            </a:schemeClr>
          </a:solidFill>
        </a:ln>
      </dgm:spPr>
      <dgm:t>
        <a:bodyPr/>
        <a:lstStyle/>
        <a:p>
          <a:r>
            <a:rPr lang="en-US" b="1" dirty="0">
              <a:solidFill>
                <a:schemeClr val="accent5">
                  <a:lumMod val="75000"/>
                </a:schemeClr>
              </a:solidFill>
            </a:rPr>
            <a:t>Expected Loss: </a:t>
          </a:r>
          <a:endParaRPr lang="en-US" dirty="0">
            <a:solidFill>
              <a:schemeClr val="accent5">
                <a:lumMod val="75000"/>
              </a:schemeClr>
            </a:solidFill>
          </a:endParaRPr>
        </a:p>
      </dgm:t>
    </dgm:pt>
    <dgm:pt modelId="{54F46BF7-D366-43B2-B659-54388A9EFDE0}" type="parTrans" cxnId="{629CD7FF-105F-40FA-A75D-D52EFA73449A}">
      <dgm:prSet/>
      <dgm:spPr/>
      <dgm:t>
        <a:bodyPr/>
        <a:lstStyle/>
        <a:p>
          <a:endParaRPr lang="en-US"/>
        </a:p>
      </dgm:t>
    </dgm:pt>
    <dgm:pt modelId="{AB2FF35D-761F-469E-8104-0CA4A8563020}" type="sibTrans" cxnId="{629CD7FF-105F-40FA-A75D-D52EFA73449A}">
      <dgm:prSet/>
      <dgm:spPr/>
      <dgm:t>
        <a:bodyPr/>
        <a:lstStyle/>
        <a:p>
          <a:endParaRPr lang="en-US"/>
        </a:p>
      </dgm:t>
    </dgm:pt>
    <dgm:pt modelId="{5711BC18-EBA8-4BB5-9CBF-55010FE1086E}">
      <dgm:prSet phldrT="[Text]"/>
      <dgm:spPr/>
      <dgm:t>
        <a:bodyPr/>
        <a:lstStyle/>
        <a:p>
          <a:r>
            <a:rPr lang="pl-PL" dirty="0">
              <a:solidFill>
                <a:schemeClr val="accent5">
                  <a:lumMod val="75000"/>
                </a:schemeClr>
              </a:solidFill>
            </a:rPr>
            <a:t>High frequency</a:t>
          </a:r>
          <a:endParaRPr lang="en-US" dirty="0">
            <a:solidFill>
              <a:schemeClr val="accent5">
                <a:lumMod val="75000"/>
              </a:schemeClr>
            </a:solidFill>
          </a:endParaRPr>
        </a:p>
      </dgm:t>
    </dgm:pt>
    <dgm:pt modelId="{E9D668F1-73EC-4BAD-A95A-54B12AB27221}" type="parTrans" cxnId="{BD1EE8F1-F3FB-4695-A22E-7DCD25A48FCE}">
      <dgm:prSet/>
      <dgm:spPr/>
      <dgm:t>
        <a:bodyPr/>
        <a:lstStyle/>
        <a:p>
          <a:endParaRPr lang="en-US"/>
        </a:p>
      </dgm:t>
    </dgm:pt>
    <dgm:pt modelId="{BA155A70-0EAC-41EC-BFF8-BC15E8FC0081}" type="sibTrans" cxnId="{BD1EE8F1-F3FB-4695-A22E-7DCD25A48FCE}">
      <dgm:prSet/>
      <dgm:spPr/>
      <dgm:t>
        <a:bodyPr/>
        <a:lstStyle/>
        <a:p>
          <a:endParaRPr lang="en-US"/>
        </a:p>
      </dgm:t>
    </dgm:pt>
    <dgm:pt modelId="{06C37EE3-D351-4A2E-BA5D-62CB40AC0C3D}">
      <dgm:prSet phldrT="[Text]"/>
      <dgm:spPr/>
      <dgm:t>
        <a:bodyPr/>
        <a:lstStyle/>
        <a:p>
          <a:r>
            <a:rPr lang="pl-PL" dirty="0">
              <a:solidFill>
                <a:schemeClr val="accent5">
                  <a:lumMod val="75000"/>
                </a:schemeClr>
              </a:solidFill>
            </a:rPr>
            <a:t>Low severity</a:t>
          </a:r>
          <a:endParaRPr lang="en-US" dirty="0">
            <a:solidFill>
              <a:schemeClr val="accent5">
                <a:lumMod val="75000"/>
              </a:schemeClr>
            </a:solidFill>
          </a:endParaRPr>
        </a:p>
      </dgm:t>
    </dgm:pt>
    <dgm:pt modelId="{46D3E641-C98F-4F65-9CEB-5161CD189FC9}" type="parTrans" cxnId="{3CF4EE6C-2530-4297-A0D9-3D40BA1F2A23}">
      <dgm:prSet/>
      <dgm:spPr/>
      <dgm:t>
        <a:bodyPr/>
        <a:lstStyle/>
        <a:p>
          <a:endParaRPr lang="en-US"/>
        </a:p>
      </dgm:t>
    </dgm:pt>
    <dgm:pt modelId="{91C076DE-C5E1-42B0-AC0F-4E6F0CCE78AC}" type="sibTrans" cxnId="{3CF4EE6C-2530-4297-A0D9-3D40BA1F2A23}">
      <dgm:prSet/>
      <dgm:spPr/>
      <dgm:t>
        <a:bodyPr/>
        <a:lstStyle/>
        <a:p>
          <a:endParaRPr lang="en-US"/>
        </a:p>
      </dgm:t>
    </dgm:pt>
    <dgm:pt modelId="{D21095D3-427F-4962-A88E-F790F3480D4C}" type="pres">
      <dgm:prSet presAssocID="{C5DC4F89-6663-47D8-8DD6-E68CB4294D44}" presName="Name0" presStyleCnt="0">
        <dgm:presLayoutVars>
          <dgm:chMax val="7"/>
          <dgm:dir/>
          <dgm:animLvl val="lvl"/>
          <dgm:resizeHandles val="exact"/>
        </dgm:presLayoutVars>
      </dgm:prSet>
      <dgm:spPr/>
    </dgm:pt>
    <dgm:pt modelId="{6F219FC4-33CD-4029-9741-4196251266AB}" type="pres">
      <dgm:prSet presAssocID="{6E38D6F0-B666-4F9F-A308-2B05E565051F}" presName="circle1" presStyleLbl="node1" presStyleIdx="0" presStyleCnt="3"/>
      <dgm:spPr>
        <a:solidFill>
          <a:srgbClr val="C00000"/>
        </a:solidFill>
        <a:ln>
          <a:solidFill>
            <a:srgbClr val="C00000"/>
          </a:solidFill>
        </a:ln>
      </dgm:spPr>
    </dgm:pt>
    <dgm:pt modelId="{F065FBEE-73B6-420C-90FB-1F2778916FD1}" type="pres">
      <dgm:prSet presAssocID="{6E38D6F0-B666-4F9F-A308-2B05E565051F}" presName="space" presStyleCnt="0"/>
      <dgm:spPr/>
    </dgm:pt>
    <dgm:pt modelId="{4CAE2521-392B-4BB3-B775-DDB2906F36A2}" type="pres">
      <dgm:prSet presAssocID="{6E38D6F0-B666-4F9F-A308-2B05E565051F}" presName="rect1" presStyleLbl="alignAcc1" presStyleIdx="0" presStyleCnt="3"/>
      <dgm:spPr/>
    </dgm:pt>
    <dgm:pt modelId="{A0970F90-7FFF-4F56-B71F-70FCCD4D94AF}" type="pres">
      <dgm:prSet presAssocID="{E01E3B77-1420-41A7-A77B-3529620A8857}" presName="vertSpace2" presStyleLbl="node1" presStyleIdx="0" presStyleCnt="3"/>
      <dgm:spPr/>
    </dgm:pt>
    <dgm:pt modelId="{9F52AE66-3835-49F9-B040-41270BB78B20}" type="pres">
      <dgm:prSet presAssocID="{E01E3B77-1420-41A7-A77B-3529620A8857}" presName="circle2" presStyleLbl="node1" presStyleIdx="1" presStyleCnt="3"/>
      <dgm:spPr>
        <a:solidFill>
          <a:srgbClr val="F7B50C"/>
        </a:solidFill>
        <a:ln>
          <a:solidFill>
            <a:srgbClr val="F7B50C"/>
          </a:solidFill>
        </a:ln>
      </dgm:spPr>
    </dgm:pt>
    <dgm:pt modelId="{B0CC293D-22D4-47A7-BBA6-A82989DF89CC}" type="pres">
      <dgm:prSet presAssocID="{E01E3B77-1420-41A7-A77B-3529620A8857}" presName="rect2" presStyleLbl="alignAcc1" presStyleIdx="1" presStyleCnt="3"/>
      <dgm:spPr/>
    </dgm:pt>
    <dgm:pt modelId="{41578F06-1A80-4622-88D3-BB338471F6BF}" type="pres">
      <dgm:prSet presAssocID="{6C9D0F9A-0A18-4EB9-B146-A774F4893750}" presName="vertSpace3" presStyleLbl="node1" presStyleIdx="1" presStyleCnt="3"/>
      <dgm:spPr/>
    </dgm:pt>
    <dgm:pt modelId="{494B4B10-4D4D-4D41-ACAA-265A8CBE4E88}" type="pres">
      <dgm:prSet presAssocID="{6C9D0F9A-0A18-4EB9-B146-A774F4893750}" presName="circle3" presStyleLbl="node1" presStyleIdx="2" presStyleCnt="3"/>
      <dgm:spPr>
        <a:solidFill>
          <a:schemeClr val="accent5">
            <a:lumMod val="75000"/>
          </a:schemeClr>
        </a:solidFill>
        <a:ln>
          <a:solidFill>
            <a:schemeClr val="accent5">
              <a:lumMod val="75000"/>
            </a:schemeClr>
          </a:solidFill>
        </a:ln>
      </dgm:spPr>
    </dgm:pt>
    <dgm:pt modelId="{63C718B6-5D86-409B-A570-41D0C43BD002}" type="pres">
      <dgm:prSet presAssocID="{6C9D0F9A-0A18-4EB9-B146-A774F4893750}" presName="rect3" presStyleLbl="alignAcc1" presStyleIdx="2" presStyleCnt="3"/>
      <dgm:spPr/>
    </dgm:pt>
    <dgm:pt modelId="{AD0BC292-5CF5-41BC-8FCF-E21F9F5B5435}" type="pres">
      <dgm:prSet presAssocID="{6E38D6F0-B666-4F9F-A308-2B05E565051F}" presName="rect1ParTx" presStyleLbl="alignAcc1" presStyleIdx="2" presStyleCnt="3">
        <dgm:presLayoutVars>
          <dgm:chMax val="1"/>
          <dgm:bulletEnabled val="1"/>
        </dgm:presLayoutVars>
      </dgm:prSet>
      <dgm:spPr/>
    </dgm:pt>
    <dgm:pt modelId="{66E03A18-B007-4308-B39B-534E33D2CDDC}" type="pres">
      <dgm:prSet presAssocID="{6E38D6F0-B666-4F9F-A308-2B05E565051F}" presName="rect1ChTx" presStyleLbl="alignAcc1" presStyleIdx="2" presStyleCnt="3">
        <dgm:presLayoutVars>
          <dgm:bulletEnabled val="1"/>
        </dgm:presLayoutVars>
      </dgm:prSet>
      <dgm:spPr/>
    </dgm:pt>
    <dgm:pt modelId="{CB8C313A-ECFC-49E5-9B68-853F82AA089D}" type="pres">
      <dgm:prSet presAssocID="{E01E3B77-1420-41A7-A77B-3529620A8857}" presName="rect2ParTx" presStyleLbl="alignAcc1" presStyleIdx="2" presStyleCnt="3">
        <dgm:presLayoutVars>
          <dgm:chMax val="1"/>
          <dgm:bulletEnabled val="1"/>
        </dgm:presLayoutVars>
      </dgm:prSet>
      <dgm:spPr/>
    </dgm:pt>
    <dgm:pt modelId="{2A37882F-A21D-43CF-808F-3640F891E2D4}" type="pres">
      <dgm:prSet presAssocID="{E01E3B77-1420-41A7-A77B-3529620A8857}" presName="rect2ChTx" presStyleLbl="alignAcc1" presStyleIdx="2" presStyleCnt="3">
        <dgm:presLayoutVars>
          <dgm:bulletEnabled val="1"/>
        </dgm:presLayoutVars>
      </dgm:prSet>
      <dgm:spPr/>
    </dgm:pt>
    <dgm:pt modelId="{F4BA0BC0-0F49-48B4-9595-1E39769F24DF}" type="pres">
      <dgm:prSet presAssocID="{6C9D0F9A-0A18-4EB9-B146-A774F4893750}" presName="rect3ParTx" presStyleLbl="alignAcc1" presStyleIdx="2" presStyleCnt="3">
        <dgm:presLayoutVars>
          <dgm:chMax val="1"/>
          <dgm:bulletEnabled val="1"/>
        </dgm:presLayoutVars>
      </dgm:prSet>
      <dgm:spPr/>
    </dgm:pt>
    <dgm:pt modelId="{FF8E5A3F-2133-49CB-BEE6-6CE127B55331}" type="pres">
      <dgm:prSet presAssocID="{6C9D0F9A-0A18-4EB9-B146-A774F4893750}" presName="rect3ChTx" presStyleLbl="alignAcc1" presStyleIdx="2" presStyleCnt="3">
        <dgm:presLayoutVars>
          <dgm:bulletEnabled val="1"/>
        </dgm:presLayoutVars>
      </dgm:prSet>
      <dgm:spPr/>
    </dgm:pt>
  </dgm:ptLst>
  <dgm:cxnLst>
    <dgm:cxn modelId="{0CBB6201-715D-419D-A062-1657A1065776}" srcId="{E01E3B77-1420-41A7-A77B-3529620A8857}" destId="{15C98403-43AC-40C5-8025-D65B2E9DCACD}" srcOrd="1" destOrd="0" parTransId="{F6AECD6C-4EC9-44A3-BD23-B98F64F148E1}" sibTransId="{3FC91837-18BE-4EAA-A5FB-9EB46300D8B9}"/>
    <dgm:cxn modelId="{3C36B610-BA7B-4D1B-BB0C-C4FB8E72B978}" type="presOf" srcId="{AA12B9AB-3562-4FDC-A356-3B320099A47A}" destId="{66E03A18-B007-4308-B39B-534E33D2CDDC}" srcOrd="0" destOrd="1" presId="urn:microsoft.com/office/officeart/2005/8/layout/target3"/>
    <dgm:cxn modelId="{29B87930-8F57-4C2D-8E1B-A1E191D035E0}" type="presOf" srcId="{E01E3B77-1420-41A7-A77B-3529620A8857}" destId="{CB8C313A-ECFC-49E5-9B68-853F82AA089D}" srcOrd="1" destOrd="0" presId="urn:microsoft.com/office/officeart/2005/8/layout/target3"/>
    <dgm:cxn modelId="{D60CA043-4029-453D-8462-C4330D3C3120}" srcId="{C5DC4F89-6663-47D8-8DD6-E68CB4294D44}" destId="{6E38D6F0-B666-4F9F-A308-2B05E565051F}" srcOrd="0" destOrd="0" parTransId="{0616B3DB-3B42-49A8-821B-4A341F88694F}" sibTransId="{98BCC9A7-7D1A-4A3E-B6B8-51BBE9E2004E}"/>
    <dgm:cxn modelId="{3CF4EE6C-2530-4297-A0D9-3D40BA1F2A23}" srcId="{6C9D0F9A-0A18-4EB9-B146-A774F4893750}" destId="{06C37EE3-D351-4A2E-BA5D-62CB40AC0C3D}" srcOrd="1" destOrd="0" parTransId="{46D3E641-C98F-4F65-9CEB-5161CD189FC9}" sibTransId="{91C076DE-C5E1-42B0-AC0F-4E6F0CCE78AC}"/>
    <dgm:cxn modelId="{3398AC6F-0121-49DD-B14B-48ABB81F81E3}" type="presOf" srcId="{6C9D0F9A-0A18-4EB9-B146-A774F4893750}" destId="{F4BA0BC0-0F49-48B4-9595-1E39769F24DF}" srcOrd="1" destOrd="0" presId="urn:microsoft.com/office/officeart/2005/8/layout/target3"/>
    <dgm:cxn modelId="{ECE56076-7088-4EBF-A0B1-81C2CB71C3E4}" srcId="{6E38D6F0-B666-4F9F-A308-2B05E565051F}" destId="{D453D5E2-56D6-4A6C-B93E-E19BEFDC709C}" srcOrd="0" destOrd="0" parTransId="{B4B1370A-0415-4848-A11A-4F8B55CB3D6F}" sibTransId="{E4A75F68-D407-4D5D-A534-F14186FFB19F}"/>
    <dgm:cxn modelId="{66391D7B-8173-4D2E-94DC-8747754D506C}" type="presOf" srcId="{E01E3B77-1420-41A7-A77B-3529620A8857}" destId="{B0CC293D-22D4-47A7-BBA6-A82989DF89CC}" srcOrd="0" destOrd="0" presId="urn:microsoft.com/office/officeart/2005/8/layout/target3"/>
    <dgm:cxn modelId="{2CE4C97C-9648-4567-8243-9B8AB8718F42}" srcId="{E01E3B77-1420-41A7-A77B-3529620A8857}" destId="{A0DDBE90-5A3D-46C2-A2EF-0116FB5C22A8}" srcOrd="0" destOrd="0" parTransId="{9827CE57-6D28-45EE-AE50-DF376DC04ED1}" sibTransId="{CB6263AC-5DF4-417C-90FF-F8920BC5C08B}"/>
    <dgm:cxn modelId="{7092537E-63F1-475A-98BE-C68ADF6C8C97}" type="presOf" srcId="{A0DDBE90-5A3D-46C2-A2EF-0116FB5C22A8}" destId="{2A37882F-A21D-43CF-808F-3640F891E2D4}" srcOrd="0" destOrd="0" presId="urn:microsoft.com/office/officeart/2005/8/layout/target3"/>
    <dgm:cxn modelId="{7443B585-20C5-4192-8BC0-238F4A942970}" type="presOf" srcId="{6E38D6F0-B666-4F9F-A308-2B05E565051F}" destId="{4CAE2521-392B-4BB3-B775-DDB2906F36A2}" srcOrd="0" destOrd="0" presId="urn:microsoft.com/office/officeart/2005/8/layout/target3"/>
    <dgm:cxn modelId="{1A0B7C88-6602-41A4-8A67-38BEBAEA721C}" srcId="{C5DC4F89-6663-47D8-8DD6-E68CB4294D44}" destId="{E01E3B77-1420-41A7-A77B-3529620A8857}" srcOrd="1" destOrd="0" parTransId="{B851BE28-4A58-4401-B488-60392F14B3C3}" sibTransId="{90BB4EB7-1F0C-4E0A-A14B-71F490D883D4}"/>
    <dgm:cxn modelId="{F1246A89-69DB-43B9-B979-6E80419EEE50}" srcId="{6E38D6F0-B666-4F9F-A308-2B05E565051F}" destId="{AA12B9AB-3562-4FDC-A356-3B320099A47A}" srcOrd="1" destOrd="0" parTransId="{333CF99C-F094-4A2C-B4BA-0A55E9A84550}" sibTransId="{862DD5F3-F7D6-4350-9A60-8E23C4171B67}"/>
    <dgm:cxn modelId="{5DCA3097-7CE8-42AA-BC9E-43900388F065}" type="presOf" srcId="{06C37EE3-D351-4A2E-BA5D-62CB40AC0C3D}" destId="{FF8E5A3F-2133-49CB-BEE6-6CE127B55331}" srcOrd="0" destOrd="1" presId="urn:microsoft.com/office/officeart/2005/8/layout/target3"/>
    <dgm:cxn modelId="{35F10AC4-38D1-43F2-9F3D-FA8E90820FA4}" type="presOf" srcId="{6C9D0F9A-0A18-4EB9-B146-A774F4893750}" destId="{63C718B6-5D86-409B-A570-41D0C43BD002}" srcOrd="0" destOrd="0" presId="urn:microsoft.com/office/officeart/2005/8/layout/target3"/>
    <dgm:cxn modelId="{2D3BFEC6-75F2-4232-9F0D-A49107A6DE20}" type="presOf" srcId="{15C98403-43AC-40C5-8025-D65B2E9DCACD}" destId="{2A37882F-A21D-43CF-808F-3640F891E2D4}" srcOrd="0" destOrd="1" presId="urn:microsoft.com/office/officeart/2005/8/layout/target3"/>
    <dgm:cxn modelId="{16D924C8-A9E4-415E-9869-104E37ACBEA7}" type="presOf" srcId="{6E38D6F0-B666-4F9F-A308-2B05E565051F}" destId="{AD0BC292-5CF5-41BC-8FCF-E21F9F5B5435}" srcOrd="1" destOrd="0" presId="urn:microsoft.com/office/officeart/2005/8/layout/target3"/>
    <dgm:cxn modelId="{E119F4CC-7CA3-4074-9DDF-4F807A13BD22}" type="presOf" srcId="{5711BC18-EBA8-4BB5-9CBF-55010FE1086E}" destId="{FF8E5A3F-2133-49CB-BEE6-6CE127B55331}" srcOrd="0" destOrd="0" presId="urn:microsoft.com/office/officeart/2005/8/layout/target3"/>
    <dgm:cxn modelId="{675F11D2-3CA5-4E0E-AF6C-48298A8C06C3}" type="presOf" srcId="{C5DC4F89-6663-47D8-8DD6-E68CB4294D44}" destId="{D21095D3-427F-4962-A88E-F790F3480D4C}" srcOrd="0" destOrd="0" presId="urn:microsoft.com/office/officeart/2005/8/layout/target3"/>
    <dgm:cxn modelId="{BD1EE8F1-F3FB-4695-A22E-7DCD25A48FCE}" srcId="{6C9D0F9A-0A18-4EB9-B146-A774F4893750}" destId="{5711BC18-EBA8-4BB5-9CBF-55010FE1086E}" srcOrd="0" destOrd="0" parTransId="{E9D668F1-73EC-4BAD-A95A-54B12AB27221}" sibTransId="{BA155A70-0EAC-41EC-BFF8-BC15E8FC0081}"/>
    <dgm:cxn modelId="{80C1F7F5-FFD1-4905-8480-7820115A758E}" type="presOf" srcId="{D453D5E2-56D6-4A6C-B93E-E19BEFDC709C}" destId="{66E03A18-B007-4308-B39B-534E33D2CDDC}" srcOrd="0" destOrd="0" presId="urn:microsoft.com/office/officeart/2005/8/layout/target3"/>
    <dgm:cxn modelId="{629CD7FF-105F-40FA-A75D-D52EFA73449A}" srcId="{C5DC4F89-6663-47D8-8DD6-E68CB4294D44}" destId="{6C9D0F9A-0A18-4EB9-B146-A774F4893750}" srcOrd="2" destOrd="0" parTransId="{54F46BF7-D366-43B2-B659-54388A9EFDE0}" sibTransId="{AB2FF35D-761F-469E-8104-0CA4A8563020}"/>
    <dgm:cxn modelId="{A5F7BC6B-5C2F-4908-A715-691B6B9D702A}" type="presParOf" srcId="{D21095D3-427F-4962-A88E-F790F3480D4C}" destId="{6F219FC4-33CD-4029-9741-4196251266AB}" srcOrd="0" destOrd="0" presId="urn:microsoft.com/office/officeart/2005/8/layout/target3"/>
    <dgm:cxn modelId="{DFE08255-B6C2-4F5C-AFDB-2B3AEDE27D24}" type="presParOf" srcId="{D21095D3-427F-4962-A88E-F790F3480D4C}" destId="{F065FBEE-73B6-420C-90FB-1F2778916FD1}" srcOrd="1" destOrd="0" presId="urn:microsoft.com/office/officeart/2005/8/layout/target3"/>
    <dgm:cxn modelId="{9A567193-54EB-4DE8-B5C8-BB301F4EEBEB}" type="presParOf" srcId="{D21095D3-427F-4962-A88E-F790F3480D4C}" destId="{4CAE2521-392B-4BB3-B775-DDB2906F36A2}" srcOrd="2" destOrd="0" presId="urn:microsoft.com/office/officeart/2005/8/layout/target3"/>
    <dgm:cxn modelId="{F31E192A-346C-40CF-95ED-C80646F65662}" type="presParOf" srcId="{D21095D3-427F-4962-A88E-F790F3480D4C}" destId="{A0970F90-7FFF-4F56-B71F-70FCCD4D94AF}" srcOrd="3" destOrd="0" presId="urn:microsoft.com/office/officeart/2005/8/layout/target3"/>
    <dgm:cxn modelId="{87E65668-A28E-4381-AA24-A9B57FECD612}" type="presParOf" srcId="{D21095D3-427F-4962-A88E-F790F3480D4C}" destId="{9F52AE66-3835-49F9-B040-41270BB78B20}" srcOrd="4" destOrd="0" presId="urn:microsoft.com/office/officeart/2005/8/layout/target3"/>
    <dgm:cxn modelId="{47EE08E1-E190-4DD8-A75B-503E6CCA502C}" type="presParOf" srcId="{D21095D3-427F-4962-A88E-F790F3480D4C}" destId="{B0CC293D-22D4-47A7-BBA6-A82989DF89CC}" srcOrd="5" destOrd="0" presId="urn:microsoft.com/office/officeart/2005/8/layout/target3"/>
    <dgm:cxn modelId="{56FCB926-6342-41AB-A3D9-486E2C157F9F}" type="presParOf" srcId="{D21095D3-427F-4962-A88E-F790F3480D4C}" destId="{41578F06-1A80-4622-88D3-BB338471F6BF}" srcOrd="6" destOrd="0" presId="urn:microsoft.com/office/officeart/2005/8/layout/target3"/>
    <dgm:cxn modelId="{5381C916-0245-4DD6-97FB-EB8128261FC9}" type="presParOf" srcId="{D21095D3-427F-4962-A88E-F790F3480D4C}" destId="{494B4B10-4D4D-4D41-ACAA-265A8CBE4E88}" srcOrd="7" destOrd="0" presId="urn:microsoft.com/office/officeart/2005/8/layout/target3"/>
    <dgm:cxn modelId="{C6A699FE-7C9B-46EA-AE9E-6E5275E80FD0}" type="presParOf" srcId="{D21095D3-427F-4962-A88E-F790F3480D4C}" destId="{63C718B6-5D86-409B-A570-41D0C43BD002}" srcOrd="8" destOrd="0" presId="urn:microsoft.com/office/officeart/2005/8/layout/target3"/>
    <dgm:cxn modelId="{4C850B31-1E84-4200-AF95-6A7170D141F5}" type="presParOf" srcId="{D21095D3-427F-4962-A88E-F790F3480D4C}" destId="{AD0BC292-5CF5-41BC-8FCF-E21F9F5B5435}" srcOrd="9" destOrd="0" presId="urn:microsoft.com/office/officeart/2005/8/layout/target3"/>
    <dgm:cxn modelId="{A245391A-9813-43C2-ABC5-51F0829615CF}" type="presParOf" srcId="{D21095D3-427F-4962-A88E-F790F3480D4C}" destId="{66E03A18-B007-4308-B39B-534E33D2CDDC}" srcOrd="10" destOrd="0" presId="urn:microsoft.com/office/officeart/2005/8/layout/target3"/>
    <dgm:cxn modelId="{05C95628-E833-49EA-839D-0330D4268F76}" type="presParOf" srcId="{D21095D3-427F-4962-A88E-F790F3480D4C}" destId="{CB8C313A-ECFC-49E5-9B68-853F82AA089D}" srcOrd="11" destOrd="0" presId="urn:microsoft.com/office/officeart/2005/8/layout/target3"/>
    <dgm:cxn modelId="{349DAB4A-017E-4392-9A02-96A2A36EB857}" type="presParOf" srcId="{D21095D3-427F-4962-A88E-F790F3480D4C}" destId="{2A37882F-A21D-43CF-808F-3640F891E2D4}" srcOrd="12" destOrd="0" presId="urn:microsoft.com/office/officeart/2005/8/layout/target3"/>
    <dgm:cxn modelId="{26192F40-1AD6-42CB-B0BC-5566F37E5F23}" type="presParOf" srcId="{D21095D3-427F-4962-A88E-F790F3480D4C}" destId="{F4BA0BC0-0F49-48B4-9595-1E39769F24DF}" srcOrd="13" destOrd="0" presId="urn:microsoft.com/office/officeart/2005/8/layout/target3"/>
    <dgm:cxn modelId="{CC863E0B-C2DA-4493-8181-19BDE84B2631}" type="presParOf" srcId="{D21095D3-427F-4962-A88E-F790F3480D4C}" destId="{FF8E5A3F-2133-49CB-BEE6-6CE127B55331}" srcOrd="14"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4F056-0B59-46D3-AE21-8208BC12D363}"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98F19F22-578D-4612-ACF4-759889095FA6}">
      <dgm:prSet phldrT="[Text]"/>
      <dgm:spPr/>
      <dgm:t>
        <a:bodyPr/>
        <a:lstStyle/>
        <a:p>
          <a:r>
            <a:rPr lang="en-US" dirty="0"/>
            <a:t>Financial </a:t>
          </a:r>
          <a:endParaRPr lang="pl-PL" dirty="0"/>
        </a:p>
        <a:p>
          <a:r>
            <a:rPr lang="en-US" dirty="0"/>
            <a:t>/ Primary Risks </a:t>
          </a:r>
        </a:p>
      </dgm:t>
    </dgm:pt>
    <dgm:pt modelId="{AD9A0A90-BB5B-4359-B22F-EA6610B8CEC8}" type="parTrans" cxnId="{3B50F7B5-5183-4682-AF9D-48FDE0EA3E21}">
      <dgm:prSet/>
      <dgm:spPr/>
      <dgm:t>
        <a:bodyPr/>
        <a:lstStyle/>
        <a:p>
          <a:endParaRPr lang="en-US"/>
        </a:p>
      </dgm:t>
    </dgm:pt>
    <dgm:pt modelId="{2D096840-78D5-4336-802F-CC6177B34903}" type="sibTrans" cxnId="{3B50F7B5-5183-4682-AF9D-48FDE0EA3E21}">
      <dgm:prSet/>
      <dgm:spPr/>
      <dgm:t>
        <a:bodyPr/>
        <a:lstStyle/>
        <a:p>
          <a:endParaRPr lang="en-US"/>
        </a:p>
      </dgm:t>
    </dgm:pt>
    <dgm:pt modelId="{3991EEE8-193E-4102-9559-BAD318A0D615}">
      <dgm:prSet phldrT="[Text]"/>
      <dgm:spPr/>
      <dgm:t>
        <a:bodyPr/>
        <a:lstStyle/>
        <a:p>
          <a:r>
            <a:rPr lang="pl-PL" dirty="0"/>
            <a:t>Liquidity Risk</a:t>
          </a:r>
          <a:endParaRPr lang="en-US" dirty="0"/>
        </a:p>
      </dgm:t>
    </dgm:pt>
    <dgm:pt modelId="{304F32CC-23D8-4772-BA22-74456FD3EF57}" type="parTrans" cxnId="{3FD96D25-38DF-4C9C-A06A-B2587FF2B68F}">
      <dgm:prSet/>
      <dgm:spPr/>
      <dgm:t>
        <a:bodyPr/>
        <a:lstStyle/>
        <a:p>
          <a:endParaRPr lang="en-US"/>
        </a:p>
      </dgm:t>
    </dgm:pt>
    <dgm:pt modelId="{4DFBB4F0-491B-4476-B214-6C7BE6D97D84}" type="sibTrans" cxnId="{3FD96D25-38DF-4C9C-A06A-B2587FF2B68F}">
      <dgm:prSet/>
      <dgm:spPr/>
      <dgm:t>
        <a:bodyPr/>
        <a:lstStyle/>
        <a:p>
          <a:endParaRPr lang="en-US"/>
        </a:p>
      </dgm:t>
    </dgm:pt>
    <dgm:pt modelId="{22B58E58-3AFD-4D2A-B098-9E06FF0A8C78}">
      <dgm:prSet phldrT="[Tex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path path="circle">
            <a:fillToRect l="50000" t="50000" r="50000" b="50000"/>
          </a:path>
          <a:tileRect/>
        </a:gradFill>
      </dgm:spPr>
      <dgm:t>
        <a:bodyPr/>
        <a:lstStyle/>
        <a:p>
          <a:r>
            <a:rPr lang="pl-PL" dirty="0"/>
            <a:t>Credit Risk</a:t>
          </a:r>
          <a:endParaRPr lang="en-US" dirty="0"/>
        </a:p>
      </dgm:t>
    </dgm:pt>
    <dgm:pt modelId="{2C15DC94-9194-4AD8-908B-3473B7499FCE}" type="parTrans" cxnId="{1AF017B3-27D4-496E-8F4B-66BBCD7CDC64}">
      <dgm:prSet/>
      <dgm:spPr/>
      <dgm:t>
        <a:bodyPr/>
        <a:lstStyle/>
        <a:p>
          <a:endParaRPr lang="en-US"/>
        </a:p>
      </dgm:t>
    </dgm:pt>
    <dgm:pt modelId="{38BF727A-4B9E-4DB6-A66D-76B8A84E5733}" type="sibTrans" cxnId="{1AF017B3-27D4-496E-8F4B-66BBCD7CDC64}">
      <dgm:prSet/>
      <dgm:spPr/>
      <dgm:t>
        <a:bodyPr/>
        <a:lstStyle/>
        <a:p>
          <a:endParaRPr lang="en-US"/>
        </a:p>
      </dgm:t>
    </dgm:pt>
    <dgm:pt modelId="{A2E8C2DC-70A5-4718-93EA-E8B024228A7C}">
      <dgm:prSet phldrT="[Text]"/>
      <dgm:spPr/>
      <dgm:t>
        <a:bodyPr/>
        <a:lstStyle/>
        <a:p>
          <a:r>
            <a:rPr lang="pl-PL" dirty="0"/>
            <a:t>Commodity Prices</a:t>
          </a:r>
        </a:p>
      </dgm:t>
    </dgm:pt>
    <dgm:pt modelId="{9D6F6FE3-FEFB-4FCF-88E6-B9B721A298BD}" type="parTrans" cxnId="{EDD71DC7-BFED-4B8E-B30E-535758C79D74}">
      <dgm:prSet/>
      <dgm:spPr/>
      <dgm:t>
        <a:bodyPr/>
        <a:lstStyle/>
        <a:p>
          <a:endParaRPr lang="en-US"/>
        </a:p>
      </dgm:t>
    </dgm:pt>
    <dgm:pt modelId="{36E08C1F-7470-4681-904E-A6C93255BEC9}" type="sibTrans" cxnId="{EDD71DC7-BFED-4B8E-B30E-535758C79D74}">
      <dgm:prSet/>
      <dgm:spPr/>
      <dgm:t>
        <a:bodyPr/>
        <a:lstStyle/>
        <a:p>
          <a:endParaRPr lang="en-US"/>
        </a:p>
      </dgm:t>
    </dgm:pt>
    <dgm:pt modelId="{849FC925-A335-4636-AE18-812FEF709CA1}">
      <dgm:prSet phldrT="[Text]"/>
      <dgm:spPr/>
      <dgm:t>
        <a:bodyPr/>
        <a:lstStyle/>
        <a:p>
          <a:r>
            <a:rPr lang="pl-PL" dirty="0"/>
            <a:t>Equity Prices</a:t>
          </a:r>
        </a:p>
      </dgm:t>
    </dgm:pt>
    <dgm:pt modelId="{5D841384-8DF1-491C-8240-29EA9024D099}" type="parTrans" cxnId="{A522BD3E-7D5A-4C71-B133-1C702E3BBAAC}">
      <dgm:prSet/>
      <dgm:spPr/>
      <dgm:t>
        <a:bodyPr/>
        <a:lstStyle/>
        <a:p>
          <a:endParaRPr lang="en-US"/>
        </a:p>
      </dgm:t>
    </dgm:pt>
    <dgm:pt modelId="{4B1F96A8-2B51-4B34-BC45-5F768598564C}" type="sibTrans" cxnId="{A522BD3E-7D5A-4C71-B133-1C702E3BBAAC}">
      <dgm:prSet/>
      <dgm:spPr/>
      <dgm:t>
        <a:bodyPr/>
        <a:lstStyle/>
        <a:p>
          <a:endParaRPr lang="en-US"/>
        </a:p>
      </dgm:t>
    </dgm:pt>
    <dgm:pt modelId="{A272EDD1-D777-4C76-B5D2-CBD46BC447D6}">
      <dgm:prSet phldrT="[Text]"/>
      <dgm:spPr/>
      <dgm:t>
        <a:bodyPr/>
        <a:lstStyle/>
        <a:p>
          <a:r>
            <a:rPr lang="pl-PL" dirty="0"/>
            <a:t>Exchange Rates</a:t>
          </a:r>
        </a:p>
      </dgm:t>
    </dgm:pt>
    <dgm:pt modelId="{3B75694D-A3DD-48AF-8570-FE4C639EB268}" type="parTrans" cxnId="{718CC7A8-168A-4BDF-8C12-5804BE504B7A}">
      <dgm:prSet/>
      <dgm:spPr/>
      <dgm:t>
        <a:bodyPr/>
        <a:lstStyle/>
        <a:p>
          <a:endParaRPr lang="en-US"/>
        </a:p>
      </dgm:t>
    </dgm:pt>
    <dgm:pt modelId="{62F2BFE6-1186-43FF-817E-F5CF8DA10C19}" type="sibTrans" cxnId="{718CC7A8-168A-4BDF-8C12-5804BE504B7A}">
      <dgm:prSet/>
      <dgm:spPr/>
      <dgm:t>
        <a:bodyPr/>
        <a:lstStyle/>
        <a:p>
          <a:endParaRPr lang="en-US"/>
        </a:p>
      </dgm:t>
    </dgm:pt>
    <dgm:pt modelId="{1BB1422C-DF5E-458F-A84E-C7DE3D9B8FFA}">
      <dgm:prSet phldrT="[Text]"/>
      <dgm:spPr/>
      <dgm:t>
        <a:bodyPr/>
        <a:lstStyle/>
        <a:p>
          <a:r>
            <a:rPr lang="pl-PL" dirty="0"/>
            <a:t>Interest Rates</a:t>
          </a:r>
        </a:p>
      </dgm:t>
    </dgm:pt>
    <dgm:pt modelId="{1DC7CE9E-945E-42AC-BFEA-6A57ECB4E5C7}" type="parTrans" cxnId="{245FEB66-C830-44E8-9E7B-559462B4E849}">
      <dgm:prSet/>
      <dgm:spPr/>
      <dgm:t>
        <a:bodyPr/>
        <a:lstStyle/>
        <a:p>
          <a:endParaRPr lang="en-US"/>
        </a:p>
      </dgm:t>
    </dgm:pt>
    <dgm:pt modelId="{CD071946-EEF0-48F6-A265-D48619520D03}" type="sibTrans" cxnId="{245FEB66-C830-44E8-9E7B-559462B4E849}">
      <dgm:prSet/>
      <dgm:spPr/>
      <dgm:t>
        <a:bodyPr/>
        <a:lstStyle/>
        <a:p>
          <a:endParaRPr lang="en-US"/>
        </a:p>
      </dgm:t>
    </dgm:pt>
    <dgm:pt modelId="{D282AE28-5512-4EF7-81AF-F7D47D31D902}" type="pres">
      <dgm:prSet presAssocID="{E734F056-0B59-46D3-AE21-8208BC12D363}" presName="Name0" presStyleCnt="0">
        <dgm:presLayoutVars>
          <dgm:chPref val="1"/>
          <dgm:dir/>
          <dgm:animOne val="branch"/>
          <dgm:animLvl val="lvl"/>
          <dgm:resizeHandles val="exact"/>
        </dgm:presLayoutVars>
      </dgm:prSet>
      <dgm:spPr/>
    </dgm:pt>
    <dgm:pt modelId="{1BFF46AE-00F3-48E7-B515-C2511BDB795A}" type="pres">
      <dgm:prSet presAssocID="{98F19F22-578D-4612-ACF4-759889095FA6}" presName="root1" presStyleCnt="0"/>
      <dgm:spPr/>
    </dgm:pt>
    <dgm:pt modelId="{22687D56-8366-4E4F-AABD-DE01C73F928F}" type="pres">
      <dgm:prSet presAssocID="{98F19F22-578D-4612-ACF4-759889095FA6}" presName="LevelOneTextNode" presStyleLbl="node0" presStyleIdx="0" presStyleCnt="1">
        <dgm:presLayoutVars>
          <dgm:chPref val="3"/>
        </dgm:presLayoutVars>
      </dgm:prSet>
      <dgm:spPr/>
    </dgm:pt>
    <dgm:pt modelId="{A6DABFB5-27BA-45F5-B25A-10EF18A98812}" type="pres">
      <dgm:prSet presAssocID="{98F19F22-578D-4612-ACF4-759889095FA6}" presName="level2hierChild" presStyleCnt="0"/>
      <dgm:spPr/>
    </dgm:pt>
    <dgm:pt modelId="{421EDCBA-E8AC-4D3D-BB40-C2EDEE5A66FF}" type="pres">
      <dgm:prSet presAssocID="{304F32CC-23D8-4772-BA22-74456FD3EF57}" presName="conn2-1" presStyleLbl="parChTrans1D2" presStyleIdx="0" presStyleCnt="6"/>
      <dgm:spPr/>
    </dgm:pt>
    <dgm:pt modelId="{8AC33FE3-6FFF-4AD6-99AE-097A42D7AA7A}" type="pres">
      <dgm:prSet presAssocID="{304F32CC-23D8-4772-BA22-74456FD3EF57}" presName="connTx" presStyleLbl="parChTrans1D2" presStyleIdx="0" presStyleCnt="6"/>
      <dgm:spPr/>
    </dgm:pt>
    <dgm:pt modelId="{91DCE94A-6C04-42AC-A8A8-2E14C87E7AD5}" type="pres">
      <dgm:prSet presAssocID="{3991EEE8-193E-4102-9559-BAD318A0D615}" presName="root2" presStyleCnt="0"/>
      <dgm:spPr/>
    </dgm:pt>
    <dgm:pt modelId="{77E7FD61-C031-4EA7-97C4-0966BCE7C8F1}" type="pres">
      <dgm:prSet presAssocID="{3991EEE8-193E-4102-9559-BAD318A0D615}" presName="LevelTwoTextNode" presStyleLbl="node2" presStyleIdx="0" presStyleCnt="6">
        <dgm:presLayoutVars>
          <dgm:chPref val="3"/>
        </dgm:presLayoutVars>
      </dgm:prSet>
      <dgm:spPr/>
    </dgm:pt>
    <dgm:pt modelId="{5A933CC7-7FCD-46CF-8BCE-A45AB691EF2D}" type="pres">
      <dgm:prSet presAssocID="{3991EEE8-193E-4102-9559-BAD318A0D615}" presName="level3hierChild" presStyleCnt="0"/>
      <dgm:spPr/>
    </dgm:pt>
    <dgm:pt modelId="{B6D73DCC-0A77-485C-A992-F8ED40003F5A}" type="pres">
      <dgm:prSet presAssocID="{2C15DC94-9194-4AD8-908B-3473B7499FCE}" presName="conn2-1" presStyleLbl="parChTrans1D2" presStyleIdx="1" presStyleCnt="6"/>
      <dgm:spPr/>
    </dgm:pt>
    <dgm:pt modelId="{EC4964FA-FDE6-43F0-B78F-1D628DE7015E}" type="pres">
      <dgm:prSet presAssocID="{2C15DC94-9194-4AD8-908B-3473B7499FCE}" presName="connTx" presStyleLbl="parChTrans1D2" presStyleIdx="1" presStyleCnt="6"/>
      <dgm:spPr/>
    </dgm:pt>
    <dgm:pt modelId="{7BD66818-DCDD-4428-A4B5-FA926F6D8124}" type="pres">
      <dgm:prSet presAssocID="{22B58E58-3AFD-4D2A-B098-9E06FF0A8C78}" presName="root2" presStyleCnt="0"/>
      <dgm:spPr/>
    </dgm:pt>
    <dgm:pt modelId="{59757563-24A0-4BA5-A371-68B9EABCAE82}" type="pres">
      <dgm:prSet presAssocID="{22B58E58-3AFD-4D2A-B098-9E06FF0A8C78}" presName="LevelTwoTextNode" presStyleLbl="node2" presStyleIdx="1" presStyleCnt="6">
        <dgm:presLayoutVars>
          <dgm:chPref val="3"/>
        </dgm:presLayoutVars>
      </dgm:prSet>
      <dgm:spPr/>
    </dgm:pt>
    <dgm:pt modelId="{03980583-2EF2-4E77-B3F4-3FABBAD542B8}" type="pres">
      <dgm:prSet presAssocID="{22B58E58-3AFD-4D2A-B098-9E06FF0A8C78}" presName="level3hierChild" presStyleCnt="0"/>
      <dgm:spPr/>
    </dgm:pt>
    <dgm:pt modelId="{0645843E-EA6C-4AF2-8208-1914BA00B938}" type="pres">
      <dgm:prSet presAssocID="{9D6F6FE3-FEFB-4FCF-88E6-B9B721A298BD}" presName="conn2-1" presStyleLbl="parChTrans1D2" presStyleIdx="2" presStyleCnt="6"/>
      <dgm:spPr/>
    </dgm:pt>
    <dgm:pt modelId="{5C216EA7-6A36-4A1F-AF6A-56B58FD9BF85}" type="pres">
      <dgm:prSet presAssocID="{9D6F6FE3-FEFB-4FCF-88E6-B9B721A298BD}" presName="connTx" presStyleLbl="parChTrans1D2" presStyleIdx="2" presStyleCnt="6"/>
      <dgm:spPr/>
    </dgm:pt>
    <dgm:pt modelId="{7D921356-5863-4750-A045-257708709D22}" type="pres">
      <dgm:prSet presAssocID="{A2E8C2DC-70A5-4718-93EA-E8B024228A7C}" presName="root2" presStyleCnt="0"/>
      <dgm:spPr/>
    </dgm:pt>
    <dgm:pt modelId="{B97ACE63-CB7B-4560-8E3B-C463A4FB95AE}" type="pres">
      <dgm:prSet presAssocID="{A2E8C2DC-70A5-4718-93EA-E8B024228A7C}" presName="LevelTwoTextNode" presStyleLbl="node2" presStyleIdx="2" presStyleCnt="6">
        <dgm:presLayoutVars>
          <dgm:chPref val="3"/>
        </dgm:presLayoutVars>
      </dgm:prSet>
      <dgm:spPr/>
    </dgm:pt>
    <dgm:pt modelId="{21084C3D-748D-4260-9A94-5DEF74EF59D8}" type="pres">
      <dgm:prSet presAssocID="{A2E8C2DC-70A5-4718-93EA-E8B024228A7C}" presName="level3hierChild" presStyleCnt="0"/>
      <dgm:spPr/>
    </dgm:pt>
    <dgm:pt modelId="{C75361DD-5B7E-4994-A872-776CD0B20FF7}" type="pres">
      <dgm:prSet presAssocID="{5D841384-8DF1-491C-8240-29EA9024D099}" presName="conn2-1" presStyleLbl="parChTrans1D2" presStyleIdx="3" presStyleCnt="6"/>
      <dgm:spPr/>
    </dgm:pt>
    <dgm:pt modelId="{3E03A185-0BDF-4101-B325-6BD8C2E98D1D}" type="pres">
      <dgm:prSet presAssocID="{5D841384-8DF1-491C-8240-29EA9024D099}" presName="connTx" presStyleLbl="parChTrans1D2" presStyleIdx="3" presStyleCnt="6"/>
      <dgm:spPr/>
    </dgm:pt>
    <dgm:pt modelId="{DD0274EC-669D-42D5-80E3-19A30DA851E6}" type="pres">
      <dgm:prSet presAssocID="{849FC925-A335-4636-AE18-812FEF709CA1}" presName="root2" presStyleCnt="0"/>
      <dgm:spPr/>
    </dgm:pt>
    <dgm:pt modelId="{DB489680-676D-4B35-885C-B832EA1E4B2F}" type="pres">
      <dgm:prSet presAssocID="{849FC925-A335-4636-AE18-812FEF709CA1}" presName="LevelTwoTextNode" presStyleLbl="node2" presStyleIdx="3" presStyleCnt="6">
        <dgm:presLayoutVars>
          <dgm:chPref val="3"/>
        </dgm:presLayoutVars>
      </dgm:prSet>
      <dgm:spPr/>
    </dgm:pt>
    <dgm:pt modelId="{ACF8EBB0-8F63-4F8D-941B-673215ACF5FD}" type="pres">
      <dgm:prSet presAssocID="{849FC925-A335-4636-AE18-812FEF709CA1}" presName="level3hierChild" presStyleCnt="0"/>
      <dgm:spPr/>
    </dgm:pt>
    <dgm:pt modelId="{724A5DBE-93B2-4209-BDE6-5ADF6AFB9BCF}" type="pres">
      <dgm:prSet presAssocID="{3B75694D-A3DD-48AF-8570-FE4C639EB268}" presName="conn2-1" presStyleLbl="parChTrans1D2" presStyleIdx="4" presStyleCnt="6"/>
      <dgm:spPr/>
    </dgm:pt>
    <dgm:pt modelId="{0F88CD66-D530-43A0-A96A-B48D28FAE48B}" type="pres">
      <dgm:prSet presAssocID="{3B75694D-A3DD-48AF-8570-FE4C639EB268}" presName="connTx" presStyleLbl="parChTrans1D2" presStyleIdx="4" presStyleCnt="6"/>
      <dgm:spPr/>
    </dgm:pt>
    <dgm:pt modelId="{C1F11F47-452D-4C65-89FC-2584CC857679}" type="pres">
      <dgm:prSet presAssocID="{A272EDD1-D777-4C76-B5D2-CBD46BC447D6}" presName="root2" presStyleCnt="0"/>
      <dgm:spPr/>
    </dgm:pt>
    <dgm:pt modelId="{9C5EE17A-3B58-4169-AC85-C5175CD02E3C}" type="pres">
      <dgm:prSet presAssocID="{A272EDD1-D777-4C76-B5D2-CBD46BC447D6}" presName="LevelTwoTextNode" presStyleLbl="node2" presStyleIdx="4" presStyleCnt="6">
        <dgm:presLayoutVars>
          <dgm:chPref val="3"/>
        </dgm:presLayoutVars>
      </dgm:prSet>
      <dgm:spPr/>
    </dgm:pt>
    <dgm:pt modelId="{2B3C070C-0101-4620-A6FA-DA1DD01474AC}" type="pres">
      <dgm:prSet presAssocID="{A272EDD1-D777-4C76-B5D2-CBD46BC447D6}" presName="level3hierChild" presStyleCnt="0"/>
      <dgm:spPr/>
    </dgm:pt>
    <dgm:pt modelId="{A7DC2C26-4956-497B-87D4-CB25C608F47A}" type="pres">
      <dgm:prSet presAssocID="{1DC7CE9E-945E-42AC-BFEA-6A57ECB4E5C7}" presName="conn2-1" presStyleLbl="parChTrans1D2" presStyleIdx="5" presStyleCnt="6"/>
      <dgm:spPr/>
    </dgm:pt>
    <dgm:pt modelId="{D6E8ADE0-3E82-4229-B6BE-F3F6D9E98D40}" type="pres">
      <dgm:prSet presAssocID="{1DC7CE9E-945E-42AC-BFEA-6A57ECB4E5C7}" presName="connTx" presStyleLbl="parChTrans1D2" presStyleIdx="5" presStyleCnt="6"/>
      <dgm:spPr/>
    </dgm:pt>
    <dgm:pt modelId="{27C651D2-105B-4472-9F27-D6370E7A447E}" type="pres">
      <dgm:prSet presAssocID="{1BB1422C-DF5E-458F-A84E-C7DE3D9B8FFA}" presName="root2" presStyleCnt="0"/>
      <dgm:spPr/>
    </dgm:pt>
    <dgm:pt modelId="{22543A78-0E59-4650-929C-0CA44A86C980}" type="pres">
      <dgm:prSet presAssocID="{1BB1422C-DF5E-458F-A84E-C7DE3D9B8FFA}" presName="LevelTwoTextNode" presStyleLbl="node2" presStyleIdx="5" presStyleCnt="6">
        <dgm:presLayoutVars>
          <dgm:chPref val="3"/>
        </dgm:presLayoutVars>
      </dgm:prSet>
      <dgm:spPr/>
    </dgm:pt>
    <dgm:pt modelId="{7E2EBBFA-8A54-498D-8AC9-F30FA941F3D5}" type="pres">
      <dgm:prSet presAssocID="{1BB1422C-DF5E-458F-A84E-C7DE3D9B8FFA}" presName="level3hierChild" presStyleCnt="0"/>
      <dgm:spPr/>
    </dgm:pt>
  </dgm:ptLst>
  <dgm:cxnLst>
    <dgm:cxn modelId="{84FED702-B982-4928-83FA-025688E746A3}" type="presOf" srcId="{3991EEE8-193E-4102-9559-BAD318A0D615}" destId="{77E7FD61-C031-4EA7-97C4-0966BCE7C8F1}" srcOrd="0" destOrd="0" presId="urn:microsoft.com/office/officeart/2008/layout/HorizontalMultiLevelHierarchy"/>
    <dgm:cxn modelId="{E8CA8505-E2FD-4C86-90DB-A1A8362AE8CC}" type="presOf" srcId="{3B75694D-A3DD-48AF-8570-FE4C639EB268}" destId="{724A5DBE-93B2-4209-BDE6-5ADF6AFB9BCF}" srcOrd="0" destOrd="0" presId="urn:microsoft.com/office/officeart/2008/layout/HorizontalMultiLevelHierarchy"/>
    <dgm:cxn modelId="{B27F900B-6FDB-435E-A0C3-C44ECED96F61}" type="presOf" srcId="{A272EDD1-D777-4C76-B5D2-CBD46BC447D6}" destId="{9C5EE17A-3B58-4169-AC85-C5175CD02E3C}" srcOrd="0" destOrd="0" presId="urn:microsoft.com/office/officeart/2008/layout/HorizontalMultiLevelHierarchy"/>
    <dgm:cxn modelId="{087E6811-F179-4107-A989-699A743FAFBA}" type="presOf" srcId="{2C15DC94-9194-4AD8-908B-3473B7499FCE}" destId="{B6D73DCC-0A77-485C-A992-F8ED40003F5A}" srcOrd="0" destOrd="0" presId="urn:microsoft.com/office/officeart/2008/layout/HorizontalMultiLevelHierarchy"/>
    <dgm:cxn modelId="{3FD96D25-38DF-4C9C-A06A-B2587FF2B68F}" srcId="{98F19F22-578D-4612-ACF4-759889095FA6}" destId="{3991EEE8-193E-4102-9559-BAD318A0D615}" srcOrd="0" destOrd="0" parTransId="{304F32CC-23D8-4772-BA22-74456FD3EF57}" sibTransId="{4DFBB4F0-491B-4476-B214-6C7BE6D97D84}"/>
    <dgm:cxn modelId="{17D6F02C-3C06-442D-B3CC-A11E2EAF6A76}" type="presOf" srcId="{22B58E58-3AFD-4D2A-B098-9E06FF0A8C78}" destId="{59757563-24A0-4BA5-A371-68B9EABCAE82}" srcOrd="0" destOrd="0" presId="urn:microsoft.com/office/officeart/2008/layout/HorizontalMultiLevelHierarchy"/>
    <dgm:cxn modelId="{507E4F2E-E1BB-4428-9204-EF67493ADA41}" type="presOf" srcId="{98F19F22-578D-4612-ACF4-759889095FA6}" destId="{22687D56-8366-4E4F-AABD-DE01C73F928F}" srcOrd="0" destOrd="0" presId="urn:microsoft.com/office/officeart/2008/layout/HorizontalMultiLevelHierarchy"/>
    <dgm:cxn modelId="{A522BD3E-7D5A-4C71-B133-1C702E3BBAAC}" srcId="{98F19F22-578D-4612-ACF4-759889095FA6}" destId="{849FC925-A335-4636-AE18-812FEF709CA1}" srcOrd="3" destOrd="0" parTransId="{5D841384-8DF1-491C-8240-29EA9024D099}" sibTransId="{4B1F96A8-2B51-4B34-BC45-5F768598564C}"/>
    <dgm:cxn modelId="{95BCD741-A937-409F-A86F-74ED6AFCD23F}" type="presOf" srcId="{2C15DC94-9194-4AD8-908B-3473B7499FCE}" destId="{EC4964FA-FDE6-43F0-B78F-1D628DE7015E}" srcOrd="1" destOrd="0" presId="urn:microsoft.com/office/officeart/2008/layout/HorizontalMultiLevelHierarchy"/>
    <dgm:cxn modelId="{245FEB66-C830-44E8-9E7B-559462B4E849}" srcId="{98F19F22-578D-4612-ACF4-759889095FA6}" destId="{1BB1422C-DF5E-458F-A84E-C7DE3D9B8FFA}" srcOrd="5" destOrd="0" parTransId="{1DC7CE9E-945E-42AC-BFEA-6A57ECB4E5C7}" sibTransId="{CD071946-EEF0-48F6-A265-D48619520D03}"/>
    <dgm:cxn modelId="{75588668-8174-4DD6-B2FA-9098C3DA6A89}" type="presOf" srcId="{5D841384-8DF1-491C-8240-29EA9024D099}" destId="{3E03A185-0BDF-4101-B325-6BD8C2E98D1D}" srcOrd="1" destOrd="0" presId="urn:microsoft.com/office/officeart/2008/layout/HorizontalMultiLevelHierarchy"/>
    <dgm:cxn modelId="{088DBB69-9AF4-4D8E-963C-8D7DF4F44AA1}" type="presOf" srcId="{1BB1422C-DF5E-458F-A84E-C7DE3D9B8FFA}" destId="{22543A78-0E59-4650-929C-0CA44A86C980}" srcOrd="0" destOrd="0" presId="urn:microsoft.com/office/officeart/2008/layout/HorizontalMultiLevelHierarchy"/>
    <dgm:cxn modelId="{6BE1C86A-AE5F-4437-89AE-D4E1F805F4C8}" type="presOf" srcId="{5D841384-8DF1-491C-8240-29EA9024D099}" destId="{C75361DD-5B7E-4994-A872-776CD0B20FF7}" srcOrd="0" destOrd="0" presId="urn:microsoft.com/office/officeart/2008/layout/HorizontalMultiLevelHierarchy"/>
    <dgm:cxn modelId="{F6468250-0258-42FC-826B-E7F0447865DE}" type="presOf" srcId="{9D6F6FE3-FEFB-4FCF-88E6-B9B721A298BD}" destId="{0645843E-EA6C-4AF2-8208-1914BA00B938}" srcOrd="0" destOrd="0" presId="urn:microsoft.com/office/officeart/2008/layout/HorizontalMultiLevelHierarchy"/>
    <dgm:cxn modelId="{721A1B5A-C2D1-4494-B56A-11F57F7D0BE3}" type="presOf" srcId="{A2E8C2DC-70A5-4718-93EA-E8B024228A7C}" destId="{B97ACE63-CB7B-4560-8E3B-C463A4FB95AE}" srcOrd="0" destOrd="0" presId="urn:microsoft.com/office/officeart/2008/layout/HorizontalMultiLevelHierarchy"/>
    <dgm:cxn modelId="{F81D9C86-FB2D-44ED-8361-B4961BE7677B}" type="presOf" srcId="{849FC925-A335-4636-AE18-812FEF709CA1}" destId="{DB489680-676D-4B35-885C-B832EA1E4B2F}" srcOrd="0" destOrd="0" presId="urn:microsoft.com/office/officeart/2008/layout/HorizontalMultiLevelHierarchy"/>
    <dgm:cxn modelId="{A40BCB8F-7B70-4A01-AE08-CA8BCBA6E08E}" type="presOf" srcId="{304F32CC-23D8-4772-BA22-74456FD3EF57}" destId="{8AC33FE3-6FFF-4AD6-99AE-097A42D7AA7A}" srcOrd="1" destOrd="0" presId="urn:microsoft.com/office/officeart/2008/layout/HorizontalMultiLevelHierarchy"/>
    <dgm:cxn modelId="{EB7C9494-E2E3-4E61-9E17-1D9A1C6622BF}" type="presOf" srcId="{1DC7CE9E-945E-42AC-BFEA-6A57ECB4E5C7}" destId="{D6E8ADE0-3E82-4229-B6BE-F3F6D9E98D40}" srcOrd="1" destOrd="0" presId="urn:microsoft.com/office/officeart/2008/layout/HorizontalMultiLevelHierarchy"/>
    <dgm:cxn modelId="{E3B7DF96-D667-49C6-8C13-99227C8FA787}" type="presOf" srcId="{3B75694D-A3DD-48AF-8570-FE4C639EB268}" destId="{0F88CD66-D530-43A0-A96A-B48D28FAE48B}" srcOrd="1" destOrd="0" presId="urn:microsoft.com/office/officeart/2008/layout/HorizontalMultiLevelHierarchy"/>
    <dgm:cxn modelId="{213598A0-09E1-4EF9-9B48-D9208DB65E43}" type="presOf" srcId="{1DC7CE9E-945E-42AC-BFEA-6A57ECB4E5C7}" destId="{A7DC2C26-4956-497B-87D4-CB25C608F47A}" srcOrd="0" destOrd="0" presId="urn:microsoft.com/office/officeart/2008/layout/HorizontalMultiLevelHierarchy"/>
    <dgm:cxn modelId="{718CC7A8-168A-4BDF-8C12-5804BE504B7A}" srcId="{98F19F22-578D-4612-ACF4-759889095FA6}" destId="{A272EDD1-D777-4C76-B5D2-CBD46BC447D6}" srcOrd="4" destOrd="0" parTransId="{3B75694D-A3DD-48AF-8570-FE4C639EB268}" sibTransId="{62F2BFE6-1186-43FF-817E-F5CF8DA10C19}"/>
    <dgm:cxn modelId="{722FACAE-778E-43CE-9661-85B0AD4FB5DF}" type="presOf" srcId="{E734F056-0B59-46D3-AE21-8208BC12D363}" destId="{D282AE28-5512-4EF7-81AF-F7D47D31D902}" srcOrd="0" destOrd="0" presId="urn:microsoft.com/office/officeart/2008/layout/HorizontalMultiLevelHierarchy"/>
    <dgm:cxn modelId="{1AF017B3-27D4-496E-8F4B-66BBCD7CDC64}" srcId="{98F19F22-578D-4612-ACF4-759889095FA6}" destId="{22B58E58-3AFD-4D2A-B098-9E06FF0A8C78}" srcOrd="1" destOrd="0" parTransId="{2C15DC94-9194-4AD8-908B-3473B7499FCE}" sibTransId="{38BF727A-4B9E-4DB6-A66D-76B8A84E5733}"/>
    <dgm:cxn modelId="{3B50F7B5-5183-4682-AF9D-48FDE0EA3E21}" srcId="{E734F056-0B59-46D3-AE21-8208BC12D363}" destId="{98F19F22-578D-4612-ACF4-759889095FA6}" srcOrd="0" destOrd="0" parTransId="{AD9A0A90-BB5B-4359-B22F-EA6610B8CEC8}" sibTransId="{2D096840-78D5-4336-802F-CC6177B34903}"/>
    <dgm:cxn modelId="{EDD71DC7-BFED-4B8E-B30E-535758C79D74}" srcId="{98F19F22-578D-4612-ACF4-759889095FA6}" destId="{A2E8C2DC-70A5-4718-93EA-E8B024228A7C}" srcOrd="2" destOrd="0" parTransId="{9D6F6FE3-FEFB-4FCF-88E6-B9B721A298BD}" sibTransId="{36E08C1F-7470-4681-904E-A6C93255BEC9}"/>
    <dgm:cxn modelId="{E24705E3-F3F8-4D59-B28A-5F6F59F15AE4}" type="presOf" srcId="{304F32CC-23D8-4772-BA22-74456FD3EF57}" destId="{421EDCBA-E8AC-4D3D-BB40-C2EDEE5A66FF}" srcOrd="0" destOrd="0" presId="urn:microsoft.com/office/officeart/2008/layout/HorizontalMultiLevelHierarchy"/>
    <dgm:cxn modelId="{5C839BED-BB7B-402B-97BD-8F3171B07774}" type="presOf" srcId="{9D6F6FE3-FEFB-4FCF-88E6-B9B721A298BD}" destId="{5C216EA7-6A36-4A1F-AF6A-56B58FD9BF85}" srcOrd="1" destOrd="0" presId="urn:microsoft.com/office/officeart/2008/layout/HorizontalMultiLevelHierarchy"/>
    <dgm:cxn modelId="{36187DAB-3917-47AC-8354-8BC37CEB1600}" type="presParOf" srcId="{D282AE28-5512-4EF7-81AF-F7D47D31D902}" destId="{1BFF46AE-00F3-48E7-B515-C2511BDB795A}" srcOrd="0" destOrd="0" presId="urn:microsoft.com/office/officeart/2008/layout/HorizontalMultiLevelHierarchy"/>
    <dgm:cxn modelId="{8F6D4325-1375-4CDB-8A56-D4F3ABB045BA}" type="presParOf" srcId="{1BFF46AE-00F3-48E7-B515-C2511BDB795A}" destId="{22687D56-8366-4E4F-AABD-DE01C73F928F}" srcOrd="0" destOrd="0" presId="urn:microsoft.com/office/officeart/2008/layout/HorizontalMultiLevelHierarchy"/>
    <dgm:cxn modelId="{E21C3695-3891-4DAA-AD2E-697E1FF96BF2}" type="presParOf" srcId="{1BFF46AE-00F3-48E7-B515-C2511BDB795A}" destId="{A6DABFB5-27BA-45F5-B25A-10EF18A98812}" srcOrd="1" destOrd="0" presId="urn:microsoft.com/office/officeart/2008/layout/HorizontalMultiLevelHierarchy"/>
    <dgm:cxn modelId="{B0A207AD-641B-4484-82E7-9A608A01991F}" type="presParOf" srcId="{A6DABFB5-27BA-45F5-B25A-10EF18A98812}" destId="{421EDCBA-E8AC-4D3D-BB40-C2EDEE5A66FF}" srcOrd="0" destOrd="0" presId="urn:microsoft.com/office/officeart/2008/layout/HorizontalMultiLevelHierarchy"/>
    <dgm:cxn modelId="{19E75CDB-5F15-4204-AC35-956C2B3E4C1D}" type="presParOf" srcId="{421EDCBA-E8AC-4D3D-BB40-C2EDEE5A66FF}" destId="{8AC33FE3-6FFF-4AD6-99AE-097A42D7AA7A}" srcOrd="0" destOrd="0" presId="urn:microsoft.com/office/officeart/2008/layout/HorizontalMultiLevelHierarchy"/>
    <dgm:cxn modelId="{707B6C92-95BE-4DE0-8B13-66E69EA9CACF}" type="presParOf" srcId="{A6DABFB5-27BA-45F5-B25A-10EF18A98812}" destId="{91DCE94A-6C04-42AC-A8A8-2E14C87E7AD5}" srcOrd="1" destOrd="0" presId="urn:microsoft.com/office/officeart/2008/layout/HorizontalMultiLevelHierarchy"/>
    <dgm:cxn modelId="{150F3561-D84B-49D7-9BEC-C54CE349119F}" type="presParOf" srcId="{91DCE94A-6C04-42AC-A8A8-2E14C87E7AD5}" destId="{77E7FD61-C031-4EA7-97C4-0966BCE7C8F1}" srcOrd="0" destOrd="0" presId="urn:microsoft.com/office/officeart/2008/layout/HorizontalMultiLevelHierarchy"/>
    <dgm:cxn modelId="{FD8859F8-13C9-4755-9599-A5BB59FF0C3C}" type="presParOf" srcId="{91DCE94A-6C04-42AC-A8A8-2E14C87E7AD5}" destId="{5A933CC7-7FCD-46CF-8BCE-A45AB691EF2D}" srcOrd="1" destOrd="0" presId="urn:microsoft.com/office/officeart/2008/layout/HorizontalMultiLevelHierarchy"/>
    <dgm:cxn modelId="{1F6B43B8-1479-45C6-907E-EB9FF3B60A0A}" type="presParOf" srcId="{A6DABFB5-27BA-45F5-B25A-10EF18A98812}" destId="{B6D73DCC-0A77-485C-A992-F8ED40003F5A}" srcOrd="2" destOrd="0" presId="urn:microsoft.com/office/officeart/2008/layout/HorizontalMultiLevelHierarchy"/>
    <dgm:cxn modelId="{0932775D-CD9A-4607-B748-B17EF03A2CEE}" type="presParOf" srcId="{B6D73DCC-0A77-485C-A992-F8ED40003F5A}" destId="{EC4964FA-FDE6-43F0-B78F-1D628DE7015E}" srcOrd="0" destOrd="0" presId="urn:microsoft.com/office/officeart/2008/layout/HorizontalMultiLevelHierarchy"/>
    <dgm:cxn modelId="{7B7B24B8-FF7F-4C21-AFA9-7935FFB3A7CE}" type="presParOf" srcId="{A6DABFB5-27BA-45F5-B25A-10EF18A98812}" destId="{7BD66818-DCDD-4428-A4B5-FA926F6D8124}" srcOrd="3" destOrd="0" presId="urn:microsoft.com/office/officeart/2008/layout/HorizontalMultiLevelHierarchy"/>
    <dgm:cxn modelId="{65E76B46-335D-4289-8402-4C407B3A01F5}" type="presParOf" srcId="{7BD66818-DCDD-4428-A4B5-FA926F6D8124}" destId="{59757563-24A0-4BA5-A371-68B9EABCAE82}" srcOrd="0" destOrd="0" presId="urn:microsoft.com/office/officeart/2008/layout/HorizontalMultiLevelHierarchy"/>
    <dgm:cxn modelId="{6F14A8A1-1B04-4A99-8A1E-2B2F3DF8F45E}" type="presParOf" srcId="{7BD66818-DCDD-4428-A4B5-FA926F6D8124}" destId="{03980583-2EF2-4E77-B3F4-3FABBAD542B8}" srcOrd="1" destOrd="0" presId="urn:microsoft.com/office/officeart/2008/layout/HorizontalMultiLevelHierarchy"/>
    <dgm:cxn modelId="{94192651-8C26-4F7A-A306-DC2DFF8010EA}" type="presParOf" srcId="{A6DABFB5-27BA-45F5-B25A-10EF18A98812}" destId="{0645843E-EA6C-4AF2-8208-1914BA00B938}" srcOrd="4" destOrd="0" presId="urn:microsoft.com/office/officeart/2008/layout/HorizontalMultiLevelHierarchy"/>
    <dgm:cxn modelId="{13819345-A452-4DC6-9D3C-D255F3117DDB}" type="presParOf" srcId="{0645843E-EA6C-4AF2-8208-1914BA00B938}" destId="{5C216EA7-6A36-4A1F-AF6A-56B58FD9BF85}" srcOrd="0" destOrd="0" presId="urn:microsoft.com/office/officeart/2008/layout/HorizontalMultiLevelHierarchy"/>
    <dgm:cxn modelId="{14F4893A-F6DF-4EDD-8BDF-CD7ED27AA9F6}" type="presParOf" srcId="{A6DABFB5-27BA-45F5-B25A-10EF18A98812}" destId="{7D921356-5863-4750-A045-257708709D22}" srcOrd="5" destOrd="0" presId="urn:microsoft.com/office/officeart/2008/layout/HorizontalMultiLevelHierarchy"/>
    <dgm:cxn modelId="{87BEEEB7-BD84-4080-984D-6CD7BFA8EC07}" type="presParOf" srcId="{7D921356-5863-4750-A045-257708709D22}" destId="{B97ACE63-CB7B-4560-8E3B-C463A4FB95AE}" srcOrd="0" destOrd="0" presId="urn:microsoft.com/office/officeart/2008/layout/HorizontalMultiLevelHierarchy"/>
    <dgm:cxn modelId="{24B63874-D44F-44EF-99EF-9BFBB2BFE7FB}" type="presParOf" srcId="{7D921356-5863-4750-A045-257708709D22}" destId="{21084C3D-748D-4260-9A94-5DEF74EF59D8}" srcOrd="1" destOrd="0" presId="urn:microsoft.com/office/officeart/2008/layout/HorizontalMultiLevelHierarchy"/>
    <dgm:cxn modelId="{D1437A9F-9EA0-4F8A-A347-47B8710643EB}" type="presParOf" srcId="{A6DABFB5-27BA-45F5-B25A-10EF18A98812}" destId="{C75361DD-5B7E-4994-A872-776CD0B20FF7}" srcOrd="6" destOrd="0" presId="urn:microsoft.com/office/officeart/2008/layout/HorizontalMultiLevelHierarchy"/>
    <dgm:cxn modelId="{3AF51C73-E5C4-4CD1-8886-A3029FD2BDC8}" type="presParOf" srcId="{C75361DD-5B7E-4994-A872-776CD0B20FF7}" destId="{3E03A185-0BDF-4101-B325-6BD8C2E98D1D}" srcOrd="0" destOrd="0" presId="urn:microsoft.com/office/officeart/2008/layout/HorizontalMultiLevelHierarchy"/>
    <dgm:cxn modelId="{3E7A5C65-CB35-494F-A644-A162EB8761A5}" type="presParOf" srcId="{A6DABFB5-27BA-45F5-B25A-10EF18A98812}" destId="{DD0274EC-669D-42D5-80E3-19A30DA851E6}" srcOrd="7" destOrd="0" presId="urn:microsoft.com/office/officeart/2008/layout/HorizontalMultiLevelHierarchy"/>
    <dgm:cxn modelId="{8727CD89-B501-4B0F-AFBD-67346A20DE97}" type="presParOf" srcId="{DD0274EC-669D-42D5-80E3-19A30DA851E6}" destId="{DB489680-676D-4B35-885C-B832EA1E4B2F}" srcOrd="0" destOrd="0" presId="urn:microsoft.com/office/officeart/2008/layout/HorizontalMultiLevelHierarchy"/>
    <dgm:cxn modelId="{232C9716-F767-424D-8105-5505C04A86B9}" type="presParOf" srcId="{DD0274EC-669D-42D5-80E3-19A30DA851E6}" destId="{ACF8EBB0-8F63-4F8D-941B-673215ACF5FD}" srcOrd="1" destOrd="0" presId="urn:microsoft.com/office/officeart/2008/layout/HorizontalMultiLevelHierarchy"/>
    <dgm:cxn modelId="{2F36CA24-6E8D-4147-9885-10E226944CB2}" type="presParOf" srcId="{A6DABFB5-27BA-45F5-B25A-10EF18A98812}" destId="{724A5DBE-93B2-4209-BDE6-5ADF6AFB9BCF}" srcOrd="8" destOrd="0" presId="urn:microsoft.com/office/officeart/2008/layout/HorizontalMultiLevelHierarchy"/>
    <dgm:cxn modelId="{DCA399C3-1D26-43D9-9BC3-814842DC717E}" type="presParOf" srcId="{724A5DBE-93B2-4209-BDE6-5ADF6AFB9BCF}" destId="{0F88CD66-D530-43A0-A96A-B48D28FAE48B}" srcOrd="0" destOrd="0" presId="urn:microsoft.com/office/officeart/2008/layout/HorizontalMultiLevelHierarchy"/>
    <dgm:cxn modelId="{66A2012A-710A-4B8E-A8E5-3A7E2144E0A4}" type="presParOf" srcId="{A6DABFB5-27BA-45F5-B25A-10EF18A98812}" destId="{C1F11F47-452D-4C65-89FC-2584CC857679}" srcOrd="9" destOrd="0" presId="urn:microsoft.com/office/officeart/2008/layout/HorizontalMultiLevelHierarchy"/>
    <dgm:cxn modelId="{B4694916-E01D-497E-987E-D60A91E57A96}" type="presParOf" srcId="{C1F11F47-452D-4C65-89FC-2584CC857679}" destId="{9C5EE17A-3B58-4169-AC85-C5175CD02E3C}" srcOrd="0" destOrd="0" presId="urn:microsoft.com/office/officeart/2008/layout/HorizontalMultiLevelHierarchy"/>
    <dgm:cxn modelId="{AA79EEEB-BEE3-429B-8F86-7C13463811B4}" type="presParOf" srcId="{C1F11F47-452D-4C65-89FC-2584CC857679}" destId="{2B3C070C-0101-4620-A6FA-DA1DD01474AC}" srcOrd="1" destOrd="0" presId="urn:microsoft.com/office/officeart/2008/layout/HorizontalMultiLevelHierarchy"/>
    <dgm:cxn modelId="{8393919B-8E90-42AA-984A-33787D9D2AC3}" type="presParOf" srcId="{A6DABFB5-27BA-45F5-B25A-10EF18A98812}" destId="{A7DC2C26-4956-497B-87D4-CB25C608F47A}" srcOrd="10" destOrd="0" presId="urn:microsoft.com/office/officeart/2008/layout/HorizontalMultiLevelHierarchy"/>
    <dgm:cxn modelId="{5329797A-2741-4B47-AF5B-EBB826F688BA}" type="presParOf" srcId="{A7DC2C26-4956-497B-87D4-CB25C608F47A}" destId="{D6E8ADE0-3E82-4229-B6BE-F3F6D9E98D40}" srcOrd="0" destOrd="0" presId="urn:microsoft.com/office/officeart/2008/layout/HorizontalMultiLevelHierarchy"/>
    <dgm:cxn modelId="{E96D0EA0-B7F0-4801-B5BC-F944C5C97CA5}" type="presParOf" srcId="{A6DABFB5-27BA-45F5-B25A-10EF18A98812}" destId="{27C651D2-105B-4472-9F27-D6370E7A447E}" srcOrd="11" destOrd="0" presId="urn:microsoft.com/office/officeart/2008/layout/HorizontalMultiLevelHierarchy"/>
    <dgm:cxn modelId="{C3CFBF47-A3EE-4452-9CE8-6482C4A74AC5}" type="presParOf" srcId="{27C651D2-105B-4472-9F27-D6370E7A447E}" destId="{22543A78-0E59-4650-929C-0CA44A86C980}" srcOrd="0" destOrd="0" presId="urn:microsoft.com/office/officeart/2008/layout/HorizontalMultiLevelHierarchy"/>
    <dgm:cxn modelId="{3C103940-0F81-4264-B031-DD2B2F296844}" type="presParOf" srcId="{27C651D2-105B-4472-9F27-D6370E7A447E}" destId="{7E2EBBFA-8A54-498D-8AC9-F30FA941F3D5}"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34F056-0B59-46D3-AE21-8208BC12D363}"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US"/>
        </a:p>
      </dgm:t>
    </dgm:pt>
    <dgm:pt modelId="{98F19F22-578D-4612-ACF4-759889095FA6}">
      <dgm:prSet phldrT="[Text]"/>
      <dgm:spPr/>
      <dgm:t>
        <a:bodyPr/>
        <a:lstStyle/>
        <a:p>
          <a:r>
            <a:rPr lang="pl-PL" dirty="0"/>
            <a:t>Non-</a:t>
          </a:r>
          <a:r>
            <a:rPr lang="en-US" dirty="0"/>
            <a:t>Financial </a:t>
          </a:r>
          <a:endParaRPr lang="pl-PL" dirty="0"/>
        </a:p>
        <a:p>
          <a:r>
            <a:rPr lang="en-US" dirty="0"/>
            <a:t>/ </a:t>
          </a:r>
          <a:r>
            <a:rPr lang="pl-PL" dirty="0"/>
            <a:t>Secondary </a:t>
          </a:r>
          <a:r>
            <a:rPr lang="en-US" dirty="0"/>
            <a:t> Risks </a:t>
          </a:r>
        </a:p>
      </dgm:t>
    </dgm:pt>
    <dgm:pt modelId="{AD9A0A90-BB5B-4359-B22F-EA6610B8CEC8}" type="parTrans" cxnId="{3B50F7B5-5183-4682-AF9D-48FDE0EA3E21}">
      <dgm:prSet/>
      <dgm:spPr/>
      <dgm:t>
        <a:bodyPr/>
        <a:lstStyle/>
        <a:p>
          <a:endParaRPr lang="en-US"/>
        </a:p>
      </dgm:t>
    </dgm:pt>
    <dgm:pt modelId="{2D096840-78D5-4336-802F-CC6177B34903}" type="sibTrans" cxnId="{3B50F7B5-5183-4682-AF9D-48FDE0EA3E21}">
      <dgm:prSet/>
      <dgm:spPr/>
      <dgm:t>
        <a:bodyPr/>
        <a:lstStyle/>
        <a:p>
          <a:endParaRPr lang="en-US"/>
        </a:p>
      </dgm:t>
    </dgm:pt>
    <dgm:pt modelId="{3991EEE8-193E-4102-9559-BAD318A0D615}">
      <dgm:prSet phldrT="[Text]"/>
      <dgm:spPr/>
      <dgm:t>
        <a:bodyPr/>
        <a:lstStyle/>
        <a:p>
          <a:r>
            <a:rPr lang="pl-PL" dirty="0"/>
            <a:t>Accounting</a:t>
          </a:r>
          <a:endParaRPr lang="en-US" dirty="0"/>
        </a:p>
      </dgm:t>
    </dgm:pt>
    <dgm:pt modelId="{304F32CC-23D8-4772-BA22-74456FD3EF57}" type="parTrans" cxnId="{3FD96D25-38DF-4C9C-A06A-B2587FF2B68F}">
      <dgm:prSet/>
      <dgm:spPr/>
      <dgm:t>
        <a:bodyPr/>
        <a:lstStyle/>
        <a:p>
          <a:endParaRPr lang="en-US"/>
        </a:p>
      </dgm:t>
    </dgm:pt>
    <dgm:pt modelId="{4DFBB4F0-491B-4476-B214-6C7BE6D97D84}" type="sibTrans" cxnId="{3FD96D25-38DF-4C9C-A06A-B2587FF2B68F}">
      <dgm:prSet/>
      <dgm:spPr/>
      <dgm:t>
        <a:bodyPr/>
        <a:lstStyle/>
        <a:p>
          <a:endParaRPr lang="en-US"/>
        </a:p>
      </dgm:t>
    </dgm:pt>
    <dgm:pt modelId="{22B58E58-3AFD-4D2A-B098-9E06FF0A8C78}">
      <dgm:prSet phldrT="[Text]"/>
      <dgm:spPr/>
      <dgm:t>
        <a:bodyPr/>
        <a:lstStyle/>
        <a:p>
          <a:r>
            <a:rPr lang="pl-PL" dirty="0"/>
            <a:t>Taxes</a:t>
          </a:r>
          <a:endParaRPr lang="en-US" dirty="0"/>
        </a:p>
      </dgm:t>
    </dgm:pt>
    <dgm:pt modelId="{2C15DC94-9194-4AD8-908B-3473B7499FCE}" type="parTrans" cxnId="{1AF017B3-27D4-496E-8F4B-66BBCD7CDC64}">
      <dgm:prSet/>
      <dgm:spPr/>
      <dgm:t>
        <a:bodyPr/>
        <a:lstStyle/>
        <a:p>
          <a:endParaRPr lang="en-US"/>
        </a:p>
      </dgm:t>
    </dgm:pt>
    <dgm:pt modelId="{38BF727A-4B9E-4DB6-A66D-76B8A84E5733}" type="sibTrans" cxnId="{1AF017B3-27D4-496E-8F4B-66BBCD7CDC64}">
      <dgm:prSet/>
      <dgm:spPr/>
      <dgm:t>
        <a:bodyPr/>
        <a:lstStyle/>
        <a:p>
          <a:endParaRPr lang="en-US"/>
        </a:p>
      </dgm:t>
    </dgm:pt>
    <dgm:pt modelId="{A2E8C2DC-70A5-4718-93EA-E8B024228A7C}">
      <dgm:prSet phldrT="[Text]"/>
      <dgm:spPr/>
      <dgm:t>
        <a:bodyPr/>
        <a:lstStyle/>
        <a:p>
          <a:r>
            <a:rPr lang="pl-PL" dirty="0"/>
            <a:t>Legal</a:t>
          </a:r>
        </a:p>
      </dgm:t>
    </dgm:pt>
    <dgm:pt modelId="{9D6F6FE3-FEFB-4FCF-88E6-B9B721A298BD}" type="parTrans" cxnId="{EDD71DC7-BFED-4B8E-B30E-535758C79D74}">
      <dgm:prSet/>
      <dgm:spPr/>
      <dgm:t>
        <a:bodyPr/>
        <a:lstStyle/>
        <a:p>
          <a:endParaRPr lang="en-US"/>
        </a:p>
      </dgm:t>
    </dgm:pt>
    <dgm:pt modelId="{36E08C1F-7470-4681-904E-A6C93255BEC9}" type="sibTrans" cxnId="{EDD71DC7-BFED-4B8E-B30E-535758C79D74}">
      <dgm:prSet/>
      <dgm:spPr/>
      <dgm:t>
        <a:bodyPr/>
        <a:lstStyle/>
        <a:p>
          <a:endParaRPr lang="en-US"/>
        </a:p>
      </dgm:t>
    </dgm:pt>
    <dgm:pt modelId="{849FC925-A335-4636-AE18-812FEF709CA1}">
      <dgm:prSet phldrT="[Text]"/>
      <dgm:spPr/>
      <dgm:t>
        <a:bodyPr/>
        <a:lstStyle/>
        <a:p>
          <a:r>
            <a:rPr lang="pl-PL" dirty="0"/>
            <a:t>Regulations</a:t>
          </a:r>
        </a:p>
      </dgm:t>
    </dgm:pt>
    <dgm:pt modelId="{5D841384-8DF1-491C-8240-29EA9024D099}" type="parTrans" cxnId="{A522BD3E-7D5A-4C71-B133-1C702E3BBAAC}">
      <dgm:prSet/>
      <dgm:spPr/>
      <dgm:t>
        <a:bodyPr/>
        <a:lstStyle/>
        <a:p>
          <a:endParaRPr lang="en-US"/>
        </a:p>
      </dgm:t>
    </dgm:pt>
    <dgm:pt modelId="{4B1F96A8-2B51-4B34-BC45-5F768598564C}" type="sibTrans" cxnId="{A522BD3E-7D5A-4C71-B133-1C702E3BBAAC}">
      <dgm:prSet/>
      <dgm:spPr/>
      <dgm:t>
        <a:bodyPr/>
        <a:lstStyle/>
        <a:p>
          <a:endParaRPr lang="en-US"/>
        </a:p>
      </dgm:t>
    </dgm:pt>
    <dgm:pt modelId="{A272EDD1-D777-4C76-B5D2-CBD46BC447D6}">
      <dgm:prSet phldrT="[Text]"/>
      <dgm:spPr/>
      <dgm:t>
        <a:bodyPr/>
        <a:lstStyle/>
        <a:p>
          <a:r>
            <a:rPr lang="pl-PL" dirty="0"/>
            <a:t>Settlement</a:t>
          </a:r>
        </a:p>
      </dgm:t>
    </dgm:pt>
    <dgm:pt modelId="{3B75694D-A3DD-48AF-8570-FE4C639EB268}" type="parTrans" cxnId="{718CC7A8-168A-4BDF-8C12-5804BE504B7A}">
      <dgm:prSet/>
      <dgm:spPr/>
      <dgm:t>
        <a:bodyPr/>
        <a:lstStyle/>
        <a:p>
          <a:endParaRPr lang="en-US"/>
        </a:p>
      </dgm:t>
    </dgm:pt>
    <dgm:pt modelId="{62F2BFE6-1186-43FF-817E-F5CF8DA10C19}" type="sibTrans" cxnId="{718CC7A8-168A-4BDF-8C12-5804BE504B7A}">
      <dgm:prSet/>
      <dgm:spPr/>
      <dgm:t>
        <a:bodyPr/>
        <a:lstStyle/>
        <a:p>
          <a:endParaRPr lang="en-US"/>
        </a:p>
      </dgm:t>
    </dgm:pt>
    <dgm:pt modelId="{1BB1422C-DF5E-458F-A84E-C7DE3D9B8FFA}">
      <dgm:prSet phldrT="[Text]"/>
      <dgm:spPr/>
      <dgm:t>
        <a:bodyPr/>
        <a:lstStyle/>
        <a:p>
          <a:r>
            <a:rPr lang="pl-PL" dirty="0"/>
            <a:t>Model</a:t>
          </a:r>
        </a:p>
      </dgm:t>
    </dgm:pt>
    <dgm:pt modelId="{1DC7CE9E-945E-42AC-BFEA-6A57ECB4E5C7}" type="parTrans" cxnId="{245FEB66-C830-44E8-9E7B-559462B4E849}">
      <dgm:prSet/>
      <dgm:spPr/>
      <dgm:t>
        <a:bodyPr/>
        <a:lstStyle/>
        <a:p>
          <a:endParaRPr lang="en-US"/>
        </a:p>
      </dgm:t>
    </dgm:pt>
    <dgm:pt modelId="{CD071946-EEF0-48F6-A265-D48619520D03}" type="sibTrans" cxnId="{245FEB66-C830-44E8-9E7B-559462B4E849}">
      <dgm:prSet/>
      <dgm:spPr/>
      <dgm:t>
        <a:bodyPr/>
        <a:lstStyle/>
        <a:p>
          <a:endParaRPr lang="en-US"/>
        </a:p>
      </dgm:t>
    </dgm:pt>
    <dgm:pt modelId="{806F6278-EF14-432E-91DC-F88FA4DA3D75}">
      <dgm:prSet phldrT="[Text]"/>
      <dgm:spPr>
        <a:gradFill flip="none" rotWithShape="0">
          <a:gsLst>
            <a:gs pos="0">
              <a:schemeClr val="accent6">
                <a:hueOff val="0"/>
                <a:satOff val="0"/>
                <a:lumOff val="0"/>
                <a:tint val="66000"/>
                <a:satMod val="160000"/>
              </a:schemeClr>
            </a:gs>
            <a:gs pos="50000">
              <a:schemeClr val="accent6">
                <a:hueOff val="0"/>
                <a:satOff val="0"/>
                <a:lumOff val="0"/>
                <a:tint val="44500"/>
                <a:satMod val="160000"/>
              </a:schemeClr>
            </a:gs>
            <a:gs pos="100000">
              <a:schemeClr val="accent6">
                <a:hueOff val="0"/>
                <a:satOff val="0"/>
                <a:lumOff val="0"/>
                <a:tint val="23500"/>
                <a:satMod val="160000"/>
              </a:schemeClr>
            </a:gs>
          </a:gsLst>
          <a:path path="circle">
            <a:fillToRect l="50000" t="50000" r="50000" b="50000"/>
          </a:path>
          <a:tileRect/>
        </a:gradFill>
      </dgm:spPr>
      <dgm:t>
        <a:bodyPr/>
        <a:lstStyle/>
        <a:p>
          <a:r>
            <a:rPr lang="pl-PL" dirty="0"/>
            <a:t>Operational</a:t>
          </a:r>
        </a:p>
      </dgm:t>
    </dgm:pt>
    <dgm:pt modelId="{05558DC4-E11D-4794-83E9-923BB5EFC22F}" type="parTrans" cxnId="{B2E1E272-CDD4-42C6-9E24-99C4AFD94E87}">
      <dgm:prSet/>
      <dgm:spPr/>
      <dgm:t>
        <a:bodyPr/>
        <a:lstStyle/>
        <a:p>
          <a:endParaRPr lang="en-US"/>
        </a:p>
      </dgm:t>
    </dgm:pt>
    <dgm:pt modelId="{AA8FD903-B66D-4B49-A201-E81540557308}" type="sibTrans" cxnId="{B2E1E272-CDD4-42C6-9E24-99C4AFD94E87}">
      <dgm:prSet/>
      <dgm:spPr/>
      <dgm:t>
        <a:bodyPr/>
        <a:lstStyle/>
        <a:p>
          <a:endParaRPr lang="en-US"/>
        </a:p>
      </dgm:t>
    </dgm:pt>
    <dgm:pt modelId="{D282AE28-5512-4EF7-81AF-F7D47D31D902}" type="pres">
      <dgm:prSet presAssocID="{E734F056-0B59-46D3-AE21-8208BC12D363}" presName="Name0" presStyleCnt="0">
        <dgm:presLayoutVars>
          <dgm:chPref val="1"/>
          <dgm:dir/>
          <dgm:animOne val="branch"/>
          <dgm:animLvl val="lvl"/>
          <dgm:resizeHandles val="exact"/>
        </dgm:presLayoutVars>
      </dgm:prSet>
      <dgm:spPr/>
    </dgm:pt>
    <dgm:pt modelId="{1BFF46AE-00F3-48E7-B515-C2511BDB795A}" type="pres">
      <dgm:prSet presAssocID="{98F19F22-578D-4612-ACF4-759889095FA6}" presName="root1" presStyleCnt="0"/>
      <dgm:spPr/>
    </dgm:pt>
    <dgm:pt modelId="{22687D56-8366-4E4F-AABD-DE01C73F928F}" type="pres">
      <dgm:prSet presAssocID="{98F19F22-578D-4612-ACF4-759889095FA6}" presName="LevelOneTextNode" presStyleLbl="node0" presStyleIdx="0" presStyleCnt="1">
        <dgm:presLayoutVars>
          <dgm:chPref val="3"/>
        </dgm:presLayoutVars>
      </dgm:prSet>
      <dgm:spPr/>
    </dgm:pt>
    <dgm:pt modelId="{A6DABFB5-27BA-45F5-B25A-10EF18A98812}" type="pres">
      <dgm:prSet presAssocID="{98F19F22-578D-4612-ACF4-759889095FA6}" presName="level2hierChild" presStyleCnt="0"/>
      <dgm:spPr/>
    </dgm:pt>
    <dgm:pt modelId="{421EDCBA-E8AC-4D3D-BB40-C2EDEE5A66FF}" type="pres">
      <dgm:prSet presAssocID="{304F32CC-23D8-4772-BA22-74456FD3EF57}" presName="conn2-1" presStyleLbl="parChTrans1D2" presStyleIdx="0" presStyleCnt="7"/>
      <dgm:spPr/>
    </dgm:pt>
    <dgm:pt modelId="{8AC33FE3-6FFF-4AD6-99AE-097A42D7AA7A}" type="pres">
      <dgm:prSet presAssocID="{304F32CC-23D8-4772-BA22-74456FD3EF57}" presName="connTx" presStyleLbl="parChTrans1D2" presStyleIdx="0" presStyleCnt="7"/>
      <dgm:spPr/>
    </dgm:pt>
    <dgm:pt modelId="{91DCE94A-6C04-42AC-A8A8-2E14C87E7AD5}" type="pres">
      <dgm:prSet presAssocID="{3991EEE8-193E-4102-9559-BAD318A0D615}" presName="root2" presStyleCnt="0"/>
      <dgm:spPr/>
    </dgm:pt>
    <dgm:pt modelId="{77E7FD61-C031-4EA7-97C4-0966BCE7C8F1}" type="pres">
      <dgm:prSet presAssocID="{3991EEE8-193E-4102-9559-BAD318A0D615}" presName="LevelTwoTextNode" presStyleLbl="node2" presStyleIdx="0" presStyleCnt="7">
        <dgm:presLayoutVars>
          <dgm:chPref val="3"/>
        </dgm:presLayoutVars>
      </dgm:prSet>
      <dgm:spPr/>
    </dgm:pt>
    <dgm:pt modelId="{5A933CC7-7FCD-46CF-8BCE-A45AB691EF2D}" type="pres">
      <dgm:prSet presAssocID="{3991EEE8-193E-4102-9559-BAD318A0D615}" presName="level3hierChild" presStyleCnt="0"/>
      <dgm:spPr/>
    </dgm:pt>
    <dgm:pt modelId="{B6D73DCC-0A77-485C-A992-F8ED40003F5A}" type="pres">
      <dgm:prSet presAssocID="{2C15DC94-9194-4AD8-908B-3473B7499FCE}" presName="conn2-1" presStyleLbl="parChTrans1D2" presStyleIdx="1" presStyleCnt="7"/>
      <dgm:spPr/>
    </dgm:pt>
    <dgm:pt modelId="{EC4964FA-FDE6-43F0-B78F-1D628DE7015E}" type="pres">
      <dgm:prSet presAssocID="{2C15DC94-9194-4AD8-908B-3473B7499FCE}" presName="connTx" presStyleLbl="parChTrans1D2" presStyleIdx="1" presStyleCnt="7"/>
      <dgm:spPr/>
    </dgm:pt>
    <dgm:pt modelId="{7BD66818-DCDD-4428-A4B5-FA926F6D8124}" type="pres">
      <dgm:prSet presAssocID="{22B58E58-3AFD-4D2A-B098-9E06FF0A8C78}" presName="root2" presStyleCnt="0"/>
      <dgm:spPr/>
    </dgm:pt>
    <dgm:pt modelId="{59757563-24A0-4BA5-A371-68B9EABCAE82}" type="pres">
      <dgm:prSet presAssocID="{22B58E58-3AFD-4D2A-B098-9E06FF0A8C78}" presName="LevelTwoTextNode" presStyleLbl="node2" presStyleIdx="1" presStyleCnt="7">
        <dgm:presLayoutVars>
          <dgm:chPref val="3"/>
        </dgm:presLayoutVars>
      </dgm:prSet>
      <dgm:spPr/>
    </dgm:pt>
    <dgm:pt modelId="{03980583-2EF2-4E77-B3F4-3FABBAD542B8}" type="pres">
      <dgm:prSet presAssocID="{22B58E58-3AFD-4D2A-B098-9E06FF0A8C78}" presName="level3hierChild" presStyleCnt="0"/>
      <dgm:spPr/>
    </dgm:pt>
    <dgm:pt modelId="{0645843E-EA6C-4AF2-8208-1914BA00B938}" type="pres">
      <dgm:prSet presAssocID="{9D6F6FE3-FEFB-4FCF-88E6-B9B721A298BD}" presName="conn2-1" presStyleLbl="parChTrans1D2" presStyleIdx="2" presStyleCnt="7"/>
      <dgm:spPr/>
    </dgm:pt>
    <dgm:pt modelId="{5C216EA7-6A36-4A1F-AF6A-56B58FD9BF85}" type="pres">
      <dgm:prSet presAssocID="{9D6F6FE3-FEFB-4FCF-88E6-B9B721A298BD}" presName="connTx" presStyleLbl="parChTrans1D2" presStyleIdx="2" presStyleCnt="7"/>
      <dgm:spPr/>
    </dgm:pt>
    <dgm:pt modelId="{7D921356-5863-4750-A045-257708709D22}" type="pres">
      <dgm:prSet presAssocID="{A2E8C2DC-70A5-4718-93EA-E8B024228A7C}" presName="root2" presStyleCnt="0"/>
      <dgm:spPr/>
    </dgm:pt>
    <dgm:pt modelId="{B97ACE63-CB7B-4560-8E3B-C463A4FB95AE}" type="pres">
      <dgm:prSet presAssocID="{A2E8C2DC-70A5-4718-93EA-E8B024228A7C}" presName="LevelTwoTextNode" presStyleLbl="node2" presStyleIdx="2" presStyleCnt="7">
        <dgm:presLayoutVars>
          <dgm:chPref val="3"/>
        </dgm:presLayoutVars>
      </dgm:prSet>
      <dgm:spPr/>
    </dgm:pt>
    <dgm:pt modelId="{21084C3D-748D-4260-9A94-5DEF74EF59D8}" type="pres">
      <dgm:prSet presAssocID="{A2E8C2DC-70A5-4718-93EA-E8B024228A7C}" presName="level3hierChild" presStyleCnt="0"/>
      <dgm:spPr/>
    </dgm:pt>
    <dgm:pt modelId="{C75361DD-5B7E-4994-A872-776CD0B20FF7}" type="pres">
      <dgm:prSet presAssocID="{5D841384-8DF1-491C-8240-29EA9024D099}" presName="conn2-1" presStyleLbl="parChTrans1D2" presStyleIdx="3" presStyleCnt="7"/>
      <dgm:spPr/>
    </dgm:pt>
    <dgm:pt modelId="{3E03A185-0BDF-4101-B325-6BD8C2E98D1D}" type="pres">
      <dgm:prSet presAssocID="{5D841384-8DF1-491C-8240-29EA9024D099}" presName="connTx" presStyleLbl="parChTrans1D2" presStyleIdx="3" presStyleCnt="7"/>
      <dgm:spPr/>
    </dgm:pt>
    <dgm:pt modelId="{DD0274EC-669D-42D5-80E3-19A30DA851E6}" type="pres">
      <dgm:prSet presAssocID="{849FC925-A335-4636-AE18-812FEF709CA1}" presName="root2" presStyleCnt="0"/>
      <dgm:spPr/>
    </dgm:pt>
    <dgm:pt modelId="{DB489680-676D-4B35-885C-B832EA1E4B2F}" type="pres">
      <dgm:prSet presAssocID="{849FC925-A335-4636-AE18-812FEF709CA1}" presName="LevelTwoTextNode" presStyleLbl="node2" presStyleIdx="3" presStyleCnt="7">
        <dgm:presLayoutVars>
          <dgm:chPref val="3"/>
        </dgm:presLayoutVars>
      </dgm:prSet>
      <dgm:spPr/>
    </dgm:pt>
    <dgm:pt modelId="{ACF8EBB0-8F63-4F8D-941B-673215ACF5FD}" type="pres">
      <dgm:prSet presAssocID="{849FC925-A335-4636-AE18-812FEF709CA1}" presName="level3hierChild" presStyleCnt="0"/>
      <dgm:spPr/>
    </dgm:pt>
    <dgm:pt modelId="{E0B89516-6A5D-4DE5-B7E3-A24A02D1FDD5}" type="pres">
      <dgm:prSet presAssocID="{05558DC4-E11D-4794-83E9-923BB5EFC22F}" presName="conn2-1" presStyleLbl="parChTrans1D2" presStyleIdx="4" presStyleCnt="7"/>
      <dgm:spPr/>
    </dgm:pt>
    <dgm:pt modelId="{D6040055-70E7-4CB1-B8B5-8EDA559FA37A}" type="pres">
      <dgm:prSet presAssocID="{05558DC4-E11D-4794-83E9-923BB5EFC22F}" presName="connTx" presStyleLbl="parChTrans1D2" presStyleIdx="4" presStyleCnt="7"/>
      <dgm:spPr/>
    </dgm:pt>
    <dgm:pt modelId="{E7E5CE71-2DF4-420C-8B58-227845EC68B1}" type="pres">
      <dgm:prSet presAssocID="{806F6278-EF14-432E-91DC-F88FA4DA3D75}" presName="root2" presStyleCnt="0"/>
      <dgm:spPr/>
    </dgm:pt>
    <dgm:pt modelId="{2EE3DE24-AFE0-4F23-8EC5-E16C7E1AAAE2}" type="pres">
      <dgm:prSet presAssocID="{806F6278-EF14-432E-91DC-F88FA4DA3D75}" presName="LevelTwoTextNode" presStyleLbl="node2" presStyleIdx="4" presStyleCnt="7">
        <dgm:presLayoutVars>
          <dgm:chPref val="3"/>
        </dgm:presLayoutVars>
      </dgm:prSet>
      <dgm:spPr/>
    </dgm:pt>
    <dgm:pt modelId="{CCC3089D-D240-49D3-81E1-6D7F6FC3431B}" type="pres">
      <dgm:prSet presAssocID="{806F6278-EF14-432E-91DC-F88FA4DA3D75}" presName="level3hierChild" presStyleCnt="0"/>
      <dgm:spPr/>
    </dgm:pt>
    <dgm:pt modelId="{724A5DBE-93B2-4209-BDE6-5ADF6AFB9BCF}" type="pres">
      <dgm:prSet presAssocID="{3B75694D-A3DD-48AF-8570-FE4C639EB268}" presName="conn2-1" presStyleLbl="parChTrans1D2" presStyleIdx="5" presStyleCnt="7"/>
      <dgm:spPr/>
    </dgm:pt>
    <dgm:pt modelId="{0F88CD66-D530-43A0-A96A-B48D28FAE48B}" type="pres">
      <dgm:prSet presAssocID="{3B75694D-A3DD-48AF-8570-FE4C639EB268}" presName="connTx" presStyleLbl="parChTrans1D2" presStyleIdx="5" presStyleCnt="7"/>
      <dgm:spPr/>
    </dgm:pt>
    <dgm:pt modelId="{C1F11F47-452D-4C65-89FC-2584CC857679}" type="pres">
      <dgm:prSet presAssocID="{A272EDD1-D777-4C76-B5D2-CBD46BC447D6}" presName="root2" presStyleCnt="0"/>
      <dgm:spPr/>
    </dgm:pt>
    <dgm:pt modelId="{9C5EE17A-3B58-4169-AC85-C5175CD02E3C}" type="pres">
      <dgm:prSet presAssocID="{A272EDD1-D777-4C76-B5D2-CBD46BC447D6}" presName="LevelTwoTextNode" presStyleLbl="node2" presStyleIdx="5" presStyleCnt="7">
        <dgm:presLayoutVars>
          <dgm:chPref val="3"/>
        </dgm:presLayoutVars>
      </dgm:prSet>
      <dgm:spPr/>
    </dgm:pt>
    <dgm:pt modelId="{2B3C070C-0101-4620-A6FA-DA1DD01474AC}" type="pres">
      <dgm:prSet presAssocID="{A272EDD1-D777-4C76-B5D2-CBD46BC447D6}" presName="level3hierChild" presStyleCnt="0"/>
      <dgm:spPr/>
    </dgm:pt>
    <dgm:pt modelId="{A7DC2C26-4956-497B-87D4-CB25C608F47A}" type="pres">
      <dgm:prSet presAssocID="{1DC7CE9E-945E-42AC-BFEA-6A57ECB4E5C7}" presName="conn2-1" presStyleLbl="parChTrans1D2" presStyleIdx="6" presStyleCnt="7"/>
      <dgm:spPr/>
    </dgm:pt>
    <dgm:pt modelId="{D6E8ADE0-3E82-4229-B6BE-F3F6D9E98D40}" type="pres">
      <dgm:prSet presAssocID="{1DC7CE9E-945E-42AC-BFEA-6A57ECB4E5C7}" presName="connTx" presStyleLbl="parChTrans1D2" presStyleIdx="6" presStyleCnt="7"/>
      <dgm:spPr/>
    </dgm:pt>
    <dgm:pt modelId="{27C651D2-105B-4472-9F27-D6370E7A447E}" type="pres">
      <dgm:prSet presAssocID="{1BB1422C-DF5E-458F-A84E-C7DE3D9B8FFA}" presName="root2" presStyleCnt="0"/>
      <dgm:spPr/>
    </dgm:pt>
    <dgm:pt modelId="{22543A78-0E59-4650-929C-0CA44A86C980}" type="pres">
      <dgm:prSet presAssocID="{1BB1422C-DF5E-458F-A84E-C7DE3D9B8FFA}" presName="LevelTwoTextNode" presStyleLbl="node2" presStyleIdx="6" presStyleCnt="7">
        <dgm:presLayoutVars>
          <dgm:chPref val="3"/>
        </dgm:presLayoutVars>
      </dgm:prSet>
      <dgm:spPr/>
    </dgm:pt>
    <dgm:pt modelId="{7E2EBBFA-8A54-498D-8AC9-F30FA941F3D5}" type="pres">
      <dgm:prSet presAssocID="{1BB1422C-DF5E-458F-A84E-C7DE3D9B8FFA}" presName="level3hierChild" presStyleCnt="0"/>
      <dgm:spPr/>
    </dgm:pt>
  </dgm:ptLst>
  <dgm:cxnLst>
    <dgm:cxn modelId="{A0720811-72E0-4D8A-AD2D-DD50BB03CAB6}" type="presOf" srcId="{2C15DC94-9194-4AD8-908B-3473B7499FCE}" destId="{B6D73DCC-0A77-485C-A992-F8ED40003F5A}" srcOrd="0" destOrd="0" presId="urn:microsoft.com/office/officeart/2008/layout/HorizontalMultiLevelHierarchy"/>
    <dgm:cxn modelId="{ADA5091E-0A7B-470E-8036-0A598D773666}" type="presOf" srcId="{9D6F6FE3-FEFB-4FCF-88E6-B9B721A298BD}" destId="{0645843E-EA6C-4AF2-8208-1914BA00B938}" srcOrd="0" destOrd="0" presId="urn:microsoft.com/office/officeart/2008/layout/HorizontalMultiLevelHierarchy"/>
    <dgm:cxn modelId="{211B5921-B5DC-4E65-84A3-F3B7F0551EE0}" type="presOf" srcId="{304F32CC-23D8-4772-BA22-74456FD3EF57}" destId="{421EDCBA-E8AC-4D3D-BB40-C2EDEE5A66FF}" srcOrd="0" destOrd="0" presId="urn:microsoft.com/office/officeart/2008/layout/HorizontalMultiLevelHierarchy"/>
    <dgm:cxn modelId="{3FD96D25-38DF-4C9C-A06A-B2587FF2B68F}" srcId="{98F19F22-578D-4612-ACF4-759889095FA6}" destId="{3991EEE8-193E-4102-9559-BAD318A0D615}" srcOrd="0" destOrd="0" parTransId="{304F32CC-23D8-4772-BA22-74456FD3EF57}" sibTransId="{4DFBB4F0-491B-4476-B214-6C7BE6D97D84}"/>
    <dgm:cxn modelId="{AFBE692B-92A2-435A-A9FE-74F1A66F7EA5}" type="presOf" srcId="{E734F056-0B59-46D3-AE21-8208BC12D363}" destId="{D282AE28-5512-4EF7-81AF-F7D47D31D902}" srcOrd="0" destOrd="0" presId="urn:microsoft.com/office/officeart/2008/layout/HorizontalMultiLevelHierarchy"/>
    <dgm:cxn modelId="{CF8F432F-B1AB-4292-B07D-020DCEBA6A79}" type="presOf" srcId="{849FC925-A335-4636-AE18-812FEF709CA1}" destId="{DB489680-676D-4B35-885C-B832EA1E4B2F}" srcOrd="0" destOrd="0" presId="urn:microsoft.com/office/officeart/2008/layout/HorizontalMultiLevelHierarchy"/>
    <dgm:cxn modelId="{165FFD3A-182C-4EA8-877D-BC292C1D7FE0}" type="presOf" srcId="{3B75694D-A3DD-48AF-8570-FE4C639EB268}" destId="{724A5DBE-93B2-4209-BDE6-5ADF6AFB9BCF}" srcOrd="0" destOrd="0" presId="urn:microsoft.com/office/officeart/2008/layout/HorizontalMultiLevelHierarchy"/>
    <dgm:cxn modelId="{A522BD3E-7D5A-4C71-B133-1C702E3BBAAC}" srcId="{98F19F22-578D-4612-ACF4-759889095FA6}" destId="{849FC925-A335-4636-AE18-812FEF709CA1}" srcOrd="3" destOrd="0" parTransId="{5D841384-8DF1-491C-8240-29EA9024D099}" sibTransId="{4B1F96A8-2B51-4B34-BC45-5F768598564C}"/>
    <dgm:cxn modelId="{2B646E62-4C9B-4878-9FB3-6931E5CC7785}" type="presOf" srcId="{1BB1422C-DF5E-458F-A84E-C7DE3D9B8FFA}" destId="{22543A78-0E59-4650-929C-0CA44A86C980}" srcOrd="0" destOrd="0" presId="urn:microsoft.com/office/officeart/2008/layout/HorizontalMultiLevelHierarchy"/>
    <dgm:cxn modelId="{245FEB66-C830-44E8-9E7B-559462B4E849}" srcId="{98F19F22-578D-4612-ACF4-759889095FA6}" destId="{1BB1422C-DF5E-458F-A84E-C7DE3D9B8FFA}" srcOrd="6" destOrd="0" parTransId="{1DC7CE9E-945E-42AC-BFEA-6A57ECB4E5C7}" sibTransId="{CD071946-EEF0-48F6-A265-D48619520D03}"/>
    <dgm:cxn modelId="{A1D3ED6B-60F0-46CC-BA3B-52F02189A9FC}" type="presOf" srcId="{1DC7CE9E-945E-42AC-BFEA-6A57ECB4E5C7}" destId="{D6E8ADE0-3E82-4229-B6BE-F3F6D9E98D40}" srcOrd="1" destOrd="0" presId="urn:microsoft.com/office/officeart/2008/layout/HorizontalMultiLevelHierarchy"/>
    <dgm:cxn modelId="{5821314C-6A4A-4B0D-B5D4-9B2FE279C2B8}" type="presOf" srcId="{3B75694D-A3DD-48AF-8570-FE4C639EB268}" destId="{0F88CD66-D530-43A0-A96A-B48D28FAE48B}" srcOrd="1" destOrd="0" presId="urn:microsoft.com/office/officeart/2008/layout/HorizontalMultiLevelHierarchy"/>
    <dgm:cxn modelId="{19A7154D-65E6-45EB-B2C2-8FDE3B39FE85}" type="presOf" srcId="{05558DC4-E11D-4794-83E9-923BB5EFC22F}" destId="{E0B89516-6A5D-4DE5-B7E3-A24A02D1FDD5}" srcOrd="0" destOrd="0" presId="urn:microsoft.com/office/officeart/2008/layout/HorizontalMultiLevelHierarchy"/>
    <dgm:cxn modelId="{D151DE52-B210-462F-9D8A-2BA9D2AFFA6A}" type="presOf" srcId="{22B58E58-3AFD-4D2A-B098-9E06FF0A8C78}" destId="{59757563-24A0-4BA5-A371-68B9EABCAE82}" srcOrd="0" destOrd="0" presId="urn:microsoft.com/office/officeart/2008/layout/HorizontalMultiLevelHierarchy"/>
    <dgm:cxn modelId="{B2E1E272-CDD4-42C6-9E24-99C4AFD94E87}" srcId="{98F19F22-578D-4612-ACF4-759889095FA6}" destId="{806F6278-EF14-432E-91DC-F88FA4DA3D75}" srcOrd="4" destOrd="0" parTransId="{05558DC4-E11D-4794-83E9-923BB5EFC22F}" sibTransId="{AA8FD903-B66D-4B49-A201-E81540557308}"/>
    <dgm:cxn modelId="{E830C473-E473-4309-B2D6-0828BC448A84}" type="presOf" srcId="{A2E8C2DC-70A5-4718-93EA-E8B024228A7C}" destId="{B97ACE63-CB7B-4560-8E3B-C463A4FB95AE}" srcOrd="0" destOrd="0" presId="urn:microsoft.com/office/officeart/2008/layout/HorizontalMultiLevelHierarchy"/>
    <dgm:cxn modelId="{95F9B456-5739-4FB1-A975-733C73EAFE83}" type="presOf" srcId="{05558DC4-E11D-4794-83E9-923BB5EFC22F}" destId="{D6040055-70E7-4CB1-B8B5-8EDA559FA37A}" srcOrd="1" destOrd="0" presId="urn:microsoft.com/office/officeart/2008/layout/HorizontalMultiLevelHierarchy"/>
    <dgm:cxn modelId="{DE292577-7045-4995-8583-08DBB4F24C43}" type="presOf" srcId="{2C15DC94-9194-4AD8-908B-3473B7499FCE}" destId="{EC4964FA-FDE6-43F0-B78F-1D628DE7015E}" srcOrd="1" destOrd="0" presId="urn:microsoft.com/office/officeart/2008/layout/HorizontalMultiLevelHierarchy"/>
    <dgm:cxn modelId="{CD03B586-762F-4D98-8C6F-321352114A1E}" type="presOf" srcId="{9D6F6FE3-FEFB-4FCF-88E6-B9B721A298BD}" destId="{5C216EA7-6A36-4A1F-AF6A-56B58FD9BF85}" srcOrd="1" destOrd="0" presId="urn:microsoft.com/office/officeart/2008/layout/HorizontalMultiLevelHierarchy"/>
    <dgm:cxn modelId="{8E0D2F92-D0A9-4FD2-9C7D-C4FB985A54B3}" type="presOf" srcId="{304F32CC-23D8-4772-BA22-74456FD3EF57}" destId="{8AC33FE3-6FFF-4AD6-99AE-097A42D7AA7A}" srcOrd="1" destOrd="0" presId="urn:microsoft.com/office/officeart/2008/layout/HorizontalMultiLevelHierarchy"/>
    <dgm:cxn modelId="{718CC7A8-168A-4BDF-8C12-5804BE504B7A}" srcId="{98F19F22-578D-4612-ACF4-759889095FA6}" destId="{A272EDD1-D777-4C76-B5D2-CBD46BC447D6}" srcOrd="5" destOrd="0" parTransId="{3B75694D-A3DD-48AF-8570-FE4C639EB268}" sibTransId="{62F2BFE6-1186-43FF-817E-F5CF8DA10C19}"/>
    <dgm:cxn modelId="{1AF017B3-27D4-496E-8F4B-66BBCD7CDC64}" srcId="{98F19F22-578D-4612-ACF4-759889095FA6}" destId="{22B58E58-3AFD-4D2A-B098-9E06FF0A8C78}" srcOrd="1" destOrd="0" parTransId="{2C15DC94-9194-4AD8-908B-3473B7499FCE}" sibTransId="{38BF727A-4B9E-4DB6-A66D-76B8A84E5733}"/>
    <dgm:cxn modelId="{7090B3B3-DB6A-4BB2-BF74-332C883E7A71}" type="presOf" srcId="{98F19F22-578D-4612-ACF4-759889095FA6}" destId="{22687D56-8366-4E4F-AABD-DE01C73F928F}" srcOrd="0" destOrd="0" presId="urn:microsoft.com/office/officeart/2008/layout/HorizontalMultiLevelHierarchy"/>
    <dgm:cxn modelId="{562587B5-AA1C-4355-886E-9FED6A2896BD}" type="presOf" srcId="{A272EDD1-D777-4C76-B5D2-CBD46BC447D6}" destId="{9C5EE17A-3B58-4169-AC85-C5175CD02E3C}" srcOrd="0" destOrd="0" presId="urn:microsoft.com/office/officeart/2008/layout/HorizontalMultiLevelHierarchy"/>
    <dgm:cxn modelId="{3B50F7B5-5183-4682-AF9D-48FDE0EA3E21}" srcId="{E734F056-0B59-46D3-AE21-8208BC12D363}" destId="{98F19F22-578D-4612-ACF4-759889095FA6}" srcOrd="0" destOrd="0" parTransId="{AD9A0A90-BB5B-4359-B22F-EA6610B8CEC8}" sibTransId="{2D096840-78D5-4336-802F-CC6177B34903}"/>
    <dgm:cxn modelId="{4D56B0B7-9FD2-4C6A-9C20-DEF6E3A8BA6D}" type="presOf" srcId="{5D841384-8DF1-491C-8240-29EA9024D099}" destId="{C75361DD-5B7E-4994-A872-776CD0B20FF7}" srcOrd="0" destOrd="0" presId="urn:microsoft.com/office/officeart/2008/layout/HorizontalMultiLevelHierarchy"/>
    <dgm:cxn modelId="{A5A3EBBA-0BEF-48ED-A4B6-D227878726DF}" type="presOf" srcId="{5D841384-8DF1-491C-8240-29EA9024D099}" destId="{3E03A185-0BDF-4101-B325-6BD8C2E98D1D}" srcOrd="1" destOrd="0" presId="urn:microsoft.com/office/officeart/2008/layout/HorizontalMultiLevelHierarchy"/>
    <dgm:cxn modelId="{740660BD-5C75-4934-94C9-478B79A1943E}" type="presOf" srcId="{806F6278-EF14-432E-91DC-F88FA4DA3D75}" destId="{2EE3DE24-AFE0-4F23-8EC5-E16C7E1AAAE2}" srcOrd="0" destOrd="0" presId="urn:microsoft.com/office/officeart/2008/layout/HorizontalMultiLevelHierarchy"/>
    <dgm:cxn modelId="{EDD71DC7-BFED-4B8E-B30E-535758C79D74}" srcId="{98F19F22-578D-4612-ACF4-759889095FA6}" destId="{A2E8C2DC-70A5-4718-93EA-E8B024228A7C}" srcOrd="2" destOrd="0" parTransId="{9D6F6FE3-FEFB-4FCF-88E6-B9B721A298BD}" sibTransId="{36E08C1F-7470-4681-904E-A6C93255BEC9}"/>
    <dgm:cxn modelId="{1D2DB1DB-17DC-4B24-81C7-5FF116B4333B}" type="presOf" srcId="{3991EEE8-193E-4102-9559-BAD318A0D615}" destId="{77E7FD61-C031-4EA7-97C4-0966BCE7C8F1}" srcOrd="0" destOrd="0" presId="urn:microsoft.com/office/officeart/2008/layout/HorizontalMultiLevelHierarchy"/>
    <dgm:cxn modelId="{ED469BF0-1723-4276-A361-F3D1C3F08499}" type="presOf" srcId="{1DC7CE9E-945E-42AC-BFEA-6A57ECB4E5C7}" destId="{A7DC2C26-4956-497B-87D4-CB25C608F47A}" srcOrd="0" destOrd="0" presId="urn:microsoft.com/office/officeart/2008/layout/HorizontalMultiLevelHierarchy"/>
    <dgm:cxn modelId="{81220D69-D390-40FB-AEAE-F6446E01D865}" type="presParOf" srcId="{D282AE28-5512-4EF7-81AF-F7D47D31D902}" destId="{1BFF46AE-00F3-48E7-B515-C2511BDB795A}" srcOrd="0" destOrd="0" presId="urn:microsoft.com/office/officeart/2008/layout/HorizontalMultiLevelHierarchy"/>
    <dgm:cxn modelId="{8F728832-C16E-471A-9C1D-928DD6EE6EAB}" type="presParOf" srcId="{1BFF46AE-00F3-48E7-B515-C2511BDB795A}" destId="{22687D56-8366-4E4F-AABD-DE01C73F928F}" srcOrd="0" destOrd="0" presId="urn:microsoft.com/office/officeart/2008/layout/HorizontalMultiLevelHierarchy"/>
    <dgm:cxn modelId="{0A2ABBE7-CB79-4EDF-93A5-6DFDFA0CD034}" type="presParOf" srcId="{1BFF46AE-00F3-48E7-B515-C2511BDB795A}" destId="{A6DABFB5-27BA-45F5-B25A-10EF18A98812}" srcOrd="1" destOrd="0" presId="urn:microsoft.com/office/officeart/2008/layout/HorizontalMultiLevelHierarchy"/>
    <dgm:cxn modelId="{6D28B25B-4009-40E7-A37A-F084E4E02DAC}" type="presParOf" srcId="{A6DABFB5-27BA-45F5-B25A-10EF18A98812}" destId="{421EDCBA-E8AC-4D3D-BB40-C2EDEE5A66FF}" srcOrd="0" destOrd="0" presId="urn:microsoft.com/office/officeart/2008/layout/HorizontalMultiLevelHierarchy"/>
    <dgm:cxn modelId="{85A3E5AE-31C9-4B28-B9E2-6805F3E8D6B3}" type="presParOf" srcId="{421EDCBA-E8AC-4D3D-BB40-C2EDEE5A66FF}" destId="{8AC33FE3-6FFF-4AD6-99AE-097A42D7AA7A}" srcOrd="0" destOrd="0" presId="urn:microsoft.com/office/officeart/2008/layout/HorizontalMultiLevelHierarchy"/>
    <dgm:cxn modelId="{10E42E45-8025-4FB8-9D38-950FCE8A67D5}" type="presParOf" srcId="{A6DABFB5-27BA-45F5-B25A-10EF18A98812}" destId="{91DCE94A-6C04-42AC-A8A8-2E14C87E7AD5}" srcOrd="1" destOrd="0" presId="urn:microsoft.com/office/officeart/2008/layout/HorizontalMultiLevelHierarchy"/>
    <dgm:cxn modelId="{72FA6004-0C85-4CF2-8549-97C7D57A83C3}" type="presParOf" srcId="{91DCE94A-6C04-42AC-A8A8-2E14C87E7AD5}" destId="{77E7FD61-C031-4EA7-97C4-0966BCE7C8F1}" srcOrd="0" destOrd="0" presId="urn:microsoft.com/office/officeart/2008/layout/HorizontalMultiLevelHierarchy"/>
    <dgm:cxn modelId="{F8347651-1283-40D6-BE64-2492807C3567}" type="presParOf" srcId="{91DCE94A-6C04-42AC-A8A8-2E14C87E7AD5}" destId="{5A933CC7-7FCD-46CF-8BCE-A45AB691EF2D}" srcOrd="1" destOrd="0" presId="urn:microsoft.com/office/officeart/2008/layout/HorizontalMultiLevelHierarchy"/>
    <dgm:cxn modelId="{7DC02F59-186F-4A4E-BF4E-4A0FB7A279CA}" type="presParOf" srcId="{A6DABFB5-27BA-45F5-B25A-10EF18A98812}" destId="{B6D73DCC-0A77-485C-A992-F8ED40003F5A}" srcOrd="2" destOrd="0" presId="urn:microsoft.com/office/officeart/2008/layout/HorizontalMultiLevelHierarchy"/>
    <dgm:cxn modelId="{3F437C84-0B39-4F13-B4AE-7F0529DB0133}" type="presParOf" srcId="{B6D73DCC-0A77-485C-A992-F8ED40003F5A}" destId="{EC4964FA-FDE6-43F0-B78F-1D628DE7015E}" srcOrd="0" destOrd="0" presId="urn:microsoft.com/office/officeart/2008/layout/HorizontalMultiLevelHierarchy"/>
    <dgm:cxn modelId="{06990A8B-63D6-468F-A2F2-1129A3282FF6}" type="presParOf" srcId="{A6DABFB5-27BA-45F5-B25A-10EF18A98812}" destId="{7BD66818-DCDD-4428-A4B5-FA926F6D8124}" srcOrd="3" destOrd="0" presId="urn:microsoft.com/office/officeart/2008/layout/HorizontalMultiLevelHierarchy"/>
    <dgm:cxn modelId="{B4E4FFC9-AF8B-48D4-9735-22FC397C1511}" type="presParOf" srcId="{7BD66818-DCDD-4428-A4B5-FA926F6D8124}" destId="{59757563-24A0-4BA5-A371-68B9EABCAE82}" srcOrd="0" destOrd="0" presId="urn:microsoft.com/office/officeart/2008/layout/HorizontalMultiLevelHierarchy"/>
    <dgm:cxn modelId="{FF4A4F5B-075A-4F8B-8B17-3972701926CD}" type="presParOf" srcId="{7BD66818-DCDD-4428-A4B5-FA926F6D8124}" destId="{03980583-2EF2-4E77-B3F4-3FABBAD542B8}" srcOrd="1" destOrd="0" presId="urn:microsoft.com/office/officeart/2008/layout/HorizontalMultiLevelHierarchy"/>
    <dgm:cxn modelId="{CB1107AD-2C53-4A0F-B523-2C6E814549AC}" type="presParOf" srcId="{A6DABFB5-27BA-45F5-B25A-10EF18A98812}" destId="{0645843E-EA6C-4AF2-8208-1914BA00B938}" srcOrd="4" destOrd="0" presId="urn:microsoft.com/office/officeart/2008/layout/HorizontalMultiLevelHierarchy"/>
    <dgm:cxn modelId="{EF8B7F16-8258-4A09-B437-DD13259F0D01}" type="presParOf" srcId="{0645843E-EA6C-4AF2-8208-1914BA00B938}" destId="{5C216EA7-6A36-4A1F-AF6A-56B58FD9BF85}" srcOrd="0" destOrd="0" presId="urn:microsoft.com/office/officeart/2008/layout/HorizontalMultiLevelHierarchy"/>
    <dgm:cxn modelId="{C93AA861-9938-4C61-A87A-758BA3B1DD8C}" type="presParOf" srcId="{A6DABFB5-27BA-45F5-B25A-10EF18A98812}" destId="{7D921356-5863-4750-A045-257708709D22}" srcOrd="5" destOrd="0" presId="urn:microsoft.com/office/officeart/2008/layout/HorizontalMultiLevelHierarchy"/>
    <dgm:cxn modelId="{29906104-288E-4DB1-B1EF-4F3E9294017F}" type="presParOf" srcId="{7D921356-5863-4750-A045-257708709D22}" destId="{B97ACE63-CB7B-4560-8E3B-C463A4FB95AE}" srcOrd="0" destOrd="0" presId="urn:microsoft.com/office/officeart/2008/layout/HorizontalMultiLevelHierarchy"/>
    <dgm:cxn modelId="{7CEA2DF9-08FE-46C2-AD50-E92F8E1551F4}" type="presParOf" srcId="{7D921356-5863-4750-A045-257708709D22}" destId="{21084C3D-748D-4260-9A94-5DEF74EF59D8}" srcOrd="1" destOrd="0" presId="urn:microsoft.com/office/officeart/2008/layout/HorizontalMultiLevelHierarchy"/>
    <dgm:cxn modelId="{555BEB50-D1C2-4B69-AD35-FA4DD2EB3A24}" type="presParOf" srcId="{A6DABFB5-27BA-45F5-B25A-10EF18A98812}" destId="{C75361DD-5B7E-4994-A872-776CD0B20FF7}" srcOrd="6" destOrd="0" presId="urn:microsoft.com/office/officeart/2008/layout/HorizontalMultiLevelHierarchy"/>
    <dgm:cxn modelId="{D981E1A7-DB85-4FF2-824F-FF08768900D3}" type="presParOf" srcId="{C75361DD-5B7E-4994-A872-776CD0B20FF7}" destId="{3E03A185-0BDF-4101-B325-6BD8C2E98D1D}" srcOrd="0" destOrd="0" presId="urn:microsoft.com/office/officeart/2008/layout/HorizontalMultiLevelHierarchy"/>
    <dgm:cxn modelId="{42B4FB13-F8D8-4F20-865E-CE80DC873256}" type="presParOf" srcId="{A6DABFB5-27BA-45F5-B25A-10EF18A98812}" destId="{DD0274EC-669D-42D5-80E3-19A30DA851E6}" srcOrd="7" destOrd="0" presId="urn:microsoft.com/office/officeart/2008/layout/HorizontalMultiLevelHierarchy"/>
    <dgm:cxn modelId="{5E10D809-3287-42E1-AC85-3BC3483933AA}" type="presParOf" srcId="{DD0274EC-669D-42D5-80E3-19A30DA851E6}" destId="{DB489680-676D-4B35-885C-B832EA1E4B2F}" srcOrd="0" destOrd="0" presId="urn:microsoft.com/office/officeart/2008/layout/HorizontalMultiLevelHierarchy"/>
    <dgm:cxn modelId="{8EBDBEA8-527A-415C-B0E3-9B8AA6155BEA}" type="presParOf" srcId="{DD0274EC-669D-42D5-80E3-19A30DA851E6}" destId="{ACF8EBB0-8F63-4F8D-941B-673215ACF5FD}" srcOrd="1" destOrd="0" presId="urn:microsoft.com/office/officeart/2008/layout/HorizontalMultiLevelHierarchy"/>
    <dgm:cxn modelId="{762C0CF8-C965-4E6F-9237-E247B317325F}" type="presParOf" srcId="{A6DABFB5-27BA-45F5-B25A-10EF18A98812}" destId="{E0B89516-6A5D-4DE5-B7E3-A24A02D1FDD5}" srcOrd="8" destOrd="0" presId="urn:microsoft.com/office/officeart/2008/layout/HorizontalMultiLevelHierarchy"/>
    <dgm:cxn modelId="{90A205F7-3F28-477C-976A-1BD87F2A3D9F}" type="presParOf" srcId="{E0B89516-6A5D-4DE5-B7E3-A24A02D1FDD5}" destId="{D6040055-70E7-4CB1-B8B5-8EDA559FA37A}" srcOrd="0" destOrd="0" presId="urn:microsoft.com/office/officeart/2008/layout/HorizontalMultiLevelHierarchy"/>
    <dgm:cxn modelId="{D7ECE9CA-66CF-469F-955F-3BADD10502C4}" type="presParOf" srcId="{A6DABFB5-27BA-45F5-B25A-10EF18A98812}" destId="{E7E5CE71-2DF4-420C-8B58-227845EC68B1}" srcOrd="9" destOrd="0" presId="urn:microsoft.com/office/officeart/2008/layout/HorizontalMultiLevelHierarchy"/>
    <dgm:cxn modelId="{C954D9BA-1C18-4E3F-B89A-3A163B9A6631}" type="presParOf" srcId="{E7E5CE71-2DF4-420C-8B58-227845EC68B1}" destId="{2EE3DE24-AFE0-4F23-8EC5-E16C7E1AAAE2}" srcOrd="0" destOrd="0" presId="urn:microsoft.com/office/officeart/2008/layout/HorizontalMultiLevelHierarchy"/>
    <dgm:cxn modelId="{1A58B94D-9AEB-452F-8A76-B49C9A6EC9D2}" type="presParOf" srcId="{E7E5CE71-2DF4-420C-8B58-227845EC68B1}" destId="{CCC3089D-D240-49D3-81E1-6D7F6FC3431B}" srcOrd="1" destOrd="0" presId="urn:microsoft.com/office/officeart/2008/layout/HorizontalMultiLevelHierarchy"/>
    <dgm:cxn modelId="{5E255842-DB77-4AE4-90C2-06D97E9F8DDA}" type="presParOf" srcId="{A6DABFB5-27BA-45F5-B25A-10EF18A98812}" destId="{724A5DBE-93B2-4209-BDE6-5ADF6AFB9BCF}" srcOrd="10" destOrd="0" presId="urn:microsoft.com/office/officeart/2008/layout/HorizontalMultiLevelHierarchy"/>
    <dgm:cxn modelId="{9AAD818C-6A46-408F-858D-462531619FD2}" type="presParOf" srcId="{724A5DBE-93B2-4209-BDE6-5ADF6AFB9BCF}" destId="{0F88CD66-D530-43A0-A96A-B48D28FAE48B}" srcOrd="0" destOrd="0" presId="urn:microsoft.com/office/officeart/2008/layout/HorizontalMultiLevelHierarchy"/>
    <dgm:cxn modelId="{2DF84C8B-58C5-47BD-A445-C2E5206F1B69}" type="presParOf" srcId="{A6DABFB5-27BA-45F5-B25A-10EF18A98812}" destId="{C1F11F47-452D-4C65-89FC-2584CC857679}" srcOrd="11" destOrd="0" presId="urn:microsoft.com/office/officeart/2008/layout/HorizontalMultiLevelHierarchy"/>
    <dgm:cxn modelId="{AB8534A6-F47E-45EA-A75B-822D756F24BB}" type="presParOf" srcId="{C1F11F47-452D-4C65-89FC-2584CC857679}" destId="{9C5EE17A-3B58-4169-AC85-C5175CD02E3C}" srcOrd="0" destOrd="0" presId="urn:microsoft.com/office/officeart/2008/layout/HorizontalMultiLevelHierarchy"/>
    <dgm:cxn modelId="{00F838DD-6C8B-484E-A39A-59C8291CC971}" type="presParOf" srcId="{C1F11F47-452D-4C65-89FC-2584CC857679}" destId="{2B3C070C-0101-4620-A6FA-DA1DD01474AC}" srcOrd="1" destOrd="0" presId="urn:microsoft.com/office/officeart/2008/layout/HorizontalMultiLevelHierarchy"/>
    <dgm:cxn modelId="{A28F1044-07BF-4253-B530-41BD3E358BD4}" type="presParOf" srcId="{A6DABFB5-27BA-45F5-B25A-10EF18A98812}" destId="{A7DC2C26-4956-497B-87D4-CB25C608F47A}" srcOrd="12" destOrd="0" presId="urn:microsoft.com/office/officeart/2008/layout/HorizontalMultiLevelHierarchy"/>
    <dgm:cxn modelId="{3F222E25-E22C-4466-9500-5E0174AC5047}" type="presParOf" srcId="{A7DC2C26-4956-497B-87D4-CB25C608F47A}" destId="{D6E8ADE0-3E82-4229-B6BE-F3F6D9E98D40}" srcOrd="0" destOrd="0" presId="urn:microsoft.com/office/officeart/2008/layout/HorizontalMultiLevelHierarchy"/>
    <dgm:cxn modelId="{29FD6984-8848-44BC-AC71-146E237FBAE6}" type="presParOf" srcId="{A6DABFB5-27BA-45F5-B25A-10EF18A98812}" destId="{27C651D2-105B-4472-9F27-D6370E7A447E}" srcOrd="13" destOrd="0" presId="urn:microsoft.com/office/officeart/2008/layout/HorizontalMultiLevelHierarchy"/>
    <dgm:cxn modelId="{18FCFA08-BB72-480E-93FD-C571BBC779AC}" type="presParOf" srcId="{27C651D2-105B-4472-9F27-D6370E7A447E}" destId="{22543A78-0E59-4650-929C-0CA44A86C980}" srcOrd="0" destOrd="0" presId="urn:microsoft.com/office/officeart/2008/layout/HorizontalMultiLevelHierarchy"/>
    <dgm:cxn modelId="{B9759D3B-6306-4178-B4DD-DCE0DDB4B27A}" type="presParOf" srcId="{27C651D2-105B-4472-9F27-D6370E7A447E}" destId="{7E2EBBFA-8A54-498D-8AC9-F30FA941F3D5}"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19FC4-33CD-4029-9741-4196251266AB}">
      <dsp:nvSpPr>
        <dsp:cNvPr id="0" name=""/>
        <dsp:cNvSpPr/>
      </dsp:nvSpPr>
      <dsp:spPr>
        <a:xfrm>
          <a:off x="0" y="18655"/>
          <a:ext cx="4491990" cy="4491990"/>
        </a:xfrm>
        <a:prstGeom prst="pie">
          <a:avLst>
            <a:gd name="adj1" fmla="val 5400000"/>
            <a:gd name="adj2" fmla="val 16200000"/>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sp>
    <dsp:sp modelId="{4CAE2521-392B-4BB3-B775-DDB2906F36A2}">
      <dsp:nvSpPr>
        <dsp:cNvPr id="0" name=""/>
        <dsp:cNvSpPr/>
      </dsp:nvSpPr>
      <dsp:spPr>
        <a:xfrm>
          <a:off x="2245995" y="18655"/>
          <a:ext cx="5240655" cy="4491990"/>
        </a:xfrm>
        <a:prstGeom prst="rect">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pl-PL" sz="2800" b="1" kern="1200" dirty="0">
              <a:solidFill>
                <a:srgbClr val="C00000"/>
              </a:solidFill>
            </a:rPr>
            <a:t>C</a:t>
          </a:r>
          <a:r>
            <a:rPr lang="en-US" sz="2800" b="1" kern="1200" dirty="0" err="1">
              <a:solidFill>
                <a:srgbClr val="C00000"/>
              </a:solidFill>
            </a:rPr>
            <a:t>atastrophic</a:t>
          </a:r>
          <a:r>
            <a:rPr lang="en-US" sz="2800" b="1" kern="1200" dirty="0">
              <a:solidFill>
                <a:srgbClr val="C00000"/>
              </a:solidFill>
            </a:rPr>
            <a:t>  Loss</a:t>
          </a:r>
          <a:r>
            <a:rPr lang="pl-PL" sz="2800" kern="1200" dirty="0">
              <a:solidFill>
                <a:srgbClr val="C00000"/>
              </a:solidFill>
            </a:rPr>
            <a:t> </a:t>
          </a:r>
          <a:endParaRPr lang="en-US" sz="2800" kern="1200" dirty="0">
            <a:solidFill>
              <a:srgbClr val="C00000"/>
            </a:solidFill>
          </a:endParaRPr>
        </a:p>
      </dsp:txBody>
      <dsp:txXfrm>
        <a:off x="2245995" y="18655"/>
        <a:ext cx="2620327" cy="1347599"/>
      </dsp:txXfrm>
    </dsp:sp>
    <dsp:sp modelId="{9F52AE66-3835-49F9-B040-41270BB78B20}">
      <dsp:nvSpPr>
        <dsp:cNvPr id="0" name=""/>
        <dsp:cNvSpPr/>
      </dsp:nvSpPr>
      <dsp:spPr>
        <a:xfrm>
          <a:off x="786099" y="1366255"/>
          <a:ext cx="2919790" cy="2919790"/>
        </a:xfrm>
        <a:prstGeom prst="pie">
          <a:avLst>
            <a:gd name="adj1" fmla="val 5400000"/>
            <a:gd name="adj2" fmla="val 16200000"/>
          </a:avLst>
        </a:prstGeom>
        <a:solidFill>
          <a:srgbClr val="F7B50C"/>
        </a:solidFill>
        <a:ln w="25400" cap="flat" cmpd="sng" algn="ctr">
          <a:solidFill>
            <a:srgbClr val="F7B50C"/>
          </a:solidFill>
          <a:prstDash val="solid"/>
        </a:ln>
        <a:effectLst/>
      </dsp:spPr>
      <dsp:style>
        <a:lnRef idx="2">
          <a:scrgbClr r="0" g="0" b="0"/>
        </a:lnRef>
        <a:fillRef idx="1">
          <a:scrgbClr r="0" g="0" b="0"/>
        </a:fillRef>
        <a:effectRef idx="0">
          <a:scrgbClr r="0" g="0" b="0"/>
        </a:effectRef>
        <a:fontRef idx="minor">
          <a:schemeClr val="lt1"/>
        </a:fontRef>
      </dsp:style>
    </dsp:sp>
    <dsp:sp modelId="{B0CC293D-22D4-47A7-BBA6-A82989DF89CC}">
      <dsp:nvSpPr>
        <dsp:cNvPr id="0" name=""/>
        <dsp:cNvSpPr/>
      </dsp:nvSpPr>
      <dsp:spPr>
        <a:xfrm>
          <a:off x="2245995" y="1366255"/>
          <a:ext cx="5240655" cy="2919790"/>
        </a:xfrm>
        <a:prstGeom prst="rect">
          <a:avLst/>
        </a:prstGeom>
        <a:solidFill>
          <a:schemeClr val="lt1">
            <a:alpha val="90000"/>
            <a:hueOff val="0"/>
            <a:satOff val="0"/>
            <a:lumOff val="0"/>
            <a:alphaOff val="0"/>
          </a:schemeClr>
        </a:solidFill>
        <a:ln w="25400" cap="flat" cmpd="sng" algn="ctr">
          <a:solidFill>
            <a:srgbClr val="F7B50C"/>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CC7A02"/>
              </a:solidFill>
            </a:rPr>
            <a:t>Unexpected Loss</a:t>
          </a:r>
          <a:endParaRPr lang="en-US" sz="2800" kern="1200" dirty="0">
            <a:solidFill>
              <a:srgbClr val="CC7A02"/>
            </a:solidFill>
          </a:endParaRPr>
        </a:p>
      </dsp:txBody>
      <dsp:txXfrm>
        <a:off x="2245995" y="1366255"/>
        <a:ext cx="2620327" cy="1347595"/>
      </dsp:txXfrm>
    </dsp:sp>
    <dsp:sp modelId="{494B4B10-4D4D-4D41-ACAA-265A8CBE4E88}">
      <dsp:nvSpPr>
        <dsp:cNvPr id="0" name=""/>
        <dsp:cNvSpPr/>
      </dsp:nvSpPr>
      <dsp:spPr>
        <a:xfrm>
          <a:off x="1572197" y="2713850"/>
          <a:ext cx="1347595" cy="1347595"/>
        </a:xfrm>
        <a:prstGeom prst="pie">
          <a:avLst>
            <a:gd name="adj1" fmla="val 5400000"/>
            <a:gd name="adj2" fmla="val 16200000"/>
          </a:avLst>
        </a:prstGeom>
        <a:solidFill>
          <a:schemeClr val="accent5">
            <a:lumMod val="75000"/>
          </a:schemeClr>
        </a:solidFill>
        <a:ln w="2540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63C718B6-5D86-409B-A570-41D0C43BD002}">
      <dsp:nvSpPr>
        <dsp:cNvPr id="0" name=""/>
        <dsp:cNvSpPr/>
      </dsp:nvSpPr>
      <dsp:spPr>
        <a:xfrm>
          <a:off x="2245995" y="2713850"/>
          <a:ext cx="5240655" cy="1347595"/>
        </a:xfrm>
        <a:prstGeom prst="rect">
          <a:avLst/>
        </a:prstGeom>
        <a:solidFill>
          <a:schemeClr val="lt1">
            <a:alpha val="90000"/>
            <a:hueOff val="0"/>
            <a:satOff val="0"/>
            <a:lumOff val="0"/>
            <a:alphaOff val="0"/>
          </a:schemeClr>
        </a:solidFill>
        <a:ln w="2540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accent5">
                  <a:lumMod val="75000"/>
                </a:schemeClr>
              </a:solidFill>
            </a:rPr>
            <a:t>Expected Loss: </a:t>
          </a:r>
          <a:endParaRPr lang="en-US" sz="2800" kern="1200" dirty="0">
            <a:solidFill>
              <a:schemeClr val="accent5">
                <a:lumMod val="75000"/>
              </a:schemeClr>
            </a:solidFill>
          </a:endParaRPr>
        </a:p>
      </dsp:txBody>
      <dsp:txXfrm>
        <a:off x="2245995" y="2713850"/>
        <a:ext cx="2620327" cy="1347595"/>
      </dsp:txXfrm>
    </dsp:sp>
    <dsp:sp modelId="{66E03A18-B007-4308-B39B-534E33D2CDDC}">
      <dsp:nvSpPr>
        <dsp:cNvPr id="0" name=""/>
        <dsp:cNvSpPr/>
      </dsp:nvSpPr>
      <dsp:spPr>
        <a:xfrm>
          <a:off x="4866322" y="18655"/>
          <a:ext cx="2620327" cy="134759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pl-PL" sz="2100" kern="1200" dirty="0">
              <a:solidFill>
                <a:srgbClr val="C00000"/>
              </a:solidFill>
            </a:rPr>
            <a:t>Ultra low frequency</a:t>
          </a:r>
          <a:endParaRPr lang="en-US" sz="2100" kern="1200" dirty="0">
            <a:solidFill>
              <a:srgbClr val="C00000"/>
            </a:solidFill>
          </a:endParaRPr>
        </a:p>
        <a:p>
          <a:pPr marL="228600" lvl="1" indent="-228600" algn="l" defTabSz="933450">
            <a:lnSpc>
              <a:spcPct val="90000"/>
            </a:lnSpc>
            <a:spcBef>
              <a:spcPct val="0"/>
            </a:spcBef>
            <a:spcAft>
              <a:spcPct val="15000"/>
            </a:spcAft>
            <a:buChar char="•"/>
          </a:pPr>
          <a:r>
            <a:rPr lang="pl-PL" sz="2100" kern="1200" dirty="0">
              <a:solidFill>
                <a:srgbClr val="C00000"/>
              </a:solidFill>
            </a:rPr>
            <a:t>Ultra high severity</a:t>
          </a:r>
          <a:endParaRPr lang="en-US" sz="2100" kern="1200" dirty="0">
            <a:solidFill>
              <a:srgbClr val="C00000"/>
            </a:solidFill>
          </a:endParaRPr>
        </a:p>
      </dsp:txBody>
      <dsp:txXfrm>
        <a:off x="4866322" y="18655"/>
        <a:ext cx="2620327" cy="1347599"/>
      </dsp:txXfrm>
    </dsp:sp>
    <dsp:sp modelId="{2A37882F-A21D-43CF-808F-3640F891E2D4}">
      <dsp:nvSpPr>
        <dsp:cNvPr id="0" name=""/>
        <dsp:cNvSpPr/>
      </dsp:nvSpPr>
      <dsp:spPr>
        <a:xfrm>
          <a:off x="4866322" y="1366255"/>
          <a:ext cx="2620327" cy="134759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pl-PL" sz="2100" kern="1200" dirty="0">
              <a:solidFill>
                <a:srgbClr val="CC7A02"/>
              </a:solidFill>
            </a:rPr>
            <a:t>Low frequency</a:t>
          </a:r>
          <a:endParaRPr lang="en-US" sz="2100" kern="1200" dirty="0">
            <a:solidFill>
              <a:srgbClr val="CC7A02"/>
            </a:solidFill>
          </a:endParaRPr>
        </a:p>
        <a:p>
          <a:pPr marL="228600" lvl="1" indent="-228600" algn="l" defTabSz="933450">
            <a:lnSpc>
              <a:spcPct val="90000"/>
            </a:lnSpc>
            <a:spcBef>
              <a:spcPct val="0"/>
            </a:spcBef>
            <a:spcAft>
              <a:spcPct val="15000"/>
            </a:spcAft>
            <a:buChar char="•"/>
          </a:pPr>
          <a:r>
            <a:rPr lang="pl-PL" sz="2100" kern="1200" dirty="0">
              <a:solidFill>
                <a:srgbClr val="CC7A02"/>
              </a:solidFill>
            </a:rPr>
            <a:t>High severity</a:t>
          </a:r>
          <a:endParaRPr lang="en-US" sz="2100" kern="1200" dirty="0">
            <a:solidFill>
              <a:srgbClr val="CC7A02"/>
            </a:solidFill>
          </a:endParaRPr>
        </a:p>
      </dsp:txBody>
      <dsp:txXfrm>
        <a:off x="4866322" y="1366255"/>
        <a:ext cx="2620327" cy="1347595"/>
      </dsp:txXfrm>
    </dsp:sp>
    <dsp:sp modelId="{FF8E5A3F-2133-49CB-BEE6-6CE127B55331}">
      <dsp:nvSpPr>
        <dsp:cNvPr id="0" name=""/>
        <dsp:cNvSpPr/>
      </dsp:nvSpPr>
      <dsp:spPr>
        <a:xfrm>
          <a:off x="4866322" y="2713850"/>
          <a:ext cx="2620327" cy="134759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pl-PL" sz="2100" kern="1200" dirty="0">
              <a:solidFill>
                <a:schemeClr val="accent5">
                  <a:lumMod val="75000"/>
                </a:schemeClr>
              </a:solidFill>
            </a:rPr>
            <a:t>High frequency</a:t>
          </a:r>
          <a:endParaRPr lang="en-US" sz="2100" kern="1200" dirty="0">
            <a:solidFill>
              <a:schemeClr val="accent5">
                <a:lumMod val="75000"/>
              </a:schemeClr>
            </a:solidFill>
          </a:endParaRPr>
        </a:p>
        <a:p>
          <a:pPr marL="228600" lvl="1" indent="-228600" algn="l" defTabSz="933450">
            <a:lnSpc>
              <a:spcPct val="90000"/>
            </a:lnSpc>
            <a:spcBef>
              <a:spcPct val="0"/>
            </a:spcBef>
            <a:spcAft>
              <a:spcPct val="15000"/>
            </a:spcAft>
            <a:buChar char="•"/>
          </a:pPr>
          <a:r>
            <a:rPr lang="pl-PL" sz="2100" kern="1200" dirty="0">
              <a:solidFill>
                <a:schemeClr val="accent5">
                  <a:lumMod val="75000"/>
                </a:schemeClr>
              </a:solidFill>
            </a:rPr>
            <a:t>Low severity</a:t>
          </a:r>
          <a:endParaRPr lang="en-US" sz="2100" kern="1200" dirty="0">
            <a:solidFill>
              <a:schemeClr val="accent5">
                <a:lumMod val="75000"/>
              </a:schemeClr>
            </a:solidFill>
          </a:endParaRPr>
        </a:p>
      </dsp:txBody>
      <dsp:txXfrm>
        <a:off x="4866322" y="2713850"/>
        <a:ext cx="2620327" cy="13475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C2C26-4956-497B-87D4-CB25C608F47A}">
      <dsp:nvSpPr>
        <dsp:cNvPr id="0" name=""/>
        <dsp:cNvSpPr/>
      </dsp:nvSpPr>
      <dsp:spPr>
        <a:xfrm>
          <a:off x="3400427" y="2800349"/>
          <a:ext cx="506510" cy="2412874"/>
        </a:xfrm>
        <a:custGeom>
          <a:avLst/>
          <a:gdLst/>
          <a:ahLst/>
          <a:cxnLst/>
          <a:rect l="0" t="0" r="0" b="0"/>
          <a:pathLst>
            <a:path>
              <a:moveTo>
                <a:pt x="0" y="0"/>
              </a:moveTo>
              <a:lnTo>
                <a:pt x="253255" y="0"/>
              </a:lnTo>
              <a:lnTo>
                <a:pt x="253255" y="2412874"/>
              </a:lnTo>
              <a:lnTo>
                <a:pt x="506510" y="24128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592046" y="3945150"/>
        <a:ext cx="123273" cy="123273"/>
      </dsp:txXfrm>
    </dsp:sp>
    <dsp:sp modelId="{724A5DBE-93B2-4209-BDE6-5ADF6AFB9BCF}">
      <dsp:nvSpPr>
        <dsp:cNvPr id="0" name=""/>
        <dsp:cNvSpPr/>
      </dsp:nvSpPr>
      <dsp:spPr>
        <a:xfrm>
          <a:off x="3400427" y="2800349"/>
          <a:ext cx="506510" cy="1447724"/>
        </a:xfrm>
        <a:custGeom>
          <a:avLst/>
          <a:gdLst/>
          <a:ahLst/>
          <a:cxnLst/>
          <a:rect l="0" t="0" r="0" b="0"/>
          <a:pathLst>
            <a:path>
              <a:moveTo>
                <a:pt x="0" y="0"/>
              </a:moveTo>
              <a:lnTo>
                <a:pt x="253255" y="0"/>
              </a:lnTo>
              <a:lnTo>
                <a:pt x="253255" y="1447724"/>
              </a:lnTo>
              <a:lnTo>
                <a:pt x="506510" y="14477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15338" y="3485868"/>
        <a:ext cx="76688" cy="76688"/>
      </dsp:txXfrm>
    </dsp:sp>
    <dsp:sp modelId="{C75361DD-5B7E-4994-A872-776CD0B20FF7}">
      <dsp:nvSpPr>
        <dsp:cNvPr id="0" name=""/>
        <dsp:cNvSpPr/>
      </dsp:nvSpPr>
      <dsp:spPr>
        <a:xfrm>
          <a:off x="3400427" y="2800349"/>
          <a:ext cx="506510" cy="482574"/>
        </a:xfrm>
        <a:custGeom>
          <a:avLst/>
          <a:gdLst/>
          <a:ahLst/>
          <a:cxnLst/>
          <a:rect l="0" t="0" r="0" b="0"/>
          <a:pathLst>
            <a:path>
              <a:moveTo>
                <a:pt x="0" y="0"/>
              </a:moveTo>
              <a:lnTo>
                <a:pt x="253255" y="0"/>
              </a:lnTo>
              <a:lnTo>
                <a:pt x="253255" y="482574"/>
              </a:lnTo>
              <a:lnTo>
                <a:pt x="506510" y="4825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6193" y="3024147"/>
        <a:ext cx="34979" cy="34979"/>
      </dsp:txXfrm>
    </dsp:sp>
    <dsp:sp modelId="{0645843E-EA6C-4AF2-8208-1914BA00B938}">
      <dsp:nvSpPr>
        <dsp:cNvPr id="0" name=""/>
        <dsp:cNvSpPr/>
      </dsp:nvSpPr>
      <dsp:spPr>
        <a:xfrm>
          <a:off x="3400427" y="2317775"/>
          <a:ext cx="506510" cy="482574"/>
        </a:xfrm>
        <a:custGeom>
          <a:avLst/>
          <a:gdLst/>
          <a:ahLst/>
          <a:cxnLst/>
          <a:rect l="0" t="0" r="0" b="0"/>
          <a:pathLst>
            <a:path>
              <a:moveTo>
                <a:pt x="0" y="482574"/>
              </a:moveTo>
              <a:lnTo>
                <a:pt x="253255" y="482574"/>
              </a:lnTo>
              <a:lnTo>
                <a:pt x="253255" y="0"/>
              </a:lnTo>
              <a:lnTo>
                <a:pt x="50651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6193" y="2541572"/>
        <a:ext cx="34979" cy="34979"/>
      </dsp:txXfrm>
    </dsp:sp>
    <dsp:sp modelId="{B6D73DCC-0A77-485C-A992-F8ED40003F5A}">
      <dsp:nvSpPr>
        <dsp:cNvPr id="0" name=""/>
        <dsp:cNvSpPr/>
      </dsp:nvSpPr>
      <dsp:spPr>
        <a:xfrm>
          <a:off x="3400427" y="1352625"/>
          <a:ext cx="506510" cy="1447724"/>
        </a:xfrm>
        <a:custGeom>
          <a:avLst/>
          <a:gdLst/>
          <a:ahLst/>
          <a:cxnLst/>
          <a:rect l="0" t="0" r="0" b="0"/>
          <a:pathLst>
            <a:path>
              <a:moveTo>
                <a:pt x="0" y="1447724"/>
              </a:moveTo>
              <a:lnTo>
                <a:pt x="253255" y="1447724"/>
              </a:lnTo>
              <a:lnTo>
                <a:pt x="253255" y="0"/>
              </a:lnTo>
              <a:lnTo>
                <a:pt x="50651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15338" y="2038143"/>
        <a:ext cx="76688" cy="76688"/>
      </dsp:txXfrm>
    </dsp:sp>
    <dsp:sp modelId="{421EDCBA-E8AC-4D3D-BB40-C2EDEE5A66FF}">
      <dsp:nvSpPr>
        <dsp:cNvPr id="0" name=""/>
        <dsp:cNvSpPr/>
      </dsp:nvSpPr>
      <dsp:spPr>
        <a:xfrm>
          <a:off x="3400427" y="387475"/>
          <a:ext cx="506510" cy="2412874"/>
        </a:xfrm>
        <a:custGeom>
          <a:avLst/>
          <a:gdLst/>
          <a:ahLst/>
          <a:cxnLst/>
          <a:rect l="0" t="0" r="0" b="0"/>
          <a:pathLst>
            <a:path>
              <a:moveTo>
                <a:pt x="0" y="2412874"/>
              </a:moveTo>
              <a:lnTo>
                <a:pt x="253255" y="2412874"/>
              </a:lnTo>
              <a:lnTo>
                <a:pt x="253255" y="0"/>
              </a:lnTo>
              <a:lnTo>
                <a:pt x="50651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592046" y="1532275"/>
        <a:ext cx="123273" cy="123273"/>
      </dsp:txXfrm>
    </dsp:sp>
    <dsp:sp modelId="{22687D56-8366-4E4F-AABD-DE01C73F928F}">
      <dsp:nvSpPr>
        <dsp:cNvPr id="0" name=""/>
        <dsp:cNvSpPr/>
      </dsp:nvSpPr>
      <dsp:spPr>
        <a:xfrm rot="16200000">
          <a:off x="982473" y="2414290"/>
          <a:ext cx="4063789" cy="7721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a:t>
          </a:r>
          <a:endParaRPr lang="pl-PL" sz="2300" kern="1200" dirty="0"/>
        </a:p>
        <a:p>
          <a:pPr marL="0" lvl="0" indent="0" algn="ctr" defTabSz="1022350">
            <a:lnSpc>
              <a:spcPct val="90000"/>
            </a:lnSpc>
            <a:spcBef>
              <a:spcPct val="0"/>
            </a:spcBef>
            <a:spcAft>
              <a:spcPct val="35000"/>
            </a:spcAft>
            <a:buNone/>
          </a:pPr>
          <a:r>
            <a:rPr lang="en-US" sz="2300" kern="1200" dirty="0"/>
            <a:t>/ Primary Risks </a:t>
          </a:r>
        </a:p>
      </dsp:txBody>
      <dsp:txXfrm>
        <a:off x="982473" y="2414290"/>
        <a:ext cx="4063789" cy="772119"/>
      </dsp:txXfrm>
    </dsp:sp>
    <dsp:sp modelId="{77E7FD61-C031-4EA7-97C4-0966BCE7C8F1}">
      <dsp:nvSpPr>
        <dsp:cNvPr id="0" name=""/>
        <dsp:cNvSpPr/>
      </dsp:nvSpPr>
      <dsp:spPr>
        <a:xfrm>
          <a:off x="3906938" y="1415"/>
          <a:ext cx="2532553" cy="7721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pl-PL" sz="2300" kern="1200" dirty="0"/>
            <a:t>Liquidity Risk</a:t>
          </a:r>
          <a:endParaRPr lang="en-US" sz="2300" kern="1200" dirty="0"/>
        </a:p>
      </dsp:txBody>
      <dsp:txXfrm>
        <a:off x="3906938" y="1415"/>
        <a:ext cx="2532553" cy="772119"/>
      </dsp:txXfrm>
    </dsp:sp>
    <dsp:sp modelId="{59757563-24A0-4BA5-A371-68B9EABCAE82}">
      <dsp:nvSpPr>
        <dsp:cNvPr id="0" name=""/>
        <dsp:cNvSpPr/>
      </dsp:nvSpPr>
      <dsp:spPr>
        <a:xfrm>
          <a:off x="3906938" y="966565"/>
          <a:ext cx="2532553" cy="772119"/>
        </a:xfrm>
        <a:prstGeom prst="rect">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path path="circle">
            <a:fillToRect l="50000" t="50000" r="50000" b="50000"/>
          </a:path>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pl-PL" sz="2300" kern="1200" dirty="0"/>
            <a:t>Credit Risk</a:t>
          </a:r>
          <a:endParaRPr lang="en-US" sz="2300" kern="1200" dirty="0"/>
        </a:p>
      </dsp:txBody>
      <dsp:txXfrm>
        <a:off x="3906938" y="966565"/>
        <a:ext cx="2532553" cy="772119"/>
      </dsp:txXfrm>
    </dsp:sp>
    <dsp:sp modelId="{B97ACE63-CB7B-4560-8E3B-C463A4FB95AE}">
      <dsp:nvSpPr>
        <dsp:cNvPr id="0" name=""/>
        <dsp:cNvSpPr/>
      </dsp:nvSpPr>
      <dsp:spPr>
        <a:xfrm>
          <a:off x="3906938" y="1931715"/>
          <a:ext cx="2532553" cy="7721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pl-PL" sz="2300" kern="1200" dirty="0"/>
            <a:t>Commodity Prices</a:t>
          </a:r>
        </a:p>
      </dsp:txBody>
      <dsp:txXfrm>
        <a:off x="3906938" y="1931715"/>
        <a:ext cx="2532553" cy="772119"/>
      </dsp:txXfrm>
    </dsp:sp>
    <dsp:sp modelId="{DB489680-676D-4B35-885C-B832EA1E4B2F}">
      <dsp:nvSpPr>
        <dsp:cNvPr id="0" name=""/>
        <dsp:cNvSpPr/>
      </dsp:nvSpPr>
      <dsp:spPr>
        <a:xfrm>
          <a:off x="3906938" y="2896864"/>
          <a:ext cx="2532553" cy="7721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pl-PL" sz="2300" kern="1200" dirty="0"/>
            <a:t>Equity Prices</a:t>
          </a:r>
        </a:p>
      </dsp:txBody>
      <dsp:txXfrm>
        <a:off x="3906938" y="2896864"/>
        <a:ext cx="2532553" cy="772119"/>
      </dsp:txXfrm>
    </dsp:sp>
    <dsp:sp modelId="{9C5EE17A-3B58-4169-AC85-C5175CD02E3C}">
      <dsp:nvSpPr>
        <dsp:cNvPr id="0" name=""/>
        <dsp:cNvSpPr/>
      </dsp:nvSpPr>
      <dsp:spPr>
        <a:xfrm>
          <a:off x="3906938" y="3862014"/>
          <a:ext cx="2532553" cy="7721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pl-PL" sz="2300" kern="1200" dirty="0"/>
            <a:t>Exchange Rates</a:t>
          </a:r>
        </a:p>
      </dsp:txBody>
      <dsp:txXfrm>
        <a:off x="3906938" y="3862014"/>
        <a:ext cx="2532553" cy="772119"/>
      </dsp:txXfrm>
    </dsp:sp>
    <dsp:sp modelId="{22543A78-0E59-4650-929C-0CA44A86C980}">
      <dsp:nvSpPr>
        <dsp:cNvPr id="0" name=""/>
        <dsp:cNvSpPr/>
      </dsp:nvSpPr>
      <dsp:spPr>
        <a:xfrm>
          <a:off x="3906938" y="4827164"/>
          <a:ext cx="2532553" cy="7721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pl-PL" sz="2300" kern="1200" dirty="0"/>
            <a:t>Interest Rates</a:t>
          </a:r>
        </a:p>
      </dsp:txBody>
      <dsp:txXfrm>
        <a:off x="3906938" y="4827164"/>
        <a:ext cx="2532553" cy="7721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C2C26-4956-497B-87D4-CB25C608F47A}">
      <dsp:nvSpPr>
        <dsp:cNvPr id="0" name=""/>
        <dsp:cNvSpPr/>
      </dsp:nvSpPr>
      <dsp:spPr>
        <a:xfrm>
          <a:off x="3568088" y="2686050"/>
          <a:ext cx="414563" cy="2369835"/>
        </a:xfrm>
        <a:custGeom>
          <a:avLst/>
          <a:gdLst/>
          <a:ahLst/>
          <a:cxnLst/>
          <a:rect l="0" t="0" r="0" b="0"/>
          <a:pathLst>
            <a:path>
              <a:moveTo>
                <a:pt x="0" y="0"/>
              </a:moveTo>
              <a:lnTo>
                <a:pt x="207281" y="0"/>
              </a:lnTo>
              <a:lnTo>
                <a:pt x="207281" y="2369835"/>
              </a:lnTo>
              <a:lnTo>
                <a:pt x="414563" y="23698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715224" y="3810822"/>
        <a:ext cx="120291" cy="120291"/>
      </dsp:txXfrm>
    </dsp:sp>
    <dsp:sp modelId="{724A5DBE-93B2-4209-BDE6-5ADF6AFB9BCF}">
      <dsp:nvSpPr>
        <dsp:cNvPr id="0" name=""/>
        <dsp:cNvSpPr/>
      </dsp:nvSpPr>
      <dsp:spPr>
        <a:xfrm>
          <a:off x="3568088" y="2686050"/>
          <a:ext cx="414563" cy="1579890"/>
        </a:xfrm>
        <a:custGeom>
          <a:avLst/>
          <a:gdLst/>
          <a:ahLst/>
          <a:cxnLst/>
          <a:rect l="0" t="0" r="0" b="0"/>
          <a:pathLst>
            <a:path>
              <a:moveTo>
                <a:pt x="0" y="0"/>
              </a:moveTo>
              <a:lnTo>
                <a:pt x="207281" y="0"/>
              </a:lnTo>
              <a:lnTo>
                <a:pt x="207281" y="1579890"/>
              </a:lnTo>
              <a:lnTo>
                <a:pt x="414563" y="157989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734535" y="3435160"/>
        <a:ext cx="81668" cy="81668"/>
      </dsp:txXfrm>
    </dsp:sp>
    <dsp:sp modelId="{E0B89516-6A5D-4DE5-B7E3-A24A02D1FDD5}">
      <dsp:nvSpPr>
        <dsp:cNvPr id="0" name=""/>
        <dsp:cNvSpPr/>
      </dsp:nvSpPr>
      <dsp:spPr>
        <a:xfrm>
          <a:off x="3568088" y="2686050"/>
          <a:ext cx="414563" cy="789945"/>
        </a:xfrm>
        <a:custGeom>
          <a:avLst/>
          <a:gdLst/>
          <a:ahLst/>
          <a:cxnLst/>
          <a:rect l="0" t="0" r="0" b="0"/>
          <a:pathLst>
            <a:path>
              <a:moveTo>
                <a:pt x="0" y="0"/>
              </a:moveTo>
              <a:lnTo>
                <a:pt x="207281" y="0"/>
              </a:lnTo>
              <a:lnTo>
                <a:pt x="207281" y="789945"/>
              </a:lnTo>
              <a:lnTo>
                <a:pt x="414563" y="78994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53066" y="3058719"/>
        <a:ext cx="44605" cy="44605"/>
      </dsp:txXfrm>
    </dsp:sp>
    <dsp:sp modelId="{C75361DD-5B7E-4994-A872-776CD0B20FF7}">
      <dsp:nvSpPr>
        <dsp:cNvPr id="0" name=""/>
        <dsp:cNvSpPr/>
      </dsp:nvSpPr>
      <dsp:spPr>
        <a:xfrm>
          <a:off x="3568088" y="2640330"/>
          <a:ext cx="414563" cy="91440"/>
        </a:xfrm>
        <a:custGeom>
          <a:avLst/>
          <a:gdLst/>
          <a:ahLst/>
          <a:cxnLst/>
          <a:rect l="0" t="0" r="0" b="0"/>
          <a:pathLst>
            <a:path>
              <a:moveTo>
                <a:pt x="0" y="45720"/>
              </a:moveTo>
              <a:lnTo>
                <a:pt x="414563" y="4572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65005" y="2675685"/>
        <a:ext cx="20728" cy="20728"/>
      </dsp:txXfrm>
    </dsp:sp>
    <dsp:sp modelId="{0645843E-EA6C-4AF2-8208-1914BA00B938}">
      <dsp:nvSpPr>
        <dsp:cNvPr id="0" name=""/>
        <dsp:cNvSpPr/>
      </dsp:nvSpPr>
      <dsp:spPr>
        <a:xfrm>
          <a:off x="3568088" y="1896104"/>
          <a:ext cx="414563" cy="789945"/>
        </a:xfrm>
        <a:custGeom>
          <a:avLst/>
          <a:gdLst/>
          <a:ahLst/>
          <a:cxnLst/>
          <a:rect l="0" t="0" r="0" b="0"/>
          <a:pathLst>
            <a:path>
              <a:moveTo>
                <a:pt x="0" y="789945"/>
              </a:moveTo>
              <a:lnTo>
                <a:pt x="207281" y="789945"/>
              </a:lnTo>
              <a:lnTo>
                <a:pt x="207281" y="0"/>
              </a:lnTo>
              <a:lnTo>
                <a:pt x="414563"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53066" y="2268774"/>
        <a:ext cx="44605" cy="44605"/>
      </dsp:txXfrm>
    </dsp:sp>
    <dsp:sp modelId="{B6D73DCC-0A77-485C-A992-F8ED40003F5A}">
      <dsp:nvSpPr>
        <dsp:cNvPr id="0" name=""/>
        <dsp:cNvSpPr/>
      </dsp:nvSpPr>
      <dsp:spPr>
        <a:xfrm>
          <a:off x="3568088" y="1106159"/>
          <a:ext cx="414563" cy="1579890"/>
        </a:xfrm>
        <a:custGeom>
          <a:avLst/>
          <a:gdLst/>
          <a:ahLst/>
          <a:cxnLst/>
          <a:rect l="0" t="0" r="0" b="0"/>
          <a:pathLst>
            <a:path>
              <a:moveTo>
                <a:pt x="0" y="1579890"/>
              </a:moveTo>
              <a:lnTo>
                <a:pt x="207281" y="1579890"/>
              </a:lnTo>
              <a:lnTo>
                <a:pt x="207281" y="0"/>
              </a:lnTo>
              <a:lnTo>
                <a:pt x="414563"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734535" y="1855270"/>
        <a:ext cx="81668" cy="81668"/>
      </dsp:txXfrm>
    </dsp:sp>
    <dsp:sp modelId="{421EDCBA-E8AC-4D3D-BB40-C2EDEE5A66FF}">
      <dsp:nvSpPr>
        <dsp:cNvPr id="0" name=""/>
        <dsp:cNvSpPr/>
      </dsp:nvSpPr>
      <dsp:spPr>
        <a:xfrm>
          <a:off x="3568088" y="316214"/>
          <a:ext cx="414563" cy="2369835"/>
        </a:xfrm>
        <a:custGeom>
          <a:avLst/>
          <a:gdLst/>
          <a:ahLst/>
          <a:cxnLst/>
          <a:rect l="0" t="0" r="0" b="0"/>
          <a:pathLst>
            <a:path>
              <a:moveTo>
                <a:pt x="0" y="2369835"/>
              </a:moveTo>
              <a:lnTo>
                <a:pt x="207281" y="2369835"/>
              </a:lnTo>
              <a:lnTo>
                <a:pt x="207281" y="0"/>
              </a:lnTo>
              <a:lnTo>
                <a:pt x="414563"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715224" y="1440986"/>
        <a:ext cx="120291" cy="120291"/>
      </dsp:txXfrm>
    </dsp:sp>
    <dsp:sp modelId="{22687D56-8366-4E4F-AABD-DE01C73F928F}">
      <dsp:nvSpPr>
        <dsp:cNvPr id="0" name=""/>
        <dsp:cNvSpPr/>
      </dsp:nvSpPr>
      <dsp:spPr>
        <a:xfrm rot="16200000">
          <a:off x="1589067" y="2370071"/>
          <a:ext cx="3326085" cy="63195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l-PL" sz="1900" kern="1200" dirty="0"/>
            <a:t>Non-</a:t>
          </a:r>
          <a:r>
            <a:rPr lang="en-US" sz="1900" kern="1200" dirty="0"/>
            <a:t>Financial </a:t>
          </a:r>
          <a:endParaRPr lang="pl-PL" sz="1900" kern="1200" dirty="0"/>
        </a:p>
        <a:p>
          <a:pPr marL="0" lvl="0" indent="0" algn="ctr" defTabSz="844550">
            <a:lnSpc>
              <a:spcPct val="90000"/>
            </a:lnSpc>
            <a:spcBef>
              <a:spcPct val="0"/>
            </a:spcBef>
            <a:spcAft>
              <a:spcPct val="35000"/>
            </a:spcAft>
            <a:buNone/>
          </a:pPr>
          <a:r>
            <a:rPr lang="en-US" sz="1900" kern="1200" dirty="0"/>
            <a:t>/ </a:t>
          </a:r>
          <a:r>
            <a:rPr lang="pl-PL" sz="1900" kern="1200" dirty="0"/>
            <a:t>Secondary </a:t>
          </a:r>
          <a:r>
            <a:rPr lang="en-US" sz="1900" kern="1200" dirty="0"/>
            <a:t> Risks </a:t>
          </a:r>
        </a:p>
      </dsp:txBody>
      <dsp:txXfrm>
        <a:off x="1589067" y="2370071"/>
        <a:ext cx="3326085" cy="631956"/>
      </dsp:txXfrm>
    </dsp:sp>
    <dsp:sp modelId="{77E7FD61-C031-4EA7-97C4-0966BCE7C8F1}">
      <dsp:nvSpPr>
        <dsp:cNvPr id="0" name=""/>
        <dsp:cNvSpPr/>
      </dsp:nvSpPr>
      <dsp:spPr>
        <a:xfrm>
          <a:off x="3982651" y="236"/>
          <a:ext cx="2072816" cy="63195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l-PL" sz="1900" kern="1200" dirty="0"/>
            <a:t>Accounting</a:t>
          </a:r>
          <a:endParaRPr lang="en-US" sz="1900" kern="1200" dirty="0"/>
        </a:p>
      </dsp:txBody>
      <dsp:txXfrm>
        <a:off x="3982651" y="236"/>
        <a:ext cx="2072816" cy="631956"/>
      </dsp:txXfrm>
    </dsp:sp>
    <dsp:sp modelId="{59757563-24A0-4BA5-A371-68B9EABCAE82}">
      <dsp:nvSpPr>
        <dsp:cNvPr id="0" name=""/>
        <dsp:cNvSpPr/>
      </dsp:nvSpPr>
      <dsp:spPr>
        <a:xfrm>
          <a:off x="3982651" y="790181"/>
          <a:ext cx="2072816" cy="63195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l-PL" sz="1900" kern="1200" dirty="0"/>
            <a:t>Taxes</a:t>
          </a:r>
          <a:endParaRPr lang="en-US" sz="1900" kern="1200" dirty="0"/>
        </a:p>
      </dsp:txBody>
      <dsp:txXfrm>
        <a:off x="3982651" y="790181"/>
        <a:ext cx="2072816" cy="631956"/>
      </dsp:txXfrm>
    </dsp:sp>
    <dsp:sp modelId="{B97ACE63-CB7B-4560-8E3B-C463A4FB95AE}">
      <dsp:nvSpPr>
        <dsp:cNvPr id="0" name=""/>
        <dsp:cNvSpPr/>
      </dsp:nvSpPr>
      <dsp:spPr>
        <a:xfrm>
          <a:off x="3982651" y="1580126"/>
          <a:ext cx="2072816" cy="63195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l-PL" sz="1900" kern="1200" dirty="0"/>
            <a:t>Legal</a:t>
          </a:r>
        </a:p>
      </dsp:txBody>
      <dsp:txXfrm>
        <a:off x="3982651" y="1580126"/>
        <a:ext cx="2072816" cy="631956"/>
      </dsp:txXfrm>
    </dsp:sp>
    <dsp:sp modelId="{DB489680-676D-4B35-885C-B832EA1E4B2F}">
      <dsp:nvSpPr>
        <dsp:cNvPr id="0" name=""/>
        <dsp:cNvSpPr/>
      </dsp:nvSpPr>
      <dsp:spPr>
        <a:xfrm>
          <a:off x="3982651" y="2370071"/>
          <a:ext cx="2072816" cy="63195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l-PL" sz="1900" kern="1200" dirty="0"/>
            <a:t>Regulations</a:t>
          </a:r>
        </a:p>
      </dsp:txBody>
      <dsp:txXfrm>
        <a:off x="3982651" y="2370071"/>
        <a:ext cx="2072816" cy="631956"/>
      </dsp:txXfrm>
    </dsp:sp>
    <dsp:sp modelId="{2EE3DE24-AFE0-4F23-8EC5-E16C7E1AAAE2}">
      <dsp:nvSpPr>
        <dsp:cNvPr id="0" name=""/>
        <dsp:cNvSpPr/>
      </dsp:nvSpPr>
      <dsp:spPr>
        <a:xfrm>
          <a:off x="3982651" y="3160017"/>
          <a:ext cx="2072816" cy="631956"/>
        </a:xfrm>
        <a:prstGeom prst="rect">
          <a:avLst/>
        </a:prstGeom>
        <a:gradFill flip="none" rotWithShape="0">
          <a:gsLst>
            <a:gs pos="0">
              <a:schemeClr val="accent6">
                <a:hueOff val="0"/>
                <a:satOff val="0"/>
                <a:lumOff val="0"/>
                <a:tint val="66000"/>
                <a:satMod val="160000"/>
              </a:schemeClr>
            </a:gs>
            <a:gs pos="50000">
              <a:schemeClr val="accent6">
                <a:hueOff val="0"/>
                <a:satOff val="0"/>
                <a:lumOff val="0"/>
                <a:tint val="44500"/>
                <a:satMod val="160000"/>
              </a:schemeClr>
            </a:gs>
            <a:gs pos="100000">
              <a:schemeClr val="accent6">
                <a:hueOff val="0"/>
                <a:satOff val="0"/>
                <a:lumOff val="0"/>
                <a:tint val="23500"/>
                <a:satMod val="160000"/>
              </a:schemeClr>
            </a:gs>
          </a:gsLst>
          <a:path path="circle">
            <a:fillToRect l="50000" t="50000" r="50000" b="50000"/>
          </a:path>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l-PL" sz="1900" kern="1200" dirty="0"/>
            <a:t>Operational</a:t>
          </a:r>
        </a:p>
      </dsp:txBody>
      <dsp:txXfrm>
        <a:off x="3982651" y="3160017"/>
        <a:ext cx="2072816" cy="631956"/>
      </dsp:txXfrm>
    </dsp:sp>
    <dsp:sp modelId="{9C5EE17A-3B58-4169-AC85-C5175CD02E3C}">
      <dsp:nvSpPr>
        <dsp:cNvPr id="0" name=""/>
        <dsp:cNvSpPr/>
      </dsp:nvSpPr>
      <dsp:spPr>
        <a:xfrm>
          <a:off x="3982651" y="3949962"/>
          <a:ext cx="2072816" cy="63195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l-PL" sz="1900" kern="1200" dirty="0"/>
            <a:t>Settlement</a:t>
          </a:r>
        </a:p>
      </dsp:txBody>
      <dsp:txXfrm>
        <a:off x="3982651" y="3949962"/>
        <a:ext cx="2072816" cy="631956"/>
      </dsp:txXfrm>
    </dsp:sp>
    <dsp:sp modelId="{22543A78-0E59-4650-929C-0CA44A86C980}">
      <dsp:nvSpPr>
        <dsp:cNvPr id="0" name=""/>
        <dsp:cNvSpPr/>
      </dsp:nvSpPr>
      <dsp:spPr>
        <a:xfrm>
          <a:off x="3982651" y="4739907"/>
          <a:ext cx="2072816" cy="63195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l-PL" sz="1900" kern="1200" dirty="0"/>
            <a:t>Model</a:t>
          </a:r>
        </a:p>
      </dsp:txBody>
      <dsp:txXfrm>
        <a:off x="3982651" y="4739907"/>
        <a:ext cx="2072816" cy="631956"/>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1" y="0"/>
            <a:ext cx="64" cy="184903"/>
          </a:xfrm>
          <a:prstGeom prst="rect">
            <a:avLst/>
          </a:prstGeom>
          <a:noFill/>
          <a:ln w="28575">
            <a:noFill/>
            <a:miter lim="800000"/>
            <a:headEnd/>
            <a:tailEnd/>
          </a:ln>
          <a:effectLst/>
        </p:spPr>
        <p:txBody>
          <a:bodyPr vert="horz" wrap="none" lIns="0" tIns="0" rIns="0" bIns="0" numCol="1" anchor="t" anchorCtr="0" compatLnSpc="1">
            <a:prstTxWarp prst="textNoShape">
              <a:avLst/>
            </a:prstTxWarp>
            <a:spAutoFit/>
          </a:bodyPr>
          <a:lstStyle>
            <a:lvl1pP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3" name="Rectangle 3"/>
          <p:cNvSpPr>
            <a:spLocks noGrp="1" noChangeArrowheads="1"/>
          </p:cNvSpPr>
          <p:nvPr>
            <p:ph type="dt" sz="quarter" idx="1"/>
          </p:nvPr>
        </p:nvSpPr>
        <p:spPr bwMode="auto">
          <a:xfrm>
            <a:off x="6796623" y="0"/>
            <a:ext cx="64" cy="184903"/>
          </a:xfrm>
          <a:prstGeom prst="rect">
            <a:avLst/>
          </a:prstGeom>
          <a:noFill/>
          <a:ln w="28575">
            <a:noFill/>
            <a:miter lim="800000"/>
            <a:headEnd/>
            <a:tailEnd/>
          </a:ln>
          <a:effectLst/>
        </p:spPr>
        <p:txBody>
          <a:bodyPr vert="horz" wrap="none" lIns="0" tIns="0" rIns="0" bIns="0" numCol="1" anchor="t" anchorCtr="0" compatLnSpc="1">
            <a:prstTxWarp prst="textNoShape">
              <a:avLst/>
            </a:prstTxWarp>
            <a:spAutoFit/>
          </a:bodyPr>
          <a:lstStyle>
            <a:lvl1pPr algn="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4" name="Rectangle 4"/>
          <p:cNvSpPr>
            <a:spLocks noGrp="1" noChangeArrowheads="1"/>
          </p:cNvSpPr>
          <p:nvPr>
            <p:ph type="ftr" sz="quarter" idx="2"/>
          </p:nvPr>
        </p:nvSpPr>
        <p:spPr bwMode="auto">
          <a:xfrm>
            <a:off x="1" y="9696477"/>
            <a:ext cx="64" cy="184903"/>
          </a:xfrm>
          <a:prstGeom prst="rect">
            <a:avLst/>
          </a:prstGeom>
          <a:noFill/>
          <a:ln w="28575">
            <a:noFill/>
            <a:miter lim="800000"/>
            <a:headEnd/>
            <a:tailEnd/>
          </a:ln>
          <a:effectLst/>
        </p:spPr>
        <p:txBody>
          <a:bodyPr vert="horz" wrap="none" lIns="0" tIns="0" rIns="0" bIns="0" numCol="1" anchor="b" anchorCtr="0" compatLnSpc="1">
            <a:prstTxWarp prst="textNoShape">
              <a:avLst/>
            </a:prstTxWarp>
            <a:spAutoFit/>
          </a:bodyPr>
          <a:lstStyle>
            <a:lvl1pP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5" name="Rectangle 5"/>
          <p:cNvSpPr>
            <a:spLocks noGrp="1" noChangeArrowheads="1"/>
          </p:cNvSpPr>
          <p:nvPr>
            <p:ph type="sldNum" sz="quarter" idx="3"/>
          </p:nvPr>
        </p:nvSpPr>
        <p:spPr bwMode="auto">
          <a:xfrm>
            <a:off x="6610865" y="9696477"/>
            <a:ext cx="185822" cy="184903"/>
          </a:xfrm>
          <a:prstGeom prst="rect">
            <a:avLst/>
          </a:prstGeom>
          <a:noFill/>
          <a:ln w="28575">
            <a:noFill/>
            <a:miter lim="800000"/>
            <a:headEnd/>
            <a:tailEnd/>
          </a:ln>
          <a:effectLst/>
        </p:spPr>
        <p:txBody>
          <a:bodyPr vert="horz" wrap="none" lIns="0" tIns="0" rIns="0" bIns="0" numCol="1" anchor="b" anchorCtr="0" compatLnSpc="1">
            <a:prstTxWarp prst="textNoShape">
              <a:avLst/>
            </a:prstTxWarp>
            <a:spAutoFit/>
          </a:bodyPr>
          <a:lstStyle>
            <a:lvl1pPr algn="r" defTabSz="885825">
              <a:defRPr sz="1200">
                <a:latin typeface="Arial Unicode MS" pitchFamily="34" charset="-128"/>
                <a:ea typeface="Arial Unicode MS" pitchFamily="34" charset="-128"/>
                <a:cs typeface="Arial Unicode MS" pitchFamily="34" charset="-128"/>
              </a:defRPr>
            </a:lvl1pPr>
          </a:lstStyle>
          <a:p>
            <a:fld id="{23696B7D-EF83-44B5-82B1-48F110CC46E5}" type="slidenum">
              <a:rPr lang="zh-TW" altLang="en-US"/>
              <a:pPr/>
              <a:t>‹#›</a:t>
            </a:fld>
            <a:endParaRPr lang="en-US" altLang="zh-TW" dirty="0"/>
          </a:p>
        </p:txBody>
      </p:sp>
    </p:spTree>
    <p:extLst>
      <p:ext uri="{BB962C8B-B14F-4D97-AF65-F5344CB8AC3E}">
        <p14:creationId xmlns:p14="http://schemas.microsoft.com/office/powerpoint/2010/main" val="2484592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4" name="Rectangle 4"/>
          <p:cNvSpPr>
            <a:spLocks noGrp="1" noRot="1" noChangeAspect="1" noChangeArrowheads="1" noTextEdit="1"/>
          </p:cNvSpPr>
          <p:nvPr>
            <p:ph type="sldImg" idx="2"/>
          </p:nvPr>
        </p:nvSpPr>
        <p:spPr bwMode="auto">
          <a:xfrm>
            <a:off x="457200" y="274638"/>
            <a:ext cx="3786188" cy="2841625"/>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63884" y="3491139"/>
            <a:ext cx="5787707" cy="567946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0247" name="Rectangle 7"/>
          <p:cNvSpPr>
            <a:spLocks noGrp="1" noChangeArrowheads="1"/>
          </p:cNvSpPr>
          <p:nvPr>
            <p:ph type="sldNum" sz="quarter" idx="5"/>
          </p:nvPr>
        </p:nvSpPr>
        <p:spPr bwMode="auto">
          <a:xfrm>
            <a:off x="3695467" y="9425055"/>
            <a:ext cx="2957302" cy="446147"/>
          </a:xfrm>
          <a:prstGeom prst="rect">
            <a:avLst/>
          </a:prstGeom>
          <a:noFill/>
          <a:ln w="9525">
            <a:noFill/>
            <a:miter lim="800000"/>
            <a:headEnd/>
            <a:tailEnd/>
          </a:ln>
          <a:effectLst/>
        </p:spPr>
        <p:txBody>
          <a:bodyPr vert="horz" wrap="square" lIns="19980" tIns="0" rIns="19980" bIns="0" numCol="1" anchor="b" anchorCtr="0" compatLnSpc="1">
            <a:prstTxWarp prst="textNoShape">
              <a:avLst/>
            </a:prstTxWarp>
          </a:bodyPr>
          <a:lstStyle>
            <a:lvl1pPr algn="r" defTabSz="950913">
              <a:spcBef>
                <a:spcPct val="0"/>
              </a:spcBef>
              <a:defRPr sz="1100">
                <a:ea typeface="Arial Unicode MS" pitchFamily="34" charset="-128"/>
                <a:cs typeface="Arial Unicode MS" pitchFamily="34" charset="-128"/>
              </a:defRPr>
            </a:lvl1pPr>
          </a:lstStyle>
          <a:p>
            <a:fld id="{2A45EEF0-2412-4E74-8042-71FA5C916756}" type="slidenum">
              <a:rPr lang="zh-TW" altLang="en-US"/>
              <a:pPr/>
              <a:t>‹#›</a:t>
            </a:fld>
            <a:endParaRPr lang="en-US" altLang="zh-TW" dirty="0"/>
          </a:p>
        </p:txBody>
      </p:sp>
      <p:sp>
        <p:nvSpPr>
          <p:cNvPr id="10248" name="Line 8"/>
          <p:cNvSpPr>
            <a:spLocks noChangeShapeType="1"/>
          </p:cNvSpPr>
          <p:nvPr/>
        </p:nvSpPr>
        <p:spPr bwMode="gray">
          <a:xfrm>
            <a:off x="663885" y="3343554"/>
            <a:ext cx="5762946" cy="0"/>
          </a:xfrm>
          <a:prstGeom prst="line">
            <a:avLst/>
          </a:prstGeom>
          <a:noFill/>
          <a:ln w="25400">
            <a:solidFill>
              <a:schemeClr val="bg2"/>
            </a:solidFill>
            <a:round/>
            <a:headEnd type="none" w="sm" len="sm"/>
            <a:tailEnd type="none" w="sm" len="sm"/>
          </a:ln>
          <a:effectLst/>
        </p:spPr>
        <p:txBody>
          <a:bodyPr wrap="none" anchor="ctr"/>
          <a:lstStyle/>
          <a:p>
            <a:endParaRPr lang="en-US" dirty="0"/>
          </a:p>
        </p:txBody>
      </p:sp>
    </p:spTree>
    <p:extLst>
      <p:ext uri="{BB962C8B-B14F-4D97-AF65-F5344CB8AC3E}">
        <p14:creationId xmlns:p14="http://schemas.microsoft.com/office/powerpoint/2010/main" val="575836602"/>
      </p:ext>
    </p:extLst>
  </p:cSld>
  <p:clrMap bg1="lt1" tx1="dk1" bg2="lt2" tx2="dk2" accent1="accent1" accent2="accent2" accent3="accent3" accent4="accent4" accent5="accent5" accent6="accent6" hlink="hlink" folHlink="folHlink"/>
  <p:notesStyle>
    <a:lvl1pPr marL="193675" indent="-193675" algn="l" rtl="0" eaLnBrk="0" fontAlgn="base" hangingPunct="0">
      <a:spcBef>
        <a:spcPct val="30000"/>
      </a:spcBef>
      <a:spcAft>
        <a:spcPct val="0"/>
      </a:spcAft>
      <a:buClr>
        <a:srgbClr val="FF0000"/>
      </a:buClr>
      <a:buSzPct val="100000"/>
      <a:buFont typeface="Frutiger 55 Roman" pitchFamily="34" charset="0"/>
      <a:buChar char="•"/>
      <a:defRPr sz="1200" kern="1200">
        <a:solidFill>
          <a:schemeClr val="tx1"/>
        </a:solidFill>
        <a:latin typeface="Frutiger 55 Roman" pitchFamily="34" charset="0"/>
        <a:ea typeface="+mn-ea"/>
        <a:cs typeface="+mn-cs"/>
      </a:defRPr>
    </a:lvl1pPr>
    <a:lvl2pPr marL="563563" indent="-179388" algn="l" rtl="0" eaLnBrk="0" fontAlgn="base" hangingPunct="0">
      <a:spcBef>
        <a:spcPct val="30000"/>
      </a:spcBef>
      <a:spcAft>
        <a:spcPct val="0"/>
      </a:spcAft>
      <a:buSzPct val="80000"/>
      <a:buChar char="—"/>
      <a:defRPr sz="1200" kern="1200">
        <a:solidFill>
          <a:schemeClr val="tx1"/>
        </a:solidFill>
        <a:latin typeface="Frutiger 55 Roman" pitchFamily="34" charset="0"/>
        <a:ea typeface="+mn-ea"/>
        <a:cs typeface="+mn-cs"/>
      </a:defRPr>
    </a:lvl2pPr>
    <a:lvl3pPr marL="947738" indent="-193675"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3pPr>
    <a:lvl4pPr marL="1341438" indent="-203200"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4pPr>
    <a:lvl5pPr marL="1711325" indent="-179388"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0</a:t>
            </a:fld>
            <a:endParaRPr lang="en-US" altLang="zh-TW" dirty="0"/>
          </a:p>
        </p:txBody>
      </p:sp>
    </p:spTree>
    <p:extLst>
      <p:ext uri="{BB962C8B-B14F-4D97-AF65-F5344CB8AC3E}">
        <p14:creationId xmlns:p14="http://schemas.microsoft.com/office/powerpoint/2010/main" val="2527285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10</a:t>
            </a:fld>
            <a:endParaRPr lang="en-US" altLang="zh-TW" dirty="0"/>
          </a:p>
        </p:txBody>
      </p:sp>
    </p:spTree>
    <p:extLst>
      <p:ext uri="{BB962C8B-B14F-4D97-AF65-F5344CB8AC3E}">
        <p14:creationId xmlns:p14="http://schemas.microsoft.com/office/powerpoint/2010/main" val="551382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11</a:t>
            </a:fld>
            <a:endParaRPr altLang="zh-TW" dirty="0">
              <a:solidFill>
                <a:prstClr val="black"/>
              </a:solidFill>
            </a:endParaRPr>
          </a:p>
        </p:txBody>
      </p:sp>
    </p:spTree>
    <p:extLst>
      <p:ext uri="{BB962C8B-B14F-4D97-AF65-F5344CB8AC3E}">
        <p14:creationId xmlns:p14="http://schemas.microsoft.com/office/powerpoint/2010/main" val="3166446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12</a:t>
            </a:fld>
            <a:endParaRPr altLang="zh-TW" dirty="0">
              <a:solidFill>
                <a:prstClr val="black"/>
              </a:solidFill>
            </a:endParaRPr>
          </a:p>
        </p:txBody>
      </p:sp>
    </p:spTree>
    <p:extLst>
      <p:ext uri="{BB962C8B-B14F-4D97-AF65-F5344CB8AC3E}">
        <p14:creationId xmlns:p14="http://schemas.microsoft.com/office/powerpoint/2010/main" val="3166446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13</a:t>
            </a:fld>
            <a:endParaRPr altLang="zh-TW" dirty="0">
              <a:solidFill>
                <a:prstClr val="black"/>
              </a:solidFill>
            </a:endParaRPr>
          </a:p>
        </p:txBody>
      </p:sp>
    </p:spTree>
    <p:extLst>
      <p:ext uri="{BB962C8B-B14F-4D97-AF65-F5344CB8AC3E}">
        <p14:creationId xmlns:p14="http://schemas.microsoft.com/office/powerpoint/2010/main" val="3166446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14</a:t>
            </a:fld>
            <a:endParaRPr altLang="zh-TW" dirty="0">
              <a:solidFill>
                <a:prstClr val="black"/>
              </a:solidFill>
            </a:endParaRPr>
          </a:p>
        </p:txBody>
      </p:sp>
    </p:spTree>
    <p:extLst>
      <p:ext uri="{BB962C8B-B14F-4D97-AF65-F5344CB8AC3E}">
        <p14:creationId xmlns:p14="http://schemas.microsoft.com/office/powerpoint/2010/main" val="3166446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15</a:t>
            </a:fld>
            <a:endParaRPr altLang="zh-TW" dirty="0">
              <a:solidFill>
                <a:prstClr val="black"/>
              </a:solidFill>
            </a:endParaRPr>
          </a:p>
        </p:txBody>
      </p:sp>
    </p:spTree>
    <p:extLst>
      <p:ext uri="{BB962C8B-B14F-4D97-AF65-F5344CB8AC3E}">
        <p14:creationId xmlns:p14="http://schemas.microsoft.com/office/powerpoint/2010/main" val="3166446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16</a:t>
            </a:fld>
            <a:endParaRPr altLang="zh-TW" dirty="0">
              <a:solidFill>
                <a:prstClr val="black"/>
              </a:solidFill>
            </a:endParaRPr>
          </a:p>
        </p:txBody>
      </p:sp>
    </p:spTree>
    <p:extLst>
      <p:ext uri="{BB962C8B-B14F-4D97-AF65-F5344CB8AC3E}">
        <p14:creationId xmlns:p14="http://schemas.microsoft.com/office/powerpoint/2010/main" val="3166446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17</a:t>
            </a:fld>
            <a:endParaRPr altLang="zh-TW" dirty="0">
              <a:solidFill>
                <a:prstClr val="black"/>
              </a:solidFill>
            </a:endParaRPr>
          </a:p>
        </p:txBody>
      </p:sp>
    </p:spTree>
    <p:extLst>
      <p:ext uri="{BB962C8B-B14F-4D97-AF65-F5344CB8AC3E}">
        <p14:creationId xmlns:p14="http://schemas.microsoft.com/office/powerpoint/2010/main" val="3166446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23</a:t>
            </a:fld>
            <a:endParaRPr altLang="zh-TW" dirty="0">
              <a:solidFill>
                <a:prstClr val="black"/>
              </a:solidFill>
            </a:endParaRPr>
          </a:p>
        </p:txBody>
      </p:sp>
    </p:spTree>
    <p:extLst>
      <p:ext uri="{BB962C8B-B14F-4D97-AF65-F5344CB8AC3E}">
        <p14:creationId xmlns:p14="http://schemas.microsoft.com/office/powerpoint/2010/main" val="55138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2</a:t>
            </a:fld>
            <a:endParaRPr lang="en-US" altLang="zh-TW" dirty="0"/>
          </a:p>
        </p:txBody>
      </p:sp>
    </p:spTree>
    <p:extLst>
      <p:ext uri="{BB962C8B-B14F-4D97-AF65-F5344CB8AC3E}">
        <p14:creationId xmlns:p14="http://schemas.microsoft.com/office/powerpoint/2010/main" val="551382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3</a:t>
            </a:fld>
            <a:endParaRPr altLang="zh-TW" dirty="0">
              <a:solidFill>
                <a:prstClr val="black"/>
              </a:solidFill>
            </a:endParaRPr>
          </a:p>
        </p:txBody>
      </p:sp>
    </p:spTree>
    <p:extLst>
      <p:ext uri="{BB962C8B-B14F-4D97-AF65-F5344CB8AC3E}">
        <p14:creationId xmlns:p14="http://schemas.microsoft.com/office/powerpoint/2010/main" val="316644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4</a:t>
            </a:fld>
            <a:endParaRPr altLang="zh-TW" dirty="0">
              <a:solidFill>
                <a:prstClr val="black"/>
              </a:solidFill>
            </a:endParaRPr>
          </a:p>
        </p:txBody>
      </p:sp>
    </p:spTree>
    <p:extLst>
      <p:ext uri="{BB962C8B-B14F-4D97-AF65-F5344CB8AC3E}">
        <p14:creationId xmlns:p14="http://schemas.microsoft.com/office/powerpoint/2010/main" val="316644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5</a:t>
            </a:fld>
            <a:endParaRPr lang="en-US" altLang="zh-TW" dirty="0"/>
          </a:p>
        </p:txBody>
      </p:sp>
    </p:spTree>
    <p:extLst>
      <p:ext uri="{BB962C8B-B14F-4D97-AF65-F5344CB8AC3E}">
        <p14:creationId xmlns:p14="http://schemas.microsoft.com/office/powerpoint/2010/main" val="551382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6</a:t>
            </a:fld>
            <a:endParaRPr altLang="zh-TW" dirty="0">
              <a:solidFill>
                <a:prstClr val="black"/>
              </a:solidFill>
            </a:endParaRPr>
          </a:p>
        </p:txBody>
      </p:sp>
    </p:spTree>
    <p:extLst>
      <p:ext uri="{BB962C8B-B14F-4D97-AF65-F5344CB8AC3E}">
        <p14:creationId xmlns:p14="http://schemas.microsoft.com/office/powerpoint/2010/main" val="3166446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7</a:t>
            </a:fld>
            <a:endParaRPr altLang="zh-TW" dirty="0">
              <a:solidFill>
                <a:prstClr val="black"/>
              </a:solidFill>
            </a:endParaRPr>
          </a:p>
        </p:txBody>
      </p:sp>
    </p:spTree>
    <p:extLst>
      <p:ext uri="{BB962C8B-B14F-4D97-AF65-F5344CB8AC3E}">
        <p14:creationId xmlns:p14="http://schemas.microsoft.com/office/powerpoint/2010/main" val="3166446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8</a:t>
            </a:fld>
            <a:endParaRPr lang="en-US" altLang="zh-TW" dirty="0"/>
          </a:p>
        </p:txBody>
      </p:sp>
    </p:spTree>
    <p:extLst>
      <p:ext uri="{BB962C8B-B14F-4D97-AF65-F5344CB8AC3E}">
        <p14:creationId xmlns:p14="http://schemas.microsoft.com/office/powerpoint/2010/main" val="3166446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9</a:t>
            </a:fld>
            <a:endParaRPr lang="en-US" altLang="zh-TW" dirty="0"/>
          </a:p>
        </p:txBody>
      </p:sp>
    </p:spTree>
    <p:extLst>
      <p:ext uri="{BB962C8B-B14F-4D97-AF65-F5344CB8AC3E}">
        <p14:creationId xmlns:p14="http://schemas.microsoft.com/office/powerpoint/2010/main" val="316644680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image" Target="../media/image2.jpe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image" Target="../media/image1.png"/><Relationship Id="rId2" Type="http://schemas.openxmlformats.org/officeDocument/2006/relationships/tags" Target="../tags/tag58.xml"/><Relationship Id="rId16" Type="http://schemas.openxmlformats.org/officeDocument/2006/relationships/slideMaster" Target="../slideMasters/slideMaster1.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slideMaster" Target="../slideMasters/slideMaster1.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tags" Target="../tags/tag83.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image" Target="../media/image2.jpeg"/><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slideMaster" Target="../slideMasters/slideMaster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image" Target="../media/image2.jpeg"/><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tags" Target="../tags/tag113.xml"/><Relationship Id="rId3" Type="http://schemas.openxmlformats.org/officeDocument/2006/relationships/tags" Target="../tags/tag98.xml"/><Relationship Id="rId21" Type="http://schemas.openxmlformats.org/officeDocument/2006/relationships/tags" Target="../tags/tag116.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tags" Target="../tags/tag112.xml"/><Relationship Id="rId2" Type="http://schemas.openxmlformats.org/officeDocument/2006/relationships/tags" Target="../tags/tag97.xml"/><Relationship Id="rId16" Type="http://schemas.openxmlformats.org/officeDocument/2006/relationships/tags" Target="../tags/tag111.xml"/><Relationship Id="rId20" Type="http://schemas.openxmlformats.org/officeDocument/2006/relationships/tags" Target="../tags/tag115.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24" Type="http://schemas.openxmlformats.org/officeDocument/2006/relationships/image" Target="../media/image2.jpeg"/><Relationship Id="rId5" Type="http://schemas.openxmlformats.org/officeDocument/2006/relationships/tags" Target="../tags/tag100.xml"/><Relationship Id="rId15" Type="http://schemas.openxmlformats.org/officeDocument/2006/relationships/tags" Target="../tags/tag110.xml"/><Relationship Id="rId23" Type="http://schemas.openxmlformats.org/officeDocument/2006/relationships/image" Target="../media/image1.png"/><Relationship Id="rId10" Type="http://schemas.openxmlformats.org/officeDocument/2006/relationships/tags" Target="../tags/tag105.xml"/><Relationship Id="rId19" Type="http://schemas.openxmlformats.org/officeDocument/2006/relationships/tags" Target="../tags/tag114.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 Id="rId2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jpe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2.jpe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1.png"/><Relationship Id="rId5" Type="http://schemas.openxmlformats.org/officeDocument/2006/relationships/tags" Target="../tags/tag31.xml"/><Relationship Id="rId10" Type="http://schemas.openxmlformats.org/officeDocument/2006/relationships/slideMaster" Target="../slideMasters/slideMaster1.xml"/><Relationship Id="rId4" Type="http://schemas.openxmlformats.org/officeDocument/2006/relationships/tags" Target="../tags/tag30.xml"/><Relationship Id="rId9" Type="http://schemas.openxmlformats.org/officeDocument/2006/relationships/tags" Target="../tags/tag35.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2.jpe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1.png"/><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slideMaster" Target="../slideMasters/slideMaster1.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image" Target="../media/image2.jpeg"/><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5" name="CREATE DATE"/>
          <p:cNvSpPr>
            <a:spLocks noGrp="1"/>
          </p:cNvSpPr>
          <p:nvPr>
            <p:ph type="body" sz="quarter" idx="11" hasCustomPrompt="1"/>
            <p:custDataLst>
              <p:tags r:id="rId1"/>
            </p:custDataLst>
          </p:nvPr>
        </p:nvSpPr>
        <p:spPr>
          <a:xfrm>
            <a:off x="420624" y="7059168"/>
            <a:ext cx="3575304" cy="246221"/>
          </a:xfrm>
        </p:spPr>
        <p:txBody>
          <a:bodyPr>
            <a:spAutoFit/>
          </a:bodyPr>
          <a:lstStyle>
            <a:lvl1pPr marL="0" indent="0">
              <a:buNone/>
              <a:defRPr sz="1600"/>
            </a:lvl1pPr>
          </a:lstStyle>
          <a:p>
            <a:pPr lvl="0"/>
            <a:r>
              <a:rPr lang="en-US" dirty="0"/>
              <a:t>&lt;&lt;COVER PAGE DATE&gt;&gt;</a:t>
            </a:r>
          </a:p>
        </p:txBody>
      </p:sp>
      <p:sp>
        <p:nvSpPr>
          <p:cNvPr id="3" name="PRESENTATION PRESENTER"/>
          <p:cNvSpPr>
            <a:spLocks noGrp="1"/>
          </p:cNvSpPr>
          <p:nvPr>
            <p:ph type="subTitle" idx="1" hasCustomPrompt="1"/>
            <p:custDataLst>
              <p:tags r:id="rId2"/>
            </p:custDataLst>
          </p:nvPr>
        </p:nvSpPr>
        <p:spPr>
          <a:xfrm>
            <a:off x="420624" y="4352544"/>
            <a:ext cx="4998747" cy="274320"/>
          </a:xfrm>
        </p:spPr>
        <p:txBody>
          <a:bodyPr lIns="0" tIns="0" rIns="0" bIns="0" anchor="t" anchorCtr="0">
            <a:noAutofit/>
          </a:bodyPr>
          <a:lstStyle>
            <a:lvl1pPr marL="0" indent="0" algn="l">
              <a:spcBef>
                <a:spcPts val="1800"/>
              </a:spcBef>
              <a:buNone/>
              <a:defRPr sz="1600" i="0" baseline="0">
                <a:solidFill>
                  <a:schemeClr val="tx1"/>
                </a:solidFill>
                <a:latin typeface="Frutiger 55 Roman"/>
                <a:ea typeface="Arial Unicode MS" pitchFamily="34" charset="-128"/>
              </a:defRPr>
            </a:lvl1pPr>
            <a:lvl2pPr marL="502753" indent="0" algn="ctr">
              <a:buNone/>
              <a:defRPr>
                <a:solidFill>
                  <a:schemeClr val="tx1">
                    <a:tint val="75000"/>
                  </a:schemeClr>
                </a:solidFill>
              </a:defRPr>
            </a:lvl2pPr>
            <a:lvl3pPr marL="1005505" indent="0" algn="ctr">
              <a:buNone/>
              <a:defRPr>
                <a:solidFill>
                  <a:schemeClr val="tx1">
                    <a:tint val="75000"/>
                  </a:schemeClr>
                </a:solidFill>
              </a:defRPr>
            </a:lvl3pPr>
            <a:lvl4pPr marL="1508257" indent="0" algn="ctr">
              <a:buNone/>
              <a:defRPr>
                <a:solidFill>
                  <a:schemeClr val="tx1">
                    <a:tint val="75000"/>
                  </a:schemeClr>
                </a:solidFill>
              </a:defRPr>
            </a:lvl4pPr>
            <a:lvl5pPr marL="2011009" indent="0" algn="ctr">
              <a:buNone/>
              <a:defRPr>
                <a:solidFill>
                  <a:schemeClr val="tx1">
                    <a:tint val="75000"/>
                  </a:schemeClr>
                </a:solidFill>
              </a:defRPr>
            </a:lvl5pPr>
            <a:lvl6pPr marL="2513761" indent="0" algn="ctr">
              <a:buNone/>
              <a:defRPr>
                <a:solidFill>
                  <a:schemeClr val="tx1">
                    <a:tint val="75000"/>
                  </a:schemeClr>
                </a:solidFill>
              </a:defRPr>
            </a:lvl6pPr>
            <a:lvl7pPr marL="3016512" indent="0" algn="ctr">
              <a:buNone/>
              <a:defRPr>
                <a:solidFill>
                  <a:schemeClr val="tx1">
                    <a:tint val="75000"/>
                  </a:schemeClr>
                </a:solidFill>
              </a:defRPr>
            </a:lvl7pPr>
            <a:lvl8pPr marL="3519265" indent="0" algn="ctr">
              <a:buNone/>
              <a:defRPr>
                <a:solidFill>
                  <a:schemeClr val="tx1">
                    <a:tint val="75000"/>
                  </a:schemeClr>
                </a:solidFill>
              </a:defRPr>
            </a:lvl8pPr>
            <a:lvl9pPr marL="4022016" indent="0" algn="ctr">
              <a:buNone/>
              <a:defRPr>
                <a:solidFill>
                  <a:schemeClr val="tx1">
                    <a:tint val="75000"/>
                  </a:schemeClr>
                </a:solidFill>
              </a:defRPr>
            </a:lvl9pPr>
          </a:lstStyle>
          <a:p>
            <a:r>
              <a:rPr lang="en-US" dirty="0"/>
              <a:t>&lt;&lt;Presentation presenter&gt;&gt;</a:t>
            </a:r>
          </a:p>
        </p:txBody>
      </p:sp>
      <p:sp>
        <p:nvSpPr>
          <p:cNvPr id="2" name="PRESENTATION TITLE"/>
          <p:cNvSpPr>
            <a:spLocks noGrp="1"/>
          </p:cNvSpPr>
          <p:nvPr>
            <p:ph type="ctrTitle" hasCustomPrompt="1"/>
            <p:custDataLst>
              <p:tags r:id="rId3"/>
            </p:custDataLst>
          </p:nvPr>
        </p:nvSpPr>
        <p:spPr>
          <a:xfrm>
            <a:off x="420624" y="2176272"/>
            <a:ext cx="8202168" cy="941832"/>
          </a:xfrm>
        </p:spPr>
        <p:txBody>
          <a:bodyPr lIns="0" tIns="0" rIns="0" bIns="0" anchor="b" anchorCtr="0">
            <a:noAutofit/>
          </a:bodyPr>
          <a:lstStyle>
            <a:lvl1pPr>
              <a:lnSpc>
                <a:spcPts val="4200"/>
              </a:lnSpc>
              <a:spcBef>
                <a:spcPts val="4200"/>
              </a:spcBef>
              <a:defRPr sz="4000" baseline="0">
                <a:solidFill>
                  <a:schemeClr val="tx1"/>
                </a:solidFill>
                <a:latin typeface="Frutiger 45 Light"/>
                <a:ea typeface="Arial Unicode MS" pitchFamily="34" charset="-128"/>
              </a:defRPr>
            </a:lvl1pPr>
          </a:lstStyle>
          <a:p>
            <a:r>
              <a:rPr lang="en-US" dirty="0"/>
              <a:t>&lt;&lt;Keyline: short headline&gt;&gt;</a:t>
            </a:r>
          </a:p>
        </p:txBody>
      </p:sp>
      <p:sp>
        <p:nvSpPr>
          <p:cNvPr id="8" name="SECURITY TEXT"/>
          <p:cNvSpPr txBox="1">
            <a:spLocks/>
          </p:cNvSpPr>
          <p:nvPr userDrawn="1">
            <p:custDataLst>
              <p:tags r:id="rId4"/>
            </p:custDataLst>
          </p:nvPr>
        </p:nvSpPr>
        <p:spPr>
          <a:xfrm>
            <a:off x="7607808" y="742950"/>
            <a:ext cx="1993392" cy="184658"/>
          </a:xfrm>
          <a:prstGeom prst="rect">
            <a:avLst/>
          </a:prstGeom>
        </p:spPr>
        <p:txBody>
          <a:bodyPr vert="horz" wrap="square" lIns="73152" tIns="0" rIns="0" bIns="0" rtlCol="0" anchor="b" anchorCtr="0">
            <a:spAutoFit/>
          </a:bodyPr>
          <a:lstStyle>
            <a:lvl1pPr marL="0" indent="0" algn="l" defTabSz="1005505" rtl="0" eaLnBrk="1" latinLnBrk="0" hangingPunct="1">
              <a:spcBef>
                <a:spcPct val="20000"/>
              </a:spcBef>
              <a:buSzPct val="120000"/>
              <a:buFont typeface="Symbol" pitchFamily="18" charset="2"/>
              <a:buNone/>
              <a:defRPr sz="1200" b="0" kern="1200" baseline="0">
                <a:solidFill>
                  <a:schemeClr val="tx1"/>
                </a:solidFill>
                <a:latin typeface="+mn-lt"/>
                <a:ea typeface="+mn-ea"/>
                <a:cs typeface="+mn-cs"/>
              </a:defRPr>
            </a:lvl1pPr>
            <a:lvl2pPr marL="816973" indent="-314218"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2pPr>
            <a:lvl3pPr marL="1256881"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3pPr>
            <a:lvl4pPr marL="1759633"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4pPr>
            <a:lvl5pPr marL="2262384"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5pPr>
            <a:lvl6pPr marL="2765137"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67890"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0641"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73393"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r"/>
            <a:r>
              <a:rPr lang="en-US" dirty="0">
                <a:latin typeface="Frutiger 55 Roman"/>
                <a:ea typeface="MS PGothic"/>
              </a:rPr>
              <a:t>Public</a:t>
            </a:r>
          </a:p>
        </p:txBody>
      </p:sp>
      <p:sp>
        <p:nvSpPr>
          <p:cNvPr id="6" name="PRESENTATION INFOLINE"/>
          <p:cNvSpPr>
            <a:spLocks noGrp="1"/>
          </p:cNvSpPr>
          <p:nvPr>
            <p:ph type="body" sz="quarter" idx="12" hasCustomPrompt="1"/>
            <p:custDataLst>
              <p:tags r:id="rId5"/>
            </p:custDataLst>
          </p:nvPr>
        </p:nvSpPr>
        <p:spPr>
          <a:xfrm>
            <a:off x="420624" y="3474720"/>
            <a:ext cx="8202168" cy="342900"/>
          </a:xfrm>
        </p:spPr>
        <p:txBody>
          <a:bodyPr/>
          <a:lstStyle>
            <a:lvl1pPr marL="0" marR="0" indent="0" algn="l" defTabSz="1005505" rtl="0" eaLnBrk="1" fontAlgn="auto" latinLnBrk="0" hangingPunct="1">
              <a:lnSpc>
                <a:spcPts val="2200"/>
              </a:lnSpc>
              <a:spcBef>
                <a:spcPts val="1800"/>
              </a:spcBef>
              <a:spcAft>
                <a:spcPts val="0"/>
              </a:spcAft>
              <a:buClr>
                <a:schemeClr val="tx2"/>
              </a:buClr>
              <a:buSzPct val="100000"/>
              <a:buFont typeface="Symbol" pitchFamily="18" charset="2"/>
              <a:buNone/>
              <a:tabLst/>
              <a:defRPr sz="1800">
                <a:latin typeface="UBSHeadline"/>
              </a:defRPr>
            </a:lvl1pPr>
            <a:lvl2pPr marL="234950" indent="0">
              <a:buNone/>
              <a:defRPr/>
            </a:lvl2pPr>
            <a:lvl3pPr marL="457200" indent="0">
              <a:buNone/>
              <a:defRPr/>
            </a:lvl3pPr>
            <a:lvl4pPr marL="692150" indent="0">
              <a:buNone/>
              <a:defRPr/>
            </a:lvl4pPr>
            <a:lvl5pPr marL="914400" indent="0">
              <a:buNone/>
              <a:defRPr/>
            </a:lvl5pPr>
          </a:lstStyle>
          <a:p>
            <a:pPr marL="0" marR="0" lvl="0" indent="0" algn="l" defTabSz="1005505" rtl="0" eaLnBrk="1" fontAlgn="auto" latinLnBrk="0" hangingPunct="1">
              <a:lnSpc>
                <a:spcPct val="100000"/>
              </a:lnSpc>
              <a:spcBef>
                <a:spcPts val="1400"/>
              </a:spcBef>
              <a:spcAft>
                <a:spcPts val="0"/>
              </a:spcAft>
              <a:buClr>
                <a:schemeClr val="tx2"/>
              </a:buClr>
              <a:buSzPct val="100000"/>
              <a:buFont typeface="Symbol" pitchFamily="18" charset="2"/>
              <a:buNone/>
              <a:tabLst/>
              <a:defRPr/>
            </a:pPr>
            <a:r>
              <a:rPr lang="en-US" altLang="zh-TW" sz="2000" kern="0" dirty="0">
                <a:latin typeface="UBSHeadline" panose="02040503080702040204" pitchFamily="18" charset="0"/>
              </a:rPr>
              <a:t>&lt;&lt;</a:t>
            </a:r>
            <a:r>
              <a:rPr lang="en-US" altLang="zh-TW" sz="2000" kern="0" dirty="0" err="1">
                <a:latin typeface="UBSHeadline" panose="02040503080702040204" pitchFamily="18" charset="0"/>
              </a:rPr>
              <a:t>Infoline</a:t>
            </a:r>
            <a:r>
              <a:rPr lang="en-US" altLang="zh-TW" sz="2000" kern="0" dirty="0">
                <a:latin typeface="UBSHeadline" panose="02040503080702040204" pitchFamily="18" charset="0"/>
              </a:rPr>
              <a:t>: presentation description&gt;&gt;</a:t>
            </a:r>
          </a:p>
        </p:txBody>
      </p:sp>
      <p:sp>
        <p:nvSpPr>
          <p:cNvPr id="7" name="PRESENTATION PRESENTER FUNCTION"/>
          <p:cNvSpPr>
            <a:spLocks noGrp="1"/>
          </p:cNvSpPr>
          <p:nvPr>
            <p:ph type="body" sz="quarter" idx="10" hasCustomPrompt="1"/>
            <p:custDataLst>
              <p:tags r:id="rId6"/>
            </p:custDataLst>
          </p:nvPr>
        </p:nvSpPr>
        <p:spPr>
          <a:xfrm>
            <a:off x="422159" y="4599432"/>
            <a:ext cx="4999789" cy="274320"/>
          </a:xfrm>
        </p:spPr>
        <p:txBody>
          <a:bodyPr lIns="0" rIns="0">
            <a:noAutofit/>
          </a:bodyPr>
          <a:lstStyle>
            <a:lvl1pPr marL="0" indent="0">
              <a:spcBef>
                <a:spcPts val="1800"/>
              </a:spcBef>
              <a:buNone/>
              <a:defRPr sz="1600" i="0" baseline="0">
                <a:solidFill>
                  <a:schemeClr val="tx1"/>
                </a:solidFill>
                <a:latin typeface="Frutiger 55 Roman"/>
              </a:defRPr>
            </a:lvl1pPr>
          </a:lstStyle>
          <a:p>
            <a:pPr lvl="0"/>
            <a:r>
              <a:rPr lang="en-US" dirty="0"/>
              <a:t>&lt;&lt;Presenter function&gt;&gt;</a:t>
            </a:r>
          </a:p>
        </p:txBody>
      </p:sp>
      <p:sp>
        <p:nvSpPr>
          <p:cNvPr id="4" name="DraftStamp" hidden="1"/>
          <p:cNvSpPr txBox="1"/>
          <p:nvPr userDrawn="1">
            <p:custDataLst>
              <p:tags r:id="rId7"/>
            </p:custDataLst>
          </p:nvPr>
        </p:nvSpPr>
        <p:spPr>
          <a:xfrm>
            <a:off x="7772400" y="9017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2x2">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C04BB5FE-21AD-4A47-B7F8-7792A0111F81}" type="slidenum">
              <a:rPr lang="en-US" sz="700" smtClean="0"/>
              <a:pPr algn="r"/>
              <a:t>‹#›</a:t>
            </a:fld>
            <a:endParaRPr lang="en-US" sz="700" dirty="0"/>
          </a:p>
        </p:txBody>
      </p:sp>
      <p:sp>
        <p:nvSpPr>
          <p:cNvPr id="19" name="LAYOUT SOURCE"/>
          <p:cNvSpPr>
            <a:spLocks noGrp="1"/>
          </p:cNvSpPr>
          <p:nvPr>
            <p:ph type="body" idx="24" hasCustomPrompt="1"/>
            <p:custDataLst>
              <p:tags r:id="rId1"/>
            </p:custDataLst>
          </p:nvPr>
        </p:nvSpPr>
        <p:spPr>
          <a:xfrm>
            <a:off x="5157216" y="6254499"/>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17" name="LAYOUT BODY"/>
          <p:cNvSpPr>
            <a:spLocks noGrp="1"/>
          </p:cNvSpPr>
          <p:nvPr>
            <p:ph idx="22"/>
            <p:custDataLst>
              <p:tags r:id="rId2"/>
            </p:custDataLst>
          </p:nvPr>
        </p:nvSpPr>
        <p:spPr>
          <a:xfrm>
            <a:off x="5157216" y="441655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LAYOUT HEADER"/>
          <p:cNvSpPr>
            <a:spLocks noGrp="1"/>
          </p:cNvSpPr>
          <p:nvPr>
            <p:ph type="body" idx="23" hasCustomPrompt="1"/>
            <p:custDataLst>
              <p:tags r:id="rId3"/>
            </p:custDataLst>
          </p:nvPr>
        </p:nvSpPr>
        <p:spPr>
          <a:xfrm>
            <a:off x="5157216" y="4059936"/>
            <a:ext cx="4434840" cy="356616"/>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2" name="LAYOUT SOURCE"/>
          <p:cNvSpPr>
            <a:spLocks noGrp="1"/>
          </p:cNvSpPr>
          <p:nvPr>
            <p:ph type="body" idx="18" hasCustomPrompt="1"/>
            <p:custDataLst>
              <p:tags r:id="rId4"/>
            </p:custDataLst>
          </p:nvPr>
        </p:nvSpPr>
        <p:spPr>
          <a:xfrm>
            <a:off x="5157216" y="3694180"/>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8" name="LAYOUT BODY"/>
          <p:cNvSpPr>
            <a:spLocks noGrp="1"/>
          </p:cNvSpPr>
          <p:nvPr>
            <p:ph idx="16"/>
            <p:custDataLst>
              <p:tags r:id="rId5"/>
            </p:custDataLst>
          </p:nvPr>
        </p:nvSpPr>
        <p:spPr>
          <a:xfrm>
            <a:off x="5157216" y="185623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LAYOUT HEADER"/>
          <p:cNvSpPr>
            <a:spLocks noGrp="1"/>
          </p:cNvSpPr>
          <p:nvPr>
            <p:ph type="body" idx="25" hasCustomPrompt="1"/>
            <p:custDataLst>
              <p:tags r:id="rId6"/>
            </p:custDataLst>
          </p:nvPr>
        </p:nvSpPr>
        <p:spPr>
          <a:xfrm>
            <a:off x="5157216" y="1498600"/>
            <a:ext cx="443484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6" name="LAYOUT SOURCE"/>
          <p:cNvSpPr>
            <a:spLocks noGrp="1"/>
          </p:cNvSpPr>
          <p:nvPr>
            <p:ph type="body" idx="21" hasCustomPrompt="1"/>
            <p:custDataLst>
              <p:tags r:id="rId7"/>
            </p:custDataLst>
          </p:nvPr>
        </p:nvSpPr>
        <p:spPr>
          <a:xfrm>
            <a:off x="420624" y="6254499"/>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13" name="LAYOUT BODY"/>
          <p:cNvSpPr>
            <a:spLocks noGrp="1"/>
          </p:cNvSpPr>
          <p:nvPr>
            <p:ph idx="19"/>
            <p:custDataLst>
              <p:tags r:id="rId8"/>
            </p:custDataLst>
          </p:nvPr>
        </p:nvSpPr>
        <p:spPr>
          <a:xfrm>
            <a:off x="420624" y="441655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LAYOUT HEADER"/>
          <p:cNvSpPr>
            <a:spLocks noGrp="1"/>
          </p:cNvSpPr>
          <p:nvPr>
            <p:ph type="body" idx="26" hasCustomPrompt="1"/>
            <p:custDataLst>
              <p:tags r:id="rId9"/>
            </p:custDataLst>
          </p:nvPr>
        </p:nvSpPr>
        <p:spPr>
          <a:xfrm>
            <a:off x="420624" y="4059935"/>
            <a:ext cx="443484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4" name="LAYOUT SOURCE"/>
          <p:cNvSpPr>
            <a:spLocks noGrp="1"/>
          </p:cNvSpPr>
          <p:nvPr>
            <p:ph type="body" idx="15" hasCustomPrompt="1"/>
            <p:custDataLst>
              <p:tags r:id="rId10"/>
            </p:custDataLst>
          </p:nvPr>
        </p:nvSpPr>
        <p:spPr>
          <a:xfrm>
            <a:off x="420624" y="3694180"/>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3" name="LAYOUT BODY"/>
          <p:cNvSpPr>
            <a:spLocks noGrp="1"/>
          </p:cNvSpPr>
          <p:nvPr>
            <p:ph idx="1"/>
            <p:custDataLst>
              <p:tags r:id="rId11"/>
            </p:custDataLst>
          </p:nvPr>
        </p:nvSpPr>
        <p:spPr>
          <a:xfrm>
            <a:off x="420624" y="185623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LAYOUT HEADER"/>
          <p:cNvSpPr>
            <a:spLocks noGrp="1"/>
          </p:cNvSpPr>
          <p:nvPr>
            <p:ph type="body" idx="14" hasCustomPrompt="1"/>
            <p:custDataLst>
              <p:tags r:id="rId12"/>
            </p:custDataLst>
          </p:nvPr>
        </p:nvSpPr>
        <p:spPr>
          <a:xfrm>
            <a:off x="420624" y="1498600"/>
            <a:ext cx="443484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cxnSp>
        <p:nvCxnSpPr>
          <p:cNvPr id="66" name="THIN BLUE LINE"/>
          <p:cNvCxnSpPr/>
          <p:nvPr/>
        </p:nvCxnSpPr>
        <p:spPr>
          <a:xfrm>
            <a:off x="420623"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3"/>
            </p:custDataLst>
          </p:nvPr>
        </p:nvSpPr>
        <p:spPr>
          <a:xfrm>
            <a:off x="420624"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US" dirty="0"/>
              <a:t>&lt;&lt;Page heading&gt;&gt;</a:t>
            </a:r>
          </a:p>
        </p:txBody>
      </p:sp>
      <p:sp>
        <p:nvSpPr>
          <p:cNvPr id="20" name="DOCUMENT ID" hidden="1"/>
          <p:cNvSpPr txBox="1"/>
          <p:nvPr userDrawn="1">
            <p:custDataLst>
              <p:tags r:id="rId14"/>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21" name="PXP_GRIDLINES" hidden="1"/>
          <p:cNvGrpSpPr/>
          <p:nvPr userDrawn="1"/>
        </p:nvGrpSpPr>
        <p:grpSpPr>
          <a:xfrm>
            <a:off x="-30640" y="0"/>
            <a:ext cx="10093083" cy="7543800"/>
            <a:chOff x="-30640" y="0"/>
            <a:chExt cx="10093083" cy="7543800"/>
          </a:xfrm>
        </p:grpSpPr>
        <p:cxnSp>
          <p:nvCxnSpPr>
            <p:cNvPr id="22" name="Straight Connector 2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5"/>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37" name="Grafik 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38" name="Grafik 4"/>
          <p:cNvPicPr/>
          <p:nvPr userDrawn="1"/>
        </p:nvPicPr>
        <p:blipFill>
          <a:blip r:embed="rId18"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2x(1 and 2)">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7CCF9807-4BDC-4D68-8676-381180632DE6}" type="slidenum">
              <a:rPr lang="en-US" sz="700" smtClean="0"/>
              <a:pPr algn="r"/>
              <a:t>‹#›</a:t>
            </a:fld>
            <a:endParaRPr lang="en-US" sz="700" dirty="0"/>
          </a:p>
        </p:txBody>
      </p:sp>
      <p:sp>
        <p:nvSpPr>
          <p:cNvPr id="19" name="LAYOUT SOURCE"/>
          <p:cNvSpPr>
            <a:spLocks noGrp="1"/>
          </p:cNvSpPr>
          <p:nvPr>
            <p:ph type="body" idx="24" hasCustomPrompt="1"/>
            <p:custDataLst>
              <p:tags r:id="rId1"/>
            </p:custDataLst>
          </p:nvPr>
        </p:nvSpPr>
        <p:spPr>
          <a:xfrm>
            <a:off x="5157216" y="6254499"/>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17" name="LAYOUT BODY"/>
          <p:cNvSpPr>
            <a:spLocks noGrp="1"/>
          </p:cNvSpPr>
          <p:nvPr>
            <p:ph idx="22"/>
            <p:custDataLst>
              <p:tags r:id="rId2"/>
            </p:custDataLst>
          </p:nvPr>
        </p:nvSpPr>
        <p:spPr>
          <a:xfrm>
            <a:off x="5157216" y="441655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LAYOUT HEADER"/>
          <p:cNvSpPr>
            <a:spLocks noGrp="1"/>
          </p:cNvSpPr>
          <p:nvPr>
            <p:ph type="body" idx="26" hasCustomPrompt="1"/>
            <p:custDataLst>
              <p:tags r:id="rId3"/>
            </p:custDataLst>
          </p:nvPr>
        </p:nvSpPr>
        <p:spPr>
          <a:xfrm>
            <a:off x="5157216" y="4059935"/>
            <a:ext cx="443484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2" name="LAYOUT SOURCE"/>
          <p:cNvSpPr>
            <a:spLocks noGrp="1"/>
          </p:cNvSpPr>
          <p:nvPr>
            <p:ph type="body" idx="18" hasCustomPrompt="1"/>
            <p:custDataLst>
              <p:tags r:id="rId4"/>
            </p:custDataLst>
          </p:nvPr>
        </p:nvSpPr>
        <p:spPr>
          <a:xfrm>
            <a:off x="5157216" y="3694180"/>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8" name="LAYOUT BODY"/>
          <p:cNvSpPr>
            <a:spLocks noGrp="1"/>
          </p:cNvSpPr>
          <p:nvPr>
            <p:ph idx="16"/>
            <p:custDataLst>
              <p:tags r:id="rId5"/>
            </p:custDataLst>
          </p:nvPr>
        </p:nvSpPr>
        <p:spPr>
          <a:xfrm>
            <a:off x="5157216" y="185623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LAYOUT HEADER"/>
          <p:cNvSpPr>
            <a:spLocks noGrp="1"/>
          </p:cNvSpPr>
          <p:nvPr>
            <p:ph type="body" idx="25" hasCustomPrompt="1"/>
            <p:custDataLst>
              <p:tags r:id="rId6"/>
            </p:custDataLst>
          </p:nvPr>
        </p:nvSpPr>
        <p:spPr>
          <a:xfrm>
            <a:off x="5157216" y="1498600"/>
            <a:ext cx="443484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6" name="LAYOUT SOURCE"/>
          <p:cNvSpPr>
            <a:spLocks noGrp="1"/>
          </p:cNvSpPr>
          <p:nvPr>
            <p:ph type="body" idx="21" hasCustomPrompt="1"/>
            <p:custDataLst>
              <p:tags r:id="rId7"/>
            </p:custDataLst>
          </p:nvPr>
        </p:nvSpPr>
        <p:spPr>
          <a:xfrm>
            <a:off x="420624" y="6254499"/>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3" name="LAYOUT BODY"/>
          <p:cNvSpPr>
            <a:spLocks noGrp="1"/>
          </p:cNvSpPr>
          <p:nvPr>
            <p:ph idx="1"/>
            <p:custDataLst>
              <p:tags r:id="rId8"/>
            </p:custDataLst>
          </p:nvPr>
        </p:nvSpPr>
        <p:spPr>
          <a:xfrm>
            <a:off x="420624" y="1856233"/>
            <a:ext cx="4434840"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7" name="LAYOUT HEADER"/>
          <p:cNvSpPr>
            <a:spLocks noGrp="1"/>
          </p:cNvSpPr>
          <p:nvPr>
            <p:ph type="body" idx="14" hasCustomPrompt="1"/>
            <p:custDataLst>
              <p:tags r:id="rId9"/>
            </p:custDataLst>
          </p:nvPr>
        </p:nvSpPr>
        <p:spPr>
          <a:xfrm>
            <a:off x="420624" y="1498600"/>
            <a:ext cx="443484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cxnSp>
        <p:nvCxnSpPr>
          <p:cNvPr id="63"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0"/>
            </p:custDataLst>
          </p:nvPr>
        </p:nvSpPr>
        <p:spPr>
          <a:xfrm>
            <a:off x="420624"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US" dirty="0"/>
              <a:t>&lt;&lt;Page heading&gt;&gt;</a:t>
            </a:r>
          </a:p>
        </p:txBody>
      </p:sp>
      <p:sp>
        <p:nvSpPr>
          <p:cNvPr id="18" name="DOCUMENT ID" hidden="1"/>
          <p:cNvSpPr txBox="1"/>
          <p:nvPr userDrawn="1">
            <p:custDataLst>
              <p:tags r:id="rId11"/>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15" name="PXP_GRIDLINES" hidden="1"/>
          <p:cNvGrpSpPr/>
          <p:nvPr userDrawn="1"/>
        </p:nvGrpSpPr>
        <p:grpSpPr>
          <a:xfrm>
            <a:off x="-30640" y="0"/>
            <a:ext cx="10093083" cy="7543800"/>
            <a:chOff x="-30640" y="0"/>
            <a:chExt cx="10093083" cy="7543800"/>
          </a:xfrm>
        </p:grpSpPr>
        <p:cxnSp>
          <p:nvCxnSpPr>
            <p:cNvPr id="20" name="Straight Connector 19"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2"/>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35" name="Grafik 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36" name="Grafik 4"/>
          <p:cNvPicPr/>
          <p:nvPr userDrawn="1"/>
        </p:nvPicPr>
        <p:blipFill>
          <a:blip r:embed="rId15"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2x(2 and 1)">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EB71FFF7-9F05-4969-ABC0-23146D694E35}" type="slidenum">
              <a:rPr lang="en-US" sz="700" smtClean="0"/>
              <a:pPr algn="r"/>
              <a:t>‹#›</a:t>
            </a:fld>
            <a:endParaRPr lang="en-US" sz="700" dirty="0"/>
          </a:p>
        </p:txBody>
      </p:sp>
      <p:sp>
        <p:nvSpPr>
          <p:cNvPr id="16" name="LAYOUT SOURCE"/>
          <p:cNvSpPr>
            <a:spLocks noGrp="1"/>
          </p:cNvSpPr>
          <p:nvPr>
            <p:ph type="body" idx="21" hasCustomPrompt="1"/>
            <p:custDataLst>
              <p:tags r:id="rId1"/>
            </p:custDataLst>
          </p:nvPr>
        </p:nvSpPr>
        <p:spPr>
          <a:xfrm>
            <a:off x="420624" y="6254499"/>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13" name="LAYOUT BODY"/>
          <p:cNvSpPr>
            <a:spLocks noGrp="1"/>
          </p:cNvSpPr>
          <p:nvPr>
            <p:ph idx="19"/>
            <p:custDataLst>
              <p:tags r:id="rId2"/>
            </p:custDataLst>
          </p:nvPr>
        </p:nvSpPr>
        <p:spPr>
          <a:xfrm>
            <a:off x="420624" y="441655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LAYOUT HEADER"/>
          <p:cNvSpPr>
            <a:spLocks noGrp="1"/>
          </p:cNvSpPr>
          <p:nvPr>
            <p:ph type="body" idx="26" hasCustomPrompt="1"/>
            <p:custDataLst>
              <p:tags r:id="rId3"/>
            </p:custDataLst>
          </p:nvPr>
        </p:nvSpPr>
        <p:spPr>
          <a:xfrm>
            <a:off x="420624" y="4059935"/>
            <a:ext cx="443484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9" name="LAYOUT SOURCE"/>
          <p:cNvSpPr>
            <a:spLocks noGrp="1"/>
          </p:cNvSpPr>
          <p:nvPr>
            <p:ph type="body" idx="24" hasCustomPrompt="1"/>
            <p:custDataLst>
              <p:tags r:id="rId4"/>
            </p:custDataLst>
          </p:nvPr>
        </p:nvSpPr>
        <p:spPr>
          <a:xfrm>
            <a:off x="5157216" y="6254499"/>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8" name="LAYOUT BODY"/>
          <p:cNvSpPr>
            <a:spLocks noGrp="1"/>
          </p:cNvSpPr>
          <p:nvPr>
            <p:ph idx="16"/>
            <p:custDataLst>
              <p:tags r:id="rId5"/>
            </p:custDataLst>
          </p:nvPr>
        </p:nvSpPr>
        <p:spPr>
          <a:xfrm>
            <a:off x="5157216" y="1856233"/>
            <a:ext cx="4434840"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6" name="LAYOUT HEADER"/>
          <p:cNvSpPr>
            <a:spLocks noGrp="1"/>
          </p:cNvSpPr>
          <p:nvPr>
            <p:ph type="body" idx="25" hasCustomPrompt="1"/>
            <p:custDataLst>
              <p:tags r:id="rId6"/>
            </p:custDataLst>
          </p:nvPr>
        </p:nvSpPr>
        <p:spPr>
          <a:xfrm>
            <a:off x="5157216" y="1498600"/>
            <a:ext cx="443484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4" name="LAYOUT SOURCE"/>
          <p:cNvSpPr>
            <a:spLocks noGrp="1"/>
          </p:cNvSpPr>
          <p:nvPr>
            <p:ph type="body" idx="15" hasCustomPrompt="1"/>
            <p:custDataLst>
              <p:tags r:id="rId7"/>
            </p:custDataLst>
          </p:nvPr>
        </p:nvSpPr>
        <p:spPr>
          <a:xfrm>
            <a:off x="420624" y="3694180"/>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3" name="LAYOUT BODY"/>
          <p:cNvSpPr>
            <a:spLocks noGrp="1"/>
          </p:cNvSpPr>
          <p:nvPr>
            <p:ph idx="1"/>
            <p:custDataLst>
              <p:tags r:id="rId8"/>
            </p:custDataLst>
          </p:nvPr>
        </p:nvSpPr>
        <p:spPr>
          <a:xfrm>
            <a:off x="420624" y="1856234"/>
            <a:ext cx="443484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LAYOUT HEADER"/>
          <p:cNvSpPr>
            <a:spLocks noGrp="1"/>
          </p:cNvSpPr>
          <p:nvPr>
            <p:ph type="body" idx="14" hasCustomPrompt="1"/>
            <p:custDataLst>
              <p:tags r:id="rId9"/>
            </p:custDataLst>
          </p:nvPr>
        </p:nvSpPr>
        <p:spPr>
          <a:xfrm>
            <a:off x="420624" y="1498600"/>
            <a:ext cx="443484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cxnSp>
        <p:nvCxnSpPr>
          <p:cNvPr id="63"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PAGE HEADING"/>
          <p:cNvSpPr>
            <a:spLocks noGrp="1"/>
          </p:cNvSpPr>
          <p:nvPr>
            <p:ph type="title" hasCustomPrompt="1"/>
            <p:custDataLst>
              <p:tags r:id="rId10"/>
            </p:custDataLst>
          </p:nvPr>
        </p:nvSpPr>
        <p:spPr>
          <a:xfrm>
            <a:off x="420623"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US" dirty="0"/>
              <a:t>&lt;&lt;Page heading&gt;&gt;</a:t>
            </a:r>
          </a:p>
        </p:txBody>
      </p:sp>
      <p:sp>
        <p:nvSpPr>
          <p:cNvPr id="17" name="DOCUMENT ID" hidden="1"/>
          <p:cNvSpPr txBox="1"/>
          <p:nvPr userDrawn="1">
            <p:custDataLst>
              <p:tags r:id="rId11"/>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15" name="PXP_GRIDLINES" hidden="1"/>
          <p:cNvGrpSpPr/>
          <p:nvPr userDrawn="1"/>
        </p:nvGrpSpPr>
        <p:grpSpPr>
          <a:xfrm>
            <a:off x="-30640" y="0"/>
            <a:ext cx="10093083" cy="7543800"/>
            <a:chOff x="-30640" y="0"/>
            <a:chExt cx="10093083" cy="7543800"/>
          </a:xfrm>
        </p:grpSpPr>
        <p:cxnSp>
          <p:nvCxnSpPr>
            <p:cNvPr id="18" name="Straight Connector 1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0" name="Straight Connector 1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2"/>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34" name="Grafik 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35" name="Grafik 4"/>
          <p:cNvPicPr/>
          <p:nvPr userDrawn="1"/>
        </p:nvPicPr>
        <p:blipFill>
          <a:blip r:embed="rId15"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3x2">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86A79529-9704-412A-9627-88623531B893}" type="slidenum">
              <a:rPr lang="en-US" sz="700" smtClean="0"/>
              <a:pPr algn="r"/>
              <a:t>‹#›</a:t>
            </a:fld>
            <a:endParaRPr lang="en-US" sz="700" dirty="0"/>
          </a:p>
        </p:txBody>
      </p:sp>
      <p:sp>
        <p:nvSpPr>
          <p:cNvPr id="25" name="LAYOUT SOURCE"/>
          <p:cNvSpPr>
            <a:spLocks noGrp="1"/>
          </p:cNvSpPr>
          <p:nvPr>
            <p:ph type="body" idx="30" hasCustomPrompt="1"/>
            <p:custDataLst>
              <p:tags r:id="rId1"/>
            </p:custDataLst>
          </p:nvPr>
        </p:nvSpPr>
        <p:spPr>
          <a:xfrm>
            <a:off x="6729984" y="6254499"/>
            <a:ext cx="2871216"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23" name="LAYOUT BODY"/>
          <p:cNvSpPr>
            <a:spLocks noGrp="1"/>
          </p:cNvSpPr>
          <p:nvPr>
            <p:ph idx="28"/>
            <p:custDataLst>
              <p:tags r:id="rId2"/>
            </p:custDataLst>
          </p:nvPr>
        </p:nvSpPr>
        <p:spPr>
          <a:xfrm>
            <a:off x="6729984" y="441655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LAYOUT HEADER"/>
          <p:cNvSpPr>
            <a:spLocks noGrp="1"/>
          </p:cNvSpPr>
          <p:nvPr>
            <p:ph type="body" idx="35" hasCustomPrompt="1"/>
            <p:custDataLst>
              <p:tags r:id="rId3"/>
            </p:custDataLst>
          </p:nvPr>
        </p:nvSpPr>
        <p:spPr>
          <a:xfrm>
            <a:off x="6729984" y="4059935"/>
            <a:ext cx="2871216"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22" name="LAYOUT SOURCE"/>
          <p:cNvSpPr>
            <a:spLocks noGrp="1"/>
          </p:cNvSpPr>
          <p:nvPr>
            <p:ph type="body" idx="27" hasCustomPrompt="1"/>
            <p:custDataLst>
              <p:tags r:id="rId4"/>
            </p:custDataLst>
          </p:nvPr>
        </p:nvSpPr>
        <p:spPr>
          <a:xfrm>
            <a:off x="3575304" y="6254499"/>
            <a:ext cx="2871216"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20" name="LAYOUT BODY"/>
          <p:cNvSpPr>
            <a:spLocks noGrp="1"/>
          </p:cNvSpPr>
          <p:nvPr>
            <p:ph idx="25"/>
            <p:custDataLst>
              <p:tags r:id="rId5"/>
            </p:custDataLst>
          </p:nvPr>
        </p:nvSpPr>
        <p:spPr>
          <a:xfrm>
            <a:off x="3575304" y="441655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LAYOUT HEADER"/>
          <p:cNvSpPr>
            <a:spLocks noGrp="1"/>
          </p:cNvSpPr>
          <p:nvPr>
            <p:ph type="body" idx="34" hasCustomPrompt="1"/>
            <p:custDataLst>
              <p:tags r:id="rId6"/>
            </p:custDataLst>
          </p:nvPr>
        </p:nvSpPr>
        <p:spPr>
          <a:xfrm>
            <a:off x="3575304" y="4059935"/>
            <a:ext cx="2871216"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9" name="LAYOUT SOURCE"/>
          <p:cNvSpPr>
            <a:spLocks noGrp="1"/>
          </p:cNvSpPr>
          <p:nvPr>
            <p:ph type="body" idx="24" hasCustomPrompt="1"/>
            <p:custDataLst>
              <p:tags r:id="rId7"/>
            </p:custDataLst>
          </p:nvPr>
        </p:nvSpPr>
        <p:spPr>
          <a:xfrm>
            <a:off x="420624" y="6254499"/>
            <a:ext cx="2871216"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17" name="LAYOUT BODY"/>
          <p:cNvSpPr>
            <a:spLocks noGrp="1"/>
          </p:cNvSpPr>
          <p:nvPr>
            <p:ph idx="22"/>
            <p:custDataLst>
              <p:tags r:id="rId8"/>
            </p:custDataLst>
          </p:nvPr>
        </p:nvSpPr>
        <p:spPr>
          <a:xfrm>
            <a:off x="420624" y="441655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LAYOUT HEADER"/>
          <p:cNvSpPr>
            <a:spLocks noGrp="1"/>
          </p:cNvSpPr>
          <p:nvPr>
            <p:ph type="body" idx="33" hasCustomPrompt="1"/>
            <p:custDataLst>
              <p:tags r:id="rId9"/>
            </p:custDataLst>
          </p:nvPr>
        </p:nvSpPr>
        <p:spPr>
          <a:xfrm>
            <a:off x="420624" y="4059935"/>
            <a:ext cx="2871216"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6" name="LAYOUT SOURCE"/>
          <p:cNvSpPr>
            <a:spLocks noGrp="1"/>
          </p:cNvSpPr>
          <p:nvPr>
            <p:ph type="body" idx="21" hasCustomPrompt="1"/>
            <p:custDataLst>
              <p:tags r:id="rId10"/>
            </p:custDataLst>
          </p:nvPr>
        </p:nvSpPr>
        <p:spPr>
          <a:xfrm>
            <a:off x="6729984" y="3694180"/>
            <a:ext cx="2871216"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13" name="LAYOUT BODY"/>
          <p:cNvSpPr>
            <a:spLocks noGrp="1"/>
          </p:cNvSpPr>
          <p:nvPr>
            <p:ph idx="19"/>
            <p:custDataLst>
              <p:tags r:id="rId11"/>
            </p:custDataLst>
          </p:nvPr>
        </p:nvSpPr>
        <p:spPr>
          <a:xfrm>
            <a:off x="6729984" y="185623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LAYOUT HEADER"/>
          <p:cNvSpPr>
            <a:spLocks noGrp="1"/>
          </p:cNvSpPr>
          <p:nvPr>
            <p:ph type="body" idx="32" hasCustomPrompt="1"/>
            <p:custDataLst>
              <p:tags r:id="rId12"/>
            </p:custDataLst>
          </p:nvPr>
        </p:nvSpPr>
        <p:spPr>
          <a:xfrm>
            <a:off x="672998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2" name="LAYOUT SOURCE"/>
          <p:cNvSpPr>
            <a:spLocks noGrp="1"/>
          </p:cNvSpPr>
          <p:nvPr>
            <p:ph type="body" idx="18" hasCustomPrompt="1"/>
            <p:custDataLst>
              <p:tags r:id="rId13"/>
            </p:custDataLst>
          </p:nvPr>
        </p:nvSpPr>
        <p:spPr>
          <a:xfrm>
            <a:off x="3575304" y="3694180"/>
            <a:ext cx="2871216"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8" name="LAYOUT BODY"/>
          <p:cNvSpPr>
            <a:spLocks noGrp="1"/>
          </p:cNvSpPr>
          <p:nvPr>
            <p:ph idx="16"/>
            <p:custDataLst>
              <p:tags r:id="rId14"/>
            </p:custDataLst>
          </p:nvPr>
        </p:nvSpPr>
        <p:spPr>
          <a:xfrm>
            <a:off x="3575304" y="185623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LAYOUT HEADER"/>
          <p:cNvSpPr>
            <a:spLocks noGrp="1"/>
          </p:cNvSpPr>
          <p:nvPr>
            <p:ph type="body" idx="31" hasCustomPrompt="1"/>
            <p:custDataLst>
              <p:tags r:id="rId15"/>
            </p:custDataLst>
          </p:nvPr>
        </p:nvSpPr>
        <p:spPr>
          <a:xfrm>
            <a:off x="357530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4" name="LAYOUT SOURCE"/>
          <p:cNvSpPr>
            <a:spLocks noGrp="1"/>
          </p:cNvSpPr>
          <p:nvPr>
            <p:ph type="body" idx="15" hasCustomPrompt="1"/>
            <p:custDataLst>
              <p:tags r:id="rId16"/>
            </p:custDataLst>
          </p:nvPr>
        </p:nvSpPr>
        <p:spPr>
          <a:xfrm>
            <a:off x="420624" y="3694180"/>
            <a:ext cx="2871216"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3" name="LAYOUT BODY"/>
          <p:cNvSpPr>
            <a:spLocks noGrp="1"/>
          </p:cNvSpPr>
          <p:nvPr>
            <p:ph idx="1"/>
            <p:custDataLst>
              <p:tags r:id="rId17"/>
            </p:custDataLst>
          </p:nvPr>
        </p:nvSpPr>
        <p:spPr>
          <a:xfrm>
            <a:off x="420624" y="1856234"/>
            <a:ext cx="2871216"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LAYOUT HEADER"/>
          <p:cNvSpPr>
            <a:spLocks noGrp="1"/>
          </p:cNvSpPr>
          <p:nvPr>
            <p:ph type="body" idx="14" hasCustomPrompt="1"/>
            <p:custDataLst>
              <p:tags r:id="rId18"/>
            </p:custDataLst>
          </p:nvPr>
        </p:nvSpPr>
        <p:spPr>
          <a:xfrm>
            <a:off x="42062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cxnSp>
        <p:nvCxnSpPr>
          <p:cNvPr id="74"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AGE HEADING"/>
          <p:cNvSpPr>
            <a:spLocks noGrp="1"/>
          </p:cNvSpPr>
          <p:nvPr>
            <p:ph type="title" hasCustomPrompt="1"/>
            <p:custDataLst>
              <p:tags r:id="rId19"/>
            </p:custDataLst>
          </p:nvPr>
        </p:nvSpPr>
        <p:spPr>
          <a:xfrm>
            <a:off x="420623"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US" dirty="0"/>
              <a:t>&lt;&lt;Page heading&gt;&gt;</a:t>
            </a:r>
          </a:p>
        </p:txBody>
      </p:sp>
      <p:sp>
        <p:nvSpPr>
          <p:cNvPr id="26" name="DOCUMENT ID" hidden="1"/>
          <p:cNvSpPr txBox="1"/>
          <p:nvPr userDrawn="1">
            <p:custDataLst>
              <p:tags r:id="rId20"/>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24" name="PXP_GRIDLINES" hidden="1"/>
          <p:cNvGrpSpPr/>
          <p:nvPr userDrawn="1"/>
        </p:nvGrpSpPr>
        <p:grpSpPr>
          <a:xfrm>
            <a:off x="-30640" y="0"/>
            <a:ext cx="10093083" cy="7543800"/>
            <a:chOff x="-30640" y="0"/>
            <a:chExt cx="10093083" cy="7543800"/>
          </a:xfrm>
        </p:grpSpPr>
        <p:cxnSp>
          <p:nvCxnSpPr>
            <p:cNvPr id="27" name="Straight Connector 26"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21"/>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45" name="Grafik 1"/>
          <p:cNvPicPr/>
          <p:nvPr userDrawn="1"/>
        </p:nvPicPr>
        <p:blipFill>
          <a:blip r:embed="rId23"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46" name="Grafik 4"/>
          <p:cNvPicPr/>
          <p:nvPr userDrawn="1"/>
        </p:nvPicPr>
        <p:blipFill>
          <a:blip r:embed="rId24"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laimer Page">
    <p:spTree>
      <p:nvGrpSpPr>
        <p:cNvPr id="1" name=""/>
        <p:cNvGrpSpPr/>
        <p:nvPr/>
      </p:nvGrpSpPr>
      <p:grpSpPr>
        <a:xfrm>
          <a:off x="0" y="0"/>
          <a:ext cx="0" cy="0"/>
          <a:chOff x="0" y="0"/>
          <a:chExt cx="0" cy="0"/>
        </a:xfrm>
      </p:grpSpPr>
      <p:sp>
        <p:nvSpPr>
          <p:cNvPr id="3"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FD2363B6-C2A5-4798-A9CC-51C31EECAC2F}" type="slidenum">
              <a:rPr lang="en-US" sz="700" smtClean="0"/>
              <a:pPr algn="r"/>
              <a:t>‹#›</a:t>
            </a:fld>
            <a:endParaRPr lang="en-US" sz="700" dirty="0"/>
          </a:p>
        </p:txBody>
      </p:sp>
      <p:cxnSp>
        <p:nvCxnSpPr>
          <p:cNvPr id="63"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OCUMENT ID" hidden="1"/>
          <p:cNvSpPr txBox="1"/>
          <p:nvPr userDrawn="1">
            <p:custDataLst>
              <p:tags r:id="rId1"/>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5" name="PXP_GRIDLINES" hidden="1"/>
          <p:cNvGrpSpPr/>
          <p:nvPr userDrawn="1"/>
        </p:nvGrpSpPr>
        <p:grpSpPr>
          <a:xfrm>
            <a:off x="-30640" y="0"/>
            <a:ext cx="10093083" cy="7543800"/>
            <a:chOff x="-30640" y="0"/>
            <a:chExt cx="10093083" cy="7543800"/>
          </a:xfrm>
        </p:grpSpPr>
        <p:cxnSp>
          <p:nvCxnSpPr>
            <p:cNvPr id="7" name="Straight Connector 6"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8" name="Straight Connector 7"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9" name="Straight Connector 8"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0" name="Straight Connector 9"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2"/>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19" name="Grafik 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20" name="Grafik 4"/>
          <p:cNvPicPr/>
          <p:nvPr userDrawn="1"/>
        </p:nvPicPr>
        <p:blipFill>
          <a:blip r:embed="rId5"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sp>
        <p:nvSpPr>
          <p:cNvPr id="3"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F844A95E-171B-43E0-919B-08407017EAD1}" type="slidenum">
              <a:rPr lang="en-US" sz="700" smtClean="0"/>
              <a:pPr algn="r"/>
              <a:t>‹#›</a:t>
            </a:fld>
            <a:endParaRPr lang="en-US" sz="700" dirty="0"/>
          </a:p>
        </p:txBody>
      </p:sp>
      <p:cxnSp>
        <p:nvCxnSpPr>
          <p:cNvPr id="65"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PAGE HEADING"/>
          <p:cNvSpPr>
            <a:spLocks noGrp="1"/>
          </p:cNvSpPr>
          <p:nvPr>
            <p:ph type="title" hasCustomPrompt="1"/>
            <p:custDataLst>
              <p:tags r:id="rId1"/>
            </p:custDataLst>
          </p:nvPr>
        </p:nvSpPr>
        <p:spPr>
          <a:xfrm>
            <a:off x="420624" y="3"/>
            <a:ext cx="9189720" cy="941832"/>
          </a:xfrm>
        </p:spPr>
        <p:txBody>
          <a:bodyPr vert="horz" lIns="0" tIns="0" rIns="0" bIns="0" rtlCol="0" anchor="b" anchorCtr="0">
            <a:normAutofit/>
          </a:bodyPr>
          <a:lstStyle>
            <a:lvl1pPr>
              <a:lnSpc>
                <a:spcPts val="3200"/>
              </a:lnSpc>
              <a:defRPr lang="en-US" sz="3200" b="0" baseline="0" dirty="0">
                <a:latin typeface="Frutiger 45 Light"/>
                <a:ea typeface="Arial Unicode MS" pitchFamily="34" charset="-128"/>
              </a:defRPr>
            </a:lvl1pPr>
          </a:lstStyle>
          <a:p>
            <a:pPr lvl="0">
              <a:lnSpc>
                <a:spcPct val="85000"/>
              </a:lnSpc>
            </a:pPr>
            <a:r>
              <a:rPr lang="en-US" dirty="0"/>
              <a:t>Contact information</a:t>
            </a:r>
          </a:p>
        </p:txBody>
      </p:sp>
      <p:sp>
        <p:nvSpPr>
          <p:cNvPr id="7" name="DOCUMENT ID" hidden="1"/>
          <p:cNvSpPr txBox="1"/>
          <p:nvPr userDrawn="1">
            <p:custDataLst>
              <p:tags r:id="rId2"/>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6" name="PXP_GRIDLINES" hidden="1"/>
          <p:cNvGrpSpPr/>
          <p:nvPr userDrawn="1"/>
        </p:nvGrpSpPr>
        <p:grpSpPr>
          <a:xfrm>
            <a:off x="-30640" y="0"/>
            <a:ext cx="10093083" cy="7543800"/>
            <a:chOff x="-30640" y="0"/>
            <a:chExt cx="10093083" cy="7543800"/>
          </a:xfrm>
        </p:grpSpPr>
        <p:cxnSp>
          <p:nvCxnSpPr>
            <p:cNvPr id="8" name="Straight Connector 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9" name="Straight Connector 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0" name="Straight Connector 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1" name="Straight Connector 1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3"/>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Page" preserve="1" userDrawn="1">
  <p:cSld name="Section Page">
    <p:spTree>
      <p:nvGrpSpPr>
        <p:cNvPr id="1" name=""/>
        <p:cNvGrpSpPr/>
        <p:nvPr/>
      </p:nvGrpSpPr>
      <p:grpSpPr>
        <a:xfrm>
          <a:off x="0" y="0"/>
          <a:ext cx="0" cy="0"/>
          <a:chOff x="0" y="0"/>
          <a:chExt cx="0" cy="0"/>
        </a:xfrm>
      </p:grpSpPr>
      <p:sp>
        <p:nvSpPr>
          <p:cNvPr id="4" name="DIVIDER TITLE"/>
          <p:cNvSpPr>
            <a:spLocks noGrp="1"/>
          </p:cNvSpPr>
          <p:nvPr>
            <p:ph type="subTitle" idx="1" hasCustomPrompt="1"/>
            <p:custDataLst>
              <p:tags r:id="rId1"/>
            </p:custDataLst>
          </p:nvPr>
        </p:nvSpPr>
        <p:spPr>
          <a:xfrm>
            <a:off x="419735" y="2432304"/>
            <a:ext cx="9189720" cy="1033272"/>
          </a:xfrm>
        </p:spPr>
        <p:txBody>
          <a:bodyPr lIns="0" tIns="0" rIns="0" bIns="0">
            <a:noAutofit/>
          </a:bodyPr>
          <a:lstStyle>
            <a:lvl1pPr marL="0" indent="0" algn="l">
              <a:buNone/>
              <a:defRPr sz="4000" baseline="0">
                <a:solidFill>
                  <a:schemeClr val="tx1"/>
                </a:solidFill>
                <a:latin typeface="Frutiger 45 Light"/>
                <a:ea typeface="Arial Unicode MS" pitchFamily="34" charset="-128"/>
              </a:defRPr>
            </a:lvl1pPr>
            <a:lvl2pPr marL="502753" indent="0" algn="ctr">
              <a:buNone/>
              <a:defRPr>
                <a:solidFill>
                  <a:schemeClr val="tx1">
                    <a:tint val="75000"/>
                  </a:schemeClr>
                </a:solidFill>
              </a:defRPr>
            </a:lvl2pPr>
            <a:lvl3pPr marL="1005505" indent="0" algn="ctr">
              <a:buNone/>
              <a:defRPr>
                <a:solidFill>
                  <a:schemeClr val="tx1">
                    <a:tint val="75000"/>
                  </a:schemeClr>
                </a:solidFill>
              </a:defRPr>
            </a:lvl3pPr>
            <a:lvl4pPr marL="1508257" indent="0" algn="ctr">
              <a:buNone/>
              <a:defRPr>
                <a:solidFill>
                  <a:schemeClr val="tx1">
                    <a:tint val="75000"/>
                  </a:schemeClr>
                </a:solidFill>
              </a:defRPr>
            </a:lvl4pPr>
            <a:lvl5pPr marL="2011009" indent="0" algn="ctr">
              <a:buNone/>
              <a:defRPr>
                <a:solidFill>
                  <a:schemeClr val="tx1">
                    <a:tint val="75000"/>
                  </a:schemeClr>
                </a:solidFill>
              </a:defRPr>
            </a:lvl5pPr>
            <a:lvl6pPr marL="2513761" indent="0" algn="ctr">
              <a:buNone/>
              <a:defRPr>
                <a:solidFill>
                  <a:schemeClr val="tx1">
                    <a:tint val="75000"/>
                  </a:schemeClr>
                </a:solidFill>
              </a:defRPr>
            </a:lvl6pPr>
            <a:lvl7pPr marL="3016512" indent="0" algn="ctr">
              <a:buNone/>
              <a:defRPr>
                <a:solidFill>
                  <a:schemeClr val="tx1">
                    <a:tint val="75000"/>
                  </a:schemeClr>
                </a:solidFill>
              </a:defRPr>
            </a:lvl7pPr>
            <a:lvl8pPr marL="3519265" indent="0" algn="ctr">
              <a:buNone/>
              <a:defRPr>
                <a:solidFill>
                  <a:schemeClr val="tx1">
                    <a:tint val="75000"/>
                  </a:schemeClr>
                </a:solidFill>
              </a:defRPr>
            </a:lvl8pPr>
            <a:lvl9pPr marL="4022016" indent="0" algn="ctr">
              <a:buNone/>
              <a:defRPr>
                <a:solidFill>
                  <a:schemeClr val="tx1">
                    <a:tint val="75000"/>
                  </a:schemeClr>
                </a:solidFill>
              </a:defRPr>
            </a:lvl9pPr>
          </a:lstStyle>
          <a:p>
            <a:r>
              <a:rPr lang="en-US" dirty="0"/>
              <a:t>&lt;&lt;Divider title&gt;&gt;</a:t>
            </a:r>
          </a:p>
        </p:txBody>
      </p:sp>
      <p:sp>
        <p:nvSpPr>
          <p:cNvPr id="6" name="DIVIDER NUMBER"/>
          <p:cNvSpPr>
            <a:spLocks noGrp="1"/>
          </p:cNvSpPr>
          <p:nvPr>
            <p:ph type="ctrTitle" hasCustomPrompt="1"/>
          </p:nvPr>
        </p:nvSpPr>
        <p:spPr>
          <a:xfrm>
            <a:off x="419735" y="2011680"/>
            <a:ext cx="9189720" cy="384048"/>
          </a:xfrm>
        </p:spPr>
        <p:txBody>
          <a:bodyPr lIns="0" tIns="0" rIns="0" bIns="0" anchor="b" anchorCtr="0">
            <a:noAutofit/>
          </a:bodyPr>
          <a:lstStyle>
            <a:lvl1pPr>
              <a:defRPr sz="1800" baseline="0">
                <a:solidFill>
                  <a:schemeClr val="tx1"/>
                </a:solidFill>
                <a:latin typeface="+mj-lt"/>
                <a:ea typeface="Arial Unicode MS" pitchFamily="34" charset="-128"/>
              </a:defRPr>
            </a:lvl1pPr>
          </a:lstStyle>
          <a:p>
            <a:r>
              <a:rPr lang="en-US" dirty="0"/>
              <a:t>Click to edit Section / Appendix number</a:t>
            </a:r>
          </a:p>
        </p:txBody>
      </p:sp>
      <p:pic>
        <p:nvPicPr>
          <p:cNvPr id="5" name="Grafik 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7" name="Grafik 4"/>
          <p:cNvPicPr/>
          <p:nvPr userDrawn="1"/>
        </p:nvPicPr>
        <p:blipFill>
          <a:blip r:embed="rId4"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extLst>
      <p:ext uri="{BB962C8B-B14F-4D97-AF65-F5344CB8AC3E}">
        <p14:creationId xmlns:p14="http://schemas.microsoft.com/office/powerpoint/2010/main" val="369248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reserve="1" userDrawn="1">
  <p:cSld name="Table of Contents">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259A56D2-6EE4-40D3-BDE6-F5CD68556C61}" type="slidenum">
              <a:rPr lang="en-US" sz="700" smtClean="0"/>
              <a:pPr algn="r"/>
              <a:t>‹#›</a:t>
            </a:fld>
            <a:endParaRPr lang="en-US" sz="700" dirty="0"/>
          </a:p>
        </p:txBody>
      </p:sp>
      <p:sp>
        <p:nvSpPr>
          <p:cNvPr id="14" name="TOC BODY"/>
          <p:cNvSpPr>
            <a:spLocks noGrp="1"/>
          </p:cNvSpPr>
          <p:nvPr>
            <p:ph type="body" sz="quarter" idx="12"/>
            <p:custDataLst>
              <p:tags r:id="rId1"/>
            </p:custDataLst>
          </p:nvPr>
        </p:nvSpPr>
        <p:spPr>
          <a:xfrm>
            <a:off x="419735" y="1362456"/>
            <a:ext cx="9189720" cy="5198689"/>
          </a:xfrm>
        </p:spPr>
        <p:txBody>
          <a:bodyPr lIns="0" rIns="0">
            <a:noAutofit/>
          </a:bodyPr>
          <a:lstStyle>
            <a:lvl1pPr marL="0" indent="0">
              <a:buNone/>
              <a:defRPr sz="1600">
                <a:latin typeface="Frutiger 55 Roman"/>
              </a:defRPr>
            </a:lvl1pPr>
            <a:lvl2pPr>
              <a:buNone/>
              <a:defRPr/>
            </a:lvl2pPr>
            <a:lvl3pPr>
              <a:buNone/>
              <a:defRPr/>
            </a:lvl3pPr>
            <a:lvl4pPr>
              <a:buNone/>
              <a:defRPr/>
            </a:lvl4pPr>
            <a:lvl5pPr>
              <a:buNone/>
              <a:defRPr/>
            </a:lvl5pPr>
          </a:lstStyle>
          <a:p>
            <a:pPr lvl="0"/>
            <a:r>
              <a:rPr lang="en-US" dirty="0"/>
              <a:t>Click to edit Master text styles</a:t>
            </a:r>
          </a:p>
        </p:txBody>
      </p:sp>
      <p:cxnSp>
        <p:nvCxnSpPr>
          <p:cNvPr id="7" name="THIN BLUE LINE"/>
          <p:cNvCxnSpPr/>
          <p:nvPr/>
        </p:nvCxnSpPr>
        <p:spPr>
          <a:xfrm>
            <a:off x="419735"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OC TITLE"/>
          <p:cNvSpPr>
            <a:spLocks noGrp="1"/>
          </p:cNvSpPr>
          <p:nvPr>
            <p:ph type="title" hasCustomPrompt="1"/>
            <p:custDataLst>
              <p:tags r:id="rId2"/>
            </p:custDataLst>
          </p:nvPr>
        </p:nvSpPr>
        <p:spPr>
          <a:xfrm>
            <a:off x="419733" y="3"/>
            <a:ext cx="9189720" cy="941832"/>
          </a:xfrm>
        </p:spPr>
        <p:txBody>
          <a:bodyPr lIns="0" tIns="0" rIns="0" bIns="0" anchor="b" anchorCtr="0">
            <a:normAutofit/>
          </a:bodyPr>
          <a:lstStyle>
            <a:lvl1pPr algn="l">
              <a:lnSpc>
                <a:spcPts val="3200"/>
              </a:lnSpc>
              <a:defRPr sz="3200">
                <a:solidFill>
                  <a:schemeClr val="tx1"/>
                </a:solidFill>
                <a:latin typeface="Frutiger 45 Light"/>
              </a:defRPr>
            </a:lvl1pPr>
          </a:lstStyle>
          <a:p>
            <a:r>
              <a:rPr lang="en-US" dirty="0"/>
              <a:t>Table of contents</a:t>
            </a:r>
          </a:p>
        </p:txBody>
      </p:sp>
      <p:sp>
        <p:nvSpPr>
          <p:cNvPr id="8" name="DOCUMENT ID" hidden="1"/>
          <p:cNvSpPr txBox="1"/>
          <p:nvPr userDrawn="1">
            <p:custDataLst>
              <p:tags r:id="rId3"/>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9" name="PXP_GRIDLINES" hidden="1"/>
          <p:cNvGrpSpPr/>
          <p:nvPr userDrawn="1"/>
        </p:nvGrpSpPr>
        <p:grpSpPr>
          <a:xfrm>
            <a:off x="-30640" y="0"/>
            <a:ext cx="10093083" cy="7543800"/>
            <a:chOff x="-30640" y="0"/>
            <a:chExt cx="10093083" cy="7543800"/>
          </a:xfrm>
        </p:grpSpPr>
        <p:cxnSp>
          <p:nvCxnSpPr>
            <p:cNvPr id="10" name="Straight Connector 9"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1" name="Straight Connector 10"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8" name="Straight Connector 1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DraftStamp" hidden="1"/>
          <p:cNvSpPr txBox="1"/>
          <p:nvPr userDrawn="1">
            <p:custDataLst>
              <p:tags r:id="rId4"/>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22" name="Grafik 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23" name="Grafik 4"/>
          <p:cNvPicPr/>
          <p:nvPr userDrawn="1"/>
        </p:nvPicPr>
        <p:blipFill>
          <a:blip r:embed="rId7"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fault Body Slide">
    <p:spTree>
      <p:nvGrpSpPr>
        <p:cNvPr id="1" name=""/>
        <p:cNvGrpSpPr/>
        <p:nvPr/>
      </p:nvGrpSpPr>
      <p:grpSpPr>
        <a:xfrm>
          <a:off x="0" y="0"/>
          <a:ext cx="0" cy="0"/>
          <a:chOff x="0" y="0"/>
          <a:chExt cx="0" cy="0"/>
        </a:xfrm>
      </p:grpSpPr>
      <p:sp>
        <p:nvSpPr>
          <p:cNvPr id="5"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C9C5D969-4CAD-4F29-8B51-07B8CBAF6BF4}" type="slidenum">
              <a:rPr lang="en-US" sz="700" smtClean="0"/>
              <a:pPr algn="r"/>
              <a:t>‹#›</a:t>
            </a:fld>
            <a:endParaRPr lang="en-US" sz="700" dirty="0"/>
          </a:p>
        </p:txBody>
      </p:sp>
      <p:sp>
        <p:nvSpPr>
          <p:cNvPr id="3" name="LAYOUT BODY"/>
          <p:cNvSpPr>
            <a:spLocks noGrp="1"/>
          </p:cNvSpPr>
          <p:nvPr>
            <p:ph idx="1"/>
            <p:custDataLst>
              <p:tags r:id="rId1"/>
            </p:custDataLst>
          </p:nvPr>
        </p:nvSpPr>
        <p:spPr>
          <a:xfrm>
            <a:off x="420624" y="1852246"/>
            <a:ext cx="9189720" cy="4759691"/>
          </a:xfrm>
        </p:spPr>
        <p:txBody>
          <a:bodyPr lIns="0" tIns="0" rIns="0" bIns="0">
            <a:noAutofit/>
          </a:bodyPr>
          <a:lstStyle>
            <a:lvl1pPr marL="234950" indent="-234950">
              <a:buClr>
                <a:schemeClr val="tx2"/>
              </a:buClr>
              <a:buSzPct val="100000"/>
              <a:buFont typeface="Symbol" pitchFamily="18" charset="2"/>
              <a:buChar char="·"/>
              <a:defRPr sz="1800">
                <a:latin typeface="Frutiger 55 Roman"/>
              </a:defRPr>
            </a:lvl1pPr>
            <a:lvl2pPr marL="461963" indent="-236538">
              <a:defRPr sz="1600">
                <a:latin typeface="Frutiger 55 Roman"/>
              </a:defRPr>
            </a:lvl2pPr>
            <a:lvl3pPr marL="688975" indent="-227013">
              <a:buClr>
                <a:schemeClr val="tx1"/>
              </a:buClr>
              <a:buFont typeface="Arial" pitchFamily="34" charset="0"/>
              <a:buChar char="–"/>
              <a:defRPr sz="1600">
                <a:latin typeface="Frutiger 55 Roman"/>
              </a:defRPr>
            </a:lvl3pPr>
            <a:lvl4pPr marL="914400" indent="-225425">
              <a:buSzPct val="84000"/>
              <a:defRPr sz="1600">
                <a:latin typeface="Frutiger 55 Roman"/>
              </a:defRPr>
            </a:lvl4pPr>
            <a:lvl5pPr marL="1152144" indent="-237744">
              <a:buSzPct val="84000"/>
              <a:buFont typeface="Arial" pitchFamily="34" charset="0"/>
              <a:buChar char="–"/>
              <a:defRPr sz="1600">
                <a:latin typeface="Frutiger 55 Roman"/>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cxnSp>
        <p:nvCxnSpPr>
          <p:cNvPr id="63"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PAGE HEADING"/>
          <p:cNvSpPr>
            <a:spLocks noGrp="1"/>
          </p:cNvSpPr>
          <p:nvPr>
            <p:ph type="title" hasCustomPrompt="1"/>
            <p:custDataLst>
              <p:tags r:id="rId2"/>
            </p:custDataLst>
          </p:nvPr>
        </p:nvSpPr>
        <p:spPr>
          <a:xfrm>
            <a:off x="420624" y="3"/>
            <a:ext cx="9189720" cy="941832"/>
          </a:xfrm>
        </p:spPr>
        <p:txBody>
          <a:bodyPr vert="horz" lIns="0" tIns="0" rIns="0" bIns="0" rtlCol="0" anchor="b" anchorCtr="0">
            <a:normAutofit/>
          </a:bodyPr>
          <a:lstStyle>
            <a:lvl1pPr>
              <a:lnSpc>
                <a:spcPts val="3200"/>
              </a:lnSpc>
              <a:defRPr lang="en-US" sz="3200" b="0" baseline="0" dirty="0">
                <a:latin typeface="Frutiger 45 Light"/>
                <a:ea typeface="Arial Unicode MS" pitchFamily="34" charset="-128"/>
              </a:defRPr>
            </a:lvl1pPr>
          </a:lstStyle>
          <a:p>
            <a:pPr lvl="0">
              <a:lnSpc>
                <a:spcPct val="85000"/>
              </a:lnSpc>
            </a:pPr>
            <a:r>
              <a:rPr lang="en-US" dirty="0"/>
              <a:t>&lt;&lt;Page heading&gt;&gt;</a:t>
            </a:r>
          </a:p>
        </p:txBody>
      </p:sp>
      <p:sp>
        <p:nvSpPr>
          <p:cNvPr id="9" name="DOCUMENT ID" hidden="1"/>
          <p:cNvSpPr txBox="1"/>
          <p:nvPr userDrawn="1">
            <p:custDataLst>
              <p:tags r:id="rId3"/>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7" name="PXP_GRIDLINES" hidden="1"/>
          <p:cNvGrpSpPr/>
          <p:nvPr userDrawn="1"/>
        </p:nvGrpSpPr>
        <p:grpSpPr>
          <a:xfrm>
            <a:off x="-30640" y="0"/>
            <a:ext cx="10093083" cy="7543800"/>
            <a:chOff x="-30640" y="0"/>
            <a:chExt cx="10093083" cy="7543800"/>
          </a:xfrm>
        </p:grpSpPr>
        <p:cxnSp>
          <p:nvCxnSpPr>
            <p:cNvPr id="8" name="Straight Connector 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0" name="Straight Connector 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raftStamp" hidden="1"/>
          <p:cNvSpPr txBox="1"/>
          <p:nvPr userDrawn="1">
            <p:custDataLst>
              <p:tags r:id="rId4"/>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21" name="Grafik 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22" name="Grafik 4"/>
          <p:cNvPicPr/>
          <p:nvPr userDrawn="1"/>
        </p:nvPicPr>
        <p:blipFill>
          <a:blip r:embed="rId7"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94976F55-9089-48EE-AE68-8E9544398D42}" type="slidenum">
              <a:rPr lang="en-US" sz="700" smtClean="0"/>
              <a:pPr algn="r"/>
              <a:t>‹#›</a:t>
            </a:fld>
            <a:endParaRPr lang="en-US" sz="700" dirty="0"/>
          </a:p>
        </p:txBody>
      </p:sp>
      <p:cxnSp>
        <p:nvCxnSpPr>
          <p:cNvPr id="64"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PAGE HEADING"/>
          <p:cNvSpPr>
            <a:spLocks noGrp="1"/>
          </p:cNvSpPr>
          <p:nvPr>
            <p:ph type="title" hasCustomPrompt="1"/>
            <p:custDataLst>
              <p:tags r:id="rId1"/>
            </p:custDataLst>
          </p:nvPr>
        </p:nvSpPr>
        <p:spPr>
          <a:xfrm>
            <a:off x="420624" y="3"/>
            <a:ext cx="9189720" cy="941832"/>
          </a:xfrm>
        </p:spPr>
        <p:txBody>
          <a:bodyPr vert="horz" lIns="0" tIns="0" rIns="0" bIns="0" rtlCol="0" anchor="b" anchorCtr="0">
            <a:normAutofit/>
          </a:bodyPr>
          <a:lstStyle>
            <a:lvl1pPr>
              <a:lnSpc>
                <a:spcPts val="3200"/>
              </a:lnSpc>
              <a:defRPr lang="en-US" sz="3200" b="0" baseline="0" dirty="0">
                <a:latin typeface="Frutiger 45 Light"/>
                <a:ea typeface="Arial Unicode MS" pitchFamily="34" charset="-128"/>
              </a:defRPr>
            </a:lvl1pPr>
          </a:lstStyle>
          <a:p>
            <a:pPr lvl="0">
              <a:lnSpc>
                <a:spcPct val="85000"/>
              </a:lnSpc>
            </a:pPr>
            <a:r>
              <a:rPr lang="en-US" dirty="0"/>
              <a:t>&lt;&lt;Page heading&gt;&gt;</a:t>
            </a:r>
          </a:p>
        </p:txBody>
      </p:sp>
      <p:sp>
        <p:nvSpPr>
          <p:cNvPr id="7" name="DOCUMENT ID" hidden="1"/>
          <p:cNvSpPr txBox="1"/>
          <p:nvPr userDrawn="1">
            <p:custDataLst>
              <p:tags r:id="rId2"/>
            </p:custDataLst>
          </p:nvPr>
        </p:nvSpPr>
        <p:spPr>
          <a:xfrm>
            <a:off x="2296670"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6" name="PXP_GRIDLINES" hidden="1"/>
          <p:cNvGrpSpPr/>
          <p:nvPr userDrawn="1"/>
        </p:nvGrpSpPr>
        <p:grpSpPr>
          <a:xfrm>
            <a:off x="-30640" y="0"/>
            <a:ext cx="10093083" cy="7543800"/>
            <a:chOff x="-30640" y="0"/>
            <a:chExt cx="10093083" cy="7543800"/>
          </a:xfrm>
        </p:grpSpPr>
        <p:cxnSp>
          <p:nvCxnSpPr>
            <p:cNvPr id="8" name="Straight Connector 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9" name="Straight Connector 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0" name="Straight Connector 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1" name="Straight Connector 1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3"/>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20" name="Grafik 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21" name="Grafik 4"/>
          <p:cNvPicPr/>
          <p:nvPr userDrawn="1"/>
        </p:nvPicPr>
        <p:blipFill>
          <a:blip r:embed="rId6"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1x1 Full Height">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855E24D6-7D0A-470C-80AD-CB9E4DCBF649}" type="slidenum">
              <a:rPr lang="en-US" sz="700" smtClean="0"/>
              <a:pPr algn="r"/>
              <a:t>‹#›</a:t>
            </a:fld>
            <a:endParaRPr lang="en-US" sz="700" dirty="0"/>
          </a:p>
        </p:txBody>
      </p:sp>
      <p:sp>
        <p:nvSpPr>
          <p:cNvPr id="14" name="LAYOUT SOURCE"/>
          <p:cNvSpPr>
            <a:spLocks noGrp="1"/>
          </p:cNvSpPr>
          <p:nvPr>
            <p:ph type="body" idx="15" hasCustomPrompt="1"/>
            <p:custDataLst>
              <p:tags r:id="rId1"/>
            </p:custDataLst>
          </p:nvPr>
        </p:nvSpPr>
        <p:spPr>
          <a:xfrm>
            <a:off x="420624" y="6263642"/>
            <a:ext cx="918972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3" name="LAYOUT BODY"/>
          <p:cNvSpPr>
            <a:spLocks noGrp="1"/>
          </p:cNvSpPr>
          <p:nvPr>
            <p:ph idx="1"/>
            <p:custDataLst>
              <p:tags r:id="rId2"/>
            </p:custDataLst>
          </p:nvPr>
        </p:nvSpPr>
        <p:spPr>
          <a:xfrm>
            <a:off x="420624" y="1856233"/>
            <a:ext cx="9189720" cy="4407409"/>
          </a:xfrm>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defTabSz="914400">
              <a:buSzPct val="84000"/>
              <a:defRPr sz="1600">
                <a:latin typeface="Frutiger 55 Roman"/>
              </a:defRPr>
            </a:lvl4pPr>
            <a:lvl5pPr marL="1152140" indent="-237744">
              <a:buSzPct val="84000"/>
              <a:buFont typeface="Arial" pitchFamily="34" charset="0"/>
              <a:buChar char="–"/>
              <a:defRPr sz="1600">
                <a:latin typeface="Frutiger 55 Roman"/>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8" name="LAYOUT HEADER"/>
          <p:cNvSpPr>
            <a:spLocks noGrp="1"/>
          </p:cNvSpPr>
          <p:nvPr>
            <p:ph type="body" idx="14" hasCustomPrompt="1"/>
            <p:custDataLst>
              <p:tags r:id="rId3"/>
            </p:custDataLst>
          </p:nvPr>
        </p:nvSpPr>
        <p:spPr>
          <a:xfrm>
            <a:off x="420624" y="1498600"/>
            <a:ext cx="918972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cxnSp>
        <p:nvCxnSpPr>
          <p:cNvPr id="54"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AGE HEADING"/>
          <p:cNvSpPr>
            <a:spLocks noGrp="1"/>
          </p:cNvSpPr>
          <p:nvPr>
            <p:ph type="title" hasCustomPrompt="1"/>
            <p:custDataLst>
              <p:tags r:id="rId4"/>
            </p:custDataLst>
          </p:nvPr>
        </p:nvSpPr>
        <p:spPr>
          <a:xfrm>
            <a:off x="420624"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US" dirty="0"/>
              <a:t>&lt;&lt;Page heading&gt;&gt;</a:t>
            </a:r>
          </a:p>
        </p:txBody>
      </p:sp>
      <p:sp>
        <p:nvSpPr>
          <p:cNvPr id="10" name="DOCUMENT ID" hidden="1"/>
          <p:cNvSpPr txBox="1"/>
          <p:nvPr userDrawn="1">
            <p:custDataLst>
              <p:tags r:id="rId5"/>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9" name="PXP_GRIDLINES" hidden="1"/>
          <p:cNvGrpSpPr/>
          <p:nvPr userDrawn="1"/>
        </p:nvGrpSpPr>
        <p:grpSpPr>
          <a:xfrm>
            <a:off x="-30640" y="0"/>
            <a:ext cx="10093083" cy="7543800"/>
            <a:chOff x="-30640" y="0"/>
            <a:chExt cx="10093083" cy="7543800"/>
          </a:xfrm>
        </p:grpSpPr>
        <p:cxnSp>
          <p:nvCxnSpPr>
            <p:cNvPr id="11" name="Straight Connector 10"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0" name="Straight Connector 19"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6"/>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25" name="Grafik 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26" name="Grafik 4"/>
          <p:cNvPicPr/>
          <p:nvPr userDrawn="1"/>
        </p:nvPicPr>
        <p:blipFill>
          <a:blip r:embed="rId9"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1x1">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2451735E-85A4-4643-8094-642905B783F2}" type="slidenum">
              <a:rPr lang="en-US" sz="700" smtClean="0"/>
              <a:pPr algn="r"/>
              <a:t>‹#›</a:t>
            </a:fld>
            <a:endParaRPr lang="en-US" sz="700" dirty="0"/>
          </a:p>
        </p:txBody>
      </p:sp>
      <p:sp>
        <p:nvSpPr>
          <p:cNvPr id="12" name="LAYOUT SOURCE"/>
          <p:cNvSpPr>
            <a:spLocks noGrp="1"/>
          </p:cNvSpPr>
          <p:nvPr>
            <p:ph type="body" idx="17" hasCustomPrompt="1"/>
            <p:custDataLst>
              <p:tags r:id="rId1"/>
            </p:custDataLst>
          </p:nvPr>
        </p:nvSpPr>
        <p:spPr>
          <a:xfrm>
            <a:off x="420624" y="6249809"/>
            <a:ext cx="918972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11" name="LAYOUT BODY"/>
          <p:cNvSpPr>
            <a:spLocks noGrp="1"/>
          </p:cNvSpPr>
          <p:nvPr>
            <p:ph idx="16"/>
            <p:custDataLst>
              <p:tags r:id="rId2"/>
            </p:custDataLst>
          </p:nvPr>
        </p:nvSpPr>
        <p:spPr>
          <a:xfrm>
            <a:off x="420624" y="4411863"/>
            <a:ext cx="918972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37744">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LAYOUT HEADER"/>
          <p:cNvSpPr>
            <a:spLocks noGrp="1"/>
          </p:cNvSpPr>
          <p:nvPr>
            <p:ph type="body" idx="18" hasCustomPrompt="1"/>
            <p:custDataLst>
              <p:tags r:id="rId3"/>
            </p:custDataLst>
          </p:nvPr>
        </p:nvSpPr>
        <p:spPr>
          <a:xfrm>
            <a:off x="420624" y="4054229"/>
            <a:ext cx="918972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4" name="LAYOUT SOURCE"/>
          <p:cNvSpPr>
            <a:spLocks noGrp="1"/>
          </p:cNvSpPr>
          <p:nvPr>
            <p:ph type="body" idx="15" hasCustomPrompt="1"/>
            <p:custDataLst>
              <p:tags r:id="rId4"/>
            </p:custDataLst>
          </p:nvPr>
        </p:nvSpPr>
        <p:spPr>
          <a:xfrm>
            <a:off x="420624" y="3694180"/>
            <a:ext cx="918972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3" name="LAYOUT BODY"/>
          <p:cNvSpPr>
            <a:spLocks noGrp="1"/>
          </p:cNvSpPr>
          <p:nvPr>
            <p:ph idx="1"/>
            <p:custDataLst>
              <p:tags r:id="rId5"/>
            </p:custDataLst>
          </p:nvPr>
        </p:nvSpPr>
        <p:spPr>
          <a:xfrm>
            <a:off x="420624" y="1856234"/>
            <a:ext cx="9189720" cy="1837944"/>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37744">
              <a:buSzPct val="84000"/>
              <a:buFont typeface="Arial" pitchFamily="34" charset="0"/>
              <a:buChar char="–"/>
              <a:defRPr sz="1600">
                <a:latin typeface="Frutiger 55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LAYOUT HEADER"/>
          <p:cNvSpPr>
            <a:spLocks noGrp="1"/>
          </p:cNvSpPr>
          <p:nvPr>
            <p:ph type="body" idx="14" hasCustomPrompt="1"/>
            <p:custDataLst>
              <p:tags r:id="rId6"/>
            </p:custDataLst>
          </p:nvPr>
        </p:nvSpPr>
        <p:spPr>
          <a:xfrm>
            <a:off x="420624" y="1498600"/>
            <a:ext cx="918972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cxnSp>
        <p:nvCxnSpPr>
          <p:cNvPr id="54"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US" dirty="0"/>
              <a:t>&lt;&lt;Page heading&gt;&gt;</a:t>
            </a:r>
          </a:p>
        </p:txBody>
      </p:sp>
      <p:sp>
        <p:nvSpPr>
          <p:cNvPr id="10" name="DOCUMENT ID" hidden="1"/>
          <p:cNvSpPr txBox="1"/>
          <p:nvPr userDrawn="1">
            <p:custDataLst>
              <p:tags r:id="rId8"/>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15" name="PXP_GRIDLINES" hidden="1"/>
          <p:cNvGrpSpPr/>
          <p:nvPr userDrawn="1"/>
        </p:nvGrpSpPr>
        <p:grpSpPr>
          <a:xfrm>
            <a:off x="-30640" y="0"/>
            <a:ext cx="10093083" cy="7543800"/>
            <a:chOff x="-30640" y="0"/>
            <a:chExt cx="10093083" cy="7543800"/>
          </a:xfrm>
        </p:grpSpPr>
        <p:cxnSp>
          <p:nvCxnSpPr>
            <p:cNvPr id="16" name="Straight Connector 15"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9"/>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29" name="Grafik 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30" name="Grafik 4"/>
          <p:cNvPicPr/>
          <p:nvPr userDrawn="1"/>
        </p:nvPicPr>
        <p:blipFill>
          <a:blip r:embed="rId12"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2x1 Full Height">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D70D6585-CB7C-4CFA-BD76-44C70BE2929C}" type="slidenum">
              <a:rPr lang="en-US" sz="700" smtClean="0"/>
              <a:pPr algn="r"/>
              <a:t>‹#›</a:t>
            </a:fld>
            <a:endParaRPr lang="en-US" sz="700" dirty="0"/>
          </a:p>
        </p:txBody>
      </p:sp>
      <p:sp>
        <p:nvSpPr>
          <p:cNvPr id="12" name="LAYOUT SOURCE"/>
          <p:cNvSpPr>
            <a:spLocks noGrp="1"/>
          </p:cNvSpPr>
          <p:nvPr>
            <p:ph type="body" idx="18" hasCustomPrompt="1"/>
            <p:custDataLst>
              <p:tags r:id="rId1"/>
            </p:custDataLst>
          </p:nvPr>
        </p:nvSpPr>
        <p:spPr>
          <a:xfrm>
            <a:off x="5157216" y="6263642"/>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8" name="LAYOUT BODY"/>
          <p:cNvSpPr>
            <a:spLocks noGrp="1"/>
          </p:cNvSpPr>
          <p:nvPr>
            <p:ph idx="16"/>
            <p:custDataLst>
              <p:tags r:id="rId2"/>
            </p:custDataLst>
          </p:nvPr>
        </p:nvSpPr>
        <p:spPr>
          <a:xfrm>
            <a:off x="5157216" y="1856233"/>
            <a:ext cx="4434840"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2" name="LAYOUT HEADER"/>
          <p:cNvSpPr>
            <a:spLocks noGrp="1"/>
          </p:cNvSpPr>
          <p:nvPr>
            <p:ph type="body" idx="19" hasCustomPrompt="1"/>
            <p:custDataLst>
              <p:tags r:id="rId3"/>
            </p:custDataLst>
          </p:nvPr>
        </p:nvSpPr>
        <p:spPr>
          <a:xfrm>
            <a:off x="5157216" y="1498600"/>
            <a:ext cx="443484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14" name="LAYOUT SOURCE"/>
          <p:cNvSpPr>
            <a:spLocks noGrp="1"/>
          </p:cNvSpPr>
          <p:nvPr>
            <p:ph type="body" idx="15" hasCustomPrompt="1"/>
            <p:custDataLst>
              <p:tags r:id="rId4"/>
            </p:custDataLst>
          </p:nvPr>
        </p:nvSpPr>
        <p:spPr>
          <a:xfrm>
            <a:off x="420624" y="6263642"/>
            <a:ext cx="4434840"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3" name="LAYOUT BODY"/>
          <p:cNvSpPr>
            <a:spLocks noGrp="1"/>
          </p:cNvSpPr>
          <p:nvPr>
            <p:ph idx="1"/>
            <p:custDataLst>
              <p:tags r:id="rId5"/>
            </p:custDataLst>
          </p:nvPr>
        </p:nvSpPr>
        <p:spPr>
          <a:xfrm>
            <a:off x="420624" y="1856233"/>
            <a:ext cx="4434840"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1" name="LAYOUT HEADER"/>
          <p:cNvSpPr>
            <a:spLocks noGrp="1"/>
          </p:cNvSpPr>
          <p:nvPr>
            <p:ph type="body" idx="14" hasCustomPrompt="1"/>
            <p:custDataLst>
              <p:tags r:id="rId6"/>
            </p:custDataLst>
          </p:nvPr>
        </p:nvSpPr>
        <p:spPr>
          <a:xfrm>
            <a:off x="420624" y="1498600"/>
            <a:ext cx="4434840"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cxnSp>
        <p:nvCxnSpPr>
          <p:cNvPr id="59"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lnSpc>
                <a:spcPts val="3200"/>
              </a:lnSpc>
              <a:defRPr lang="en-US" sz="3200" b="0" baseline="0" dirty="0">
                <a:latin typeface="Frutiger 45 Light"/>
                <a:ea typeface="Arial Unicode MS" pitchFamily="34" charset="-128"/>
              </a:defRPr>
            </a:lvl1pPr>
          </a:lstStyle>
          <a:p>
            <a:pPr lvl="0">
              <a:lnSpc>
                <a:spcPct val="85000"/>
              </a:lnSpc>
            </a:pPr>
            <a:r>
              <a:rPr lang="en-US" dirty="0"/>
              <a:t>&lt;&lt;Page heading&gt;&gt;</a:t>
            </a:r>
          </a:p>
        </p:txBody>
      </p:sp>
      <p:sp>
        <p:nvSpPr>
          <p:cNvPr id="13" name="DOCUMENT ID" hidden="1"/>
          <p:cNvSpPr txBox="1"/>
          <p:nvPr userDrawn="1">
            <p:custDataLst>
              <p:tags r:id="rId8"/>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15" name="PXP_GRIDLINES" hidden="1"/>
          <p:cNvGrpSpPr/>
          <p:nvPr userDrawn="1"/>
        </p:nvGrpSpPr>
        <p:grpSpPr>
          <a:xfrm>
            <a:off x="-30640" y="0"/>
            <a:ext cx="10093083" cy="7543800"/>
            <a:chOff x="-30640" y="0"/>
            <a:chExt cx="10093083" cy="7543800"/>
          </a:xfrm>
        </p:grpSpPr>
        <p:cxnSp>
          <p:nvCxnSpPr>
            <p:cNvPr id="16" name="Straight Connector 15"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7" name="Straight Connector 16"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9"/>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30" name="Grafik 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31" name="Grafik 4"/>
          <p:cNvPicPr/>
          <p:nvPr userDrawn="1"/>
        </p:nvPicPr>
        <p:blipFill>
          <a:blip r:embed="rId12"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3x1 Full Height">
    <p:spTree>
      <p:nvGrpSpPr>
        <p:cNvPr id="1" name=""/>
        <p:cNvGrpSpPr/>
        <p:nvPr/>
      </p:nvGrpSpPr>
      <p:grpSpPr>
        <a:xfrm>
          <a:off x="0" y="0"/>
          <a:ext cx="0" cy="0"/>
          <a:chOff x="0" y="0"/>
          <a:chExt cx="0" cy="0"/>
        </a:xfrm>
      </p:grpSpPr>
      <p:sp>
        <p:nvSpPr>
          <p:cNvPr id="4" name="Slide Number Textbox"/>
          <p:cNvSpPr txBox="1"/>
          <p:nvPr userDrawn="1"/>
        </p:nvSpPr>
        <p:spPr>
          <a:xfrm>
            <a:off x="9208008" y="6858000"/>
            <a:ext cx="411480" cy="384048"/>
          </a:xfrm>
          <a:prstGeom prst="rect">
            <a:avLst/>
          </a:prstGeom>
          <a:noFill/>
        </p:spPr>
        <p:txBody>
          <a:bodyPr vert="horz" wrap="square" lIns="0" tIns="0" rIns="0" bIns="0" rtlCol="0" anchor="b">
            <a:noAutofit/>
          </a:bodyPr>
          <a:lstStyle/>
          <a:p>
            <a:pPr algn="r"/>
            <a:fld id="{9489627C-F79B-4DF9-998A-207B47061EFD}" type="slidenum">
              <a:rPr lang="en-US" sz="700" smtClean="0"/>
              <a:pPr algn="r"/>
              <a:t>‹#›</a:t>
            </a:fld>
            <a:endParaRPr lang="en-US" sz="700" dirty="0"/>
          </a:p>
        </p:txBody>
      </p:sp>
      <p:sp>
        <p:nvSpPr>
          <p:cNvPr id="16" name="LAYOUT SOURCE"/>
          <p:cNvSpPr>
            <a:spLocks noGrp="1"/>
          </p:cNvSpPr>
          <p:nvPr>
            <p:ph type="body" idx="21" hasCustomPrompt="1"/>
            <p:custDataLst>
              <p:tags r:id="rId1"/>
            </p:custDataLst>
          </p:nvPr>
        </p:nvSpPr>
        <p:spPr>
          <a:xfrm>
            <a:off x="6729984" y="6263642"/>
            <a:ext cx="2871216"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13" name="LAYOUT BODY"/>
          <p:cNvSpPr>
            <a:spLocks noGrp="1"/>
          </p:cNvSpPr>
          <p:nvPr>
            <p:ph idx="19"/>
            <p:custDataLst>
              <p:tags r:id="rId2"/>
            </p:custDataLst>
          </p:nvPr>
        </p:nvSpPr>
        <p:spPr>
          <a:xfrm>
            <a:off x="6729984" y="1856233"/>
            <a:ext cx="2871216"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6" name="LAYOUT HEADER"/>
          <p:cNvSpPr>
            <a:spLocks noGrp="1"/>
          </p:cNvSpPr>
          <p:nvPr>
            <p:ph type="body" idx="23" hasCustomPrompt="1"/>
            <p:custDataLst>
              <p:tags r:id="rId3"/>
            </p:custDataLst>
          </p:nvPr>
        </p:nvSpPr>
        <p:spPr>
          <a:xfrm>
            <a:off x="672998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65" name="LAYOUT SOURCE"/>
          <p:cNvSpPr>
            <a:spLocks noGrp="1"/>
          </p:cNvSpPr>
          <p:nvPr>
            <p:ph type="body" idx="25" hasCustomPrompt="1"/>
            <p:custDataLst>
              <p:tags r:id="rId4"/>
            </p:custDataLst>
          </p:nvPr>
        </p:nvSpPr>
        <p:spPr>
          <a:xfrm>
            <a:off x="3575304" y="6263642"/>
            <a:ext cx="2871216"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8" name="LAYOUT BODY"/>
          <p:cNvSpPr>
            <a:spLocks noGrp="1"/>
          </p:cNvSpPr>
          <p:nvPr>
            <p:ph idx="16"/>
            <p:custDataLst>
              <p:tags r:id="rId5"/>
            </p:custDataLst>
          </p:nvPr>
        </p:nvSpPr>
        <p:spPr>
          <a:xfrm>
            <a:off x="3575304" y="1856233"/>
            <a:ext cx="2871216"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04788">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5" name="LAYOUT HEADER"/>
          <p:cNvSpPr>
            <a:spLocks noGrp="1"/>
          </p:cNvSpPr>
          <p:nvPr>
            <p:ph type="body" idx="22" hasCustomPrompt="1"/>
            <p:custDataLst>
              <p:tags r:id="rId6"/>
            </p:custDataLst>
          </p:nvPr>
        </p:nvSpPr>
        <p:spPr>
          <a:xfrm>
            <a:off x="357530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sp>
        <p:nvSpPr>
          <p:cNvPr id="64" name="LAYOUT SOURCE"/>
          <p:cNvSpPr>
            <a:spLocks noGrp="1"/>
          </p:cNvSpPr>
          <p:nvPr>
            <p:ph type="body" idx="24" hasCustomPrompt="1"/>
            <p:custDataLst>
              <p:tags r:id="rId7"/>
            </p:custDataLst>
          </p:nvPr>
        </p:nvSpPr>
        <p:spPr>
          <a:xfrm>
            <a:off x="420624" y="6263642"/>
            <a:ext cx="2871216" cy="192024"/>
          </a:xfrm>
          <a:noFill/>
        </p:spPr>
        <p:txBody>
          <a:bodyPr lIns="0" tIns="54846" rIns="0" bIns="0" anchor="b">
            <a:noAutofit/>
          </a:bodyPr>
          <a:lstStyle>
            <a:lvl1pPr marL="0" indent="0">
              <a:buNone/>
              <a:defRPr sz="1200" b="0"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Source:</a:t>
            </a:r>
          </a:p>
        </p:txBody>
      </p:sp>
      <p:sp>
        <p:nvSpPr>
          <p:cNvPr id="3" name="LAYOUT BODY"/>
          <p:cNvSpPr>
            <a:spLocks noGrp="1"/>
          </p:cNvSpPr>
          <p:nvPr>
            <p:ph idx="1"/>
            <p:custDataLst>
              <p:tags r:id="rId8"/>
            </p:custDataLst>
          </p:nvPr>
        </p:nvSpPr>
        <p:spPr>
          <a:xfrm>
            <a:off x="420624" y="1856233"/>
            <a:ext cx="2871216" cy="4407409"/>
          </a:xfrm>
          <a:noFill/>
        </p:spPr>
        <p:txBody>
          <a:bodyPr lIns="0" tIns="0" rIns="0" bIns="0">
            <a:noAutofit/>
          </a:bodyPr>
          <a:lstStyle>
            <a:lvl1pPr marL="239632" indent="-239632">
              <a:buClr>
                <a:schemeClr val="tx2"/>
              </a:buClr>
              <a:buSzPct val="100000"/>
              <a:buFont typeface="Symbol" pitchFamily="18" charset="2"/>
              <a:buChar char="·"/>
              <a:defRPr sz="1800">
                <a:latin typeface="Frutiger 55 Roman"/>
              </a:defRPr>
            </a:lvl1pPr>
            <a:lvl2pPr marL="455613" indent="-230188">
              <a:tabLst/>
              <a:defRPr sz="1600">
                <a:latin typeface="Frutiger 55 Roman"/>
              </a:defRPr>
            </a:lvl2pPr>
            <a:lvl3pPr marL="688975" indent="-227013">
              <a:buFont typeface="Arial" pitchFamily="34" charset="0"/>
              <a:buChar char="–"/>
              <a:defRPr sz="1600">
                <a:latin typeface="Frutiger 55 Roman"/>
              </a:defRPr>
            </a:lvl3pPr>
            <a:lvl4pPr marL="914400" indent="-225425">
              <a:buSzPct val="84000"/>
              <a:defRPr sz="1600">
                <a:latin typeface="Frutiger 55 Roman"/>
              </a:defRPr>
            </a:lvl4pPr>
            <a:lvl5pPr marL="1152140" indent="-250743">
              <a:buSzPct val="84000"/>
              <a:buFont typeface="Arial" pitchFamily="34" charset="0"/>
              <a:buChar char="–"/>
              <a:defRPr sz="1600">
                <a:latin typeface="Frutiger 55 Roman"/>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4" name="LAYOUT HEADER"/>
          <p:cNvSpPr>
            <a:spLocks noGrp="1"/>
          </p:cNvSpPr>
          <p:nvPr>
            <p:ph type="body" idx="14" hasCustomPrompt="1"/>
            <p:custDataLst>
              <p:tags r:id="rId9"/>
            </p:custDataLst>
          </p:nvPr>
        </p:nvSpPr>
        <p:spPr>
          <a:xfrm>
            <a:off x="420624" y="1498600"/>
            <a:ext cx="2871216" cy="355600"/>
          </a:xfrm>
          <a:noFill/>
        </p:spPr>
        <p:txBody>
          <a:bodyPr lIns="0" tIns="0" rIns="0" bIns="36564" anchor="t" anchorCtr="0">
            <a:noAutofit/>
          </a:bodyPr>
          <a:lstStyle>
            <a:lvl1pPr marL="0" indent="0">
              <a:buNone/>
              <a:defRPr sz="1800" b="1" baseline="0">
                <a:solidFill>
                  <a:schemeClr val="tx1"/>
                </a:solidFill>
                <a:latin typeface="Frutiger 55 Roman"/>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a:t>&lt;&lt;Layout heading&gt;&gt;</a:t>
            </a:r>
          </a:p>
        </p:txBody>
      </p:sp>
      <p:cxnSp>
        <p:nvCxnSpPr>
          <p:cNvPr id="62" name="THIN BLUE LINE"/>
          <p:cNvCxnSpPr/>
          <p:nvPr/>
        </p:nvCxnSpPr>
        <p:spPr>
          <a:xfrm>
            <a:off x="420624" y="1033272"/>
            <a:ext cx="91897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PAGE HEADING"/>
          <p:cNvSpPr>
            <a:spLocks noGrp="1"/>
          </p:cNvSpPr>
          <p:nvPr>
            <p:ph type="title" hasCustomPrompt="1"/>
            <p:custDataLst>
              <p:tags r:id="rId10"/>
            </p:custDataLst>
          </p:nvPr>
        </p:nvSpPr>
        <p:spPr>
          <a:xfrm>
            <a:off x="420623" y="3"/>
            <a:ext cx="9189720" cy="941832"/>
          </a:xfrm>
        </p:spPr>
        <p:txBody>
          <a:bodyPr vert="horz" lIns="0" tIns="0" rIns="0" bIns="0" rtlCol="0" anchor="b" anchorCtr="0">
            <a:normAutofit/>
          </a:bodyPr>
          <a:lstStyle>
            <a:lvl1pPr>
              <a:defRPr lang="en-US" sz="3200" b="0" baseline="0" dirty="0">
                <a:latin typeface="Frutiger 45 Light"/>
                <a:ea typeface="Arial Unicode MS" pitchFamily="34" charset="-128"/>
              </a:defRPr>
            </a:lvl1pPr>
          </a:lstStyle>
          <a:p>
            <a:pPr lvl="0">
              <a:lnSpc>
                <a:spcPct val="85000"/>
              </a:lnSpc>
            </a:pPr>
            <a:r>
              <a:rPr lang="en-US" dirty="0"/>
              <a:t>&lt;&lt;Page heading&gt;&gt;</a:t>
            </a:r>
          </a:p>
        </p:txBody>
      </p:sp>
      <p:sp>
        <p:nvSpPr>
          <p:cNvPr id="17" name="DOCUMENT ID" hidden="1"/>
          <p:cNvSpPr txBox="1"/>
          <p:nvPr userDrawn="1">
            <p:custDataLst>
              <p:tags r:id="rId11"/>
            </p:custDataLst>
          </p:nvPr>
        </p:nvSpPr>
        <p:spPr>
          <a:xfrm>
            <a:off x="2297875" y="420624"/>
            <a:ext cx="7312468" cy="92333"/>
          </a:xfrm>
          <a:prstGeom prst="rect">
            <a:avLst/>
          </a:prstGeom>
        </p:spPr>
        <p:txBody>
          <a:bodyPr vert="horz" wrap="square" lIns="0" tIns="0" rIns="0" bIns="0" rtlCol="0">
            <a:spAutoFit/>
          </a:bodyPr>
          <a:lstStyle>
            <a:lvl1pPr marL="0" lvl="0" indent="0" algn="r" defTabSz="1005505" eaLnBrk="1" latinLnBrk="0" hangingPunct="1">
              <a:spcBef>
                <a:spcPct val="20000"/>
              </a:spcBef>
              <a:buSzPct val="120000"/>
              <a:buFont typeface="Symbol" pitchFamily="18" charset="2"/>
              <a:buNone/>
              <a:defRPr sz="600" b="0" baseline="0">
                <a:solidFill>
                  <a:srgbClr val="616161"/>
                </a:solidFill>
                <a:latin typeface="+mn-lt"/>
                <a:cs typeface="Arial" pitchFamily="34" charset="0"/>
              </a:defRPr>
            </a:lvl1pPr>
            <a:lvl2pPr marL="502755" indent="0" defTabSz="1005505" eaLnBrk="1" latinLnBrk="0" hangingPunct="1">
              <a:spcBef>
                <a:spcPct val="20000"/>
              </a:spcBef>
              <a:buFont typeface="Arial" pitchFamily="34" charset="0"/>
              <a:buNone/>
              <a:defRPr sz="1300">
                <a:latin typeface="+mn-lt"/>
              </a:defRPr>
            </a:lvl2pPr>
            <a:lvl3pPr marL="1005506" indent="0" defTabSz="1005505" eaLnBrk="1" latinLnBrk="0" hangingPunct="1">
              <a:spcBef>
                <a:spcPct val="20000"/>
              </a:spcBef>
              <a:buFont typeface="Arial" pitchFamily="34" charset="0"/>
              <a:buNone/>
              <a:defRPr sz="1300">
                <a:latin typeface="+mn-lt"/>
              </a:defRPr>
            </a:lvl3pPr>
            <a:lvl4pPr marL="1508258" indent="0" defTabSz="1005505" eaLnBrk="1" latinLnBrk="0" hangingPunct="1">
              <a:spcBef>
                <a:spcPct val="20000"/>
              </a:spcBef>
              <a:buFont typeface="Arial" pitchFamily="34" charset="0"/>
              <a:buNone/>
              <a:defRPr sz="1300">
                <a:latin typeface="+mn-lt"/>
              </a:defRPr>
            </a:lvl4pPr>
            <a:lvl5pPr marL="2011009" indent="0" defTabSz="1005505" eaLnBrk="1" latinLnBrk="0" hangingPunct="1">
              <a:spcBef>
                <a:spcPct val="20000"/>
              </a:spcBef>
              <a:buFont typeface="Arial" pitchFamily="34" charset="0"/>
              <a:buNone/>
              <a:defRPr sz="1300">
                <a:latin typeface="+mn-lt"/>
              </a:defRPr>
            </a:lvl5pPr>
            <a:lvl6pPr marL="2765137" indent="-251375" defTabSz="1005505">
              <a:spcBef>
                <a:spcPct val="20000"/>
              </a:spcBef>
              <a:buFont typeface="Arial" pitchFamily="34" charset="0"/>
              <a:buChar char="•"/>
              <a:defRPr sz="2200">
                <a:latin typeface="+mn-lt"/>
              </a:defRPr>
            </a:lvl6pPr>
            <a:lvl7pPr marL="3267890" indent="-251375" defTabSz="1005505">
              <a:spcBef>
                <a:spcPct val="20000"/>
              </a:spcBef>
              <a:buFont typeface="Arial" pitchFamily="34" charset="0"/>
              <a:buChar char="•"/>
              <a:defRPr sz="2200">
                <a:latin typeface="+mn-lt"/>
              </a:defRPr>
            </a:lvl7pPr>
            <a:lvl8pPr marL="3770641" indent="-251375" defTabSz="1005505">
              <a:spcBef>
                <a:spcPct val="20000"/>
              </a:spcBef>
              <a:buFont typeface="Arial" pitchFamily="34" charset="0"/>
              <a:buChar char="•"/>
              <a:defRPr sz="2200">
                <a:latin typeface="+mn-lt"/>
              </a:defRPr>
            </a:lvl8pPr>
            <a:lvl9pPr marL="4273393" indent="-251375" defTabSz="1005505">
              <a:spcBef>
                <a:spcPct val="20000"/>
              </a:spcBef>
              <a:buFont typeface="Arial" pitchFamily="34" charset="0"/>
              <a:buChar char="•"/>
              <a:defRPr sz="2200">
                <a:latin typeface="+mn-lt"/>
              </a:defRPr>
            </a:lvl9pPr>
          </a:lstStyle>
          <a:p>
            <a:pPr lvl="0"/>
            <a:r>
              <a:rPr lang="en-GB" dirty="0"/>
              <a:t>UBSPROD\t407515 [printed: ____] [saved: April 9, 2016 10:49 AM] \\ubsprod.msad.ubs.net\UserData\t407515\RF\Desktop\Docs PL\Basel RWA Formula Final2.pptx </a:t>
            </a:r>
          </a:p>
        </p:txBody>
      </p:sp>
      <p:grpSp>
        <p:nvGrpSpPr>
          <p:cNvPr id="15" name="PXP_GRIDLINES" hidden="1"/>
          <p:cNvGrpSpPr/>
          <p:nvPr userDrawn="1"/>
        </p:nvGrpSpPr>
        <p:grpSpPr>
          <a:xfrm>
            <a:off x="-30640" y="0"/>
            <a:ext cx="10093083" cy="7543800"/>
            <a:chOff x="-30640" y="0"/>
            <a:chExt cx="10093083" cy="7543800"/>
          </a:xfrm>
        </p:grpSpPr>
        <p:cxnSp>
          <p:nvCxnSpPr>
            <p:cNvPr id="18" name="Straight Connector 1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19" name="Straight Connector 1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DraftStamp" hidden="1"/>
          <p:cNvSpPr txBox="1"/>
          <p:nvPr userDrawn="1">
            <p:custDataLst>
              <p:tags r:id="rId12"/>
            </p:custDataLst>
          </p:nvPr>
        </p:nvSpPr>
        <p:spPr>
          <a:xfrm>
            <a:off x="420624" y="254000"/>
            <a:ext cx="1079500" cy="330200"/>
          </a:xfrm>
          <a:prstGeom prst="rect">
            <a:avLst/>
          </a:prstGeom>
          <a:noFill/>
        </p:spPr>
        <p:txBody>
          <a:bodyPr vert="horz" wrap="none" lIns="0" tIns="0" rIns="0" bIns="0" rtlCol="0" anchor="b">
            <a:noAutofit/>
          </a:bodyPr>
          <a:lstStyle/>
          <a:p>
            <a:pPr algn="l">
              <a:lnSpc>
                <a:spcPct val="100000"/>
              </a:lnSpc>
              <a:spcBef>
                <a:spcPct val="0"/>
              </a:spcBef>
              <a:spcAft>
                <a:spcPct val="0"/>
              </a:spcAft>
            </a:pPr>
            <a:r>
              <a:rPr kumimoji="0" lang="en-US" sz="2400" b="1" i="0" u="none" baseline="0">
                <a:solidFill>
                  <a:srgbClr val="E60000"/>
                </a:solidFill>
                <a:latin typeface="Frutiger 55 Roman"/>
                <a:ea typeface="MS PGothic"/>
              </a:rPr>
              <a:t>Draft</a:t>
            </a:r>
            <a:endParaRPr kumimoji="0" lang="en-US" sz="2400" b="1" i="0" u="none" baseline="0" dirty="0">
              <a:solidFill>
                <a:srgbClr val="E60000"/>
              </a:solidFill>
              <a:latin typeface="Frutiger 55 Roman"/>
              <a:ea typeface="MS PGothic"/>
            </a:endParaRPr>
          </a:p>
        </p:txBody>
      </p:sp>
      <p:pic>
        <p:nvPicPr>
          <p:cNvPr id="33" name="Grafik 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416208" y="6931528"/>
            <a:ext cx="795336" cy="434718"/>
          </a:xfrm>
          <a:prstGeom prst="rect">
            <a:avLst/>
          </a:prstGeom>
          <a:noFill/>
          <a:ln>
            <a:noFill/>
          </a:ln>
        </p:spPr>
      </p:pic>
      <p:pic>
        <p:nvPicPr>
          <p:cNvPr id="34" name="Grafik 4"/>
          <p:cNvPicPr/>
          <p:nvPr userDrawn="1"/>
        </p:nvPicPr>
        <p:blipFill>
          <a:blip r:embed="rId15" cstate="print">
            <a:extLst>
              <a:ext uri="{28A0092B-C50C-407E-A947-70E740481C1C}">
                <a14:useLocalDpi xmlns:a14="http://schemas.microsoft.com/office/drawing/2010/main" val="0"/>
              </a:ext>
            </a:extLst>
          </a:blip>
          <a:stretch>
            <a:fillRect/>
          </a:stretch>
        </p:blipFill>
        <p:spPr>
          <a:xfrm>
            <a:off x="1376792" y="6991725"/>
            <a:ext cx="962025" cy="3143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p:cNvSpPr>
            <a:spLocks noGrp="1"/>
          </p:cNvSpPr>
          <p:nvPr>
            <p:ph type="body" idx="1"/>
          </p:nvPr>
        </p:nvSpPr>
        <p:spPr>
          <a:xfrm>
            <a:off x="420624" y="1856232"/>
            <a:ext cx="9189720" cy="4764024"/>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Placeholder"/>
          <p:cNvSpPr>
            <a:spLocks noGrp="1"/>
          </p:cNvSpPr>
          <p:nvPr>
            <p:ph type="title"/>
          </p:nvPr>
        </p:nvSpPr>
        <p:spPr>
          <a:xfrm>
            <a:off x="420624" y="0"/>
            <a:ext cx="9189720" cy="941832"/>
          </a:xfrm>
          <a:prstGeom prst="rect">
            <a:avLst/>
          </a:prstGeom>
        </p:spPr>
        <p:txBody>
          <a:bodyPr vert="horz" lIns="0" tIns="0" rIns="0" bIns="0" rtlCol="0" anchor="b" anchorCtr="0">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4156" r:id="rId1"/>
    <p:sldLayoutId id="2147484182" r:id="rId2"/>
    <p:sldLayoutId id="2147484158" r:id="rId3"/>
    <p:sldLayoutId id="2147484159" r:id="rId4"/>
    <p:sldLayoutId id="2147484160" r:id="rId5"/>
    <p:sldLayoutId id="2147484169" r:id="rId6"/>
    <p:sldLayoutId id="2147484168" r:id="rId7"/>
    <p:sldLayoutId id="2147484171" r:id="rId8"/>
    <p:sldLayoutId id="2147484173" r:id="rId9"/>
    <p:sldLayoutId id="2147484174" r:id="rId10"/>
    <p:sldLayoutId id="2147484179" r:id="rId11"/>
    <p:sldLayoutId id="2147484178" r:id="rId12"/>
    <p:sldLayoutId id="2147484176" r:id="rId13"/>
    <p:sldLayoutId id="2147484180" r:id="rId14"/>
    <p:sldLayoutId id="2147484181" r:id="rId15"/>
  </p:sldLayoutIdLst>
  <p:hf hdr="0" dt="0"/>
  <p:txStyles>
    <p:titleStyle>
      <a:lvl1pPr algn="l" defTabSz="1005505" rtl="0" eaLnBrk="1" latinLnBrk="0" hangingPunct="1">
        <a:lnSpc>
          <a:spcPts val="3200"/>
        </a:lnSpc>
        <a:spcBef>
          <a:spcPct val="0"/>
        </a:spcBef>
        <a:buNone/>
        <a:defRPr sz="3200" kern="1200">
          <a:solidFill>
            <a:schemeClr val="tx1"/>
          </a:solidFill>
          <a:latin typeface="Frutiger 45 Light" panose="020B0603020202020204" pitchFamily="34" charset="0"/>
          <a:ea typeface="+mj-ea"/>
          <a:cs typeface="+mj-cs"/>
        </a:defRPr>
      </a:lvl1pPr>
    </p:titleStyle>
    <p:body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mn-lt"/>
          <a:ea typeface="+mn-ea"/>
          <a:cs typeface="+mn-cs"/>
        </a:defRPr>
      </a:lvl1pPr>
      <a:lvl2pPr marL="457200" indent="-222250" algn="l" defTabSz="1005505" rtl="0" eaLnBrk="1" latinLnBrk="0" hangingPunct="1">
        <a:spcBef>
          <a:spcPts val="700"/>
        </a:spcBef>
        <a:buClr>
          <a:schemeClr val="tx1"/>
        </a:buClr>
        <a:buFont typeface="Arial" pitchFamily="34" charset="0"/>
        <a:buChar char="–"/>
        <a:defRPr sz="1600" kern="1200">
          <a:solidFill>
            <a:schemeClr val="tx1"/>
          </a:solidFill>
          <a:latin typeface="+mn-lt"/>
          <a:ea typeface="+mn-ea"/>
          <a:cs typeface="+mn-cs"/>
        </a:defRPr>
      </a:lvl2pPr>
      <a:lvl3pPr marL="692150" indent="-234950" algn="l" defTabSz="1005505" rtl="0" eaLnBrk="1" latinLnBrk="0" hangingPunct="1">
        <a:spcBef>
          <a:spcPts val="700"/>
        </a:spcBef>
        <a:buClr>
          <a:schemeClr val="tx1"/>
        </a:buClr>
        <a:buFont typeface="Arial" pitchFamily="34" charset="0"/>
        <a:buChar char="–"/>
        <a:defRPr sz="1600" kern="1200">
          <a:solidFill>
            <a:schemeClr val="tx1"/>
          </a:solidFill>
          <a:latin typeface="+mn-lt"/>
          <a:ea typeface="+mn-ea"/>
          <a:cs typeface="+mn-cs"/>
        </a:defRPr>
      </a:lvl3pPr>
      <a:lvl4pPr marL="914400" indent="-222250"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mn-lt"/>
          <a:ea typeface="+mn-ea"/>
          <a:cs typeface="+mn-cs"/>
        </a:defRPr>
      </a:lvl4pPr>
      <a:lvl5pPr marL="1149350" indent="-234950"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mn-lt"/>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p:bodyStyle>
    <p:otherStyle>
      <a:defPPr>
        <a:defRPr lang="en-US"/>
      </a:defPPr>
      <a:lvl1pPr marL="0" algn="l" defTabSz="1005505" rtl="0" eaLnBrk="1" latinLnBrk="0" hangingPunct="1">
        <a:defRPr sz="2000" kern="1200">
          <a:solidFill>
            <a:schemeClr val="tx1"/>
          </a:solidFill>
          <a:latin typeface="+mn-lt"/>
          <a:ea typeface="+mn-ea"/>
          <a:cs typeface="+mn-cs"/>
        </a:defRPr>
      </a:lvl1pPr>
      <a:lvl2pPr marL="502753" algn="l" defTabSz="1005505" rtl="0" eaLnBrk="1" latinLnBrk="0" hangingPunct="1">
        <a:defRPr sz="2000" kern="1200">
          <a:solidFill>
            <a:schemeClr val="tx1"/>
          </a:solidFill>
          <a:latin typeface="+mn-lt"/>
          <a:ea typeface="+mn-ea"/>
          <a:cs typeface="+mn-cs"/>
        </a:defRPr>
      </a:lvl2pPr>
      <a:lvl3pPr marL="1005505" algn="l" defTabSz="1005505" rtl="0" eaLnBrk="1" latinLnBrk="0" hangingPunct="1">
        <a:defRPr sz="2000" kern="1200">
          <a:solidFill>
            <a:schemeClr val="tx1"/>
          </a:solidFill>
          <a:latin typeface="+mn-lt"/>
          <a:ea typeface="+mn-ea"/>
          <a:cs typeface="+mn-cs"/>
        </a:defRPr>
      </a:lvl3pPr>
      <a:lvl4pPr marL="1508257" algn="l" defTabSz="1005505" rtl="0" eaLnBrk="1" latinLnBrk="0" hangingPunct="1">
        <a:defRPr sz="2000" kern="1200">
          <a:solidFill>
            <a:schemeClr val="tx1"/>
          </a:solidFill>
          <a:latin typeface="+mn-lt"/>
          <a:ea typeface="+mn-ea"/>
          <a:cs typeface="+mn-cs"/>
        </a:defRPr>
      </a:lvl4pPr>
      <a:lvl5pPr marL="2011009" algn="l" defTabSz="1005505" rtl="0" eaLnBrk="1" latinLnBrk="0" hangingPunct="1">
        <a:defRPr sz="2000" kern="1200">
          <a:solidFill>
            <a:schemeClr val="tx1"/>
          </a:solidFill>
          <a:latin typeface="+mn-lt"/>
          <a:ea typeface="+mn-ea"/>
          <a:cs typeface="+mn-cs"/>
        </a:defRPr>
      </a:lvl5pPr>
      <a:lvl6pPr marL="2513761" algn="l" defTabSz="1005505" rtl="0" eaLnBrk="1" latinLnBrk="0" hangingPunct="1">
        <a:defRPr sz="2000" kern="1200">
          <a:solidFill>
            <a:schemeClr val="tx1"/>
          </a:solidFill>
          <a:latin typeface="+mn-lt"/>
          <a:ea typeface="+mn-ea"/>
          <a:cs typeface="+mn-cs"/>
        </a:defRPr>
      </a:lvl6pPr>
      <a:lvl7pPr marL="3016512" algn="l" defTabSz="1005505" rtl="0" eaLnBrk="1" latinLnBrk="0" hangingPunct="1">
        <a:defRPr sz="2000" kern="1200">
          <a:solidFill>
            <a:schemeClr val="tx1"/>
          </a:solidFill>
          <a:latin typeface="+mn-lt"/>
          <a:ea typeface="+mn-ea"/>
          <a:cs typeface="+mn-cs"/>
        </a:defRPr>
      </a:lvl7pPr>
      <a:lvl8pPr marL="3519265" algn="l" defTabSz="1005505" rtl="0" eaLnBrk="1" latinLnBrk="0" hangingPunct="1">
        <a:defRPr sz="2000" kern="1200">
          <a:solidFill>
            <a:schemeClr val="tx1"/>
          </a:solidFill>
          <a:latin typeface="+mn-lt"/>
          <a:ea typeface="+mn-ea"/>
          <a:cs typeface="+mn-cs"/>
        </a:defRPr>
      </a:lvl8pPr>
      <a:lvl9pPr marL="4022016" algn="l" defTabSz="100550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4.xml"/><Relationship Id="rId7" Type="http://schemas.openxmlformats.org/officeDocument/2006/relationships/image" Target="../media/image3.jpe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2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image" Target="../media/image6.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4.xml"/><Relationship Id="rId7" Type="http://schemas.openxmlformats.org/officeDocument/2006/relationships/diagramQuickStyle" Target="../diagrams/quickStyle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notesSlide" Target="../notesSlides/notesSlide11.xml"/><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5.xml"/><Relationship Id="rId1" Type="http://schemas.openxmlformats.org/officeDocument/2006/relationships/tags" Target="../tags/tag154.xml"/><Relationship Id="rId5" Type="http://schemas.microsoft.com/office/2018/10/relationships/comments" Target="../comments/modernComment_14A_C53C35C3.xml"/><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image" Target="../media/image7.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4.xml"/><Relationship Id="rId7" Type="http://schemas.openxmlformats.org/officeDocument/2006/relationships/diagramQuickStyle" Target="../diagrams/quickStyle3.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16.xml"/><Relationship Id="rId9" Type="http://schemas.microsoft.com/office/2007/relationships/diagramDrawing" Target="../diagrams/drawing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image" Target="../media/image8.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tags" Target="../tags/tag128.xml"/><Relationship Id="rId7" Type="http://schemas.openxmlformats.org/officeDocument/2006/relationships/slide" Target="slide19.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 Target="slide18.xml"/><Relationship Id="rId5" Type="http://schemas.openxmlformats.org/officeDocument/2006/relationships/slide" Target="slide3.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image" Target="../media/image11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image" Target="../media/image17.png"/><Relationship Id="rId5" Type="http://schemas.openxmlformats.org/officeDocument/2006/relationships/image" Target="../media/image16.png"/><Relationship Id="rId4" Type="http://schemas.microsoft.com/office/2018/10/relationships/comments" Target="../comments/modernComment_14F_D44E635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4.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9.xml"/><Relationship Id="rId1" Type="http://schemas.openxmlformats.org/officeDocument/2006/relationships/tags" Target="../tags/tag178.xml"/></Relationships>
</file>

<file path=ppt/slides/_rels/slide26.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hyperlink" Target="http://www.fdic.gov/news/news/speeches/archives/2007/chairman/spjun2507.html" TargetMode="Externa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4.xml"/><Relationship Id="rId7" Type="http://schemas.openxmlformats.org/officeDocument/2006/relationships/diagramQuickStyle" Target="../diagrams/quickStyle1.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8.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REATE DATE"/>
          <p:cNvSpPr>
            <a:spLocks noGrp="1"/>
          </p:cNvSpPr>
          <p:nvPr>
            <p:ph type="body" sz="quarter" idx="11"/>
            <p:custDataLst>
              <p:tags r:id="rId2"/>
            </p:custDataLst>
          </p:nvPr>
        </p:nvSpPr>
        <p:spPr/>
        <p:txBody>
          <a:bodyPr/>
          <a:lstStyle/>
          <a:p>
            <a:r>
              <a:rPr lang="en-US" dirty="0"/>
              <a:t>March 2025</a:t>
            </a:r>
          </a:p>
        </p:txBody>
      </p:sp>
      <p:sp>
        <p:nvSpPr>
          <p:cNvPr id="8" name="PRESENTATION TITLE"/>
          <p:cNvSpPr>
            <a:spLocks noGrp="1"/>
          </p:cNvSpPr>
          <p:nvPr>
            <p:ph type="ctrTitle"/>
            <p:custDataLst>
              <p:tags r:id="rId3"/>
            </p:custDataLst>
          </p:nvPr>
        </p:nvSpPr>
        <p:spPr>
          <a:xfrm>
            <a:off x="420624" y="2746528"/>
            <a:ext cx="8202168" cy="941832"/>
          </a:xfrm>
        </p:spPr>
        <p:txBody>
          <a:bodyPr/>
          <a:lstStyle/>
          <a:p>
            <a:br>
              <a:rPr lang="en-US" sz="2400" dirty="0"/>
            </a:br>
            <a:br>
              <a:rPr lang="en-US" sz="2400" dirty="0"/>
            </a:br>
            <a:br>
              <a:rPr lang="en-US" dirty="0"/>
            </a:br>
            <a:r>
              <a:rPr lang="en-US" dirty="0"/>
              <a:t>Regulatory Capital Requirements</a:t>
            </a:r>
            <a:r>
              <a:rPr lang="pl-PL" dirty="0"/>
              <a:t> –Overview</a:t>
            </a:r>
            <a:endParaRPr lang="en-US" dirty="0"/>
          </a:p>
        </p:txBody>
      </p:sp>
      <p:sp>
        <p:nvSpPr>
          <p:cNvPr id="12" name="PRESENTATION INFOLINE"/>
          <p:cNvSpPr>
            <a:spLocks noGrp="1"/>
          </p:cNvSpPr>
          <p:nvPr>
            <p:ph type="body" sz="quarter" idx="12"/>
            <p:custDataLst>
              <p:tags r:id="rId4"/>
            </p:custDataLst>
          </p:nvPr>
        </p:nvSpPr>
        <p:spPr>
          <a:xfrm>
            <a:off x="420624" y="3995816"/>
            <a:ext cx="8202168" cy="342900"/>
          </a:xfrm>
        </p:spPr>
        <p:txBody>
          <a:bodyPr/>
          <a:lstStyle/>
          <a:p>
            <a:r>
              <a:rPr lang="en-US" i="1" dirty="0">
                <a:latin typeface="+mj-lt"/>
              </a:rPr>
              <a:t>Why</a:t>
            </a:r>
            <a:r>
              <a:rPr lang="pl-PL" i="1" dirty="0">
                <a:latin typeface="+mj-lt"/>
              </a:rPr>
              <a:t> economic capital is not enough</a:t>
            </a:r>
            <a:r>
              <a:rPr lang="en-US" i="1" dirty="0">
                <a:latin typeface="+mj-lt"/>
              </a:rPr>
              <a:t>…</a:t>
            </a:r>
          </a:p>
        </p:txBody>
      </p:sp>
      <p:pic>
        <p:nvPicPr>
          <p:cNvPr id="13" name="Grafik 4"/>
          <p:cNvPicPr/>
          <p:nvPr/>
        </p:nvPicPr>
        <p:blipFill>
          <a:blip r:embed="rId7" cstate="print">
            <a:extLst>
              <a:ext uri="{28A0092B-C50C-407E-A947-70E740481C1C}">
                <a14:useLocalDpi xmlns:a14="http://schemas.microsoft.com/office/drawing/2010/main" val="0"/>
              </a:ext>
            </a:extLst>
          </a:blip>
          <a:stretch>
            <a:fillRect/>
          </a:stretch>
        </p:blipFill>
        <p:spPr>
          <a:xfrm>
            <a:off x="1971675" y="6799414"/>
            <a:ext cx="1924050" cy="628650"/>
          </a:xfrm>
          <a:prstGeom prst="rect">
            <a:avLst/>
          </a:prstGeom>
        </p:spPr>
      </p:pic>
      <p:pic>
        <p:nvPicPr>
          <p:cNvPr id="14" name="Grafik 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38599" y="6694639"/>
            <a:ext cx="1533525" cy="838200"/>
          </a:xfrm>
          <a:prstGeom prst="rect">
            <a:avLst/>
          </a:prstGeom>
          <a:noFill/>
          <a:ln>
            <a:noFill/>
          </a:ln>
        </p:spPr>
      </p:pic>
      <p:sp>
        <p:nvSpPr>
          <p:cNvPr id="3" name="Subtitle 2">
            <a:extLst>
              <a:ext uri="{FF2B5EF4-FFF2-40B4-BE49-F238E27FC236}">
                <a16:creationId xmlns:a16="http://schemas.microsoft.com/office/drawing/2014/main" id="{5A1710F3-DAB6-8532-460C-6AC8675E13D7}"/>
              </a:ext>
            </a:extLst>
          </p:cNvPr>
          <p:cNvSpPr>
            <a:spLocks noGrp="1"/>
          </p:cNvSpPr>
          <p:nvPr>
            <p:ph type="subTitle" idx="1"/>
          </p:nvPr>
        </p:nvSpPr>
        <p:spPr>
          <a:xfrm>
            <a:off x="420624" y="4539708"/>
            <a:ext cx="4998747" cy="274320"/>
          </a:xfrm>
        </p:spPr>
        <p:txBody>
          <a:bodyPr/>
          <a:lstStyle/>
          <a:p>
            <a:endParaRPr lang="en-GB" dirty="0"/>
          </a:p>
        </p:txBody>
      </p:sp>
      <p:sp>
        <p:nvSpPr>
          <p:cNvPr id="7" name="Text Placeholder 6">
            <a:extLst>
              <a:ext uri="{FF2B5EF4-FFF2-40B4-BE49-F238E27FC236}">
                <a16:creationId xmlns:a16="http://schemas.microsoft.com/office/drawing/2014/main" id="{40DC7611-07E5-E5AF-4FD0-470FAABE8635}"/>
              </a:ext>
            </a:extLst>
          </p:cNvPr>
          <p:cNvSpPr>
            <a:spLocks noGrp="1"/>
          </p:cNvSpPr>
          <p:nvPr>
            <p:ph type="body" sz="quarter" idx="10"/>
          </p:nvPr>
        </p:nvSpPr>
        <p:spPr>
          <a:xfrm>
            <a:off x="419582" y="4814028"/>
            <a:ext cx="4999789" cy="274320"/>
          </a:xfrm>
        </p:spPr>
        <p:txBody>
          <a:bodyPr/>
          <a:lstStyle/>
          <a:p>
            <a:endParaRPr lang="en-GB" dirty="0"/>
          </a:p>
        </p:txBody>
      </p:sp>
    </p:spTree>
    <p:custDataLst>
      <p:tags r:id="rId1"/>
    </p:custDataLst>
    <p:extLst>
      <p:ext uri="{BB962C8B-B14F-4D97-AF65-F5344CB8AC3E}">
        <p14:creationId xmlns:p14="http://schemas.microsoft.com/office/powerpoint/2010/main" val="3736304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68620" y="3204567"/>
            <a:ext cx="6305679" cy="3343275"/>
            <a:chOff x="2360339" y="3302197"/>
            <a:chExt cx="6305679" cy="3343275"/>
          </a:xfrm>
        </p:grpSpPr>
        <p:pic>
          <p:nvPicPr>
            <p:cNvPr id="1026" name="Picture 2" descr="\\UBSPROD.MSAD.UBS.NET\UserData\grzakam\RF\Desktop\Untitl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0339" y="3302197"/>
              <a:ext cx="6305679" cy="334327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2573742" y="5365550"/>
              <a:ext cx="5743185" cy="1182292"/>
              <a:chOff x="1582854" y="5533132"/>
              <a:chExt cx="5743185" cy="1182292"/>
            </a:xfrm>
          </p:grpSpPr>
          <p:sp>
            <p:nvSpPr>
              <p:cNvPr id="21" name="Rectangle 20"/>
              <p:cNvSpPr/>
              <p:nvPr/>
            </p:nvSpPr>
            <p:spPr>
              <a:xfrm>
                <a:off x="1592379" y="5586710"/>
                <a:ext cx="5630907" cy="5143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38" name="Group 37"/>
              <p:cNvGrpSpPr/>
              <p:nvPr/>
            </p:nvGrpSpPr>
            <p:grpSpPr>
              <a:xfrm>
                <a:off x="1592379" y="5533132"/>
                <a:ext cx="5630907" cy="385763"/>
                <a:chOff x="2590800" y="4714875"/>
                <a:chExt cx="5219700" cy="342900"/>
              </a:xfrm>
            </p:grpSpPr>
            <p:grpSp>
              <p:nvGrpSpPr>
                <p:cNvPr id="26" name="Group 25"/>
                <p:cNvGrpSpPr/>
                <p:nvPr/>
              </p:nvGrpSpPr>
              <p:grpSpPr>
                <a:xfrm>
                  <a:off x="2590800" y="4714875"/>
                  <a:ext cx="2171700" cy="333375"/>
                  <a:chOff x="2590800" y="4714875"/>
                  <a:chExt cx="2171700" cy="333375"/>
                </a:xfrm>
              </p:grpSpPr>
              <p:cxnSp>
                <p:nvCxnSpPr>
                  <p:cNvPr id="24" name="Straight Arrow Connector 23"/>
                  <p:cNvCxnSpPr/>
                  <p:nvPr/>
                </p:nvCxnSpPr>
                <p:spPr>
                  <a:xfrm>
                    <a:off x="2590800" y="4953000"/>
                    <a:ext cx="2171700" cy="0"/>
                  </a:xfrm>
                  <a:prstGeom prst="straightConnector1">
                    <a:avLst/>
                  </a:prstGeom>
                  <a:ln w="19050">
                    <a:solidFill>
                      <a:schemeClr val="accent5">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33776" y="4714875"/>
                    <a:ext cx="400050" cy="333375"/>
                  </a:xfrm>
                  <a:prstGeom prst="rect">
                    <a:avLst/>
                  </a:prstGeom>
                  <a:noFill/>
                </p:spPr>
                <p:txBody>
                  <a:bodyPr wrap="square" lIns="0" tIns="0" rIns="0" bIns="0" rtlCol="0">
                    <a:noAutofit/>
                  </a:bodyPr>
                  <a:lstStyle/>
                  <a:p>
                    <a:r>
                      <a:rPr lang="pl-PL" sz="1300" b="1" dirty="0">
                        <a:solidFill>
                          <a:schemeClr val="accent5">
                            <a:lumMod val="75000"/>
                          </a:schemeClr>
                        </a:solidFill>
                      </a:rPr>
                      <a:t>EL</a:t>
                    </a:r>
                    <a:endParaRPr lang="en-US" sz="1300" b="1" dirty="0">
                      <a:solidFill>
                        <a:schemeClr val="accent5">
                          <a:lumMod val="75000"/>
                        </a:schemeClr>
                      </a:solidFill>
                    </a:endParaRPr>
                  </a:p>
                </p:txBody>
              </p:sp>
            </p:grpSp>
            <p:grpSp>
              <p:nvGrpSpPr>
                <p:cNvPr id="37" name="Group 36"/>
                <p:cNvGrpSpPr/>
                <p:nvPr/>
              </p:nvGrpSpPr>
              <p:grpSpPr>
                <a:xfrm>
                  <a:off x="4762500" y="4724400"/>
                  <a:ext cx="1466850" cy="333375"/>
                  <a:chOff x="4762500" y="4724400"/>
                  <a:chExt cx="1466850" cy="333375"/>
                </a:xfrm>
              </p:grpSpPr>
              <p:cxnSp>
                <p:nvCxnSpPr>
                  <p:cNvPr id="29" name="Straight Arrow Connector 28"/>
                  <p:cNvCxnSpPr/>
                  <p:nvPr/>
                </p:nvCxnSpPr>
                <p:spPr>
                  <a:xfrm>
                    <a:off x="4762500" y="4953000"/>
                    <a:ext cx="1466850" cy="0"/>
                  </a:xfrm>
                  <a:prstGeom prst="straightConnector1">
                    <a:avLst/>
                  </a:prstGeom>
                  <a:ln w="19050">
                    <a:solidFill>
                      <a:srgbClr val="CC7A02"/>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353051" y="4724400"/>
                    <a:ext cx="400050" cy="333375"/>
                  </a:xfrm>
                  <a:prstGeom prst="rect">
                    <a:avLst/>
                  </a:prstGeom>
                  <a:noFill/>
                </p:spPr>
                <p:txBody>
                  <a:bodyPr wrap="square" lIns="0" tIns="0" rIns="0" bIns="0" rtlCol="0">
                    <a:noAutofit/>
                  </a:bodyPr>
                  <a:lstStyle/>
                  <a:p>
                    <a:r>
                      <a:rPr lang="pl-PL" sz="1300" b="1" dirty="0">
                        <a:solidFill>
                          <a:srgbClr val="CC7A02"/>
                        </a:solidFill>
                      </a:rPr>
                      <a:t>UL</a:t>
                    </a:r>
                    <a:endParaRPr lang="en-US" sz="1300" b="1" dirty="0">
                      <a:solidFill>
                        <a:srgbClr val="CC7A02"/>
                      </a:solidFill>
                    </a:endParaRPr>
                  </a:p>
                </p:txBody>
              </p:sp>
            </p:grpSp>
            <p:grpSp>
              <p:nvGrpSpPr>
                <p:cNvPr id="36" name="Group 35"/>
                <p:cNvGrpSpPr/>
                <p:nvPr/>
              </p:nvGrpSpPr>
              <p:grpSpPr>
                <a:xfrm>
                  <a:off x="6229350" y="4724400"/>
                  <a:ext cx="1581150" cy="333375"/>
                  <a:chOff x="6229350" y="4724400"/>
                  <a:chExt cx="1581150" cy="333375"/>
                </a:xfrm>
              </p:grpSpPr>
              <p:cxnSp>
                <p:nvCxnSpPr>
                  <p:cNvPr id="34" name="Straight Arrow Connector 33"/>
                  <p:cNvCxnSpPr/>
                  <p:nvPr/>
                </p:nvCxnSpPr>
                <p:spPr>
                  <a:xfrm>
                    <a:off x="6229350" y="4953000"/>
                    <a:ext cx="1581150" cy="0"/>
                  </a:xfrm>
                  <a:prstGeom prst="straightConnector1">
                    <a:avLst/>
                  </a:prstGeom>
                  <a:ln w="1905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865918" y="4724400"/>
                    <a:ext cx="431223" cy="333375"/>
                  </a:xfrm>
                  <a:prstGeom prst="rect">
                    <a:avLst/>
                  </a:prstGeom>
                  <a:noFill/>
                  <a:ln>
                    <a:noFill/>
                  </a:ln>
                </p:spPr>
                <p:txBody>
                  <a:bodyPr wrap="square" lIns="0" tIns="0" rIns="0" bIns="0" rtlCol="0">
                    <a:noAutofit/>
                  </a:bodyPr>
                  <a:lstStyle/>
                  <a:p>
                    <a:r>
                      <a:rPr lang="pl-PL" sz="1300" b="1" dirty="0">
                        <a:solidFill>
                          <a:srgbClr val="C00000"/>
                        </a:solidFill>
                      </a:rPr>
                      <a:t>CL</a:t>
                    </a:r>
                    <a:endParaRPr lang="en-US" sz="1300" b="1" dirty="0">
                      <a:solidFill>
                        <a:srgbClr val="C00000"/>
                      </a:solidFill>
                    </a:endParaRPr>
                  </a:p>
                </p:txBody>
              </p:sp>
            </p:grpSp>
          </p:grpSp>
          <p:sp>
            <p:nvSpPr>
              <p:cNvPr id="46" name="Rectangle 45"/>
              <p:cNvSpPr/>
              <p:nvPr/>
            </p:nvSpPr>
            <p:spPr>
              <a:xfrm>
                <a:off x="1592379" y="6101060"/>
                <a:ext cx="5733660" cy="48220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43" name="Straight Arrow Connector 42"/>
              <p:cNvCxnSpPr/>
              <p:nvPr/>
            </p:nvCxnSpPr>
            <p:spPr>
              <a:xfrm>
                <a:off x="1582854" y="6184999"/>
                <a:ext cx="3925194"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592379" y="6610052"/>
                <a:ext cx="5630907"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871315" y="5836147"/>
                <a:ext cx="3668310" cy="401837"/>
              </a:xfrm>
              <a:prstGeom prst="rect">
                <a:avLst/>
              </a:prstGeom>
              <a:noFill/>
            </p:spPr>
            <p:txBody>
              <a:bodyPr wrap="square" lIns="0" tIns="0" rIns="0" bIns="0" rtlCol="0">
                <a:noAutofit/>
              </a:bodyPr>
              <a:lstStyle/>
              <a:p>
                <a:r>
                  <a:rPr lang="pl-PL" sz="1300" b="1" dirty="0"/>
                  <a:t>Value-at-Risk(VaR</a:t>
                </a:r>
                <a:r>
                  <a:rPr lang="pl-PL" dirty="0"/>
                  <a:t>) </a:t>
                </a:r>
                <a:r>
                  <a:rPr lang="pl-PL" sz="1300" b="1" dirty="0"/>
                  <a:t>or EL + scenario</a:t>
                </a:r>
              </a:p>
            </p:txBody>
          </p:sp>
          <p:sp>
            <p:nvSpPr>
              <p:cNvPr id="57" name="TextBox 56"/>
              <p:cNvSpPr txBox="1"/>
              <p:nvPr/>
            </p:nvSpPr>
            <p:spPr>
              <a:xfrm>
                <a:off x="1871316" y="6313587"/>
                <a:ext cx="4255074" cy="401837"/>
              </a:xfrm>
              <a:prstGeom prst="rect">
                <a:avLst/>
              </a:prstGeom>
              <a:noFill/>
            </p:spPr>
            <p:txBody>
              <a:bodyPr wrap="square" lIns="0" tIns="0" rIns="0" bIns="0" rtlCol="0">
                <a:noAutofit/>
              </a:bodyPr>
              <a:lstStyle/>
              <a:p>
                <a:r>
                  <a:rPr lang="pl-PL" sz="1300" b="1" dirty="0"/>
                  <a:t>Tail Value-at-Risk(VaR</a:t>
                </a:r>
                <a:r>
                  <a:rPr lang="pl-PL" dirty="0"/>
                  <a:t>) </a:t>
                </a:r>
                <a:r>
                  <a:rPr lang="pl-PL" sz="1300" b="1" dirty="0"/>
                  <a:t>or EL+UL+ Stress Tests</a:t>
                </a:r>
              </a:p>
            </p:txBody>
          </p:sp>
        </p:grpSp>
      </p:grpSp>
      <p:sp>
        <p:nvSpPr>
          <p:cNvPr id="4" name="PAGE HEADING"/>
          <p:cNvSpPr>
            <a:spLocks noGrp="1"/>
          </p:cNvSpPr>
          <p:nvPr>
            <p:ph type="title"/>
            <p:custDataLst>
              <p:tags r:id="rId2"/>
            </p:custDataLst>
          </p:nvPr>
        </p:nvSpPr>
        <p:spPr/>
        <p:txBody>
          <a:bodyPr>
            <a:normAutofit/>
          </a:bodyPr>
          <a:lstStyle/>
          <a:p>
            <a:r>
              <a:rPr lang="pl-PL" dirty="0"/>
              <a:t>Loss: e</a:t>
            </a:r>
            <a:r>
              <a:rPr lang="en-US" dirty="0" err="1"/>
              <a:t>xpected</a:t>
            </a:r>
            <a:r>
              <a:rPr lang="en-US" dirty="0"/>
              <a:t> </a:t>
            </a:r>
            <a:r>
              <a:rPr lang="pl-PL" dirty="0"/>
              <a:t>/</a:t>
            </a:r>
            <a:r>
              <a:rPr lang="en-US" dirty="0"/>
              <a:t> unexpected </a:t>
            </a:r>
            <a:r>
              <a:rPr lang="pl-PL" dirty="0"/>
              <a:t>/ catastrophic</a:t>
            </a:r>
            <a:endParaRPr lang="en-US" dirty="0"/>
          </a:p>
        </p:txBody>
      </p:sp>
      <p:grpSp>
        <p:nvGrpSpPr>
          <p:cNvPr id="6" name="Group 5"/>
          <p:cNvGrpSpPr>
            <a:grpSpLocks noChangeAspect="1"/>
          </p:cNvGrpSpPr>
          <p:nvPr/>
        </p:nvGrpSpPr>
        <p:grpSpPr>
          <a:xfrm>
            <a:off x="71160" y="1538561"/>
            <a:ext cx="2976840" cy="1091518"/>
            <a:chOff x="-2214526" y="3199877"/>
            <a:chExt cx="4426407" cy="1364397"/>
          </a:xfrm>
        </p:grpSpPr>
        <p:sp>
          <p:nvSpPr>
            <p:cNvPr id="7" name="Rectangle 6"/>
            <p:cNvSpPr>
              <a:spLocks noChangeAspect="1"/>
            </p:cNvSpPr>
            <p:nvPr/>
          </p:nvSpPr>
          <p:spPr>
            <a:xfrm>
              <a:off x="-2211881" y="3199877"/>
              <a:ext cx="4423762" cy="1364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accent5">
                      <a:lumMod val="75000"/>
                    </a:schemeClr>
                  </a:solidFill>
                </a:rPr>
                <a:t>Expected Loss</a:t>
              </a:r>
              <a:r>
                <a:rPr lang="pl-PL" sz="1400" b="1" u="sng" dirty="0">
                  <a:solidFill>
                    <a:schemeClr val="accent5">
                      <a:lumMod val="75000"/>
                    </a:schemeClr>
                  </a:solidFill>
                </a:rPr>
                <a:t> (EL)</a:t>
              </a:r>
              <a:r>
                <a:rPr lang="en-US" sz="1400" b="1" u="sng" dirty="0">
                  <a:solidFill>
                    <a:schemeClr val="accent5">
                      <a:lumMod val="75000"/>
                    </a:schemeClr>
                  </a:solidFill>
                </a:rPr>
                <a:t>:</a:t>
              </a:r>
              <a:endParaRPr lang="pl-PL" sz="1400" b="1" u="sng" dirty="0">
                <a:solidFill>
                  <a:schemeClr val="accent5">
                    <a:lumMod val="75000"/>
                  </a:schemeClr>
                </a:solidFill>
              </a:endParaRPr>
            </a:p>
            <a:p>
              <a:pPr algn="ctr"/>
              <a:r>
                <a:rPr lang="en-US" sz="1400" b="1" dirty="0">
                  <a:solidFill>
                    <a:schemeClr val="accent5">
                      <a:lumMod val="75000"/>
                    </a:schemeClr>
                  </a:solidFill>
                </a:rPr>
                <a:t> </a:t>
              </a:r>
              <a:r>
                <a:rPr lang="en-GB" sz="1400" dirty="0">
                  <a:solidFill>
                    <a:schemeClr val="accent5">
                      <a:lumMod val="75000"/>
                    </a:schemeClr>
                  </a:solidFill>
                  <a:latin typeface="Frutiger 45 Light" panose="020B0603020202020204" pitchFamily="34" charset="0"/>
                </a:rPr>
                <a:t>the cost of doing business</a:t>
              </a:r>
              <a:r>
                <a:rPr lang="pl-PL" sz="1400" dirty="0">
                  <a:solidFill>
                    <a:schemeClr val="accent5">
                      <a:lumMod val="75000"/>
                    </a:schemeClr>
                  </a:solidFill>
                  <a:latin typeface="Frutiger 45 Light" panose="020B0603020202020204" pitchFamily="34" charset="0"/>
                </a:rPr>
                <a:t>,</a:t>
              </a:r>
              <a:r>
                <a:rPr lang="en-GB" sz="1400" dirty="0">
                  <a:solidFill>
                    <a:schemeClr val="accent5">
                      <a:lumMod val="75000"/>
                    </a:schemeClr>
                  </a:solidFill>
                  <a:latin typeface="Frutiger 45 Light" panose="020B0603020202020204" pitchFamily="34" charset="0"/>
                </a:rPr>
                <a:t> covered within the pricing (charged to the client) and provisions calculations</a:t>
              </a:r>
              <a:endParaRPr lang="pl-PL" sz="1400" dirty="0">
                <a:solidFill>
                  <a:schemeClr val="accent5">
                    <a:lumMod val="75000"/>
                  </a:schemeClr>
                </a:solidFill>
                <a:latin typeface="Frutiger 45 Light" panose="020B0603020202020204" pitchFamily="34" charset="0"/>
              </a:endParaRPr>
            </a:p>
            <a:p>
              <a:pPr algn="just"/>
              <a:endParaRPr lang="pl-PL" sz="1400" dirty="0">
                <a:solidFill>
                  <a:schemeClr val="accent5">
                    <a:lumMod val="75000"/>
                  </a:schemeClr>
                </a:solidFill>
                <a:latin typeface="Frutiger 45 Light" panose="020B0603020202020204" pitchFamily="34" charset="0"/>
              </a:endParaRPr>
            </a:p>
            <a:p>
              <a:pPr algn="ctr"/>
              <a:r>
                <a:rPr lang="en-GB" sz="1400" b="1" dirty="0">
                  <a:solidFill>
                    <a:schemeClr val="accent5">
                      <a:lumMod val="75000"/>
                    </a:schemeClr>
                  </a:solidFill>
                  <a:latin typeface="Frutiger 45 Light" panose="020B0603020202020204" pitchFamily="34" charset="0"/>
                </a:rPr>
                <a:t>Calculation: </a:t>
              </a:r>
              <a:endParaRPr lang="pl-PL" sz="1400" b="1" dirty="0">
                <a:solidFill>
                  <a:schemeClr val="accent5">
                    <a:lumMod val="75000"/>
                  </a:schemeClr>
                </a:solidFill>
                <a:latin typeface="Frutiger 45 Light" panose="020B0603020202020204" pitchFamily="34" charset="0"/>
              </a:endParaRPr>
            </a:p>
            <a:p>
              <a:pPr algn="ctr"/>
              <a:r>
                <a:rPr lang="en-GB" sz="1400" dirty="0">
                  <a:solidFill>
                    <a:schemeClr val="accent5">
                      <a:lumMod val="75000"/>
                    </a:schemeClr>
                  </a:solidFill>
                  <a:latin typeface="Frutiger 45 Light" panose="020B0603020202020204" pitchFamily="34" charset="0"/>
                </a:rPr>
                <a:t>EL[% of Exposure] = PD * LGD</a:t>
              </a:r>
            </a:p>
          </p:txBody>
        </p:sp>
        <p:sp>
          <p:nvSpPr>
            <p:cNvPr id="10" name="Isosceles Triangle 9"/>
            <p:cNvSpPr/>
            <p:nvPr/>
          </p:nvSpPr>
          <p:spPr>
            <a:xfrm rot="10800000">
              <a:off x="-2214526" y="4038012"/>
              <a:ext cx="4426407" cy="244677"/>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solidFill>
                  <a:prstClr val="white"/>
                </a:solidFill>
              </a:endParaRPr>
            </a:p>
          </p:txBody>
        </p:sp>
      </p:grpSp>
      <p:grpSp>
        <p:nvGrpSpPr>
          <p:cNvPr id="17" name="Group 16"/>
          <p:cNvGrpSpPr>
            <a:grpSpLocks noChangeAspect="1"/>
          </p:cNvGrpSpPr>
          <p:nvPr/>
        </p:nvGrpSpPr>
        <p:grpSpPr>
          <a:xfrm>
            <a:off x="3582797" y="1614761"/>
            <a:ext cx="2669141" cy="1148996"/>
            <a:chOff x="1925468" y="5019676"/>
            <a:chExt cx="4440022" cy="1962149"/>
          </a:xfrm>
        </p:grpSpPr>
        <p:sp>
          <p:nvSpPr>
            <p:cNvPr id="8" name="Rectangle 7"/>
            <p:cNvSpPr/>
            <p:nvPr/>
          </p:nvSpPr>
          <p:spPr>
            <a:xfrm>
              <a:off x="1925468" y="5019676"/>
              <a:ext cx="4423762" cy="1962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400" b="1" dirty="0">
                <a:solidFill>
                  <a:srgbClr val="CC7A02"/>
                </a:solidFill>
              </a:endParaRPr>
            </a:p>
            <a:p>
              <a:pPr algn="ctr"/>
              <a:endParaRPr lang="pl-PL" sz="1400" b="1" dirty="0">
                <a:solidFill>
                  <a:srgbClr val="CC7A02"/>
                </a:solidFill>
              </a:endParaRPr>
            </a:p>
            <a:p>
              <a:pPr algn="ctr"/>
              <a:r>
                <a:rPr lang="en-US" sz="1400" b="1" u="sng" dirty="0">
                  <a:solidFill>
                    <a:srgbClr val="CC7A02"/>
                  </a:solidFill>
                </a:rPr>
                <a:t>Unexpected Loss</a:t>
              </a:r>
              <a:r>
                <a:rPr lang="pl-PL" sz="1400" b="1" u="sng" dirty="0">
                  <a:solidFill>
                    <a:srgbClr val="CC7A02"/>
                  </a:solidFill>
                </a:rPr>
                <a:t> (UL)</a:t>
              </a:r>
              <a:r>
                <a:rPr lang="en-US" sz="1400" b="1" u="sng" dirty="0">
                  <a:solidFill>
                    <a:srgbClr val="CC7A02"/>
                  </a:solidFill>
                </a:rPr>
                <a:t>:</a:t>
              </a:r>
              <a:endParaRPr lang="pl-PL" sz="1400" b="1" u="sng" dirty="0">
                <a:solidFill>
                  <a:srgbClr val="CC7A02"/>
                </a:solidFill>
              </a:endParaRPr>
            </a:p>
            <a:p>
              <a:pPr algn="ctr"/>
              <a:r>
                <a:rPr lang="pl-PL" sz="1400" dirty="0">
                  <a:solidFill>
                    <a:srgbClr val="CC7A02"/>
                  </a:solidFill>
                  <a:latin typeface="Frutiger 45 Light" panose="020B0603020202020204" pitchFamily="34" charset="0"/>
                </a:rPr>
                <a:t>l</a:t>
              </a:r>
              <a:r>
                <a:rPr lang="en-US" sz="1400" dirty="0" err="1">
                  <a:solidFill>
                    <a:srgbClr val="CC7A02"/>
                  </a:solidFill>
                  <a:latin typeface="Frutiger 45 Light" panose="020B0603020202020204" pitchFamily="34" charset="0"/>
                </a:rPr>
                <a:t>osses</a:t>
              </a:r>
              <a:r>
                <a:rPr lang="en-US" sz="1400" dirty="0">
                  <a:solidFill>
                    <a:srgbClr val="CC7A02"/>
                  </a:solidFill>
                  <a:latin typeface="Frutiger 45 Light" panose="020B0603020202020204" pitchFamily="34" charset="0"/>
                </a:rPr>
                <a:t> above expected levels</a:t>
              </a:r>
              <a:r>
                <a:rPr lang="pl-PL" sz="1400" dirty="0">
                  <a:solidFill>
                    <a:srgbClr val="CC7A02"/>
                  </a:solidFill>
                  <a:latin typeface="Frutiger 45 Light" panose="020B0603020202020204" pitchFamily="34" charset="0"/>
                </a:rPr>
                <a:t>, </a:t>
              </a:r>
              <a:r>
                <a:rPr lang="en-US" sz="1400" dirty="0">
                  <a:solidFill>
                    <a:srgbClr val="CC7A02"/>
                  </a:solidFill>
                  <a:latin typeface="Frutiger 45 Light" panose="020B0603020202020204" pitchFamily="34" charset="0"/>
                </a:rPr>
                <a:t>time and severity is impossible to know in advance</a:t>
              </a:r>
              <a:r>
                <a:rPr lang="pl-PL" sz="1400" dirty="0">
                  <a:solidFill>
                    <a:srgbClr val="CC7A02"/>
                  </a:solidFill>
                  <a:latin typeface="Frutiger 45 Light" panose="020B0603020202020204" pitchFamily="34" charset="0"/>
                </a:rPr>
                <a:t>, covered by sufficient company's capital </a:t>
              </a:r>
            </a:p>
            <a:p>
              <a:pPr algn="just"/>
              <a:endParaRPr lang="pl-PL" sz="1400" dirty="0">
                <a:solidFill>
                  <a:srgbClr val="CC7A02"/>
                </a:solidFill>
                <a:latin typeface="Frutiger 45 Light" panose="020B0603020202020204" pitchFamily="34" charset="0"/>
              </a:endParaRPr>
            </a:p>
            <a:p>
              <a:pPr algn="ctr"/>
              <a:r>
                <a:rPr lang="en-GB" sz="1400" b="1" dirty="0">
                  <a:solidFill>
                    <a:srgbClr val="CC7A02"/>
                  </a:solidFill>
                  <a:latin typeface="Frutiger 45 Light" panose="020B0603020202020204" pitchFamily="34" charset="0"/>
                </a:rPr>
                <a:t>Calculation: </a:t>
              </a:r>
              <a:endParaRPr lang="pl-PL" sz="1400" b="1" dirty="0">
                <a:solidFill>
                  <a:srgbClr val="CC7A02"/>
                </a:solidFill>
                <a:latin typeface="Frutiger 45 Light" panose="020B0603020202020204" pitchFamily="34" charset="0"/>
              </a:endParaRPr>
            </a:p>
            <a:p>
              <a:pPr algn="ctr"/>
              <a:r>
                <a:rPr lang="pl-PL" sz="1400" dirty="0">
                  <a:solidFill>
                    <a:srgbClr val="CC7A02"/>
                  </a:solidFill>
                  <a:latin typeface="Frutiger 45 Light" panose="020B0603020202020204" pitchFamily="34" charset="0"/>
                  <a:sym typeface="Wingdings" panose="05000000000000000000" pitchFamily="2" charset="2"/>
                </a:rPr>
                <a:t>RWAs  / Risk Scenarios  / VaR</a:t>
              </a:r>
              <a:endParaRPr lang="en-GB" sz="1400" dirty="0">
                <a:solidFill>
                  <a:srgbClr val="CC7A02"/>
                </a:solidFill>
                <a:latin typeface="Frutiger 45 Light" panose="020B0603020202020204" pitchFamily="34" charset="0"/>
              </a:endParaRPr>
            </a:p>
            <a:p>
              <a:pPr algn="just"/>
              <a:endParaRPr lang="pl-PL" sz="1400" dirty="0">
                <a:solidFill>
                  <a:schemeClr val="tx1"/>
                </a:solidFill>
                <a:latin typeface="Frutiger 45 Light" panose="020B0603020202020204" pitchFamily="34" charset="0"/>
              </a:endParaRPr>
            </a:p>
            <a:p>
              <a:pPr algn="just"/>
              <a:endParaRPr lang="en-US" sz="1400" dirty="0">
                <a:solidFill>
                  <a:schemeClr val="tx1"/>
                </a:solidFill>
                <a:latin typeface="Frutiger 45 Light" panose="020B0603020202020204" pitchFamily="34" charset="0"/>
              </a:endParaRPr>
            </a:p>
          </p:txBody>
        </p:sp>
        <p:sp>
          <p:nvSpPr>
            <p:cNvPr id="11" name="Isosceles Triangle 10"/>
            <p:cNvSpPr/>
            <p:nvPr/>
          </p:nvSpPr>
          <p:spPr>
            <a:xfrm rot="10800000">
              <a:off x="1939083" y="6448442"/>
              <a:ext cx="4426407" cy="244679"/>
            </a:xfrm>
            <a:prstGeom prst="triangle">
              <a:avLst/>
            </a:prstGeom>
            <a:solidFill>
              <a:srgbClr val="CC7A02"/>
            </a:solidFill>
            <a:ln>
              <a:solidFill>
                <a:srgbClr val="CC7A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solidFill>
                  <a:prstClr val="white"/>
                </a:solidFill>
              </a:endParaRPr>
            </a:p>
          </p:txBody>
        </p:sp>
      </p:grpSp>
      <p:grpSp>
        <p:nvGrpSpPr>
          <p:cNvPr id="18" name="Group 17"/>
          <p:cNvGrpSpPr>
            <a:grpSpLocks noChangeAspect="1"/>
          </p:cNvGrpSpPr>
          <p:nvPr/>
        </p:nvGrpSpPr>
        <p:grpSpPr>
          <a:xfrm>
            <a:off x="6779043" y="1881461"/>
            <a:ext cx="2890053" cy="1387413"/>
            <a:chOff x="6021215" y="4774951"/>
            <a:chExt cx="4515707" cy="1878216"/>
          </a:xfrm>
          <a:noFill/>
        </p:grpSpPr>
        <p:sp>
          <p:nvSpPr>
            <p:cNvPr id="15" name="Rectangle 14"/>
            <p:cNvSpPr/>
            <p:nvPr/>
          </p:nvSpPr>
          <p:spPr>
            <a:xfrm>
              <a:off x="6021215" y="4774951"/>
              <a:ext cx="4423765" cy="18782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400" b="1" dirty="0">
                <a:solidFill>
                  <a:srgbClr val="CC7A02"/>
                </a:solidFill>
              </a:endParaRPr>
            </a:p>
            <a:p>
              <a:pPr algn="ctr"/>
              <a:endParaRPr lang="pl-PL" sz="1400" b="1" dirty="0">
                <a:solidFill>
                  <a:srgbClr val="CC7A02"/>
                </a:solidFill>
              </a:endParaRPr>
            </a:p>
            <a:p>
              <a:pPr algn="ctr"/>
              <a:r>
                <a:rPr lang="pl-PL" sz="1400" b="1" u="sng" dirty="0">
                  <a:solidFill>
                    <a:srgbClr val="C00000"/>
                  </a:solidFill>
                </a:rPr>
                <a:t>Catastrophic</a:t>
              </a:r>
              <a:r>
                <a:rPr lang="en-US" sz="1400" b="1" u="sng" dirty="0">
                  <a:solidFill>
                    <a:srgbClr val="C00000"/>
                  </a:solidFill>
                </a:rPr>
                <a:t> Loss</a:t>
              </a:r>
              <a:r>
                <a:rPr lang="pl-PL" sz="1400" b="1" u="sng" dirty="0">
                  <a:solidFill>
                    <a:srgbClr val="C00000"/>
                  </a:solidFill>
                </a:rPr>
                <a:t> (CL)</a:t>
              </a:r>
              <a:r>
                <a:rPr lang="en-US" sz="1400" b="1" u="sng" dirty="0">
                  <a:solidFill>
                    <a:srgbClr val="C00000"/>
                  </a:solidFill>
                </a:rPr>
                <a:t>:</a:t>
              </a:r>
              <a:r>
                <a:rPr lang="en-US" sz="1400" u="sng" dirty="0">
                  <a:solidFill>
                    <a:srgbClr val="C00000"/>
                  </a:solidFill>
                </a:rPr>
                <a:t> </a:t>
              </a:r>
            </a:p>
            <a:p>
              <a:pPr algn="ctr"/>
              <a:r>
                <a:rPr lang="en-US" sz="1400" dirty="0">
                  <a:solidFill>
                    <a:srgbClr val="C00000"/>
                  </a:solidFill>
                  <a:latin typeface="Frutiger 45 Light" panose="020B0603020202020204" pitchFamily="34" charset="0"/>
                </a:rPr>
                <a:t>extremely rare events, sometimes even never observed, can be thought as "nuclear", at least partially covered by company's capital</a:t>
              </a:r>
              <a:endParaRPr lang="pl-PL" sz="1400" dirty="0">
                <a:solidFill>
                  <a:srgbClr val="C00000"/>
                </a:solidFill>
                <a:latin typeface="Frutiger 45 Light" panose="020B0603020202020204" pitchFamily="34" charset="0"/>
              </a:endParaRPr>
            </a:p>
            <a:p>
              <a:pPr algn="ctr"/>
              <a:endParaRPr lang="pl-PL" sz="1400" dirty="0">
                <a:solidFill>
                  <a:srgbClr val="C00000"/>
                </a:solidFill>
                <a:latin typeface="Frutiger 45 Light" panose="020B0603020202020204" pitchFamily="34" charset="0"/>
              </a:endParaRPr>
            </a:p>
            <a:p>
              <a:pPr algn="ctr"/>
              <a:r>
                <a:rPr lang="en-GB" sz="1400" b="1" dirty="0">
                  <a:solidFill>
                    <a:srgbClr val="C00000"/>
                  </a:solidFill>
                  <a:latin typeface="Frutiger 45 Light" panose="020B0603020202020204" pitchFamily="34" charset="0"/>
                </a:rPr>
                <a:t>Calculation: </a:t>
              </a:r>
              <a:endParaRPr lang="pl-PL" sz="1400" b="1" dirty="0">
                <a:solidFill>
                  <a:srgbClr val="C00000"/>
                </a:solidFill>
                <a:latin typeface="Frutiger 45 Light" panose="020B0603020202020204" pitchFamily="34" charset="0"/>
              </a:endParaRPr>
            </a:p>
            <a:p>
              <a:pPr algn="ctr"/>
              <a:r>
                <a:rPr lang="pl-PL" sz="1400" dirty="0">
                  <a:solidFill>
                    <a:srgbClr val="C00000"/>
                  </a:solidFill>
                  <a:latin typeface="Frutiger 45 Light" panose="020B0603020202020204" pitchFamily="34" charset="0"/>
                  <a:sym typeface="Wingdings" panose="05000000000000000000" pitchFamily="2" charset="2"/>
                </a:rPr>
                <a:t>Stress Testing  / TVaR </a:t>
              </a:r>
            </a:p>
            <a:p>
              <a:pPr algn="ctr"/>
              <a:r>
                <a:rPr lang="pl-PL" sz="1400" dirty="0">
                  <a:solidFill>
                    <a:srgbClr val="C00000"/>
                  </a:solidFill>
                  <a:latin typeface="Frutiger 45 Light" panose="020B0603020202020204" pitchFamily="34" charset="0"/>
                  <a:sym typeface="Wingdings" panose="05000000000000000000" pitchFamily="2" charset="2"/>
                </a:rPr>
                <a:t>(Tail VaR= VaR + expected average loss in excess of VaR)</a:t>
              </a:r>
              <a:endParaRPr lang="en-GB" sz="1400" dirty="0">
                <a:solidFill>
                  <a:srgbClr val="C00000"/>
                </a:solidFill>
                <a:latin typeface="Frutiger 45 Light" panose="020B0603020202020204" pitchFamily="34" charset="0"/>
              </a:endParaRPr>
            </a:p>
            <a:p>
              <a:pPr algn="just"/>
              <a:endParaRPr lang="pl-PL" sz="1400" dirty="0">
                <a:solidFill>
                  <a:schemeClr val="tx1"/>
                </a:solidFill>
                <a:latin typeface="Frutiger 45 Light" panose="020B0603020202020204" pitchFamily="34" charset="0"/>
              </a:endParaRPr>
            </a:p>
            <a:p>
              <a:pPr algn="just"/>
              <a:endParaRPr lang="en-US" sz="1400" dirty="0">
                <a:solidFill>
                  <a:schemeClr val="tx1"/>
                </a:solidFill>
                <a:latin typeface="Frutiger 45 Light" panose="020B0603020202020204" pitchFamily="34" charset="0"/>
              </a:endParaRPr>
            </a:p>
          </p:txBody>
        </p:sp>
        <p:sp>
          <p:nvSpPr>
            <p:cNvPr id="16" name="Isosceles Triangle 15"/>
            <p:cNvSpPr/>
            <p:nvPr/>
          </p:nvSpPr>
          <p:spPr>
            <a:xfrm rot="10800000">
              <a:off x="6110515" y="5783682"/>
              <a:ext cx="4426407" cy="244678"/>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solidFill>
                  <a:prstClr val="white"/>
                </a:solidFill>
              </a:endParaRPr>
            </a:p>
          </p:txBody>
        </p:sp>
      </p:grpSp>
    </p:spTree>
    <p:custDataLst>
      <p:tags r:id="rId1"/>
    </p:custDataLst>
    <p:extLst>
      <p:ext uri="{BB962C8B-B14F-4D97-AF65-F5344CB8AC3E}">
        <p14:creationId xmlns:p14="http://schemas.microsoft.com/office/powerpoint/2010/main" val="130608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VIDER TITLE"/>
          <p:cNvSpPr>
            <a:spLocks noGrp="1"/>
          </p:cNvSpPr>
          <p:nvPr>
            <p:ph type="subTitle" idx="1"/>
            <p:custDataLst>
              <p:tags r:id="rId2"/>
            </p:custDataLst>
          </p:nvPr>
        </p:nvSpPr>
        <p:spPr/>
        <p:txBody>
          <a:bodyPr/>
          <a:lstStyle/>
          <a:p>
            <a:r>
              <a:rPr lang="en-US" dirty="0"/>
              <a:t>How to measure the</a:t>
            </a:r>
            <a:r>
              <a:rPr lang="pl-PL" dirty="0"/>
              <a:t> regulatory</a:t>
            </a:r>
            <a:r>
              <a:rPr lang="en-US" dirty="0"/>
              <a:t> capital </a:t>
            </a:r>
            <a:br>
              <a:rPr lang="pl-PL" dirty="0"/>
            </a:br>
            <a:r>
              <a:rPr lang="en-US" dirty="0"/>
              <a:t>for </a:t>
            </a:r>
            <a:r>
              <a:rPr lang="pl-PL" dirty="0"/>
              <a:t>b</a:t>
            </a:r>
            <a:r>
              <a:rPr lang="en-US" dirty="0" err="1"/>
              <a:t>anks</a:t>
            </a:r>
            <a:r>
              <a:rPr lang="pl-PL" dirty="0"/>
              <a:t>?</a:t>
            </a:r>
            <a:endParaRPr lang="en-US" dirty="0"/>
          </a:p>
        </p:txBody>
      </p:sp>
      <p:sp>
        <p:nvSpPr>
          <p:cNvPr id="11" name="DIVIDER NUMBER"/>
          <p:cNvSpPr>
            <a:spLocks noGrp="1"/>
          </p:cNvSpPr>
          <p:nvPr>
            <p:ph type="ctrTitle"/>
            <p:custDataLst>
              <p:tags r:id="rId3"/>
            </p:custDataLst>
          </p:nvPr>
        </p:nvSpPr>
        <p:spPr/>
        <p:txBody>
          <a:bodyPr/>
          <a:lstStyle/>
          <a:p>
            <a:r>
              <a:rPr lang="en-US" dirty="0"/>
              <a:t>Section </a:t>
            </a:r>
            <a:r>
              <a:rPr lang="pl-PL" dirty="0"/>
              <a:t>3</a:t>
            </a:r>
            <a:endParaRPr lang="en-US" dirty="0"/>
          </a:p>
        </p:txBody>
      </p:sp>
    </p:spTree>
    <p:custDataLst>
      <p:tags r:id="rId1"/>
    </p:custDataLst>
    <p:extLst>
      <p:ext uri="{BB962C8B-B14F-4D97-AF65-F5344CB8AC3E}">
        <p14:creationId xmlns:p14="http://schemas.microsoft.com/office/powerpoint/2010/main" val="358365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pl-PL" dirty="0"/>
              <a:t>The Sources of Risk for Banks – Primary Risks</a:t>
            </a:r>
            <a:endParaRPr lang="en-US" dirty="0"/>
          </a:p>
        </p:txBody>
      </p:sp>
      <p:graphicFrame>
        <p:nvGraphicFramePr>
          <p:cNvPr id="2" name="Diagram 1"/>
          <p:cNvGraphicFramePr/>
          <p:nvPr>
            <p:extLst>
              <p:ext uri="{D42A27DB-BD31-4B8C-83A1-F6EECF244321}">
                <p14:modId xmlns:p14="http://schemas.microsoft.com/office/powerpoint/2010/main" val="2866326613"/>
              </p:ext>
            </p:extLst>
          </p:nvPr>
        </p:nvGraphicFramePr>
        <p:xfrm>
          <a:off x="504825" y="1104900"/>
          <a:ext cx="9067800" cy="5600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84525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en-US" dirty="0"/>
              <a:t>New</a:t>
            </a:r>
            <a:r>
              <a:rPr lang="pl-PL" dirty="0"/>
              <a:t> regulatory</a:t>
            </a:r>
            <a:r>
              <a:rPr lang="en-US" dirty="0"/>
              <a:t> capital requirements</a:t>
            </a:r>
            <a:r>
              <a:rPr lang="pl-PL" dirty="0"/>
              <a:t> </a:t>
            </a:r>
            <a:endParaRPr lang="en-US" dirty="0"/>
          </a:p>
        </p:txBody>
      </p:sp>
      <p:sp>
        <p:nvSpPr>
          <p:cNvPr id="3" name="Rectangle 2"/>
          <p:cNvSpPr/>
          <p:nvPr/>
        </p:nvSpPr>
        <p:spPr>
          <a:xfrm>
            <a:off x="363255" y="1208927"/>
            <a:ext cx="8968636" cy="2308324"/>
          </a:xfrm>
          <a:prstGeom prst="rect">
            <a:avLst/>
          </a:prstGeom>
        </p:spPr>
        <p:txBody>
          <a:bodyPr wrap="square">
            <a:spAutoFit/>
          </a:bodyPr>
          <a:lstStyle/>
          <a:p>
            <a:r>
              <a:rPr sz="1600" b="1" dirty="0">
                <a:solidFill>
                  <a:prstClr val="black"/>
                </a:solidFill>
                <a:latin typeface="Frutiger 45 Light" panose="020B0603020202020204" pitchFamily="34" charset="0"/>
              </a:rPr>
              <a:t>Facts:</a:t>
            </a:r>
          </a:p>
          <a:p>
            <a:pPr marL="342900" indent="-342900">
              <a:buFont typeface="+mj-lt"/>
              <a:buAutoNum type="arabicPeriod"/>
            </a:pPr>
            <a:r>
              <a:rPr sz="1600" dirty="0">
                <a:solidFill>
                  <a:prstClr val="black"/>
                </a:solidFill>
                <a:latin typeface="Frutiger 45 Light" panose="020B0603020202020204" pitchFamily="34" charset="0"/>
              </a:rPr>
              <a:t>One of the most dramatic changes to the banking industry since the last financial crisis is the rollout of new capital requirements for banks. </a:t>
            </a:r>
          </a:p>
          <a:p>
            <a:pPr marL="342900" indent="-342900">
              <a:buFont typeface="+mj-lt"/>
              <a:buAutoNum type="arabicPeriod"/>
            </a:pPr>
            <a:r>
              <a:rPr sz="1600" dirty="0">
                <a:solidFill>
                  <a:prstClr val="black"/>
                </a:solidFill>
                <a:latin typeface="Frutiger 45 Light" panose="020B0603020202020204" pitchFamily="34" charset="0"/>
              </a:rPr>
              <a:t>Today, banks are required to hold higher amounts of capital, dictated by a </a:t>
            </a:r>
            <a:r>
              <a:rPr sz="1600" b="1" dirty="0">
                <a:solidFill>
                  <a:prstClr val="black"/>
                </a:solidFill>
                <a:latin typeface="Frutiger 45 Light" panose="020B0603020202020204" pitchFamily="34" charset="0"/>
              </a:rPr>
              <a:t>"complex" formula</a:t>
            </a:r>
            <a:r>
              <a:rPr sz="1600" dirty="0">
                <a:solidFill>
                  <a:prstClr val="black"/>
                </a:solidFill>
                <a:latin typeface="Frutiger 45 Light" panose="020B0603020202020204" pitchFamily="34" charset="0"/>
              </a:rPr>
              <a:t>.</a:t>
            </a:r>
          </a:p>
          <a:p>
            <a:pPr marL="342900" indent="-342900">
              <a:buFont typeface="+mj-lt"/>
              <a:buAutoNum type="arabicPeriod"/>
            </a:pPr>
            <a:r>
              <a:rPr sz="1600" dirty="0">
                <a:solidFill>
                  <a:prstClr val="black"/>
                </a:solidFill>
                <a:latin typeface="Frutiger 45 Light" panose="020B0603020202020204" pitchFamily="34" charset="0"/>
              </a:rPr>
              <a:t>This capital protects the bank from (unexpected) losses and ultimately protects taxpayers from potential expensive bailouts. </a:t>
            </a:r>
          </a:p>
          <a:p>
            <a:endParaRPr sz="1600" dirty="0">
              <a:solidFill>
                <a:prstClr val="black"/>
              </a:solidFill>
              <a:latin typeface="Frutiger 45 Light" panose="020B0603020202020204" pitchFamily="34" charset="0"/>
            </a:endParaRPr>
          </a:p>
        </p:txBody>
      </p:sp>
      <p:sp>
        <p:nvSpPr>
          <p:cNvPr id="8" name="Rectangle 7"/>
          <p:cNvSpPr/>
          <p:nvPr/>
        </p:nvSpPr>
        <p:spPr>
          <a:xfrm>
            <a:off x="363255" y="3726134"/>
            <a:ext cx="8968636" cy="2431435"/>
          </a:xfrm>
          <a:prstGeom prst="rect">
            <a:avLst/>
          </a:prstGeom>
        </p:spPr>
        <p:txBody>
          <a:bodyPr wrap="square">
            <a:spAutoFit/>
          </a:bodyPr>
          <a:lstStyle/>
          <a:p>
            <a:r>
              <a:rPr lang="en-US" sz="1600" b="1" dirty="0">
                <a:solidFill>
                  <a:prstClr val="black"/>
                </a:solidFill>
                <a:latin typeface="Frutiger 45 Light" panose="020B0603020202020204" pitchFamily="34" charset="0"/>
              </a:rPr>
              <a:t>How to determine that capital level?</a:t>
            </a:r>
          </a:p>
          <a:p>
            <a:pPr marL="285750" indent="-285750">
              <a:buFont typeface="Arial" panose="020B0604020202020204" pitchFamily="34" charset="0"/>
              <a:buChar char="•"/>
            </a:pPr>
            <a:r>
              <a:rPr lang="en-US" sz="1600" dirty="0">
                <a:solidFill>
                  <a:prstClr val="black"/>
                </a:solidFill>
                <a:latin typeface="Frutiger 45 Light" panose="020B0603020202020204" pitchFamily="34" charset="0"/>
              </a:rPr>
              <a:t>The simplest approach would be to require all banks to maintain a maximum leverage ratio, something like the assets-to-shareholder equity ratio. </a:t>
            </a:r>
          </a:p>
          <a:p>
            <a:pPr marL="285750" indent="-285750">
              <a:buFont typeface="Arial" panose="020B0604020202020204" pitchFamily="34" charset="0"/>
              <a:buChar char="•"/>
            </a:pPr>
            <a:r>
              <a:rPr lang="en-US" sz="1600" dirty="0">
                <a:solidFill>
                  <a:prstClr val="black"/>
                </a:solidFill>
                <a:latin typeface="Frutiger 45 Light" panose="020B0603020202020204" pitchFamily="34" charset="0"/>
              </a:rPr>
              <a:t>This concept would be </a:t>
            </a:r>
          </a:p>
          <a:p>
            <a:pPr marL="742950" lvl="1" indent="-285750">
              <a:buFont typeface="Wingdings" panose="05000000000000000000" pitchFamily="2" charset="2"/>
              <a:buChar char="§"/>
            </a:pPr>
            <a:r>
              <a:rPr lang="en-US" sz="1600" dirty="0">
                <a:solidFill>
                  <a:prstClr val="black"/>
                </a:solidFill>
                <a:latin typeface="Frutiger 45 Light" panose="020B0603020202020204" pitchFamily="34" charset="0"/>
              </a:rPr>
              <a:t>simple</a:t>
            </a:r>
          </a:p>
          <a:p>
            <a:pPr marL="742950" lvl="1" indent="-285750">
              <a:buFont typeface="Wingdings" panose="05000000000000000000" pitchFamily="2" charset="2"/>
              <a:buChar char="§"/>
            </a:pPr>
            <a:r>
              <a:rPr lang="en-US" sz="1600" dirty="0">
                <a:solidFill>
                  <a:prstClr val="black"/>
                </a:solidFill>
                <a:latin typeface="Frutiger 45 Light" panose="020B0603020202020204" pitchFamily="34" charset="0"/>
              </a:rPr>
              <a:t>everyone could understand it, and </a:t>
            </a:r>
          </a:p>
          <a:p>
            <a:pPr marL="742950" lvl="1" indent="-285750">
              <a:buFont typeface="Wingdings" panose="05000000000000000000" pitchFamily="2" charset="2"/>
              <a:buChar char="§"/>
            </a:pPr>
            <a:r>
              <a:rPr lang="en-US" sz="1600" dirty="0">
                <a:solidFill>
                  <a:prstClr val="black"/>
                </a:solidFill>
                <a:latin typeface="Frutiger 45 Light" panose="020B0603020202020204" pitchFamily="34" charset="0"/>
              </a:rPr>
              <a:t>there would be no question which banks were overly leveraged.</a:t>
            </a:r>
          </a:p>
        </p:txBody>
      </p:sp>
    </p:spTree>
    <p:custDataLst>
      <p:tags r:id="rId1"/>
    </p:custDataLst>
    <p:extLst>
      <p:ext uri="{BB962C8B-B14F-4D97-AF65-F5344CB8AC3E}">
        <p14:creationId xmlns:p14="http://schemas.microsoft.com/office/powerpoint/2010/main" val="135608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en-US" dirty="0"/>
              <a:t>First idea – Leverage ratio</a:t>
            </a:r>
          </a:p>
        </p:txBody>
      </p:sp>
      <p:sp>
        <p:nvSpPr>
          <p:cNvPr id="8" name="Rectangle 7"/>
          <p:cNvSpPr/>
          <p:nvPr/>
        </p:nvSpPr>
        <p:spPr>
          <a:xfrm>
            <a:off x="1746468" y="1708687"/>
            <a:ext cx="936104" cy="1368152"/>
          </a:xfrm>
          <a:prstGeom prst="rect">
            <a:avLst/>
          </a:prstGeom>
          <a:solidFill>
            <a:srgbClr val="3692CA"/>
          </a:solidFill>
          <a:ln w="19050">
            <a:solidFill>
              <a:srgbClr val="3692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solidFill>
                  <a:srgbClr val="FFFFFF"/>
                </a:solidFill>
              </a:rPr>
              <a:t>Assets</a:t>
            </a:r>
            <a:endParaRPr lang="it-IT" sz="1200" dirty="0">
              <a:solidFill>
                <a:srgbClr val="FFFFFF"/>
              </a:solidFill>
            </a:endParaRPr>
          </a:p>
        </p:txBody>
      </p:sp>
      <p:sp>
        <p:nvSpPr>
          <p:cNvPr id="9" name="Rectangle 8"/>
          <p:cNvSpPr/>
          <p:nvPr/>
        </p:nvSpPr>
        <p:spPr>
          <a:xfrm>
            <a:off x="2906980" y="1713516"/>
            <a:ext cx="936104" cy="915509"/>
          </a:xfrm>
          <a:prstGeom prst="rect">
            <a:avLst/>
          </a:prstGeom>
          <a:solidFill>
            <a:srgbClr val="A43725"/>
          </a:solidFill>
          <a:ln w="19050">
            <a:solidFill>
              <a:srgbClr val="A437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FFFF"/>
                </a:solidFill>
              </a:rPr>
              <a:t>Liabilities</a:t>
            </a:r>
          </a:p>
        </p:txBody>
      </p:sp>
      <p:sp>
        <p:nvSpPr>
          <p:cNvPr id="10" name="Rectangle 9"/>
          <p:cNvSpPr/>
          <p:nvPr/>
        </p:nvSpPr>
        <p:spPr>
          <a:xfrm>
            <a:off x="2906980" y="2629025"/>
            <a:ext cx="936104" cy="439369"/>
          </a:xfrm>
          <a:prstGeom prst="rect">
            <a:avLst/>
          </a:prstGeom>
          <a:solidFill>
            <a:srgbClr val="759731"/>
          </a:solidFill>
          <a:ln w="19050">
            <a:solidFill>
              <a:srgbClr val="7597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FFFF"/>
                </a:solidFill>
              </a:rPr>
              <a:t>Equity</a:t>
            </a:r>
          </a:p>
        </p:txBody>
      </p:sp>
      <p:sp>
        <p:nvSpPr>
          <p:cNvPr id="28" name="Rectangle 27"/>
          <p:cNvSpPr/>
          <p:nvPr/>
        </p:nvSpPr>
        <p:spPr>
          <a:xfrm>
            <a:off x="427864" y="1186727"/>
            <a:ext cx="4423762" cy="288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ysClr val="windowText" lastClr="000000"/>
                </a:solidFill>
              </a:rPr>
              <a:t>Bank A</a:t>
            </a:r>
            <a:endParaRPr lang="it-IT" sz="1400" b="1" dirty="0">
              <a:solidFill>
                <a:sysClr val="windowText" lastClr="000000"/>
              </a:solidFill>
            </a:endParaRPr>
          </a:p>
        </p:txBody>
      </p:sp>
      <p:sp>
        <p:nvSpPr>
          <p:cNvPr id="36" name="Rectangle 35"/>
          <p:cNvSpPr/>
          <p:nvPr/>
        </p:nvSpPr>
        <p:spPr>
          <a:xfrm>
            <a:off x="6777410" y="1628114"/>
            <a:ext cx="936104" cy="1368152"/>
          </a:xfrm>
          <a:prstGeom prst="rect">
            <a:avLst/>
          </a:prstGeom>
          <a:solidFill>
            <a:srgbClr val="3692CA"/>
          </a:solidFill>
          <a:ln w="19050">
            <a:solidFill>
              <a:srgbClr val="3692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solidFill>
                  <a:srgbClr val="FFFFFF"/>
                </a:solidFill>
              </a:rPr>
              <a:t>Assets</a:t>
            </a:r>
            <a:endParaRPr lang="it-IT" sz="1200" dirty="0">
              <a:solidFill>
                <a:srgbClr val="FFFFFF"/>
              </a:solidFill>
            </a:endParaRPr>
          </a:p>
        </p:txBody>
      </p:sp>
      <p:sp>
        <p:nvSpPr>
          <p:cNvPr id="37" name="Rectangle 36"/>
          <p:cNvSpPr/>
          <p:nvPr/>
        </p:nvSpPr>
        <p:spPr>
          <a:xfrm>
            <a:off x="7937922" y="1632943"/>
            <a:ext cx="936104" cy="915509"/>
          </a:xfrm>
          <a:prstGeom prst="rect">
            <a:avLst/>
          </a:prstGeom>
          <a:solidFill>
            <a:srgbClr val="A43725"/>
          </a:solidFill>
          <a:ln w="19050">
            <a:solidFill>
              <a:srgbClr val="A437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FFFF"/>
                </a:solidFill>
              </a:rPr>
              <a:t>Liabilities</a:t>
            </a:r>
          </a:p>
        </p:txBody>
      </p:sp>
      <p:sp>
        <p:nvSpPr>
          <p:cNvPr id="38" name="Rectangle 37"/>
          <p:cNvSpPr/>
          <p:nvPr/>
        </p:nvSpPr>
        <p:spPr>
          <a:xfrm>
            <a:off x="7937922" y="2548452"/>
            <a:ext cx="936104" cy="439369"/>
          </a:xfrm>
          <a:prstGeom prst="rect">
            <a:avLst/>
          </a:prstGeom>
          <a:solidFill>
            <a:srgbClr val="759731"/>
          </a:solidFill>
          <a:ln w="19050">
            <a:solidFill>
              <a:srgbClr val="7597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FFFF"/>
                </a:solidFill>
              </a:rPr>
              <a:t>Equity</a:t>
            </a:r>
          </a:p>
        </p:txBody>
      </p:sp>
      <p:sp>
        <p:nvSpPr>
          <p:cNvPr id="52" name="Rectangle 51"/>
          <p:cNvSpPr/>
          <p:nvPr/>
        </p:nvSpPr>
        <p:spPr>
          <a:xfrm>
            <a:off x="5237378" y="1186727"/>
            <a:ext cx="4423762" cy="288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ysClr val="windowText" lastClr="000000"/>
                </a:solidFill>
              </a:rPr>
              <a:t>Bank B</a:t>
            </a:r>
            <a:endParaRPr lang="it-IT" sz="1400" b="1" dirty="0">
              <a:solidFill>
                <a:sysClr val="windowText" lastClr="000000"/>
              </a:solidFill>
            </a:endParaRPr>
          </a:p>
        </p:txBody>
      </p:sp>
      <p:sp>
        <p:nvSpPr>
          <p:cNvPr id="3" name="TextBox 2"/>
          <p:cNvSpPr txBox="1"/>
          <p:nvPr/>
        </p:nvSpPr>
        <p:spPr>
          <a:xfrm>
            <a:off x="5352070" y="4142502"/>
            <a:ext cx="4423762" cy="901874"/>
          </a:xfrm>
          <a:prstGeom prst="rect">
            <a:avLst/>
          </a:prstGeom>
          <a:noFill/>
        </p:spPr>
        <p:txBody>
          <a:bodyPr wrap="square" lIns="0" tIns="0" rIns="0" bIns="0" rtlCol="0">
            <a:noAutofit/>
          </a:bodyPr>
          <a:lstStyle/>
          <a:p>
            <a:r>
              <a:rPr lang="en-GB" sz="1400" b="1" dirty="0">
                <a:latin typeface="Frutiger 45 Light" panose="020B0603020202020204" pitchFamily="34" charset="0"/>
              </a:rPr>
              <a:t>Asset composition:</a:t>
            </a:r>
            <a:endParaRPr lang="en-US" sz="1400" dirty="0">
              <a:latin typeface="Frutiger 45 Light" panose="020B0603020202020204" pitchFamily="34" charset="0"/>
            </a:endParaRPr>
          </a:p>
          <a:p>
            <a:r>
              <a:rPr lang="en-US" sz="1400" dirty="0">
                <a:latin typeface="Frutiger 45 Light" panose="020B0603020202020204" pitchFamily="34" charset="0"/>
              </a:rPr>
              <a:t>50% in subprime loans, 29% in risky derivatives, 20% in branches, and 1% in cash. </a:t>
            </a:r>
          </a:p>
          <a:p>
            <a:r>
              <a:rPr lang="en-US" sz="1400" b="1" dirty="0">
                <a:solidFill>
                  <a:srgbClr val="FF0000"/>
                </a:solidFill>
                <a:latin typeface="Frutiger 45 Light" panose="020B0603020202020204" pitchFamily="34" charset="0"/>
                <a:sym typeface="Wingdings" panose="05000000000000000000" pitchFamily="2" charset="2"/>
              </a:rPr>
              <a:t> </a:t>
            </a:r>
            <a:r>
              <a:rPr lang="en-US" sz="1400" b="1" dirty="0">
                <a:solidFill>
                  <a:srgbClr val="FF0000"/>
                </a:solidFill>
                <a:latin typeface="Frutiger 45 Light" panose="020B0603020202020204" pitchFamily="34" charset="0"/>
              </a:rPr>
              <a:t>risky assets structure</a:t>
            </a:r>
          </a:p>
          <a:p>
            <a:endParaRPr lang="en-GB" sz="1400" dirty="0">
              <a:latin typeface="Frutiger 45 Light" panose="020B0603020202020204" pitchFamily="34" charset="0"/>
            </a:endParaRPr>
          </a:p>
        </p:txBody>
      </p:sp>
      <p:sp>
        <p:nvSpPr>
          <p:cNvPr id="56" name="TextBox 55"/>
          <p:cNvSpPr txBox="1"/>
          <p:nvPr/>
        </p:nvSpPr>
        <p:spPr>
          <a:xfrm>
            <a:off x="470691" y="4145754"/>
            <a:ext cx="4423762" cy="901874"/>
          </a:xfrm>
          <a:prstGeom prst="rect">
            <a:avLst/>
          </a:prstGeom>
          <a:noFill/>
        </p:spPr>
        <p:txBody>
          <a:bodyPr wrap="square" lIns="0" tIns="0" rIns="0" bIns="0" rtlCol="0">
            <a:noAutofit/>
          </a:bodyPr>
          <a:lstStyle/>
          <a:p>
            <a:r>
              <a:rPr lang="en-GB" sz="1400" b="1" dirty="0">
                <a:latin typeface="Frutiger 45 Light" panose="020B0603020202020204" pitchFamily="34" charset="0"/>
              </a:rPr>
              <a:t>Asset composition:</a:t>
            </a:r>
          </a:p>
          <a:p>
            <a:r>
              <a:rPr lang="en-US" sz="1400" dirty="0">
                <a:latin typeface="Frutiger 45 Light" panose="020B0603020202020204" pitchFamily="34" charset="0"/>
              </a:rPr>
              <a:t>50% Treasuries, 25% highly rated loans, 15% in branches and buildings, and 10% in cash</a:t>
            </a:r>
          </a:p>
          <a:p>
            <a:r>
              <a:rPr lang="en-US" sz="1400" b="1" dirty="0">
                <a:solidFill>
                  <a:srgbClr val="FF0000"/>
                </a:solidFill>
                <a:latin typeface="Frutiger 45 Light" panose="020B0603020202020204" pitchFamily="34" charset="0"/>
                <a:sym typeface="Wingdings" panose="05000000000000000000" pitchFamily="2" charset="2"/>
              </a:rPr>
              <a:t> </a:t>
            </a:r>
            <a:r>
              <a:rPr lang="en-US" sz="1400" b="1" dirty="0">
                <a:solidFill>
                  <a:srgbClr val="FF0000"/>
                </a:solidFill>
                <a:latin typeface="Frutiger 45 Light" panose="020B0603020202020204" pitchFamily="34" charset="0"/>
              </a:rPr>
              <a:t>conservative assets structure</a:t>
            </a:r>
            <a:endParaRPr lang="en-GB" sz="1400" b="1" dirty="0">
              <a:solidFill>
                <a:srgbClr val="FF0000"/>
              </a:solidFill>
              <a:latin typeface="Frutiger 45 Light" panose="020B0603020202020204" pitchFamily="34" charset="0"/>
            </a:endParaRPr>
          </a:p>
        </p:txBody>
      </p:sp>
      <p:sp>
        <p:nvSpPr>
          <p:cNvPr id="5" name="TextBox 4"/>
          <p:cNvSpPr txBox="1"/>
          <p:nvPr/>
        </p:nvSpPr>
        <p:spPr>
          <a:xfrm>
            <a:off x="1986925" y="3222450"/>
            <a:ext cx="6500906" cy="479053"/>
          </a:xfrm>
          <a:prstGeom prst="rect">
            <a:avLst/>
          </a:prstGeom>
          <a:noFill/>
        </p:spPr>
        <p:txBody>
          <a:bodyPr wrap="square" lIns="0" tIns="0" rIns="0" bIns="0" rtlCol="0">
            <a:noAutofit/>
          </a:bodyPr>
          <a:lstStyle/>
          <a:p>
            <a:pPr algn="ctr"/>
            <a:r>
              <a:rPr lang="en-GB" b="1" dirty="0">
                <a:latin typeface="Frutiger 45 Light" panose="020B0603020202020204" pitchFamily="34" charset="0"/>
              </a:rPr>
              <a:t>Leverage ratio = Equity / Assets</a:t>
            </a:r>
          </a:p>
          <a:p>
            <a:pPr algn="ctr"/>
            <a:r>
              <a:rPr lang="en-GB" b="1" dirty="0">
                <a:solidFill>
                  <a:srgbClr val="FF0000"/>
                </a:solidFill>
                <a:latin typeface="Frutiger 45 Light" panose="020B0603020202020204" pitchFamily="34" charset="0"/>
              </a:rPr>
              <a:t>Leverage ratio Bank A = Leverage ratio Bank B</a:t>
            </a:r>
          </a:p>
        </p:txBody>
      </p:sp>
      <p:sp>
        <p:nvSpPr>
          <p:cNvPr id="6" name="Rectangle 5"/>
          <p:cNvSpPr/>
          <p:nvPr/>
        </p:nvSpPr>
        <p:spPr>
          <a:xfrm>
            <a:off x="474970" y="5577300"/>
            <a:ext cx="9300862" cy="954107"/>
          </a:xfrm>
          <a:prstGeom prst="rect">
            <a:avLst/>
          </a:prstGeom>
        </p:spPr>
        <p:txBody>
          <a:bodyPr wrap="square">
            <a:spAutoFit/>
          </a:bodyPr>
          <a:lstStyle/>
          <a:p>
            <a:r>
              <a:rPr lang="en-US" sz="1600" dirty="0">
                <a:solidFill>
                  <a:prstClr val="black"/>
                </a:solidFill>
                <a:latin typeface="Frutiger 45 Light" panose="020B0603020202020204" pitchFamily="34" charset="0"/>
              </a:rPr>
              <a:t>Using the assets-to-shareholder equity approach is not correctly reflecting the assets compositions and the risks involved </a:t>
            </a:r>
            <a:r>
              <a:rPr lang="en-US" sz="1600" b="1" dirty="0">
                <a:solidFill>
                  <a:prstClr val="black"/>
                </a:solidFill>
                <a:latin typeface="Frutiger 45 Light" panose="020B0603020202020204" pitchFamily="34" charset="0"/>
                <a:sym typeface="Wingdings" panose="05000000000000000000" pitchFamily="2" charset="2"/>
              </a:rPr>
              <a:t> the leverage ratio does not describe the full picture</a:t>
            </a:r>
            <a:endParaRPr lang="pl-PL" sz="1600" b="1" dirty="0">
              <a:solidFill>
                <a:prstClr val="black"/>
              </a:solidFill>
              <a:latin typeface="Frutiger 45 Light" panose="020B0603020202020204" pitchFamily="34" charset="0"/>
              <a:sym typeface="Wingdings" panose="05000000000000000000" pitchFamily="2" charset="2"/>
            </a:endParaRPr>
          </a:p>
          <a:p>
            <a:r>
              <a:rPr lang="en-US" sz="1600" b="1" dirty="0">
                <a:solidFill>
                  <a:prstClr val="black"/>
                </a:solidFill>
                <a:latin typeface="Frutiger 45 Light" panose="020B0603020202020204" pitchFamily="34" charset="0"/>
                <a:sym typeface="Wingdings" panose="05000000000000000000" pitchFamily="2" charset="2"/>
              </a:rPr>
              <a:t> main idea: re-scale the bank's assets by considering the underlying risk </a:t>
            </a:r>
            <a:r>
              <a:rPr lang="pl-PL" sz="1600" b="1" dirty="0">
                <a:solidFill>
                  <a:prstClr val="black"/>
                </a:solidFill>
                <a:latin typeface="Frutiger 45 Light" panose="020B0603020202020204" pitchFamily="34" charset="0"/>
                <a:sym typeface="Wingdings" panose="05000000000000000000" pitchFamily="2" charset="2"/>
              </a:rPr>
              <a:t>(</a:t>
            </a:r>
            <a:r>
              <a:rPr lang="en-US" sz="1600" b="1" dirty="0">
                <a:solidFill>
                  <a:prstClr val="black"/>
                </a:solidFill>
                <a:latin typeface="Frutiger 45 Light" panose="020B0603020202020204" pitchFamily="34" charset="0"/>
                <a:sym typeface="Wingdings" panose="05000000000000000000" pitchFamily="2" charset="2"/>
              </a:rPr>
              <a:t>see next</a:t>
            </a:r>
            <a:r>
              <a:rPr lang="pl-PL" sz="1600" b="1" dirty="0">
                <a:solidFill>
                  <a:prstClr val="black"/>
                </a:solidFill>
                <a:latin typeface="Frutiger 45 Light" panose="020B0603020202020204" pitchFamily="34" charset="0"/>
                <a:sym typeface="Wingdings" panose="05000000000000000000" pitchFamily="2" charset="2"/>
              </a:rPr>
              <a:t> page)</a:t>
            </a:r>
            <a:endParaRPr lang="en-US" sz="1600" b="1" dirty="0">
              <a:solidFill>
                <a:prstClr val="black"/>
              </a:solidFill>
              <a:latin typeface="Frutiger 45 Light" panose="020B0603020202020204" pitchFamily="34" charset="0"/>
            </a:endParaRPr>
          </a:p>
        </p:txBody>
      </p:sp>
    </p:spTree>
    <p:custDataLst>
      <p:tags r:id="rId1"/>
    </p:custDataLst>
    <p:extLst>
      <p:ext uri="{BB962C8B-B14F-4D97-AF65-F5344CB8AC3E}">
        <p14:creationId xmlns:p14="http://schemas.microsoft.com/office/powerpoint/2010/main" val="330905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6"/>
                                        </p:tgtEl>
                                        <p:attrNameLst>
                                          <p:attrName>style.visibility</p:attrName>
                                        </p:attrNameLst>
                                      </p:cBhvr>
                                      <p:to>
                                        <p:strVal val="visible"/>
                                      </p:to>
                                    </p:set>
                                    <p:anim calcmode="lin" valueType="num">
                                      <p:cBhvr>
                                        <p:cTn id="14" dur="500" fill="hold"/>
                                        <p:tgtEl>
                                          <p:spTgt spid="56"/>
                                        </p:tgtEl>
                                        <p:attrNameLst>
                                          <p:attrName>ppt_w</p:attrName>
                                        </p:attrNameLst>
                                      </p:cBhvr>
                                      <p:tavLst>
                                        <p:tav tm="0">
                                          <p:val>
                                            <p:fltVal val="0"/>
                                          </p:val>
                                        </p:tav>
                                        <p:tav tm="100000">
                                          <p:val>
                                            <p:strVal val="#ppt_w"/>
                                          </p:val>
                                        </p:tav>
                                      </p:tavLst>
                                    </p:anim>
                                    <p:anim calcmode="lin" valueType="num">
                                      <p:cBhvr>
                                        <p:cTn id="15" dur="500" fill="hold"/>
                                        <p:tgtEl>
                                          <p:spTgt spid="56"/>
                                        </p:tgtEl>
                                        <p:attrNameLst>
                                          <p:attrName>ppt_h</p:attrName>
                                        </p:attrNameLst>
                                      </p:cBhvr>
                                      <p:tavLst>
                                        <p:tav tm="0">
                                          <p:val>
                                            <p:fltVal val="0"/>
                                          </p:val>
                                        </p:tav>
                                        <p:tav tm="100000">
                                          <p:val>
                                            <p:strVal val="#ppt_h"/>
                                          </p:val>
                                        </p:tav>
                                      </p:tavLst>
                                    </p:anim>
                                    <p:animEffect transition="in" filter="fade">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p:bldP spid="5" grpId="0"/>
      <p:bldP spid="6" grpId="0"/>
    </p:bldLst>
  </p:timing>
  <p:extLst>
    <p:ext uri="{6950BFC3-D8DA-4A85-94F7-54DA5524770B}">
      <p188:commentRel xmlns:p188="http://schemas.microsoft.com/office/powerpoint/2018/8/main" r:id="rId5"/>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en-US" dirty="0"/>
              <a:t>Second idea – risk based approach</a:t>
            </a:r>
          </a:p>
        </p:txBody>
      </p:sp>
      <p:sp>
        <p:nvSpPr>
          <p:cNvPr id="15" name="Rectangle 14"/>
          <p:cNvSpPr/>
          <p:nvPr/>
        </p:nvSpPr>
        <p:spPr>
          <a:xfrm>
            <a:off x="427864" y="1732176"/>
            <a:ext cx="936104" cy="1368152"/>
          </a:xfrm>
          <a:prstGeom prst="rect">
            <a:avLst/>
          </a:prstGeom>
          <a:solidFill>
            <a:srgbClr val="3692CA"/>
          </a:solidFill>
          <a:ln w="19050">
            <a:solidFill>
              <a:srgbClr val="3692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solidFill>
                  <a:srgbClr val="FFFFFF"/>
                </a:solidFill>
              </a:rPr>
              <a:t>Assets</a:t>
            </a:r>
            <a:endParaRPr lang="it-IT" sz="1200" dirty="0">
              <a:solidFill>
                <a:srgbClr val="FFFFFF"/>
              </a:solidFill>
            </a:endParaRPr>
          </a:p>
        </p:txBody>
      </p:sp>
      <p:sp>
        <p:nvSpPr>
          <p:cNvPr id="16" name="Rectangle 15"/>
          <p:cNvSpPr/>
          <p:nvPr/>
        </p:nvSpPr>
        <p:spPr>
          <a:xfrm>
            <a:off x="3172552" y="2668280"/>
            <a:ext cx="936104" cy="439369"/>
          </a:xfrm>
          <a:prstGeom prst="rect">
            <a:avLst/>
          </a:prstGeom>
          <a:solidFill>
            <a:srgbClr val="759731"/>
          </a:solidFill>
          <a:ln w="19050">
            <a:solidFill>
              <a:srgbClr val="7597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rgbClr val="FFFFFF"/>
                </a:solidFill>
              </a:rPr>
              <a:t>Equity</a:t>
            </a:r>
          </a:p>
        </p:txBody>
      </p:sp>
      <p:sp>
        <p:nvSpPr>
          <p:cNvPr id="21" name="Rectangle 20"/>
          <p:cNvSpPr/>
          <p:nvPr/>
        </p:nvSpPr>
        <p:spPr>
          <a:xfrm>
            <a:off x="1760012" y="2754008"/>
            <a:ext cx="936104" cy="343586"/>
          </a:xfrm>
          <a:prstGeom prst="rect">
            <a:avLst/>
          </a:prstGeom>
          <a:solidFill>
            <a:srgbClr val="C09979"/>
          </a:solidFill>
          <a:ln w="19050">
            <a:solidFill>
              <a:srgbClr val="C09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solidFill>
                  <a:srgbClr val="FFFFFF"/>
                </a:solidFill>
              </a:rPr>
              <a:t>RWAs</a:t>
            </a:r>
            <a:endParaRPr lang="it-IT" sz="1200" dirty="0">
              <a:solidFill>
                <a:srgbClr val="FFFFFF"/>
              </a:solidFill>
            </a:endParaRPr>
          </a:p>
        </p:txBody>
      </p:sp>
      <p:sp>
        <p:nvSpPr>
          <p:cNvPr id="22" name="Isosceles Triangle 21"/>
          <p:cNvSpPr/>
          <p:nvPr/>
        </p:nvSpPr>
        <p:spPr>
          <a:xfrm rot="5400000">
            <a:off x="1251764" y="2697358"/>
            <a:ext cx="656456" cy="14401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prstClr val="white"/>
              </a:solidFill>
            </a:endParaRPr>
          </a:p>
        </p:txBody>
      </p:sp>
      <p:cxnSp>
        <p:nvCxnSpPr>
          <p:cNvPr id="24" name="Straight Arrow Connector 23"/>
          <p:cNvCxnSpPr/>
          <p:nvPr/>
        </p:nvCxnSpPr>
        <p:spPr>
          <a:xfrm flipH="1">
            <a:off x="1618730" y="1948200"/>
            <a:ext cx="249294"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702038" y="1696961"/>
            <a:ext cx="2312640" cy="244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prstClr val="black"/>
                </a:solidFill>
              </a:rPr>
              <a:t>Risk Weights</a:t>
            </a:r>
          </a:p>
        </p:txBody>
      </p:sp>
      <p:sp>
        <p:nvSpPr>
          <p:cNvPr id="40" name="Rectangle 39"/>
          <p:cNvSpPr/>
          <p:nvPr/>
        </p:nvSpPr>
        <p:spPr>
          <a:xfrm>
            <a:off x="5237378" y="1716818"/>
            <a:ext cx="936104" cy="1368152"/>
          </a:xfrm>
          <a:prstGeom prst="rect">
            <a:avLst/>
          </a:prstGeom>
          <a:solidFill>
            <a:srgbClr val="3692CA"/>
          </a:solidFill>
          <a:ln w="19050">
            <a:solidFill>
              <a:srgbClr val="3692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solidFill>
                  <a:srgbClr val="FFFFFF"/>
                </a:solidFill>
              </a:rPr>
              <a:t>Assets</a:t>
            </a:r>
            <a:endParaRPr lang="it-IT" sz="1200" dirty="0">
              <a:solidFill>
                <a:srgbClr val="FFFFFF"/>
              </a:solidFill>
            </a:endParaRPr>
          </a:p>
        </p:txBody>
      </p:sp>
      <p:sp>
        <p:nvSpPr>
          <p:cNvPr id="41" name="Rectangle 40"/>
          <p:cNvSpPr/>
          <p:nvPr/>
        </p:nvSpPr>
        <p:spPr>
          <a:xfrm>
            <a:off x="7982066" y="2652922"/>
            <a:ext cx="936104" cy="439369"/>
          </a:xfrm>
          <a:prstGeom prst="rect">
            <a:avLst/>
          </a:prstGeom>
          <a:solidFill>
            <a:srgbClr val="759731"/>
          </a:solidFill>
          <a:ln w="19050">
            <a:solidFill>
              <a:srgbClr val="7597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rgbClr val="FFFFFF"/>
                </a:solidFill>
              </a:rPr>
              <a:t>Equity</a:t>
            </a:r>
          </a:p>
        </p:txBody>
      </p:sp>
      <p:sp>
        <p:nvSpPr>
          <p:cNvPr id="45" name="Rectangle 44"/>
          <p:cNvSpPr/>
          <p:nvPr/>
        </p:nvSpPr>
        <p:spPr>
          <a:xfrm>
            <a:off x="6569526" y="2329835"/>
            <a:ext cx="936104" cy="752401"/>
          </a:xfrm>
          <a:prstGeom prst="rect">
            <a:avLst/>
          </a:prstGeom>
          <a:solidFill>
            <a:srgbClr val="C09979"/>
          </a:solidFill>
          <a:ln w="19050">
            <a:solidFill>
              <a:srgbClr val="C09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solidFill>
                  <a:srgbClr val="FFFFFF"/>
                </a:solidFill>
              </a:rPr>
              <a:t>RWAs</a:t>
            </a:r>
            <a:endParaRPr lang="it-IT" sz="1200" dirty="0">
              <a:solidFill>
                <a:srgbClr val="FFFFFF"/>
              </a:solidFill>
            </a:endParaRPr>
          </a:p>
        </p:txBody>
      </p:sp>
      <p:sp>
        <p:nvSpPr>
          <p:cNvPr id="46" name="Isosceles Triangle 45"/>
          <p:cNvSpPr/>
          <p:nvPr/>
        </p:nvSpPr>
        <p:spPr>
          <a:xfrm rot="5400000">
            <a:off x="6061278" y="2682000"/>
            <a:ext cx="656456" cy="14401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prstClr val="white"/>
              </a:solidFill>
            </a:endParaRPr>
          </a:p>
        </p:txBody>
      </p:sp>
      <p:cxnSp>
        <p:nvCxnSpPr>
          <p:cNvPr id="48" name="Straight Arrow Connector 47"/>
          <p:cNvCxnSpPr/>
          <p:nvPr/>
        </p:nvCxnSpPr>
        <p:spPr>
          <a:xfrm flipH="1">
            <a:off x="6428244" y="1932842"/>
            <a:ext cx="249294"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511552" y="1681603"/>
            <a:ext cx="2312640" cy="244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prstClr val="black"/>
                </a:solidFill>
              </a:rPr>
              <a:t>Risk Weights</a:t>
            </a:r>
          </a:p>
        </p:txBody>
      </p:sp>
      <p:sp>
        <p:nvSpPr>
          <p:cNvPr id="54" name="Rectangle 53"/>
          <p:cNvSpPr/>
          <p:nvPr/>
        </p:nvSpPr>
        <p:spPr>
          <a:xfrm>
            <a:off x="427864" y="1186727"/>
            <a:ext cx="4423762" cy="288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ysClr val="windowText" lastClr="000000"/>
                </a:solidFill>
              </a:rPr>
              <a:t>Bank A</a:t>
            </a:r>
            <a:endParaRPr lang="it-IT" sz="1400" b="1" dirty="0">
              <a:solidFill>
                <a:sysClr val="windowText" lastClr="000000"/>
              </a:solidFill>
            </a:endParaRPr>
          </a:p>
        </p:txBody>
      </p:sp>
      <p:sp>
        <p:nvSpPr>
          <p:cNvPr id="57" name="Rectangle 56"/>
          <p:cNvSpPr/>
          <p:nvPr/>
        </p:nvSpPr>
        <p:spPr>
          <a:xfrm>
            <a:off x="5237378" y="1186727"/>
            <a:ext cx="4423762" cy="288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ysClr val="windowText" lastClr="000000"/>
                </a:solidFill>
              </a:rPr>
              <a:t>Bank B</a:t>
            </a:r>
            <a:endParaRPr lang="it-IT" sz="1400" b="1" dirty="0">
              <a:solidFill>
                <a:sysClr val="windowText" lastClr="000000"/>
              </a:solidFill>
            </a:endParaRPr>
          </a:p>
        </p:txBody>
      </p:sp>
      <p:sp>
        <p:nvSpPr>
          <p:cNvPr id="59" name="Rectangle 58"/>
          <p:cNvSpPr/>
          <p:nvPr/>
        </p:nvSpPr>
        <p:spPr>
          <a:xfrm>
            <a:off x="3172552" y="1752771"/>
            <a:ext cx="936104" cy="915509"/>
          </a:xfrm>
          <a:prstGeom prst="rect">
            <a:avLst/>
          </a:prstGeom>
          <a:solidFill>
            <a:srgbClr val="A43725"/>
          </a:solidFill>
          <a:ln w="19050">
            <a:solidFill>
              <a:srgbClr val="A437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FFFF"/>
                </a:solidFill>
              </a:rPr>
              <a:t>Liabilities</a:t>
            </a:r>
          </a:p>
        </p:txBody>
      </p:sp>
      <p:sp>
        <p:nvSpPr>
          <p:cNvPr id="60" name="Rectangle 59"/>
          <p:cNvSpPr/>
          <p:nvPr/>
        </p:nvSpPr>
        <p:spPr>
          <a:xfrm>
            <a:off x="7982066" y="1723347"/>
            <a:ext cx="936104" cy="915509"/>
          </a:xfrm>
          <a:prstGeom prst="rect">
            <a:avLst/>
          </a:prstGeom>
          <a:solidFill>
            <a:srgbClr val="A43725"/>
          </a:solidFill>
          <a:ln w="19050">
            <a:solidFill>
              <a:srgbClr val="A437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FFFFFF"/>
                </a:solidFill>
              </a:rPr>
              <a:t>Liabilities</a:t>
            </a:r>
          </a:p>
        </p:txBody>
      </p:sp>
      <p:sp>
        <p:nvSpPr>
          <p:cNvPr id="62" name="TextBox 61"/>
          <p:cNvSpPr txBox="1"/>
          <p:nvPr/>
        </p:nvSpPr>
        <p:spPr>
          <a:xfrm>
            <a:off x="1986925" y="3222450"/>
            <a:ext cx="6500906" cy="479053"/>
          </a:xfrm>
          <a:prstGeom prst="rect">
            <a:avLst/>
          </a:prstGeom>
          <a:noFill/>
        </p:spPr>
        <p:txBody>
          <a:bodyPr wrap="square" lIns="0" tIns="0" rIns="0" bIns="0" rtlCol="0">
            <a:noAutofit/>
          </a:bodyPr>
          <a:lstStyle/>
          <a:p>
            <a:pPr algn="ctr"/>
            <a:r>
              <a:rPr lang="en-US" b="1" dirty="0">
                <a:latin typeface="Frutiger 45 Light" panose="020B0603020202020204" pitchFamily="34" charset="0"/>
              </a:rPr>
              <a:t>Capital Adequacy Ratio (CAR)  := Equity / RWAs</a:t>
            </a:r>
          </a:p>
          <a:p>
            <a:pPr algn="ctr"/>
            <a:r>
              <a:rPr lang="en-GB" b="1" dirty="0">
                <a:solidFill>
                  <a:srgbClr val="FF0000"/>
                </a:solidFill>
                <a:latin typeface="Frutiger 45 Light" panose="020B0603020202020204" pitchFamily="34" charset="0"/>
              </a:rPr>
              <a:t>CAR Bank A &gt;&gt; CAR Bank B</a:t>
            </a:r>
          </a:p>
        </p:txBody>
      </p:sp>
      <p:sp>
        <p:nvSpPr>
          <p:cNvPr id="66" name="TextBox 65"/>
          <p:cNvSpPr txBox="1"/>
          <p:nvPr/>
        </p:nvSpPr>
        <p:spPr>
          <a:xfrm>
            <a:off x="427864" y="4036552"/>
            <a:ext cx="9233275" cy="1327759"/>
          </a:xfrm>
          <a:prstGeom prst="rect">
            <a:avLst/>
          </a:prstGeom>
          <a:noFill/>
        </p:spPr>
        <p:txBody>
          <a:bodyPr wrap="square" lIns="0" tIns="0" rIns="0" bIns="0" rtlCol="0">
            <a:noAutofit/>
          </a:bodyPr>
          <a:lstStyle/>
          <a:p>
            <a:r>
              <a:rPr lang="en-GB" sz="1600" dirty="0">
                <a:latin typeface="Frutiger 45 Light" panose="020B0603020202020204" pitchFamily="34" charset="0"/>
              </a:rPr>
              <a:t>where RWAs stands for </a:t>
            </a:r>
            <a:r>
              <a:rPr lang="en-GB" sz="1600" b="1" dirty="0">
                <a:latin typeface="Frutiger 45 Light" panose="020B0603020202020204" pitchFamily="34" charset="0"/>
              </a:rPr>
              <a:t>R</a:t>
            </a:r>
            <a:r>
              <a:rPr lang="en-GB" sz="1600" dirty="0">
                <a:latin typeface="Frutiger 45 Light" panose="020B0603020202020204" pitchFamily="34" charset="0"/>
              </a:rPr>
              <a:t>isk </a:t>
            </a:r>
            <a:r>
              <a:rPr lang="en-GB" sz="1600" b="1" dirty="0">
                <a:latin typeface="Frutiger 45 Light" panose="020B0603020202020204" pitchFamily="34" charset="0"/>
              </a:rPr>
              <a:t>W</a:t>
            </a:r>
            <a:r>
              <a:rPr lang="en-GB" sz="1600" dirty="0">
                <a:latin typeface="Frutiger 45 Light" panose="020B0603020202020204" pitchFamily="34" charset="0"/>
              </a:rPr>
              <a:t>eights </a:t>
            </a:r>
            <a:r>
              <a:rPr lang="en-GB" sz="1600" b="1" dirty="0">
                <a:latin typeface="Frutiger 45 Light" panose="020B0603020202020204" pitchFamily="34" charset="0"/>
              </a:rPr>
              <a:t>A</a:t>
            </a:r>
            <a:r>
              <a:rPr lang="en-GB" sz="1600" dirty="0">
                <a:latin typeface="Frutiger 45 Light" panose="020B0603020202020204" pitchFamily="34" charset="0"/>
              </a:rPr>
              <a:t>sset</a:t>
            </a:r>
            <a:r>
              <a:rPr lang="en-GB" sz="1600" b="1" dirty="0">
                <a:latin typeface="Frutiger 45 Light" panose="020B0603020202020204" pitchFamily="34" charset="0"/>
              </a:rPr>
              <a:t>s</a:t>
            </a:r>
            <a:r>
              <a:rPr lang="en-GB" sz="1600" dirty="0">
                <a:latin typeface="Frutiger 45 Light" panose="020B0603020202020204" pitchFamily="34" charset="0"/>
              </a:rPr>
              <a:t>. </a:t>
            </a:r>
          </a:p>
          <a:p>
            <a:pPr algn="ctr"/>
            <a:r>
              <a:rPr lang="en-GB" sz="2000" b="1" dirty="0">
                <a:solidFill>
                  <a:srgbClr val="FF0000"/>
                </a:solidFill>
                <a:latin typeface="Frutiger 45 Light" panose="020B0603020202020204" pitchFamily="34" charset="0"/>
              </a:rPr>
              <a:t>Regulators require Banks to hold a minimum CAR.  </a:t>
            </a:r>
          </a:p>
        </p:txBody>
      </p:sp>
      <p:sp>
        <p:nvSpPr>
          <p:cNvPr id="2" name="TextBox 1"/>
          <p:cNvSpPr txBox="1"/>
          <p:nvPr/>
        </p:nvSpPr>
        <p:spPr>
          <a:xfrm>
            <a:off x="427865" y="5052766"/>
            <a:ext cx="8490305" cy="1555424"/>
          </a:xfrm>
          <a:prstGeom prst="rect">
            <a:avLst/>
          </a:prstGeom>
          <a:noFill/>
          <a:ln w="6350" cmpd="sng">
            <a:solidFill>
              <a:schemeClr val="tx1"/>
            </a:solidFill>
          </a:ln>
        </p:spPr>
        <p:txBody>
          <a:bodyPr wrap="square" lIns="0" tIns="0" rIns="0" bIns="0" rtlCol="0">
            <a:noAutofit/>
          </a:bodyPr>
          <a:lstStyle/>
          <a:p>
            <a:pPr algn="ctr"/>
            <a:r>
              <a:rPr lang="en-GB" sz="3200" dirty="0">
                <a:latin typeface="Frutiger 45 Light" panose="020B0603020202020204" pitchFamily="34" charset="0"/>
              </a:rPr>
              <a:t>How to derive adequate risk weights? Which are the risk factors that should determine the risk weights?</a:t>
            </a:r>
          </a:p>
        </p:txBody>
      </p:sp>
    </p:spTree>
    <p:custDataLst>
      <p:tags r:id="rId1"/>
    </p:custDataLst>
    <p:extLst>
      <p:ext uri="{BB962C8B-B14F-4D97-AF65-F5344CB8AC3E}">
        <p14:creationId xmlns:p14="http://schemas.microsoft.com/office/powerpoint/2010/main" val="55065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ppt_w</p:attrName>
                                        </p:attrNameLst>
                                      </p:cBhvr>
                                      <p:tavLst>
                                        <p:tav tm="0">
                                          <p:val>
                                            <p:fltVal val="0"/>
                                          </p:val>
                                        </p:tav>
                                        <p:tav tm="100000">
                                          <p:val>
                                            <p:strVal val="#ppt_w"/>
                                          </p:val>
                                        </p:tav>
                                      </p:tavLst>
                                    </p:anim>
                                    <p:anim calcmode="lin" valueType="num">
                                      <p:cBhvr>
                                        <p:cTn id="28" dur="500" fill="hold"/>
                                        <p:tgtEl>
                                          <p:spTgt spid="50"/>
                                        </p:tgtEl>
                                        <p:attrNameLst>
                                          <p:attrName>ppt_h</p:attrName>
                                        </p:attrNameLst>
                                      </p:cBhvr>
                                      <p:tavLst>
                                        <p:tav tm="0">
                                          <p:val>
                                            <p:fltVal val="0"/>
                                          </p:val>
                                        </p:tav>
                                        <p:tav tm="100000">
                                          <p:val>
                                            <p:strVal val="#ppt_h"/>
                                          </p:val>
                                        </p:tav>
                                      </p:tavLst>
                                    </p:anim>
                                    <p:animEffect transition="in" filter="fade">
                                      <p:cBhvr>
                                        <p:cTn id="29" dur="500"/>
                                        <p:tgtEl>
                                          <p:spTgt spid="50"/>
                                        </p:tgtEl>
                                      </p:cBhvr>
                                    </p:animEffect>
                                  </p:childTnLst>
                                </p:cTn>
                              </p:par>
                              <p:par>
                                <p:cTn id="30" presetID="53" presetClass="entr" presetSubtype="16" fill="hold"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animEffect transition="in" filter="fade">
                                      <p:cBhvr>
                                        <p:cTn id="39" dur="500"/>
                                        <p:tgtEl>
                                          <p:spTgt spid="4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p:cTn id="42" dur="500" fill="hold"/>
                                        <p:tgtEl>
                                          <p:spTgt spid="46"/>
                                        </p:tgtEl>
                                        <p:attrNameLst>
                                          <p:attrName>ppt_w</p:attrName>
                                        </p:attrNameLst>
                                      </p:cBhvr>
                                      <p:tavLst>
                                        <p:tav tm="0">
                                          <p:val>
                                            <p:fltVal val="0"/>
                                          </p:val>
                                        </p:tav>
                                        <p:tav tm="100000">
                                          <p:val>
                                            <p:strVal val="#ppt_w"/>
                                          </p:val>
                                        </p:tav>
                                      </p:tavLst>
                                    </p:anim>
                                    <p:anim calcmode="lin" valueType="num">
                                      <p:cBhvr>
                                        <p:cTn id="43" dur="500" fill="hold"/>
                                        <p:tgtEl>
                                          <p:spTgt spid="46"/>
                                        </p:tgtEl>
                                        <p:attrNameLst>
                                          <p:attrName>ppt_h</p:attrName>
                                        </p:attrNameLst>
                                      </p:cBhvr>
                                      <p:tavLst>
                                        <p:tav tm="0">
                                          <p:val>
                                            <p:fltVal val="0"/>
                                          </p:val>
                                        </p:tav>
                                        <p:tav tm="100000">
                                          <p:val>
                                            <p:strVal val="#ppt_h"/>
                                          </p:val>
                                        </p:tav>
                                      </p:tavLst>
                                    </p:anim>
                                    <p:animEffect transition="in" filter="fade">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p:cTn id="56" dur="500" fill="hold"/>
                                        <p:tgtEl>
                                          <p:spTgt spid="66"/>
                                        </p:tgtEl>
                                        <p:attrNameLst>
                                          <p:attrName>ppt_w</p:attrName>
                                        </p:attrNameLst>
                                      </p:cBhvr>
                                      <p:tavLst>
                                        <p:tav tm="0">
                                          <p:val>
                                            <p:fltVal val="0"/>
                                          </p:val>
                                        </p:tav>
                                        <p:tav tm="100000">
                                          <p:val>
                                            <p:strVal val="#ppt_w"/>
                                          </p:val>
                                        </p:tav>
                                      </p:tavLst>
                                    </p:anim>
                                    <p:anim calcmode="lin" valueType="num">
                                      <p:cBhvr>
                                        <p:cTn id="57" dur="500" fill="hold"/>
                                        <p:tgtEl>
                                          <p:spTgt spid="66"/>
                                        </p:tgtEl>
                                        <p:attrNameLst>
                                          <p:attrName>ppt_h</p:attrName>
                                        </p:attrNameLst>
                                      </p:cBhvr>
                                      <p:tavLst>
                                        <p:tav tm="0">
                                          <p:val>
                                            <p:fltVal val="0"/>
                                          </p:val>
                                        </p:tav>
                                        <p:tav tm="100000">
                                          <p:val>
                                            <p:strVal val="#ppt_h"/>
                                          </p:val>
                                        </p:tav>
                                      </p:tavLst>
                                    </p:anim>
                                    <p:animEffect transition="in" filter="fade">
                                      <p:cBhvr>
                                        <p:cTn id="5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6" grpId="0"/>
      <p:bldP spid="45" grpId="0" animBg="1"/>
      <p:bldP spid="46" grpId="0" animBg="1"/>
      <p:bldP spid="50" grpId="0"/>
      <p:bldP spid="62" grpId="0"/>
      <p:bldP spid="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en-US" dirty="0"/>
              <a:t>Risk metrics and the </a:t>
            </a:r>
            <a:r>
              <a:rPr lang="pl-PL" dirty="0"/>
              <a:t>"</a:t>
            </a:r>
            <a:r>
              <a:rPr lang="en-US" dirty="0"/>
              <a:t>complex" formula</a:t>
            </a:r>
          </a:p>
        </p:txBody>
      </p:sp>
      <p:sp>
        <p:nvSpPr>
          <p:cNvPr id="2" name="TextBox 1"/>
          <p:cNvSpPr txBox="1"/>
          <p:nvPr/>
        </p:nvSpPr>
        <p:spPr>
          <a:xfrm>
            <a:off x="463463" y="1240077"/>
            <a:ext cx="9144000" cy="2254685"/>
          </a:xfrm>
          <a:prstGeom prst="rect">
            <a:avLst/>
          </a:prstGeom>
          <a:noFill/>
        </p:spPr>
        <p:txBody>
          <a:bodyPr wrap="square" lIns="0" tIns="0" rIns="0" bIns="0" rtlCol="0">
            <a:noAutofit/>
          </a:bodyPr>
          <a:lstStyle/>
          <a:p>
            <a:pPr marL="285750" indent="-285750">
              <a:buClr>
                <a:schemeClr val="tx2"/>
              </a:buClr>
              <a:buFont typeface="Arial" panose="020B0604020202020204" pitchFamily="34" charset="0"/>
              <a:buChar char="•"/>
            </a:pPr>
            <a:r>
              <a:rPr lang="en-GB" sz="1600" dirty="0">
                <a:latin typeface="Frutiger 45 Light" panose="020B0603020202020204" pitchFamily="34" charset="0"/>
              </a:rPr>
              <a:t>From the previous page, risk weights seem to be the key figure in order to correctly scale the Bank's asset side by considering its exposure to risk. </a:t>
            </a:r>
          </a:p>
          <a:p>
            <a:pPr marL="285750" indent="-285750">
              <a:buClr>
                <a:schemeClr val="tx2"/>
              </a:buClr>
              <a:buFont typeface="Arial" panose="020B0604020202020204" pitchFamily="34" charset="0"/>
              <a:buChar char="•"/>
            </a:pPr>
            <a:r>
              <a:rPr lang="en-GB" sz="1600" dirty="0">
                <a:latin typeface="Frutiger 45 Light" panose="020B0603020202020204" pitchFamily="34" charset="0"/>
              </a:rPr>
              <a:t>From an intuitive point of view, at least the following risk metrics should influence the risk weights: </a:t>
            </a:r>
          </a:p>
          <a:p>
            <a:pPr marL="285750" indent="-285750">
              <a:buClr>
                <a:schemeClr val="tx2"/>
              </a:buClr>
              <a:buFont typeface="Arial" panose="020B0604020202020204" pitchFamily="34" charset="0"/>
              <a:buChar char="•"/>
            </a:pPr>
            <a:endParaRPr lang="en-GB" sz="1600" dirty="0">
              <a:latin typeface="Frutiger 45 Light" panose="020B0603020202020204" pitchFamily="34" charset="0"/>
            </a:endParaRPr>
          </a:p>
          <a:p>
            <a:pPr marL="285750" indent="-285750">
              <a:buClr>
                <a:schemeClr val="tx2"/>
              </a:buClr>
              <a:buFont typeface="Arial" panose="020B0604020202020204" pitchFamily="34" charset="0"/>
              <a:buChar char="•"/>
            </a:pPr>
            <a:endParaRPr lang="en-GB" sz="1600" dirty="0">
              <a:latin typeface="Frutiger 45 Light" panose="020B0603020202020204" pitchFamily="34" charset="0"/>
            </a:endParaRPr>
          </a:p>
          <a:p>
            <a:pPr marL="285750" indent="-285750">
              <a:buClr>
                <a:schemeClr val="tx2"/>
              </a:buClr>
              <a:buFont typeface="Arial" panose="020B0604020202020204" pitchFamily="34" charset="0"/>
              <a:buChar char="•"/>
            </a:pPr>
            <a:endParaRPr lang="en-GB" sz="1600" dirty="0">
              <a:latin typeface="Frutiger 45 Light" panose="020B0603020202020204" pitchFamily="34" charset="0"/>
            </a:endParaRPr>
          </a:p>
        </p:txBody>
      </p:sp>
      <p:sp>
        <p:nvSpPr>
          <p:cNvPr id="51" name="Isosceles Triangle 50"/>
          <p:cNvSpPr/>
          <p:nvPr/>
        </p:nvSpPr>
        <p:spPr>
          <a:xfrm rot="10800000">
            <a:off x="2838435" y="2743576"/>
            <a:ext cx="2214526" cy="48935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solidFill>
                <a:prstClr val="white"/>
              </a:solidFill>
            </a:endParaRPr>
          </a:p>
        </p:txBody>
      </p:sp>
      <p:sp>
        <p:nvSpPr>
          <p:cNvPr id="5" name="TextBox 4"/>
          <p:cNvSpPr txBox="1"/>
          <p:nvPr/>
        </p:nvSpPr>
        <p:spPr>
          <a:xfrm>
            <a:off x="2838435" y="2407431"/>
            <a:ext cx="2214526" cy="432148"/>
          </a:xfrm>
          <a:prstGeom prst="rect">
            <a:avLst/>
          </a:prstGeom>
          <a:noFill/>
        </p:spPr>
        <p:txBody>
          <a:bodyPr wrap="square" lIns="0" tIns="0" rIns="0" bIns="0" rtlCol="0">
            <a:noAutofit/>
          </a:bodyPr>
          <a:lstStyle/>
          <a:p>
            <a:pPr algn="ctr"/>
            <a:r>
              <a:rPr lang="en-GB" sz="1600" b="1" dirty="0">
                <a:latin typeface="Frutiger 45 Light" panose="020B0603020202020204" pitchFamily="34" charset="0"/>
              </a:rPr>
              <a:t>Loss Given Default</a:t>
            </a:r>
          </a:p>
        </p:txBody>
      </p:sp>
      <p:sp>
        <p:nvSpPr>
          <p:cNvPr id="6" name="TextBox 5"/>
          <p:cNvSpPr txBox="1"/>
          <p:nvPr/>
        </p:nvSpPr>
        <p:spPr>
          <a:xfrm>
            <a:off x="3475972" y="2667521"/>
            <a:ext cx="939452" cy="501041"/>
          </a:xfrm>
          <a:prstGeom prst="rect">
            <a:avLst/>
          </a:prstGeom>
          <a:noFill/>
        </p:spPr>
        <p:txBody>
          <a:bodyPr wrap="square" lIns="0" tIns="0" rIns="0" bIns="0" rtlCol="0" anchor="ctr">
            <a:noAutofit/>
          </a:bodyPr>
          <a:lstStyle/>
          <a:p>
            <a:pPr algn="ctr"/>
            <a:r>
              <a:rPr lang="en-GB" b="1" dirty="0">
                <a:solidFill>
                  <a:schemeClr val="bg1"/>
                </a:solidFill>
              </a:rPr>
              <a:t>LGD</a:t>
            </a:r>
          </a:p>
        </p:txBody>
      </p:sp>
      <p:sp>
        <p:nvSpPr>
          <p:cNvPr id="9" name="Isosceles Triangle 8"/>
          <p:cNvSpPr/>
          <p:nvPr/>
        </p:nvSpPr>
        <p:spPr>
          <a:xfrm rot="10800000">
            <a:off x="5004945" y="2747131"/>
            <a:ext cx="2214526" cy="48935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solidFill>
                <a:prstClr val="white"/>
              </a:solidFill>
            </a:endParaRPr>
          </a:p>
        </p:txBody>
      </p:sp>
      <p:sp>
        <p:nvSpPr>
          <p:cNvPr id="10" name="TextBox 9"/>
          <p:cNvSpPr txBox="1"/>
          <p:nvPr/>
        </p:nvSpPr>
        <p:spPr>
          <a:xfrm>
            <a:off x="5004945" y="2410986"/>
            <a:ext cx="2214526" cy="432148"/>
          </a:xfrm>
          <a:prstGeom prst="rect">
            <a:avLst/>
          </a:prstGeom>
          <a:noFill/>
        </p:spPr>
        <p:txBody>
          <a:bodyPr wrap="square" lIns="0" tIns="0" rIns="0" bIns="0" rtlCol="0">
            <a:noAutofit/>
          </a:bodyPr>
          <a:lstStyle/>
          <a:p>
            <a:pPr algn="ctr"/>
            <a:r>
              <a:rPr lang="en-GB" sz="1600" b="1" dirty="0">
                <a:latin typeface="Frutiger 45 Light" panose="020B0603020202020204" pitchFamily="34" charset="0"/>
              </a:rPr>
              <a:t>Asset Correlation</a:t>
            </a:r>
          </a:p>
        </p:txBody>
      </p:sp>
      <p:sp>
        <p:nvSpPr>
          <p:cNvPr id="11" name="TextBox 10"/>
          <p:cNvSpPr txBox="1"/>
          <p:nvPr/>
        </p:nvSpPr>
        <p:spPr>
          <a:xfrm>
            <a:off x="5642482" y="2671076"/>
            <a:ext cx="939452" cy="501041"/>
          </a:xfrm>
          <a:prstGeom prst="rect">
            <a:avLst/>
          </a:prstGeom>
          <a:noFill/>
        </p:spPr>
        <p:txBody>
          <a:bodyPr wrap="square" lIns="0" tIns="0" rIns="0" bIns="0" rtlCol="0" anchor="ctr">
            <a:noAutofit/>
          </a:bodyPr>
          <a:lstStyle/>
          <a:p>
            <a:pPr algn="ctr"/>
            <a:r>
              <a:rPr lang="en-GB" b="1" dirty="0">
                <a:solidFill>
                  <a:schemeClr val="bg1"/>
                </a:solidFill>
              </a:rPr>
              <a:t>R</a:t>
            </a:r>
          </a:p>
        </p:txBody>
      </p:sp>
      <p:sp>
        <p:nvSpPr>
          <p:cNvPr id="12" name="Isosceles Triangle 11"/>
          <p:cNvSpPr/>
          <p:nvPr/>
        </p:nvSpPr>
        <p:spPr>
          <a:xfrm rot="10800000">
            <a:off x="7194419" y="2747131"/>
            <a:ext cx="2214526" cy="4893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solidFill>
                <a:prstClr val="white"/>
              </a:solidFill>
            </a:endParaRPr>
          </a:p>
        </p:txBody>
      </p:sp>
      <p:sp>
        <p:nvSpPr>
          <p:cNvPr id="13" name="TextBox 12"/>
          <p:cNvSpPr txBox="1"/>
          <p:nvPr/>
        </p:nvSpPr>
        <p:spPr>
          <a:xfrm>
            <a:off x="7194419" y="2410986"/>
            <a:ext cx="2214526" cy="432148"/>
          </a:xfrm>
          <a:prstGeom prst="rect">
            <a:avLst/>
          </a:prstGeom>
          <a:noFill/>
        </p:spPr>
        <p:txBody>
          <a:bodyPr wrap="square" lIns="0" tIns="0" rIns="0" bIns="0" rtlCol="0">
            <a:noAutofit/>
          </a:bodyPr>
          <a:lstStyle/>
          <a:p>
            <a:pPr algn="ctr"/>
            <a:r>
              <a:rPr lang="en-GB" sz="1600" b="1" dirty="0">
                <a:latin typeface="Frutiger 45 Light" panose="020B0603020202020204" pitchFamily="34" charset="0"/>
              </a:rPr>
              <a:t>Maturity</a:t>
            </a:r>
          </a:p>
        </p:txBody>
      </p:sp>
      <p:sp>
        <p:nvSpPr>
          <p:cNvPr id="14" name="TextBox 13"/>
          <p:cNvSpPr txBox="1"/>
          <p:nvPr/>
        </p:nvSpPr>
        <p:spPr>
          <a:xfrm>
            <a:off x="7857008" y="2671076"/>
            <a:ext cx="939452" cy="501041"/>
          </a:xfrm>
          <a:prstGeom prst="rect">
            <a:avLst/>
          </a:prstGeom>
          <a:noFill/>
        </p:spPr>
        <p:txBody>
          <a:bodyPr wrap="square" lIns="0" tIns="0" rIns="0" bIns="0" rtlCol="0" anchor="ctr">
            <a:noAutofit/>
          </a:bodyPr>
          <a:lstStyle/>
          <a:p>
            <a:pPr algn="ctr"/>
            <a:r>
              <a:rPr lang="en-GB" b="1" dirty="0">
                <a:solidFill>
                  <a:schemeClr val="bg1"/>
                </a:solidFill>
              </a:rPr>
              <a:t>M</a:t>
            </a:r>
          </a:p>
        </p:txBody>
      </p:sp>
      <p:sp>
        <p:nvSpPr>
          <p:cNvPr id="15" name="Isosceles Triangle 14"/>
          <p:cNvSpPr/>
          <p:nvPr/>
        </p:nvSpPr>
        <p:spPr>
          <a:xfrm rot="10800000">
            <a:off x="623909" y="2746506"/>
            <a:ext cx="2214526" cy="48935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solidFill>
                <a:prstClr val="white"/>
              </a:solidFill>
            </a:endParaRPr>
          </a:p>
        </p:txBody>
      </p:sp>
      <p:sp>
        <p:nvSpPr>
          <p:cNvPr id="16" name="TextBox 15"/>
          <p:cNvSpPr txBox="1"/>
          <p:nvPr/>
        </p:nvSpPr>
        <p:spPr>
          <a:xfrm>
            <a:off x="623909" y="2410361"/>
            <a:ext cx="2214526" cy="432148"/>
          </a:xfrm>
          <a:prstGeom prst="rect">
            <a:avLst/>
          </a:prstGeom>
          <a:noFill/>
        </p:spPr>
        <p:txBody>
          <a:bodyPr wrap="square" lIns="0" tIns="0" rIns="0" bIns="0" rtlCol="0">
            <a:noAutofit/>
          </a:bodyPr>
          <a:lstStyle/>
          <a:p>
            <a:pPr algn="ctr"/>
            <a:r>
              <a:rPr lang="en-GB" sz="1600" b="1" dirty="0">
                <a:latin typeface="Frutiger 45 Light" panose="020B0603020202020204" pitchFamily="34" charset="0"/>
              </a:rPr>
              <a:t>Probability of Default</a:t>
            </a:r>
          </a:p>
        </p:txBody>
      </p:sp>
      <p:sp>
        <p:nvSpPr>
          <p:cNvPr id="17" name="TextBox 16"/>
          <p:cNvSpPr txBox="1"/>
          <p:nvPr/>
        </p:nvSpPr>
        <p:spPr>
          <a:xfrm>
            <a:off x="1261446" y="2670451"/>
            <a:ext cx="939452" cy="501041"/>
          </a:xfrm>
          <a:prstGeom prst="rect">
            <a:avLst/>
          </a:prstGeom>
          <a:noFill/>
        </p:spPr>
        <p:txBody>
          <a:bodyPr wrap="square" lIns="0" tIns="0" rIns="0" bIns="0" rtlCol="0" anchor="ctr">
            <a:noAutofit/>
          </a:bodyPr>
          <a:lstStyle/>
          <a:p>
            <a:pPr algn="ctr"/>
            <a:r>
              <a:rPr lang="en-GB" b="1" dirty="0">
                <a:solidFill>
                  <a:schemeClr val="bg1"/>
                </a:solidFill>
              </a:rPr>
              <a:t>PD</a:t>
            </a:r>
          </a:p>
        </p:txBody>
      </p:sp>
      <p:sp>
        <p:nvSpPr>
          <p:cNvPr id="7" name="TextBox 6"/>
          <p:cNvSpPr txBox="1"/>
          <p:nvPr/>
        </p:nvSpPr>
        <p:spPr>
          <a:xfrm>
            <a:off x="728156" y="5308252"/>
            <a:ext cx="8403317" cy="1327759"/>
          </a:xfrm>
          <a:prstGeom prst="rect">
            <a:avLst/>
          </a:prstGeom>
          <a:noFill/>
        </p:spPr>
        <p:txBody>
          <a:bodyPr wrap="square" lIns="0" tIns="0" rIns="0" bIns="0" rtlCol="0">
            <a:noAutofit/>
          </a:bodyPr>
          <a:lstStyle/>
          <a:p>
            <a:r>
              <a:rPr lang="en-GB" sz="1600" dirty="0">
                <a:latin typeface="Frutiger 45 Light" panose="020B0603020202020204" pitchFamily="34" charset="0"/>
              </a:rPr>
              <a:t>where:</a:t>
            </a:r>
          </a:p>
          <a:p>
            <a:pPr marL="285750" indent="-285750">
              <a:buFont typeface="Arial" panose="020B0604020202020204" pitchFamily="34" charset="0"/>
              <a:buChar char="•"/>
            </a:pPr>
            <a:r>
              <a:rPr lang="en-GB" sz="1600" dirty="0">
                <a:latin typeface="Frutiger 45 Light" panose="020B0603020202020204" pitchFamily="34" charset="0"/>
              </a:rPr>
              <a:t>N(x) is the cumulative distribution function of the normal distribution</a:t>
            </a:r>
          </a:p>
          <a:p>
            <a:pPr marL="285750" indent="-285750">
              <a:buFont typeface="Arial" panose="020B0604020202020204" pitchFamily="34" charset="0"/>
              <a:buChar char="•"/>
            </a:pPr>
            <a:r>
              <a:rPr lang="en-GB" sz="1600" dirty="0">
                <a:latin typeface="Frutiger 45 Light" panose="020B0603020202020204" pitchFamily="34" charset="0"/>
              </a:rPr>
              <a:t>G(x) is the inverse of N</a:t>
            </a:r>
          </a:p>
          <a:p>
            <a:pPr marL="285750" indent="-285750">
              <a:buFont typeface="Arial" panose="020B0604020202020204" pitchFamily="34" charset="0"/>
              <a:buChar char="•"/>
            </a:pPr>
            <a:r>
              <a:rPr lang="en-US" sz="1600" dirty="0">
                <a:latin typeface="Frutiger 45 Light" panose="020B0603020202020204" pitchFamily="34" charset="0"/>
              </a:rPr>
              <a:t>R is a certain correlation factor that depends on PD.</a:t>
            </a:r>
            <a:endParaRPr lang="en-GB" sz="1600" dirty="0">
              <a:latin typeface="Frutiger 45 Light" panose="020B0603020202020204" pitchFamily="34" charset="0"/>
            </a:endParaRPr>
          </a:p>
        </p:txBody>
      </p:sp>
      <p:sp>
        <p:nvSpPr>
          <p:cNvPr id="3" name="Rectangle 2"/>
          <p:cNvSpPr/>
          <p:nvPr/>
        </p:nvSpPr>
        <p:spPr>
          <a:xfrm>
            <a:off x="432945" y="3742913"/>
            <a:ext cx="9144000" cy="369332"/>
          </a:xfrm>
          <a:prstGeom prst="rect">
            <a:avLst/>
          </a:prstGeom>
        </p:spPr>
        <p:txBody>
          <a:bodyPr wrap="square">
            <a:spAutoFit/>
          </a:bodyPr>
          <a:lstStyle/>
          <a:p>
            <a:pPr>
              <a:buClr>
                <a:schemeClr val="tx2"/>
              </a:buClr>
            </a:pPr>
            <a:r>
              <a:rPr lang="en-GB" dirty="0">
                <a:latin typeface="Frutiger 45 Light" panose="020B0603020202020204" pitchFamily="34" charset="0"/>
              </a:rPr>
              <a:t>The Basel Committee has de</a:t>
            </a:r>
            <a:r>
              <a:rPr lang="pl-PL" dirty="0">
                <a:latin typeface="Frutiger 45 Light" panose="020B0603020202020204" pitchFamily="34" charset="0"/>
              </a:rPr>
              <a:t>r</a:t>
            </a:r>
            <a:r>
              <a:rPr lang="en-GB" dirty="0" err="1">
                <a:latin typeface="Frutiger 45 Light" panose="020B0603020202020204" pitchFamily="34" charset="0"/>
              </a:rPr>
              <a:t>ived</a:t>
            </a:r>
            <a:r>
              <a:rPr lang="en-GB" dirty="0">
                <a:latin typeface="Frutiger 45 Light" panose="020B0603020202020204" pitchFamily="34" charset="0"/>
              </a:rPr>
              <a:t> following mathematical formula for the risk weights:   </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156" y="4112245"/>
            <a:ext cx="8992658" cy="101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82028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fltVal val="0"/>
                                          </p:val>
                                        </p:tav>
                                        <p:tav tm="100000">
                                          <p:val>
                                            <p:strVal val="#ppt_h"/>
                                          </p:val>
                                        </p:tav>
                                      </p:tavLst>
                                    </p:anim>
                                    <p:animEffect transition="in" filter="fad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p:cTn id="69" dur="500" fill="hold"/>
                                        <p:tgtEl>
                                          <p:spTgt spid="3"/>
                                        </p:tgtEl>
                                        <p:attrNameLst>
                                          <p:attrName>ppt_w</p:attrName>
                                        </p:attrNameLst>
                                      </p:cBhvr>
                                      <p:tavLst>
                                        <p:tav tm="0">
                                          <p:val>
                                            <p:fltVal val="0"/>
                                          </p:val>
                                        </p:tav>
                                        <p:tav tm="100000">
                                          <p:val>
                                            <p:strVal val="#ppt_w"/>
                                          </p:val>
                                        </p:tav>
                                      </p:tavLst>
                                    </p:anim>
                                    <p:anim calcmode="lin" valueType="num">
                                      <p:cBhvr>
                                        <p:cTn id="70" dur="500" fill="hold"/>
                                        <p:tgtEl>
                                          <p:spTgt spid="3"/>
                                        </p:tgtEl>
                                        <p:attrNameLst>
                                          <p:attrName>ppt_h</p:attrName>
                                        </p:attrNameLst>
                                      </p:cBhvr>
                                      <p:tavLst>
                                        <p:tav tm="0">
                                          <p:val>
                                            <p:fltVal val="0"/>
                                          </p:val>
                                        </p:tav>
                                        <p:tav tm="100000">
                                          <p:val>
                                            <p:strVal val="#ppt_h"/>
                                          </p:val>
                                        </p:tav>
                                      </p:tavLst>
                                    </p:anim>
                                    <p:animEffect transition="in" filter="fade">
                                      <p:cBhvr>
                                        <p:cTn id="71" dur="500"/>
                                        <p:tgtEl>
                                          <p:spTgt spid="3"/>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7"/>
                                        </p:tgtEl>
                                        <p:attrNameLst>
                                          <p:attrName>style.visibility</p:attrName>
                                        </p:attrNameLst>
                                      </p:cBhvr>
                                      <p:to>
                                        <p:strVal val="visible"/>
                                      </p:to>
                                    </p:set>
                                    <p:anim calcmode="lin" valueType="num">
                                      <p:cBhvr>
                                        <p:cTn id="74" dur="500" fill="hold"/>
                                        <p:tgtEl>
                                          <p:spTgt spid="7"/>
                                        </p:tgtEl>
                                        <p:attrNameLst>
                                          <p:attrName>ppt_w</p:attrName>
                                        </p:attrNameLst>
                                      </p:cBhvr>
                                      <p:tavLst>
                                        <p:tav tm="0">
                                          <p:val>
                                            <p:fltVal val="0"/>
                                          </p:val>
                                        </p:tav>
                                        <p:tav tm="100000">
                                          <p:val>
                                            <p:strVal val="#ppt_w"/>
                                          </p:val>
                                        </p:tav>
                                      </p:tavLst>
                                    </p:anim>
                                    <p:anim calcmode="lin" valueType="num">
                                      <p:cBhvr>
                                        <p:cTn id="75" dur="500" fill="hold"/>
                                        <p:tgtEl>
                                          <p:spTgt spid="7"/>
                                        </p:tgtEl>
                                        <p:attrNameLst>
                                          <p:attrName>ppt_h</p:attrName>
                                        </p:attrNameLst>
                                      </p:cBhvr>
                                      <p:tavLst>
                                        <p:tav tm="0">
                                          <p:val>
                                            <p:fltVal val="0"/>
                                          </p:val>
                                        </p:tav>
                                        <p:tav tm="100000">
                                          <p:val>
                                            <p:strVal val="#ppt_h"/>
                                          </p:val>
                                        </p:tav>
                                      </p:tavLst>
                                    </p:anim>
                                    <p:animEffect transition="in" filter="fade">
                                      <p:cBhvr>
                                        <p:cTn id="7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 grpId="0"/>
      <p:bldP spid="6" grpId="0"/>
      <p:bldP spid="9" grpId="0" animBg="1"/>
      <p:bldP spid="10" grpId="0"/>
      <p:bldP spid="11" grpId="0"/>
      <p:bldP spid="12" grpId="0" animBg="1"/>
      <p:bldP spid="13" grpId="0"/>
      <p:bldP spid="14" grpId="0"/>
      <p:bldP spid="15" grpId="0" animBg="1"/>
      <p:bldP spid="16" grpId="0"/>
      <p:bldP spid="17" grpId="0"/>
      <p:bldP spid="7"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pl-PL" dirty="0"/>
              <a:t>The Sources of Risk for Banks – Secondary Risks</a:t>
            </a:r>
            <a:endParaRPr lang="en-US" dirty="0"/>
          </a:p>
        </p:txBody>
      </p:sp>
      <p:graphicFrame>
        <p:nvGraphicFramePr>
          <p:cNvPr id="2" name="Diagram 1"/>
          <p:cNvGraphicFramePr/>
          <p:nvPr>
            <p:extLst>
              <p:ext uri="{D42A27DB-BD31-4B8C-83A1-F6EECF244321}">
                <p14:modId xmlns:p14="http://schemas.microsoft.com/office/powerpoint/2010/main" val="289238285"/>
              </p:ext>
            </p:extLst>
          </p:nvPr>
        </p:nvGraphicFramePr>
        <p:xfrm>
          <a:off x="514350" y="1133475"/>
          <a:ext cx="8991600" cy="53721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300236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pl-PL" dirty="0"/>
              <a:t>Three levels of shopistication – Operational Risk Example </a:t>
            </a:r>
            <a:endParaRPr lang="en-US" dirty="0"/>
          </a:p>
        </p:txBody>
      </p:sp>
      <p:pic>
        <p:nvPicPr>
          <p:cNvPr id="3" name="Picture 2" descr="A diagram of a diagram&#10;&#10;Description automatically generated with medium confidence">
            <a:extLst>
              <a:ext uri="{FF2B5EF4-FFF2-40B4-BE49-F238E27FC236}">
                <a16:creationId xmlns:a16="http://schemas.microsoft.com/office/drawing/2014/main" id="{FD767CF1-BE97-B450-8075-ABF4B58DFF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624" y="1142398"/>
            <a:ext cx="9133333" cy="5485714"/>
          </a:xfrm>
          <a:prstGeom prst="rect">
            <a:avLst/>
          </a:prstGeom>
        </p:spPr>
      </p:pic>
    </p:spTree>
    <p:custDataLst>
      <p:tags r:id="rId1"/>
    </p:custDataLst>
    <p:extLst>
      <p:ext uri="{BB962C8B-B14F-4D97-AF65-F5344CB8AC3E}">
        <p14:creationId xmlns:p14="http://schemas.microsoft.com/office/powerpoint/2010/main" val="139511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VIDER TITLE"/>
          <p:cNvSpPr>
            <a:spLocks noGrp="1"/>
          </p:cNvSpPr>
          <p:nvPr>
            <p:ph type="subTitle" idx="1"/>
            <p:custDataLst>
              <p:tags r:id="rId2"/>
            </p:custDataLst>
          </p:nvPr>
        </p:nvSpPr>
        <p:spPr/>
        <p:txBody>
          <a:bodyPr/>
          <a:lstStyle/>
          <a:p>
            <a:r>
              <a:rPr lang="en-US" dirty="0"/>
              <a:t>Derivation of the Formula for RWAs</a:t>
            </a:r>
            <a:r>
              <a:rPr lang="pl-PL" dirty="0"/>
              <a:t> – corporate loans example</a:t>
            </a:r>
            <a:endParaRPr lang="en-US" dirty="0"/>
          </a:p>
        </p:txBody>
      </p:sp>
      <p:sp>
        <p:nvSpPr>
          <p:cNvPr id="4" name="DIVIDER NUMBER"/>
          <p:cNvSpPr>
            <a:spLocks noGrp="1"/>
          </p:cNvSpPr>
          <p:nvPr>
            <p:ph type="ctrTitle"/>
            <p:custDataLst>
              <p:tags r:id="rId3"/>
            </p:custDataLst>
          </p:nvPr>
        </p:nvSpPr>
        <p:spPr/>
        <p:txBody>
          <a:bodyPr/>
          <a:lstStyle/>
          <a:p>
            <a:r>
              <a:rPr lang="en-US" dirty="0"/>
              <a:t>Section </a:t>
            </a:r>
            <a:r>
              <a:rPr lang="pl-PL" dirty="0"/>
              <a:t>4 (optional)</a:t>
            </a:r>
            <a:endParaRPr lang="en-US" dirty="0"/>
          </a:p>
        </p:txBody>
      </p:sp>
    </p:spTree>
    <p:custDataLst>
      <p:tags r:id="rId1"/>
    </p:custDataLst>
    <p:extLst>
      <p:ext uri="{BB962C8B-B14F-4D97-AF65-F5344CB8AC3E}">
        <p14:creationId xmlns:p14="http://schemas.microsoft.com/office/powerpoint/2010/main" val="274712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OC TITLE"/>
          <p:cNvSpPr>
            <a:spLocks noGrp="1"/>
          </p:cNvSpPr>
          <p:nvPr>
            <p:ph type="title"/>
            <p:custDataLst>
              <p:tags r:id="rId2"/>
            </p:custDataLst>
          </p:nvPr>
        </p:nvSpPr>
        <p:spPr/>
        <p:txBody>
          <a:bodyPr>
            <a:normAutofit/>
          </a:bodyPr>
          <a:lstStyle/>
          <a:p>
            <a:r>
              <a:rPr lang="pl-PL" dirty="0"/>
              <a:t>Agenda</a:t>
            </a:r>
            <a:endParaRPr lang="en-US" dirty="0"/>
          </a:p>
        </p:txBody>
      </p:sp>
      <p:sp>
        <p:nvSpPr>
          <p:cNvPr id="4" name="TOC BODY"/>
          <p:cNvSpPr/>
          <p:nvPr>
            <p:custDataLst>
              <p:tags r:id="rId3"/>
            </p:custDataLst>
          </p:nvPr>
        </p:nvSpPr>
        <p:spPr>
          <a:xfrm>
            <a:off x="419735" y="1362456"/>
            <a:ext cx="9189720" cy="3795911"/>
          </a:xfrm>
          <a:prstGeom prst="rect">
            <a:avLst/>
          </a:prstGeom>
          <a:noFill/>
          <a:ln w="19050" cap="flat" cmpd="sng" algn="ctr">
            <a:noFill/>
            <a:prstDash val="solid"/>
          </a:ln>
          <a:effectLst/>
          <a:extLst>
            <a:ext uri="{91240B29-F687-4F45-9708-019B960494DF}">
              <a14:hiddenLine xmlns:a14="http://schemas.microsoft.com/office/drawing/2010/main" w="19050" cap="flat" cmpd="sng" algn="ctr">
                <a:solidFill>
                  <a:srgbClr val="7B7D8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450086" indent="-1450086" eaLnBrk="1" fontAlgn="auto" hangingPunct="1">
              <a:spcBef>
                <a:spcPct val="65000"/>
              </a:spcBef>
              <a:spcAft>
                <a:spcPts val="0"/>
              </a:spcAft>
              <a:tabLst>
                <a:tab pos="9180576" algn="r"/>
              </a:tabLst>
            </a:pPr>
            <a:r>
              <a:rPr lang="en-US" sz="1600" dirty="0">
                <a:solidFill>
                  <a:srgbClr val="000000"/>
                </a:solidFill>
                <a:latin typeface="Frutiger 55 Roman"/>
              </a:rPr>
              <a:t>Section 1	</a:t>
            </a:r>
            <a:r>
              <a:rPr lang="en-US" sz="1600" b="1" dirty="0">
                <a:solidFill>
                  <a:srgbClr val="000000"/>
                </a:solidFill>
              </a:rPr>
              <a:t>The role and the importance of the Regulator </a:t>
            </a:r>
            <a:r>
              <a:rPr lang="en-US" sz="1600" u="sng" dirty="0">
                <a:solidFill>
                  <a:srgbClr val="7B7D80"/>
                </a:solidFill>
                <a:latin typeface="Frutiger 55 Roman"/>
              </a:rPr>
              <a:t>	</a:t>
            </a:r>
            <a:r>
              <a:rPr kumimoji="0" lang="en-US" sz="1600" b="0" i="0" u="sng" strike="noStrike" kern="0" cap="none" spc="0" normalizeH="0" baseline="0" noProof="0" dirty="0">
                <a:ln>
                  <a:noFill/>
                </a:ln>
                <a:solidFill>
                  <a:srgbClr val="000000"/>
                </a:solidFill>
                <a:effectLst/>
                <a:uLnTx/>
                <a:uFill>
                  <a:solidFill>
                    <a:srgbClr val="FFFFFF"/>
                  </a:solidFill>
                </a:uFill>
                <a:latin typeface="Frutiger 55 Roman"/>
                <a:hlinkClick r:id="rId5" action="ppaction://hlinksldjump"/>
              </a:rPr>
              <a:t>3</a:t>
            </a:r>
          </a:p>
          <a:p>
            <a:pPr marL="1450086" indent="-1450086" eaLnBrk="1" fontAlgn="auto" hangingPunct="1">
              <a:spcBef>
                <a:spcPts val="400"/>
              </a:spcBef>
              <a:spcAft>
                <a:spcPts val="0"/>
              </a:spcAft>
              <a:tabLst>
                <a:tab pos="9180576" algn="r"/>
              </a:tabLst>
            </a:pPr>
            <a:endParaRPr lang="en-US" sz="1600" dirty="0">
              <a:solidFill>
                <a:srgbClr val="000000"/>
              </a:solidFill>
            </a:endParaRPr>
          </a:p>
          <a:p>
            <a:pPr marL="1450086" indent="-1450086" eaLnBrk="1" fontAlgn="auto" hangingPunct="1">
              <a:spcBef>
                <a:spcPts val="400"/>
              </a:spcBef>
              <a:spcAft>
                <a:spcPts val="0"/>
              </a:spcAft>
              <a:tabLst>
                <a:tab pos="9180576" algn="r"/>
              </a:tabLst>
            </a:pPr>
            <a:r>
              <a:rPr lang="en-US" sz="1600" dirty="0">
                <a:solidFill>
                  <a:srgbClr val="000000"/>
                </a:solidFill>
              </a:rPr>
              <a:t>Section 2	</a:t>
            </a:r>
            <a:r>
              <a:rPr lang="pl-PL" sz="1600" b="1" dirty="0">
                <a:solidFill>
                  <a:srgbClr val="000000"/>
                </a:solidFill>
              </a:rPr>
              <a:t>Regulatory Capital vs Economic Capital</a:t>
            </a:r>
            <a:r>
              <a:rPr lang="en-US" sz="1600" u="sng" dirty="0">
                <a:solidFill>
                  <a:srgbClr val="7B7D80"/>
                </a:solidFill>
              </a:rPr>
              <a:t>	</a:t>
            </a:r>
            <a:r>
              <a:rPr lang="en-US" sz="1600" u="sng" kern="0" dirty="0">
                <a:solidFill>
                  <a:srgbClr val="000000"/>
                </a:solidFill>
                <a:uFill>
                  <a:solidFill>
                    <a:srgbClr val="FFFFFF"/>
                  </a:solidFill>
                </a:uFill>
                <a:hlinkClick r:id="rId6" action="ppaction://hlinksldjump"/>
              </a:rPr>
              <a:t>6</a:t>
            </a:r>
          </a:p>
          <a:p>
            <a:pPr marL="1450086" indent="-1450086" eaLnBrk="1" fontAlgn="auto" hangingPunct="1">
              <a:spcBef>
                <a:spcPts val="400"/>
              </a:spcBef>
              <a:spcAft>
                <a:spcPts val="0"/>
              </a:spcAft>
              <a:tabLst>
                <a:tab pos="9180576" algn="r"/>
              </a:tabLst>
            </a:pPr>
            <a:endParaRPr lang="en-US" sz="1600" dirty="0">
              <a:solidFill>
                <a:srgbClr val="000000"/>
              </a:solidFill>
            </a:endParaRPr>
          </a:p>
          <a:p>
            <a:pPr marL="1450086" indent="-1450086" eaLnBrk="1" fontAlgn="auto" hangingPunct="1">
              <a:spcBef>
                <a:spcPts val="400"/>
              </a:spcBef>
              <a:spcAft>
                <a:spcPts val="0"/>
              </a:spcAft>
              <a:tabLst>
                <a:tab pos="9180576" algn="r"/>
              </a:tabLst>
            </a:pPr>
            <a:r>
              <a:rPr lang="en-US" sz="1600" dirty="0">
                <a:solidFill>
                  <a:srgbClr val="000000"/>
                </a:solidFill>
              </a:rPr>
              <a:t>Section 3	</a:t>
            </a:r>
            <a:r>
              <a:rPr lang="en-US" sz="1600" b="1" dirty="0">
                <a:solidFill>
                  <a:srgbClr val="000000"/>
                </a:solidFill>
              </a:rPr>
              <a:t>How to measure the regulatory capital for Banks </a:t>
            </a:r>
            <a:r>
              <a:rPr lang="en-US" sz="1600" u="sng" dirty="0">
                <a:solidFill>
                  <a:srgbClr val="7B7D80"/>
                </a:solidFill>
              </a:rPr>
              <a:t>	</a:t>
            </a:r>
            <a:r>
              <a:rPr lang="pl-PL" sz="1600" u="sng" kern="0" dirty="0">
                <a:solidFill>
                  <a:srgbClr val="000000"/>
                </a:solidFill>
                <a:uFill>
                  <a:solidFill>
                    <a:srgbClr val="FFFFFF"/>
                  </a:solidFill>
                </a:uFill>
                <a:hlinkClick r:id="rId6" action="ppaction://hlinksldjump"/>
              </a:rPr>
              <a:t>11</a:t>
            </a:r>
            <a:endParaRPr lang="en-US" sz="1600" u="sng" kern="0" dirty="0">
              <a:solidFill>
                <a:srgbClr val="000000"/>
              </a:solidFill>
              <a:uFill>
                <a:solidFill>
                  <a:srgbClr val="FFFFFF"/>
                </a:solidFill>
              </a:uFill>
              <a:hlinkClick r:id="rId6" action="ppaction://hlinksldjump"/>
            </a:endParaRPr>
          </a:p>
          <a:p>
            <a:pPr marL="1450086" indent="-1450086" eaLnBrk="1" fontAlgn="auto" hangingPunct="1">
              <a:spcBef>
                <a:spcPts val="400"/>
              </a:spcBef>
              <a:spcAft>
                <a:spcPts val="0"/>
              </a:spcAft>
              <a:tabLst>
                <a:tab pos="9180576" algn="r"/>
              </a:tabLst>
            </a:pPr>
            <a:endParaRPr lang="en-US" sz="1600" dirty="0">
              <a:solidFill>
                <a:srgbClr val="000000"/>
              </a:solidFill>
            </a:endParaRPr>
          </a:p>
          <a:p>
            <a:pPr marL="1450086" indent="-1450086" eaLnBrk="1" fontAlgn="auto" hangingPunct="1">
              <a:spcBef>
                <a:spcPts val="400"/>
              </a:spcBef>
              <a:spcAft>
                <a:spcPts val="0"/>
              </a:spcAft>
              <a:tabLst>
                <a:tab pos="9180576" algn="r"/>
              </a:tabLst>
            </a:pPr>
            <a:r>
              <a:rPr lang="en-US" sz="1600" dirty="0">
                <a:solidFill>
                  <a:srgbClr val="000000"/>
                </a:solidFill>
              </a:rPr>
              <a:t>Section 4	</a:t>
            </a:r>
            <a:r>
              <a:rPr lang="en-US" sz="1600" b="1" dirty="0">
                <a:solidFill>
                  <a:srgbClr val="000000"/>
                </a:solidFill>
              </a:rPr>
              <a:t>Derivation of the Formula for RWAs – corporate loans example</a:t>
            </a:r>
            <a:r>
              <a:rPr lang="en-US" sz="1600" u="sng" dirty="0">
                <a:solidFill>
                  <a:srgbClr val="7B7D80"/>
                </a:solidFill>
              </a:rPr>
              <a:t>	</a:t>
            </a:r>
            <a:r>
              <a:rPr lang="pl-PL" sz="1600" u="sng" kern="0" dirty="0">
                <a:solidFill>
                  <a:srgbClr val="000000"/>
                </a:solidFill>
                <a:uFill>
                  <a:solidFill>
                    <a:srgbClr val="FFFFFF"/>
                  </a:solidFill>
                </a:uFill>
                <a:hlinkClick r:id="rId6" action="ppaction://hlinksldjump"/>
              </a:rPr>
              <a:t>1</a:t>
            </a:r>
            <a:r>
              <a:rPr lang="en-US" sz="1600" u="sng" kern="0" dirty="0">
                <a:solidFill>
                  <a:srgbClr val="000000"/>
                </a:solidFill>
                <a:uFill>
                  <a:solidFill>
                    <a:srgbClr val="FFFFFF"/>
                  </a:solidFill>
                </a:uFill>
                <a:hlinkClick r:id="rId6" action="ppaction://hlinksldjump"/>
              </a:rPr>
              <a:t>9</a:t>
            </a:r>
          </a:p>
          <a:p>
            <a:pPr marL="1450086" indent="-1450086" eaLnBrk="1" fontAlgn="auto" hangingPunct="1">
              <a:spcBef>
                <a:spcPts val="400"/>
              </a:spcBef>
              <a:spcAft>
                <a:spcPts val="0"/>
              </a:spcAft>
              <a:tabLst>
                <a:tab pos="9180576" algn="r"/>
              </a:tabLst>
            </a:pPr>
            <a:endParaRPr lang="en-US" sz="1600" dirty="0">
              <a:solidFill>
                <a:srgbClr val="000000"/>
              </a:solidFill>
              <a:latin typeface="Frutiger 55 Roman"/>
            </a:endParaRPr>
          </a:p>
          <a:p>
            <a:pPr marL="1450086" indent="-1450086" eaLnBrk="1" fontAlgn="auto" hangingPunct="1">
              <a:spcBef>
                <a:spcPts val="400"/>
              </a:spcBef>
              <a:spcAft>
                <a:spcPts val="0"/>
              </a:spcAft>
              <a:tabLst>
                <a:tab pos="9180576" algn="r"/>
              </a:tabLst>
            </a:pPr>
            <a:r>
              <a:rPr lang="en-US" sz="1600" dirty="0">
                <a:solidFill>
                  <a:srgbClr val="000000"/>
                </a:solidFill>
                <a:latin typeface="Frutiger 55 Roman"/>
              </a:rPr>
              <a:t>Section 5	</a:t>
            </a:r>
            <a:r>
              <a:rPr lang="en-US" sz="1600" b="1" dirty="0">
                <a:solidFill>
                  <a:srgbClr val="000000"/>
                </a:solidFill>
              </a:rPr>
              <a:t>Concluding remarks </a:t>
            </a:r>
            <a:r>
              <a:rPr lang="en-US" sz="1600" u="sng" dirty="0">
                <a:solidFill>
                  <a:srgbClr val="7B7D80"/>
                </a:solidFill>
                <a:latin typeface="Frutiger 55 Roman"/>
              </a:rPr>
              <a:t>	</a:t>
            </a:r>
            <a:r>
              <a:rPr kumimoji="0" lang="en-US" sz="1600" b="0" i="0" u="sng" strike="noStrike" kern="0" cap="none" spc="0" normalizeH="0" baseline="0" noProof="0" dirty="0">
                <a:ln>
                  <a:noFill/>
                </a:ln>
                <a:solidFill>
                  <a:srgbClr val="000000"/>
                </a:solidFill>
                <a:effectLst/>
                <a:uLnTx/>
                <a:uFill>
                  <a:solidFill>
                    <a:srgbClr val="FFFFFF"/>
                  </a:solidFill>
                </a:uFill>
                <a:latin typeface="Frutiger 55 Roman"/>
                <a:hlinkClick r:id="rId7" action="ppaction://hlinksldjump"/>
              </a:rPr>
              <a:t>2</a:t>
            </a:r>
            <a:r>
              <a:rPr lang="en-US" sz="1600" u="sng" kern="0" dirty="0">
                <a:solidFill>
                  <a:srgbClr val="000000"/>
                </a:solidFill>
                <a:uFill>
                  <a:solidFill>
                    <a:srgbClr val="FFFFFF"/>
                  </a:solidFill>
                </a:uFill>
                <a:latin typeface="Frutiger 55 Roman"/>
                <a:hlinkClick r:id="rId7" action="ppaction://hlinksldjump"/>
              </a:rPr>
              <a:t>4</a:t>
            </a:r>
            <a:endParaRPr kumimoji="0" lang="en-US" sz="1600" b="0" i="0" u="sng" strike="noStrike" kern="0" cap="none" spc="0" normalizeH="0" baseline="0" noProof="0" dirty="0">
              <a:ln>
                <a:noFill/>
              </a:ln>
              <a:solidFill>
                <a:srgbClr val="000000"/>
              </a:solidFill>
              <a:effectLst/>
              <a:uLnTx/>
              <a:uFill>
                <a:solidFill>
                  <a:srgbClr val="FFFFFF"/>
                </a:solidFill>
              </a:uFill>
              <a:latin typeface="Frutiger 55 Roman"/>
              <a:hlinkClick r:id="rId7" action="ppaction://hlinksldjump"/>
            </a:endParaRPr>
          </a:p>
          <a:p>
            <a:pPr marL="1450086" indent="-1450086" eaLnBrk="1" fontAlgn="auto" hangingPunct="1">
              <a:spcBef>
                <a:spcPts val="400"/>
              </a:spcBef>
              <a:spcAft>
                <a:spcPts val="0"/>
              </a:spcAft>
              <a:tabLst>
                <a:tab pos="9180576" algn="r"/>
              </a:tabLst>
            </a:pPr>
            <a:endParaRPr lang="en-US" sz="1600" dirty="0">
              <a:solidFill>
                <a:srgbClr val="000000"/>
              </a:solidFill>
              <a:latin typeface="Frutiger 55 Roman"/>
            </a:endParaRPr>
          </a:p>
          <a:p>
            <a:pPr marL="1450086" indent="-1450086" eaLnBrk="1" fontAlgn="auto" hangingPunct="1">
              <a:spcBef>
                <a:spcPts val="400"/>
              </a:spcBef>
              <a:spcAft>
                <a:spcPts val="0"/>
              </a:spcAft>
              <a:tabLst>
                <a:tab pos="9180576" algn="r"/>
              </a:tabLst>
            </a:pPr>
            <a:r>
              <a:rPr lang="en-US" sz="1600" dirty="0">
                <a:solidFill>
                  <a:srgbClr val="000000"/>
                </a:solidFill>
                <a:latin typeface="Frutiger 55 Roman"/>
              </a:rPr>
              <a:t>Section 6	</a:t>
            </a:r>
            <a:r>
              <a:rPr lang="en-US" sz="1600" b="1" dirty="0">
                <a:solidFill>
                  <a:srgbClr val="000000"/>
                </a:solidFill>
              </a:rPr>
              <a:t>Q&amp;A </a:t>
            </a:r>
            <a:r>
              <a:rPr lang="en-US" sz="1600" u="sng" dirty="0">
                <a:solidFill>
                  <a:srgbClr val="7B7D80"/>
                </a:solidFill>
                <a:latin typeface="Frutiger 55 Roman"/>
              </a:rPr>
              <a:t>	</a:t>
            </a:r>
            <a:r>
              <a:rPr kumimoji="0" lang="pl-PL" sz="1600" b="0" i="0" u="sng" strike="noStrike" kern="0" cap="none" spc="0" normalizeH="0" baseline="0" noProof="0" dirty="0">
                <a:ln>
                  <a:noFill/>
                </a:ln>
                <a:solidFill>
                  <a:srgbClr val="000000"/>
                </a:solidFill>
                <a:effectLst/>
                <a:uLnTx/>
                <a:uFill>
                  <a:solidFill>
                    <a:srgbClr val="FFFFFF"/>
                  </a:solidFill>
                </a:uFill>
                <a:latin typeface="Frutiger 55 Roman"/>
                <a:hlinkClick r:id="rId8" action="ppaction://hlinksldjump"/>
              </a:rPr>
              <a:t>2</a:t>
            </a:r>
            <a:r>
              <a:rPr kumimoji="0" lang="en-US" sz="1600" b="0" i="0" u="sng" strike="noStrike" kern="0" cap="none" spc="0" normalizeH="0" baseline="0" noProof="0" dirty="0">
                <a:ln>
                  <a:noFill/>
                </a:ln>
                <a:solidFill>
                  <a:srgbClr val="000000"/>
                </a:solidFill>
                <a:effectLst/>
                <a:uLnTx/>
                <a:uFill>
                  <a:solidFill>
                    <a:srgbClr val="FFFFFF"/>
                  </a:solidFill>
                </a:uFill>
                <a:latin typeface="Frutiger 55 Roman"/>
                <a:hlinkClick r:id="rId8" action="ppaction://hlinksldjump"/>
              </a:rPr>
              <a:t>5</a:t>
            </a:r>
          </a:p>
          <a:p>
            <a:pPr marL="1450086" indent="-1450086" eaLnBrk="1" fontAlgn="auto" hangingPunct="1">
              <a:spcBef>
                <a:spcPts val="400"/>
              </a:spcBef>
              <a:spcAft>
                <a:spcPts val="0"/>
              </a:spcAft>
              <a:tabLst>
                <a:tab pos="9180576" algn="r"/>
              </a:tabLst>
            </a:pPr>
            <a:endParaRPr lang="en-US" sz="1600" dirty="0">
              <a:solidFill>
                <a:srgbClr val="000000"/>
              </a:solidFill>
              <a:latin typeface="Frutiger 55 Roman"/>
            </a:endParaRPr>
          </a:p>
          <a:p>
            <a:pPr marL="1450086" marR="0" indent="-1450086" defTabSz="914400" eaLnBrk="1" fontAlgn="auto" latinLnBrk="0" hangingPunct="1">
              <a:lnSpc>
                <a:spcPct val="100000"/>
              </a:lnSpc>
              <a:spcBef>
                <a:spcPts val="0"/>
              </a:spcBef>
              <a:spcAft>
                <a:spcPts val="0"/>
              </a:spcAft>
              <a:buClrTx/>
              <a:buSzTx/>
              <a:buNone/>
              <a:tabLst>
                <a:tab pos="9180576" algn="r"/>
              </a:tabLst>
              <a:defRPr/>
            </a:pPr>
            <a:endParaRPr lang="en-US" dirty="0">
              <a:solidFill>
                <a:srgbClr val="000000"/>
              </a:solidFill>
              <a:latin typeface="Frutiger 55 Roman"/>
            </a:endParaRPr>
          </a:p>
        </p:txBody>
      </p:sp>
    </p:spTree>
    <p:custDataLst>
      <p:tags r:id="rId1"/>
    </p:custDataLst>
    <p:extLst>
      <p:ext uri="{BB962C8B-B14F-4D97-AF65-F5344CB8AC3E}">
        <p14:creationId xmlns:p14="http://schemas.microsoft.com/office/powerpoint/2010/main" val="1327133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normAutofit/>
          </a:bodyPr>
          <a:lstStyle/>
          <a:p>
            <a:r>
              <a:rPr lang="en-US" dirty="0"/>
              <a:t>Economic Foundations of the Risk Weight Formula</a:t>
            </a:r>
          </a:p>
        </p:txBody>
      </p:sp>
      <mc:AlternateContent xmlns:mc="http://schemas.openxmlformats.org/markup-compatibility/2006" xmlns:a14="http://schemas.microsoft.com/office/drawing/2010/main">
        <mc:Choice Requires="a14">
          <p:sp>
            <p:nvSpPr>
              <p:cNvPr id="8" name="Rectangle 7"/>
              <p:cNvSpPr/>
              <p:nvPr/>
            </p:nvSpPr>
            <p:spPr>
              <a:xfrm>
                <a:off x="490162" y="1256440"/>
                <a:ext cx="8879306" cy="1401217"/>
              </a:xfrm>
              <a:prstGeom prst="rect">
                <a:avLst/>
              </a:prstGeom>
            </p:spPr>
            <p:txBody>
              <a:bodyPr wrap="square">
                <a:spAutoFit/>
              </a:bodyPr>
              <a:lstStyle/>
              <a:p>
                <a:pPr algn="ctr"/>
                <a:r>
                  <a:rPr lang="en-US" b="1" dirty="0">
                    <a:solidFill>
                      <a:schemeClr val="tx1"/>
                    </a:solidFill>
                    <a:latin typeface="Frutiger 45 Light" panose="020B0603020202020204" pitchFamily="34" charset="0"/>
                  </a:rPr>
                  <a:t>Risk weights </a:t>
                </a:r>
                <a14:m>
                  <m:oMath xmlns:m="http://schemas.openxmlformats.org/officeDocument/2006/math">
                    <m:r>
                      <a:rPr lang="en-US" b="1" i="1" smtClean="0">
                        <a:solidFill>
                          <a:schemeClr val="tx1"/>
                        </a:solidFill>
                        <a:latin typeface="Cambria Math"/>
                      </a:rPr>
                      <m:t>=</m:t>
                    </m:r>
                  </m:oMath>
                </a14:m>
                <a:endParaRPr lang="en-US" b="1" i="1" dirty="0">
                  <a:solidFill>
                    <a:schemeClr val="tx1"/>
                  </a:solidFill>
                  <a:latin typeface="Cambria Math"/>
                </a:endParaRPr>
              </a:p>
              <a:p>
                <a:pPr algn="ctr"/>
                <a:endParaRPr lang="en-US" b="1" i="1" dirty="0">
                  <a:solidFill>
                    <a:schemeClr val="tx1"/>
                  </a:solidFill>
                  <a:latin typeface="Cambria Math"/>
                </a:endParaRPr>
              </a:p>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a:rPr>
                        <m:t>[</m:t>
                      </m:r>
                      <m:r>
                        <a:rPr lang="en-US" b="1" i="1" smtClean="0">
                          <a:solidFill>
                            <a:schemeClr val="tx1"/>
                          </a:solidFill>
                          <a:latin typeface="Cambria Math"/>
                        </a:rPr>
                        <m:t>𝑳𝑮𝑫</m:t>
                      </m:r>
                      <m:r>
                        <a:rPr lang="en-US" b="1" i="1">
                          <a:solidFill>
                            <a:schemeClr val="tx1"/>
                          </a:solidFill>
                          <a:latin typeface="Cambria Math"/>
                        </a:rPr>
                        <m:t>∗</m:t>
                      </m:r>
                      <m:r>
                        <a:rPr lang="en-US" b="1" i="1">
                          <a:solidFill>
                            <a:schemeClr val="tx1"/>
                          </a:solidFill>
                          <a:latin typeface="Cambria Math"/>
                        </a:rPr>
                        <m:t>𝑵</m:t>
                      </m:r>
                      <m:d>
                        <m:dPr>
                          <m:begChr m:val="["/>
                          <m:endChr m:val="]"/>
                          <m:ctrlPr>
                            <a:rPr lang="ar-AE" b="1" i="1">
                              <a:solidFill>
                                <a:schemeClr val="tx1"/>
                              </a:solidFill>
                              <a:latin typeface="Cambria Math" panose="02040503050406030204" pitchFamily="18" charset="0"/>
                            </a:rPr>
                          </m:ctrlPr>
                        </m:dPr>
                        <m:e>
                          <m:sSup>
                            <m:sSupPr>
                              <m:ctrlPr>
                                <a:rPr lang="ar-AE" b="1" i="1">
                                  <a:solidFill>
                                    <a:schemeClr val="tx1"/>
                                  </a:solidFill>
                                  <a:latin typeface="Cambria Math" panose="02040503050406030204" pitchFamily="18" charset="0"/>
                                </a:rPr>
                              </m:ctrlPr>
                            </m:sSupPr>
                            <m:e>
                              <m:d>
                                <m:dPr>
                                  <m:ctrlPr>
                                    <a:rPr lang="ar-AE" b="1" i="1">
                                      <a:solidFill>
                                        <a:schemeClr val="tx1"/>
                                      </a:solidFill>
                                      <a:latin typeface="Cambria Math" panose="02040503050406030204" pitchFamily="18" charset="0"/>
                                    </a:rPr>
                                  </m:ctrlPr>
                                </m:dPr>
                                <m:e>
                                  <m:r>
                                    <a:rPr lang="en-US" b="1" i="1">
                                      <a:solidFill>
                                        <a:schemeClr val="tx1"/>
                                      </a:solidFill>
                                      <a:latin typeface="Cambria Math"/>
                                    </a:rPr>
                                    <m:t>𝟏</m:t>
                                  </m:r>
                                  <m:r>
                                    <a:rPr lang="en-US" b="1" i="1">
                                      <a:solidFill>
                                        <a:schemeClr val="tx1"/>
                                      </a:solidFill>
                                      <a:latin typeface="Cambria Math"/>
                                    </a:rPr>
                                    <m:t>−</m:t>
                                  </m:r>
                                  <m:r>
                                    <a:rPr lang="en-US" b="1" i="1">
                                      <a:solidFill>
                                        <a:schemeClr val="tx1"/>
                                      </a:solidFill>
                                      <a:latin typeface="Cambria Math"/>
                                    </a:rPr>
                                    <m:t>𝑹</m:t>
                                  </m:r>
                                </m:e>
                              </m:d>
                            </m:e>
                            <m:sup>
                              <m:r>
                                <a:rPr lang="ar-AE" b="1" i="1">
                                  <a:solidFill>
                                    <a:schemeClr val="tx1"/>
                                  </a:solidFill>
                                  <a:latin typeface="Cambria Math"/>
                                </a:rPr>
                                <m:t>−</m:t>
                              </m:r>
                              <m:r>
                                <a:rPr lang="en-US" b="1" i="1">
                                  <a:solidFill>
                                    <a:schemeClr val="tx1"/>
                                  </a:solidFill>
                                  <a:latin typeface="Cambria Math"/>
                                </a:rPr>
                                <m:t>𝟎</m:t>
                              </m:r>
                              <m:r>
                                <a:rPr lang="en-US" b="1" i="1">
                                  <a:solidFill>
                                    <a:schemeClr val="tx1"/>
                                  </a:solidFill>
                                  <a:latin typeface="Cambria Math"/>
                                </a:rPr>
                                <m:t>.</m:t>
                              </m:r>
                              <m:r>
                                <a:rPr lang="en-US" b="1" i="1">
                                  <a:solidFill>
                                    <a:schemeClr val="tx1"/>
                                  </a:solidFill>
                                  <a:latin typeface="Cambria Math"/>
                                </a:rPr>
                                <m:t>𝟓</m:t>
                              </m:r>
                            </m:sup>
                          </m:sSup>
                          <m:r>
                            <a:rPr lang="ar-AE" b="1" i="1">
                              <a:solidFill>
                                <a:schemeClr val="tx1"/>
                              </a:solidFill>
                              <a:latin typeface="Cambria Math"/>
                            </a:rPr>
                            <m:t>∗</m:t>
                          </m:r>
                          <m:sSup>
                            <m:sSupPr>
                              <m:ctrlPr>
                                <a:rPr lang="ar-AE" b="1" i="1">
                                  <a:solidFill>
                                    <a:schemeClr val="tx1"/>
                                  </a:solidFill>
                                  <a:latin typeface="Cambria Math" panose="02040503050406030204" pitchFamily="18" charset="0"/>
                                </a:rPr>
                              </m:ctrlPr>
                            </m:sSupPr>
                            <m:e>
                              <m:r>
                                <a:rPr lang="en-US" b="1" i="1" smtClean="0">
                                  <a:solidFill>
                                    <a:schemeClr val="tx1"/>
                                  </a:solidFill>
                                  <a:latin typeface="Cambria Math"/>
                                </a:rPr>
                                <m:t>𝑵</m:t>
                              </m:r>
                            </m:e>
                            <m:sup>
                              <m:r>
                                <a:rPr lang="ar-AE" b="1" i="1" smtClean="0">
                                  <a:solidFill>
                                    <a:schemeClr val="tx1"/>
                                  </a:solidFill>
                                  <a:latin typeface="Cambria Math"/>
                                </a:rPr>
                                <m:t>−</m:t>
                              </m:r>
                              <m:r>
                                <a:rPr lang="en-US" b="1" i="1" smtClean="0">
                                  <a:solidFill>
                                    <a:schemeClr val="tx1"/>
                                  </a:solidFill>
                                  <a:latin typeface="Cambria Math"/>
                                </a:rPr>
                                <m:t>𝟏</m:t>
                              </m:r>
                            </m:sup>
                          </m:sSup>
                          <m:d>
                            <m:dPr>
                              <m:ctrlPr>
                                <a:rPr lang="ar-AE" b="1" i="1">
                                  <a:solidFill>
                                    <a:schemeClr val="tx1"/>
                                  </a:solidFill>
                                  <a:latin typeface="Cambria Math" panose="02040503050406030204" pitchFamily="18" charset="0"/>
                                </a:rPr>
                              </m:ctrlPr>
                            </m:dPr>
                            <m:e>
                              <m:r>
                                <a:rPr lang="en-US" b="1" i="1">
                                  <a:solidFill>
                                    <a:schemeClr val="tx1"/>
                                  </a:solidFill>
                                  <a:latin typeface="Cambria Math"/>
                                </a:rPr>
                                <m:t>𝑷𝑫</m:t>
                              </m:r>
                            </m:e>
                          </m:d>
                          <m:r>
                            <a:rPr lang="ar-AE" b="1" i="1">
                              <a:solidFill>
                                <a:schemeClr val="tx1"/>
                              </a:solidFill>
                              <a:latin typeface="Cambria Math"/>
                            </a:rPr>
                            <m:t>+</m:t>
                          </m:r>
                          <m:sSup>
                            <m:sSupPr>
                              <m:ctrlPr>
                                <a:rPr lang="ar-AE" b="1" i="1">
                                  <a:solidFill>
                                    <a:schemeClr val="tx1"/>
                                  </a:solidFill>
                                  <a:latin typeface="Cambria Math" panose="02040503050406030204" pitchFamily="18" charset="0"/>
                                </a:rPr>
                              </m:ctrlPr>
                            </m:sSupPr>
                            <m:e>
                              <m:d>
                                <m:dPr>
                                  <m:ctrlPr>
                                    <a:rPr lang="ar-AE" b="1" i="1">
                                      <a:solidFill>
                                        <a:schemeClr val="tx1"/>
                                      </a:solidFill>
                                      <a:latin typeface="Cambria Math" panose="02040503050406030204" pitchFamily="18" charset="0"/>
                                    </a:rPr>
                                  </m:ctrlPr>
                                </m:dPr>
                                <m:e>
                                  <m:f>
                                    <m:fPr>
                                      <m:ctrlPr>
                                        <a:rPr lang="ar-AE" b="1" i="1">
                                          <a:solidFill>
                                            <a:schemeClr val="tx1"/>
                                          </a:solidFill>
                                          <a:latin typeface="Cambria Math" panose="02040503050406030204" pitchFamily="18" charset="0"/>
                                        </a:rPr>
                                      </m:ctrlPr>
                                    </m:fPr>
                                    <m:num>
                                      <m:r>
                                        <a:rPr lang="en-US" b="1" i="1">
                                          <a:solidFill>
                                            <a:schemeClr val="tx1"/>
                                          </a:solidFill>
                                          <a:latin typeface="Cambria Math"/>
                                        </a:rPr>
                                        <m:t>𝑹</m:t>
                                      </m:r>
                                    </m:num>
                                    <m:den>
                                      <m:r>
                                        <a:rPr lang="en-US" b="1" i="1">
                                          <a:solidFill>
                                            <a:schemeClr val="tx1"/>
                                          </a:solidFill>
                                          <a:latin typeface="Cambria Math"/>
                                        </a:rPr>
                                        <m:t>𝟏</m:t>
                                      </m:r>
                                      <m:r>
                                        <a:rPr lang="en-US" b="1" i="1">
                                          <a:solidFill>
                                            <a:schemeClr val="tx1"/>
                                          </a:solidFill>
                                          <a:latin typeface="Cambria Math"/>
                                        </a:rPr>
                                        <m:t>−</m:t>
                                      </m:r>
                                      <m:r>
                                        <a:rPr lang="en-US" b="1" i="1">
                                          <a:solidFill>
                                            <a:schemeClr val="tx1"/>
                                          </a:solidFill>
                                          <a:latin typeface="Cambria Math"/>
                                        </a:rPr>
                                        <m:t>𝑹</m:t>
                                      </m:r>
                                    </m:den>
                                  </m:f>
                                </m:e>
                              </m:d>
                            </m:e>
                            <m:sup>
                              <m:r>
                                <a:rPr lang="en-US" b="1" i="1">
                                  <a:solidFill>
                                    <a:schemeClr val="tx1"/>
                                  </a:solidFill>
                                  <a:latin typeface="Cambria Math"/>
                                </a:rPr>
                                <m:t>𝟎</m:t>
                              </m:r>
                              <m:r>
                                <a:rPr lang="en-US" b="1" i="1">
                                  <a:solidFill>
                                    <a:schemeClr val="tx1"/>
                                  </a:solidFill>
                                  <a:latin typeface="Cambria Math"/>
                                </a:rPr>
                                <m:t>.</m:t>
                              </m:r>
                              <m:r>
                                <a:rPr lang="en-US" b="1" i="1">
                                  <a:solidFill>
                                    <a:schemeClr val="tx1"/>
                                  </a:solidFill>
                                  <a:latin typeface="Cambria Math"/>
                                </a:rPr>
                                <m:t>𝟓</m:t>
                              </m:r>
                            </m:sup>
                          </m:sSup>
                          <m:r>
                            <a:rPr lang="ar-AE" b="1" i="1">
                              <a:solidFill>
                                <a:schemeClr val="tx1"/>
                              </a:solidFill>
                              <a:latin typeface="Cambria Math"/>
                            </a:rPr>
                            <m:t>∗</m:t>
                          </m:r>
                          <m:sSup>
                            <m:sSupPr>
                              <m:ctrlPr>
                                <a:rPr lang="ar-AE" b="1" i="1">
                                  <a:solidFill>
                                    <a:schemeClr val="tx1"/>
                                  </a:solidFill>
                                  <a:latin typeface="Cambria Math" panose="02040503050406030204" pitchFamily="18" charset="0"/>
                                </a:rPr>
                              </m:ctrlPr>
                            </m:sSupPr>
                            <m:e>
                              <m:r>
                                <a:rPr lang="en-US" b="1" i="1">
                                  <a:solidFill>
                                    <a:schemeClr val="tx1"/>
                                  </a:solidFill>
                                  <a:latin typeface="Cambria Math"/>
                                </a:rPr>
                                <m:t>𝑵</m:t>
                              </m:r>
                            </m:e>
                            <m:sup>
                              <m:r>
                                <a:rPr lang="ar-AE" b="1" i="1">
                                  <a:solidFill>
                                    <a:schemeClr val="tx1"/>
                                  </a:solidFill>
                                  <a:latin typeface="Cambria Math"/>
                                </a:rPr>
                                <m:t>−</m:t>
                              </m:r>
                              <m:r>
                                <a:rPr lang="en-US" b="1" i="1">
                                  <a:solidFill>
                                    <a:schemeClr val="tx1"/>
                                  </a:solidFill>
                                  <a:latin typeface="Cambria Math"/>
                                </a:rPr>
                                <m:t>𝟏</m:t>
                              </m:r>
                            </m:sup>
                          </m:sSup>
                          <m:d>
                            <m:dPr>
                              <m:ctrlPr>
                                <a:rPr lang="ar-AE" b="1" i="1">
                                  <a:solidFill>
                                    <a:schemeClr val="tx1"/>
                                  </a:solidFill>
                                  <a:latin typeface="Cambria Math" panose="02040503050406030204" pitchFamily="18" charset="0"/>
                                </a:rPr>
                              </m:ctrlPr>
                            </m:dPr>
                            <m:e>
                              <m:r>
                                <a:rPr lang="en-US" b="1" i="1">
                                  <a:solidFill>
                                    <a:schemeClr val="tx1"/>
                                  </a:solidFill>
                                  <a:latin typeface="Cambria Math"/>
                                </a:rPr>
                                <m:t>𝟎</m:t>
                              </m:r>
                              <m:r>
                                <a:rPr lang="en-US" b="1" i="1">
                                  <a:solidFill>
                                    <a:schemeClr val="tx1"/>
                                  </a:solidFill>
                                  <a:latin typeface="Cambria Math"/>
                                </a:rPr>
                                <m:t>.</m:t>
                              </m:r>
                              <m:r>
                                <a:rPr lang="en-US" b="1" i="1">
                                  <a:solidFill>
                                    <a:schemeClr val="tx1"/>
                                  </a:solidFill>
                                  <a:latin typeface="Cambria Math"/>
                                </a:rPr>
                                <m:t>𝟗𝟗𝟗</m:t>
                              </m:r>
                            </m:e>
                          </m:d>
                        </m:e>
                      </m:d>
                      <m:r>
                        <a:rPr lang="ar-AE" b="1" i="1">
                          <a:solidFill>
                            <a:schemeClr val="tx1"/>
                          </a:solidFill>
                          <a:latin typeface="Cambria Math"/>
                        </a:rPr>
                        <m:t>−</m:t>
                      </m:r>
                      <m:r>
                        <a:rPr lang="en-US" b="1" i="1" smtClean="0">
                          <a:solidFill>
                            <a:schemeClr val="tx1"/>
                          </a:solidFill>
                          <a:latin typeface="Cambria Math"/>
                        </a:rPr>
                        <m:t>𝑳𝑮𝑫</m:t>
                      </m:r>
                      <m:r>
                        <a:rPr lang="en-US" b="1" i="1">
                          <a:solidFill>
                            <a:schemeClr val="tx1"/>
                          </a:solidFill>
                          <a:latin typeface="Cambria Math"/>
                        </a:rPr>
                        <m:t>∗</m:t>
                      </m:r>
                      <m:r>
                        <a:rPr lang="en-US" b="1" i="1">
                          <a:solidFill>
                            <a:schemeClr val="tx1"/>
                          </a:solidFill>
                          <a:latin typeface="Cambria Math"/>
                        </a:rPr>
                        <m:t>𝑷𝑫</m:t>
                      </m:r>
                      <m:r>
                        <a:rPr lang="en-US" b="1" i="1">
                          <a:solidFill>
                            <a:schemeClr val="tx1"/>
                          </a:solidFill>
                          <a:latin typeface="Cambria Math"/>
                        </a:rPr>
                        <m:t>] ∗</m:t>
                      </m:r>
                      <m:r>
                        <a:rPr lang="en-US" b="1" i="1" smtClean="0">
                          <a:solidFill>
                            <a:schemeClr val="tx1"/>
                          </a:solidFill>
                          <a:latin typeface="Cambria Math"/>
                        </a:rPr>
                        <m:t>𝒇</m:t>
                      </m:r>
                      <m:r>
                        <a:rPr lang="en-US" b="1" i="1" smtClean="0">
                          <a:solidFill>
                            <a:schemeClr val="tx1"/>
                          </a:solidFill>
                          <a:latin typeface="Cambria Math"/>
                        </a:rPr>
                        <m:t>(</m:t>
                      </m:r>
                      <m:r>
                        <a:rPr lang="en-US" b="1" i="1" smtClean="0">
                          <a:solidFill>
                            <a:schemeClr val="tx1"/>
                          </a:solidFill>
                          <a:latin typeface="Cambria Math"/>
                        </a:rPr>
                        <m:t>𝑷𝑫</m:t>
                      </m:r>
                      <m:r>
                        <a:rPr lang="en-US" b="1" i="1" smtClean="0">
                          <a:solidFill>
                            <a:schemeClr val="tx1"/>
                          </a:solidFill>
                          <a:latin typeface="Cambria Math"/>
                        </a:rPr>
                        <m:t>, </m:t>
                      </m:r>
                      <m:r>
                        <a:rPr lang="en-US" b="1" i="1" smtClean="0">
                          <a:solidFill>
                            <a:schemeClr val="tx1"/>
                          </a:solidFill>
                          <a:latin typeface="Cambria Math"/>
                        </a:rPr>
                        <m:t>𝑴</m:t>
                      </m:r>
                      <m:r>
                        <a:rPr lang="en-US" b="1" i="1" smtClean="0">
                          <a:solidFill>
                            <a:schemeClr val="tx1"/>
                          </a:solidFill>
                          <a:latin typeface="Cambria Math"/>
                        </a:rPr>
                        <m:t>)</m:t>
                      </m:r>
                    </m:oMath>
                  </m:oMathPara>
                </a14:m>
                <a:endParaRPr lang="en-US" b="1"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90162" y="1256440"/>
                <a:ext cx="8879306" cy="1401217"/>
              </a:xfrm>
              <a:prstGeom prst="rect">
                <a:avLst/>
              </a:prstGeom>
              <a:blipFill rotWithShape="1">
                <a:blip r:embed="rId4" cstate="print"/>
                <a:stretch>
                  <a:fillRect t="-2609"/>
                </a:stretch>
              </a:blipFill>
            </p:spPr>
            <p:txBody>
              <a:bodyPr/>
              <a:lstStyle/>
              <a:p>
                <a:r>
                  <a:rPr lang="en-US">
                    <a:noFill/>
                  </a:rPr>
                  <a:t> </a:t>
                </a:r>
              </a:p>
            </p:txBody>
          </p:sp>
        </mc:Fallback>
      </mc:AlternateContent>
      <p:sp>
        <p:nvSpPr>
          <p:cNvPr id="4" name="Rectangle 3"/>
          <p:cNvSpPr/>
          <p:nvPr/>
        </p:nvSpPr>
        <p:spPr>
          <a:xfrm>
            <a:off x="651354" y="2002159"/>
            <a:ext cx="6112702" cy="655500"/>
          </a:xfrm>
          <a:prstGeom prst="rect">
            <a:avLst/>
          </a:prstGeom>
          <a:noFill/>
          <a:ln w="19050">
            <a:solidFill>
              <a:srgbClr val="D7D7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prstClr val="black"/>
              </a:solidFill>
            </a:endParaRPr>
          </a:p>
        </p:txBody>
      </p:sp>
      <p:sp>
        <p:nvSpPr>
          <p:cNvPr id="5" name="Down Arrow 4"/>
          <p:cNvSpPr/>
          <p:nvPr/>
        </p:nvSpPr>
        <p:spPr>
          <a:xfrm>
            <a:off x="463464" y="2705622"/>
            <a:ext cx="688932" cy="597072"/>
          </a:xfrm>
          <a:prstGeom prst="downArrow">
            <a:avLst/>
          </a:prstGeom>
          <a:noFill/>
          <a:ln w="19050">
            <a:solidFill>
              <a:srgbClr val="D7D7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srgbClr val="B2D173"/>
              </a:solidFill>
            </a:endParaRPr>
          </a:p>
        </p:txBody>
      </p:sp>
      <p:sp>
        <p:nvSpPr>
          <p:cNvPr id="11" name="TextBox 10"/>
          <p:cNvSpPr txBox="1"/>
          <p:nvPr/>
        </p:nvSpPr>
        <p:spPr>
          <a:xfrm>
            <a:off x="651354" y="3302694"/>
            <a:ext cx="5661764" cy="463463"/>
          </a:xfrm>
          <a:prstGeom prst="rect">
            <a:avLst/>
          </a:prstGeom>
          <a:noFill/>
        </p:spPr>
        <p:txBody>
          <a:bodyPr wrap="square" lIns="0" tIns="0" rIns="0" bIns="0" rtlCol="0" anchor="ctr">
            <a:noAutofit/>
          </a:bodyPr>
          <a:lstStyle/>
          <a:p>
            <a:r>
              <a:rPr lang="en-GB" b="1" dirty="0">
                <a:solidFill>
                  <a:srgbClr val="D7D760"/>
                </a:solidFill>
              </a:rPr>
              <a:t>Looks like a conditional Expected Loss in %</a:t>
            </a:r>
          </a:p>
        </p:txBody>
      </p:sp>
      <p:sp>
        <p:nvSpPr>
          <p:cNvPr id="12" name="Rectangle 11"/>
          <p:cNvSpPr/>
          <p:nvPr/>
        </p:nvSpPr>
        <p:spPr>
          <a:xfrm>
            <a:off x="6960298" y="2002159"/>
            <a:ext cx="1040356" cy="655500"/>
          </a:xfrm>
          <a:prstGeom prst="rect">
            <a:avLst/>
          </a:prstGeom>
          <a:noFill/>
          <a:ln w="19050">
            <a:solidFill>
              <a:srgbClr val="009B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prstClr val="black"/>
              </a:solidFill>
            </a:endParaRPr>
          </a:p>
        </p:txBody>
      </p:sp>
      <p:sp>
        <p:nvSpPr>
          <p:cNvPr id="13" name="Down Arrow 12"/>
          <p:cNvSpPr/>
          <p:nvPr/>
        </p:nvSpPr>
        <p:spPr>
          <a:xfrm>
            <a:off x="6801634" y="2755670"/>
            <a:ext cx="688932" cy="1242217"/>
          </a:xfrm>
          <a:prstGeom prst="downArrow">
            <a:avLst/>
          </a:prstGeom>
          <a:noFill/>
          <a:ln w="19050">
            <a:solidFill>
              <a:srgbClr val="009B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srgbClr val="3692CA"/>
              </a:solidFill>
            </a:endParaRPr>
          </a:p>
        </p:txBody>
      </p:sp>
      <p:sp>
        <p:nvSpPr>
          <p:cNvPr id="14" name="TextBox 13"/>
          <p:cNvSpPr txBox="1"/>
          <p:nvPr/>
        </p:nvSpPr>
        <p:spPr>
          <a:xfrm>
            <a:off x="2112726" y="3997887"/>
            <a:ext cx="5367750" cy="463463"/>
          </a:xfrm>
          <a:prstGeom prst="rect">
            <a:avLst/>
          </a:prstGeom>
          <a:noFill/>
        </p:spPr>
        <p:txBody>
          <a:bodyPr wrap="square" lIns="0" tIns="0" rIns="0" bIns="0" rtlCol="0" anchor="ctr">
            <a:noAutofit/>
          </a:bodyPr>
          <a:lstStyle/>
          <a:p>
            <a:pPr algn="r"/>
            <a:r>
              <a:rPr lang="en-GB" b="1" dirty="0">
                <a:solidFill>
                  <a:srgbClr val="009BD2"/>
                </a:solidFill>
              </a:rPr>
              <a:t>This is the well-known Expected Loss in %</a:t>
            </a:r>
          </a:p>
        </p:txBody>
      </p:sp>
      <p:sp>
        <p:nvSpPr>
          <p:cNvPr id="16" name="Rectangle 15"/>
          <p:cNvSpPr/>
          <p:nvPr/>
        </p:nvSpPr>
        <p:spPr>
          <a:xfrm>
            <a:off x="8317839" y="1997958"/>
            <a:ext cx="1051629" cy="655500"/>
          </a:xfrm>
          <a:prstGeom prst="rect">
            <a:avLst/>
          </a:prstGeom>
          <a:noFill/>
          <a:ln w="19050">
            <a:solidFill>
              <a:srgbClr val="EF763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prstClr val="black"/>
              </a:solidFill>
            </a:endParaRPr>
          </a:p>
        </p:txBody>
      </p:sp>
      <p:sp>
        <p:nvSpPr>
          <p:cNvPr id="17" name="Down Arrow 16"/>
          <p:cNvSpPr/>
          <p:nvPr/>
        </p:nvSpPr>
        <p:spPr>
          <a:xfrm>
            <a:off x="8138092" y="2732761"/>
            <a:ext cx="688932" cy="1751557"/>
          </a:xfrm>
          <a:prstGeom prst="downArrow">
            <a:avLst/>
          </a:prstGeom>
          <a:noFill/>
          <a:ln w="19050">
            <a:solidFill>
              <a:srgbClr val="EF763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srgbClr val="EF763E"/>
              </a:solidFill>
            </a:endParaRPr>
          </a:p>
        </p:txBody>
      </p:sp>
      <p:sp>
        <p:nvSpPr>
          <p:cNvPr id="18" name="TextBox 17"/>
          <p:cNvSpPr txBox="1"/>
          <p:nvPr/>
        </p:nvSpPr>
        <p:spPr>
          <a:xfrm>
            <a:off x="2805830" y="4511456"/>
            <a:ext cx="6027839" cy="463463"/>
          </a:xfrm>
          <a:prstGeom prst="rect">
            <a:avLst/>
          </a:prstGeom>
          <a:noFill/>
        </p:spPr>
        <p:txBody>
          <a:bodyPr wrap="square" lIns="0" tIns="0" rIns="0" bIns="0" rtlCol="0" anchor="ctr">
            <a:noAutofit/>
          </a:bodyPr>
          <a:lstStyle/>
          <a:p>
            <a:r>
              <a:rPr lang="en-GB" b="1" dirty="0">
                <a:solidFill>
                  <a:srgbClr val="EF763E"/>
                </a:solidFill>
              </a:rPr>
              <a:t>Scaling factor, the so called </a:t>
            </a:r>
            <a:r>
              <a:rPr lang="en-GB" b="1" i="1" dirty="0">
                <a:solidFill>
                  <a:srgbClr val="EF763E"/>
                </a:solidFill>
              </a:rPr>
              <a:t>Maturity adjustment</a:t>
            </a:r>
            <a:r>
              <a:rPr lang="en-GB" b="1" dirty="0">
                <a:solidFill>
                  <a:srgbClr val="EF763E"/>
                </a:solidFill>
              </a:rPr>
              <a:t>. </a:t>
            </a:r>
          </a:p>
        </p:txBody>
      </p:sp>
      <p:sp>
        <p:nvSpPr>
          <p:cNvPr id="15" name="Content Placeholder 6"/>
          <p:cNvSpPr txBox="1">
            <a:spLocks/>
          </p:cNvSpPr>
          <p:nvPr/>
        </p:nvSpPr>
        <p:spPr>
          <a:xfrm>
            <a:off x="490162" y="5189950"/>
            <a:ext cx="9189720" cy="1693450"/>
          </a:xfrm>
          <a:prstGeom prst="rect">
            <a:avLst/>
          </a:prstGeom>
          <a:solidFill>
            <a:schemeClr val="bg2">
              <a:lumMod val="85000"/>
            </a:schemeClr>
          </a:solidFill>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1588" fontAlgn="auto">
              <a:spcAft>
                <a:spcPts val="0"/>
              </a:spcAft>
              <a:buNone/>
            </a:pPr>
            <a:r>
              <a:rPr lang="en-US" sz="1600" b="1" dirty="0">
                <a:latin typeface="Frutiger 45 Light" panose="020B0603020202020204" pitchFamily="34" charset="0"/>
              </a:rPr>
              <a:t>Summarizing: </a:t>
            </a:r>
          </a:p>
          <a:p>
            <a:pPr marL="0" indent="-1588" fontAlgn="auto">
              <a:spcAft>
                <a:spcPts val="0"/>
              </a:spcAft>
              <a:buNone/>
            </a:pPr>
            <a:r>
              <a:rPr lang="en-US" sz="1600" dirty="0">
                <a:latin typeface="Frutiger 45 Light" panose="020B0603020202020204" pitchFamily="34" charset="0"/>
              </a:rPr>
              <a:t>The risk weights formula describes the unexpected loss in %; this is derived as the difference between the conditional EL and the EL. A scaling factor is needed because long-term credits are riskier than short-term credits. As a consequence, the capital requirement should increase with maturity.</a:t>
            </a:r>
          </a:p>
          <a:p>
            <a:pPr marL="0" indent="-1588" fontAlgn="auto">
              <a:spcAft>
                <a:spcPts val="0"/>
              </a:spcAft>
              <a:buNone/>
            </a:pPr>
            <a:endParaRPr lang="en-US" sz="1600" dirty="0">
              <a:latin typeface="Frutiger 45 Light" panose="020B0603020202020204" pitchFamily="34" charset="0"/>
            </a:endParaRPr>
          </a:p>
          <a:p>
            <a:pPr lvl="1" fontAlgn="auto">
              <a:spcAft>
                <a:spcPts val="0"/>
              </a:spcAft>
            </a:pPr>
            <a:endParaRPr lang="en-US" dirty="0">
              <a:latin typeface="Frutiger 45 Light" panose="020B0603020202020204" pitchFamily="34" charset="0"/>
            </a:endParaRPr>
          </a:p>
          <a:p>
            <a:pPr marL="0" indent="0" fontAlgn="auto">
              <a:spcAft>
                <a:spcPts val="0"/>
              </a:spcAft>
              <a:buFont typeface="Symbol" pitchFamily="18" charset="2"/>
              <a:buNone/>
            </a:pPr>
            <a:endParaRPr lang="de-CH" sz="1600" dirty="0">
              <a:latin typeface="Frutiger 45 Light" panose="020B0603020202020204" pitchFamily="34" charset="0"/>
            </a:endParaRPr>
          </a:p>
          <a:p>
            <a:pPr marL="0" indent="0" fontAlgn="auto">
              <a:spcAft>
                <a:spcPts val="0"/>
              </a:spcAft>
              <a:buFont typeface="Symbol" pitchFamily="18" charset="2"/>
              <a:buNone/>
            </a:pPr>
            <a:endParaRPr lang="de-CH" sz="1600" dirty="0">
              <a:latin typeface="Frutiger 45 Light" panose="020B0603020202020204" pitchFamily="34" charset="0"/>
            </a:endParaRPr>
          </a:p>
        </p:txBody>
      </p:sp>
      <p:sp>
        <p:nvSpPr>
          <p:cNvPr id="2" name="TextBox 1"/>
          <p:cNvSpPr txBox="1"/>
          <p:nvPr/>
        </p:nvSpPr>
        <p:spPr>
          <a:xfrm>
            <a:off x="6960298" y="1378139"/>
            <a:ext cx="1040356" cy="597760"/>
          </a:xfrm>
          <a:prstGeom prst="rect">
            <a:avLst/>
          </a:prstGeom>
          <a:noFill/>
        </p:spPr>
        <p:txBody>
          <a:bodyPr wrap="square" lIns="0" tIns="0" rIns="0" bIns="0" rtlCol="0" anchor="ctr">
            <a:noAutofit/>
          </a:bodyPr>
          <a:lstStyle/>
          <a:p>
            <a:pPr algn="ctr"/>
            <a:r>
              <a:rPr lang="en-GB" sz="4400" dirty="0">
                <a:solidFill>
                  <a:srgbClr val="00B050"/>
                </a:solidFill>
                <a:latin typeface="Wingdings" panose="05000000000000000000" pitchFamily="2" charset="2"/>
              </a:rPr>
              <a:t>ü</a:t>
            </a:r>
          </a:p>
        </p:txBody>
      </p:sp>
      <p:sp>
        <p:nvSpPr>
          <p:cNvPr id="19" name="TextBox 18"/>
          <p:cNvSpPr txBox="1"/>
          <p:nvPr/>
        </p:nvSpPr>
        <p:spPr>
          <a:xfrm>
            <a:off x="8306846" y="1359288"/>
            <a:ext cx="1040356" cy="597760"/>
          </a:xfrm>
          <a:prstGeom prst="rect">
            <a:avLst/>
          </a:prstGeom>
          <a:noFill/>
        </p:spPr>
        <p:txBody>
          <a:bodyPr wrap="square" lIns="0" tIns="0" rIns="0" bIns="0" rtlCol="0" anchor="ctr">
            <a:noAutofit/>
          </a:bodyPr>
          <a:lstStyle/>
          <a:p>
            <a:pPr algn="ctr"/>
            <a:r>
              <a:rPr lang="en-GB" sz="4400" dirty="0">
                <a:solidFill>
                  <a:srgbClr val="00B050"/>
                </a:solidFill>
                <a:latin typeface="Wingdings" panose="05000000000000000000" pitchFamily="2" charset="2"/>
              </a:rPr>
              <a:t>ü</a:t>
            </a:r>
          </a:p>
        </p:txBody>
      </p:sp>
      <p:sp>
        <p:nvSpPr>
          <p:cNvPr id="20" name="TextBox 19"/>
          <p:cNvSpPr txBox="1"/>
          <p:nvPr/>
        </p:nvSpPr>
        <p:spPr>
          <a:xfrm>
            <a:off x="5723700" y="1359288"/>
            <a:ext cx="1040356" cy="597760"/>
          </a:xfrm>
          <a:prstGeom prst="rect">
            <a:avLst/>
          </a:prstGeom>
          <a:noFill/>
        </p:spPr>
        <p:txBody>
          <a:bodyPr wrap="square" lIns="0" tIns="0" rIns="0" bIns="0" rtlCol="0" anchor="ctr">
            <a:noAutofit/>
          </a:bodyPr>
          <a:lstStyle/>
          <a:p>
            <a:pPr algn="ctr"/>
            <a:r>
              <a:rPr lang="en-GB" sz="4400" b="1" dirty="0">
                <a:solidFill>
                  <a:srgbClr val="FF0000"/>
                </a:solidFill>
                <a:latin typeface="Frutiger 45 Light" panose="020B0603020202020204" pitchFamily="34" charset="0"/>
              </a:rPr>
              <a:t>?</a:t>
            </a:r>
          </a:p>
        </p:txBody>
      </p:sp>
    </p:spTree>
    <p:custDataLst>
      <p:tags r:id="rId1"/>
    </p:custDataLst>
    <p:extLst>
      <p:ext uri="{BB962C8B-B14F-4D97-AF65-F5344CB8AC3E}">
        <p14:creationId xmlns:p14="http://schemas.microsoft.com/office/powerpoint/2010/main" val="263937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Effect transition="in" filter="fade">
                                      <p:cBhvr>
                                        <p:cTn id="41" dur="500"/>
                                        <p:tgtEl>
                                          <p:spTgt spid="1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Effect transition="in" filter="fade">
                                      <p:cBhvr>
                                        <p:cTn id="58" dur="500"/>
                                        <p:tgtEl>
                                          <p:spTgt spid="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fltVal val="0"/>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animEffect transition="in" filter="fade">
                                      <p:cBhvr>
                                        <p:cTn id="63" dur="500"/>
                                        <p:tgtEl>
                                          <p:spTgt spid="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fltVal val="0"/>
                                          </p:val>
                                        </p:tav>
                                        <p:tav tm="100000">
                                          <p:val>
                                            <p:strVal val="#ppt_h"/>
                                          </p:val>
                                        </p:tav>
                                      </p:tavLst>
                                    </p:anim>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P spid="12" grpId="0" animBg="1"/>
      <p:bldP spid="13" grpId="0" animBg="1"/>
      <p:bldP spid="14" grpId="0"/>
      <p:bldP spid="16" grpId="0" animBg="1"/>
      <p:bldP spid="17" grpId="0" animBg="1"/>
      <p:bldP spid="18" grpId="0"/>
      <p:bldP spid="15" grpId="0" animBg="1"/>
      <p:bldP spid="2" grpId="0"/>
      <p:bldP spid="19"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normAutofit/>
          </a:bodyPr>
          <a:lstStyle/>
          <a:p>
            <a:r>
              <a:rPr lang="en-US" dirty="0"/>
              <a:t>Modelling Assumptions behind RWAs</a:t>
            </a:r>
          </a:p>
        </p:txBody>
      </p:sp>
      <mc:AlternateContent xmlns:mc="http://schemas.openxmlformats.org/markup-compatibility/2006" xmlns:a14="http://schemas.microsoft.com/office/drawing/2010/main">
        <mc:Choice Requires="a14">
          <p:sp>
            <p:nvSpPr>
              <p:cNvPr id="8" name="Rectangle 7"/>
              <p:cNvSpPr/>
              <p:nvPr/>
            </p:nvSpPr>
            <p:spPr>
              <a:xfrm>
                <a:off x="490162" y="1104040"/>
                <a:ext cx="8879306" cy="7087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l-PL" b="1" i="1" smtClean="0">
                          <a:solidFill>
                            <a:schemeClr val="tx1"/>
                          </a:solidFill>
                          <a:latin typeface="Cambria Math"/>
                        </a:rPr>
                        <m:t>[</m:t>
                      </m:r>
                      <m:r>
                        <a:rPr lang="pl-PL" b="1" i="1" smtClean="0">
                          <a:solidFill>
                            <a:schemeClr val="tx1"/>
                          </a:solidFill>
                          <a:latin typeface="Cambria Math"/>
                        </a:rPr>
                        <m:t>𝑳𝑮𝑫</m:t>
                      </m:r>
                      <m:r>
                        <a:rPr lang="pl-PL" b="1" i="1">
                          <a:solidFill>
                            <a:schemeClr val="tx1"/>
                          </a:solidFill>
                          <a:latin typeface="Cambria Math"/>
                        </a:rPr>
                        <m:t>∗</m:t>
                      </m:r>
                      <m:r>
                        <a:rPr lang="pl-PL" b="1" i="1">
                          <a:solidFill>
                            <a:schemeClr val="tx1"/>
                          </a:solidFill>
                          <a:latin typeface="Cambria Math"/>
                        </a:rPr>
                        <m:t>𝑵</m:t>
                      </m:r>
                      <m:d>
                        <m:dPr>
                          <m:begChr m:val="["/>
                          <m:endChr m:val="]"/>
                          <m:ctrlPr>
                            <a:rPr lang="ar-AE" b="1" i="1">
                              <a:solidFill>
                                <a:schemeClr val="tx1"/>
                              </a:solidFill>
                              <a:latin typeface="Cambria Math" panose="02040503050406030204" pitchFamily="18" charset="0"/>
                            </a:rPr>
                          </m:ctrlPr>
                        </m:dPr>
                        <m:e>
                          <m:sSup>
                            <m:sSupPr>
                              <m:ctrlPr>
                                <a:rPr lang="ar-AE" b="1" i="1">
                                  <a:solidFill>
                                    <a:schemeClr val="tx1"/>
                                  </a:solidFill>
                                  <a:latin typeface="Cambria Math" panose="02040503050406030204" pitchFamily="18" charset="0"/>
                                </a:rPr>
                              </m:ctrlPr>
                            </m:sSupPr>
                            <m:e>
                              <m:d>
                                <m:dPr>
                                  <m:ctrlPr>
                                    <a:rPr lang="ar-AE" b="1" i="1">
                                      <a:solidFill>
                                        <a:schemeClr val="tx1"/>
                                      </a:solidFill>
                                      <a:latin typeface="Cambria Math" panose="02040503050406030204" pitchFamily="18" charset="0"/>
                                    </a:rPr>
                                  </m:ctrlPr>
                                </m:dPr>
                                <m:e>
                                  <m:r>
                                    <a:rPr lang="pl-PL" b="1" i="1">
                                      <a:solidFill>
                                        <a:schemeClr val="tx1"/>
                                      </a:solidFill>
                                      <a:latin typeface="Cambria Math"/>
                                    </a:rPr>
                                    <m:t>𝟏</m:t>
                                  </m:r>
                                  <m:r>
                                    <a:rPr lang="pl-PL" b="1" i="1">
                                      <a:solidFill>
                                        <a:schemeClr val="tx1"/>
                                      </a:solidFill>
                                      <a:latin typeface="Cambria Math"/>
                                    </a:rPr>
                                    <m:t>−</m:t>
                                  </m:r>
                                  <m:r>
                                    <a:rPr lang="pl-PL" b="1" i="1">
                                      <a:solidFill>
                                        <a:schemeClr val="tx1"/>
                                      </a:solidFill>
                                      <a:latin typeface="Cambria Math"/>
                                    </a:rPr>
                                    <m:t>𝑹</m:t>
                                  </m:r>
                                </m:e>
                              </m:d>
                            </m:e>
                            <m:sup>
                              <m:r>
                                <a:rPr lang="ar-AE" b="1" i="1">
                                  <a:solidFill>
                                    <a:schemeClr val="tx1"/>
                                  </a:solidFill>
                                  <a:latin typeface="Cambria Math"/>
                                </a:rPr>
                                <m:t>−</m:t>
                              </m:r>
                              <m:r>
                                <a:rPr lang="pl-PL" b="1" i="1">
                                  <a:solidFill>
                                    <a:schemeClr val="tx1"/>
                                  </a:solidFill>
                                  <a:latin typeface="Cambria Math"/>
                                </a:rPr>
                                <m:t>𝟎</m:t>
                              </m:r>
                              <m:r>
                                <a:rPr lang="pl-PL" b="1" i="1">
                                  <a:solidFill>
                                    <a:schemeClr val="tx1"/>
                                  </a:solidFill>
                                  <a:latin typeface="Cambria Math"/>
                                </a:rPr>
                                <m:t>.</m:t>
                              </m:r>
                              <m:r>
                                <a:rPr lang="pl-PL" b="1" i="1">
                                  <a:solidFill>
                                    <a:schemeClr val="tx1"/>
                                  </a:solidFill>
                                  <a:latin typeface="Cambria Math"/>
                                </a:rPr>
                                <m:t>𝟓</m:t>
                              </m:r>
                            </m:sup>
                          </m:sSup>
                          <m:r>
                            <a:rPr lang="ar-AE" b="1" i="1">
                              <a:solidFill>
                                <a:schemeClr val="tx1"/>
                              </a:solidFill>
                              <a:latin typeface="Cambria Math"/>
                            </a:rPr>
                            <m:t>∗</m:t>
                          </m:r>
                          <m:sSup>
                            <m:sSupPr>
                              <m:ctrlPr>
                                <a:rPr lang="ar-AE" b="1" i="1">
                                  <a:solidFill>
                                    <a:schemeClr val="tx1"/>
                                  </a:solidFill>
                                  <a:latin typeface="Cambria Math" panose="02040503050406030204" pitchFamily="18" charset="0"/>
                                </a:rPr>
                              </m:ctrlPr>
                            </m:sSupPr>
                            <m:e>
                              <m:r>
                                <a:rPr lang="pl-PL" b="1" i="1" smtClean="0">
                                  <a:solidFill>
                                    <a:schemeClr val="tx1"/>
                                  </a:solidFill>
                                  <a:latin typeface="Cambria Math"/>
                                </a:rPr>
                                <m:t>𝑵</m:t>
                              </m:r>
                            </m:e>
                            <m:sup>
                              <m:r>
                                <a:rPr lang="ar-AE" b="1" i="1" smtClean="0">
                                  <a:solidFill>
                                    <a:schemeClr val="tx1"/>
                                  </a:solidFill>
                                  <a:latin typeface="Cambria Math"/>
                                </a:rPr>
                                <m:t>−</m:t>
                              </m:r>
                              <m:r>
                                <a:rPr lang="pl-PL" b="1" i="1" smtClean="0">
                                  <a:solidFill>
                                    <a:schemeClr val="tx1"/>
                                  </a:solidFill>
                                  <a:latin typeface="Cambria Math"/>
                                </a:rPr>
                                <m:t>𝟏</m:t>
                              </m:r>
                            </m:sup>
                          </m:sSup>
                          <m:d>
                            <m:dPr>
                              <m:ctrlPr>
                                <a:rPr lang="ar-AE" b="1" i="1">
                                  <a:solidFill>
                                    <a:schemeClr val="tx1"/>
                                  </a:solidFill>
                                  <a:latin typeface="Cambria Math" panose="02040503050406030204" pitchFamily="18" charset="0"/>
                                </a:rPr>
                              </m:ctrlPr>
                            </m:dPr>
                            <m:e>
                              <m:r>
                                <a:rPr lang="pl-PL" b="1" i="1">
                                  <a:solidFill>
                                    <a:schemeClr val="tx1"/>
                                  </a:solidFill>
                                  <a:latin typeface="Cambria Math"/>
                                </a:rPr>
                                <m:t>𝑷𝑫</m:t>
                              </m:r>
                            </m:e>
                          </m:d>
                          <m:r>
                            <a:rPr lang="ar-AE" b="1" i="1">
                              <a:solidFill>
                                <a:schemeClr val="tx1"/>
                              </a:solidFill>
                              <a:latin typeface="Cambria Math"/>
                            </a:rPr>
                            <m:t>+</m:t>
                          </m:r>
                          <m:sSup>
                            <m:sSupPr>
                              <m:ctrlPr>
                                <a:rPr lang="ar-AE" b="1" i="1">
                                  <a:solidFill>
                                    <a:schemeClr val="tx1"/>
                                  </a:solidFill>
                                  <a:latin typeface="Cambria Math" panose="02040503050406030204" pitchFamily="18" charset="0"/>
                                </a:rPr>
                              </m:ctrlPr>
                            </m:sSupPr>
                            <m:e>
                              <m:d>
                                <m:dPr>
                                  <m:ctrlPr>
                                    <a:rPr lang="ar-AE" b="1" i="1">
                                      <a:solidFill>
                                        <a:schemeClr val="tx1"/>
                                      </a:solidFill>
                                      <a:latin typeface="Cambria Math" panose="02040503050406030204" pitchFamily="18" charset="0"/>
                                    </a:rPr>
                                  </m:ctrlPr>
                                </m:dPr>
                                <m:e>
                                  <m:f>
                                    <m:fPr>
                                      <m:ctrlPr>
                                        <a:rPr lang="ar-AE" b="1" i="1">
                                          <a:solidFill>
                                            <a:schemeClr val="tx1"/>
                                          </a:solidFill>
                                          <a:latin typeface="Cambria Math" panose="02040503050406030204" pitchFamily="18" charset="0"/>
                                        </a:rPr>
                                      </m:ctrlPr>
                                    </m:fPr>
                                    <m:num>
                                      <m:r>
                                        <a:rPr lang="pl-PL" b="1" i="1">
                                          <a:solidFill>
                                            <a:schemeClr val="tx1"/>
                                          </a:solidFill>
                                          <a:latin typeface="Cambria Math"/>
                                        </a:rPr>
                                        <m:t>𝑹</m:t>
                                      </m:r>
                                    </m:num>
                                    <m:den>
                                      <m:r>
                                        <a:rPr lang="pl-PL" b="1" i="1">
                                          <a:solidFill>
                                            <a:schemeClr val="tx1"/>
                                          </a:solidFill>
                                          <a:latin typeface="Cambria Math"/>
                                        </a:rPr>
                                        <m:t>𝟏</m:t>
                                      </m:r>
                                      <m:r>
                                        <a:rPr lang="pl-PL" b="1" i="1">
                                          <a:solidFill>
                                            <a:schemeClr val="tx1"/>
                                          </a:solidFill>
                                          <a:latin typeface="Cambria Math"/>
                                        </a:rPr>
                                        <m:t>−</m:t>
                                      </m:r>
                                      <m:r>
                                        <a:rPr lang="pl-PL" b="1" i="1">
                                          <a:solidFill>
                                            <a:schemeClr val="tx1"/>
                                          </a:solidFill>
                                          <a:latin typeface="Cambria Math"/>
                                        </a:rPr>
                                        <m:t>𝑹</m:t>
                                      </m:r>
                                    </m:den>
                                  </m:f>
                                </m:e>
                              </m:d>
                            </m:e>
                            <m:sup>
                              <m:r>
                                <a:rPr lang="pl-PL" b="1" i="1">
                                  <a:solidFill>
                                    <a:schemeClr val="tx1"/>
                                  </a:solidFill>
                                  <a:latin typeface="Cambria Math"/>
                                </a:rPr>
                                <m:t>𝟎</m:t>
                              </m:r>
                              <m:r>
                                <a:rPr lang="pl-PL" b="1" i="1">
                                  <a:solidFill>
                                    <a:schemeClr val="tx1"/>
                                  </a:solidFill>
                                  <a:latin typeface="Cambria Math"/>
                                </a:rPr>
                                <m:t>.</m:t>
                              </m:r>
                              <m:r>
                                <a:rPr lang="pl-PL" b="1" i="1">
                                  <a:solidFill>
                                    <a:schemeClr val="tx1"/>
                                  </a:solidFill>
                                  <a:latin typeface="Cambria Math"/>
                                </a:rPr>
                                <m:t>𝟓</m:t>
                              </m:r>
                            </m:sup>
                          </m:sSup>
                          <m:r>
                            <a:rPr lang="ar-AE" b="1" i="1">
                              <a:solidFill>
                                <a:schemeClr val="tx1"/>
                              </a:solidFill>
                              <a:latin typeface="Cambria Math"/>
                            </a:rPr>
                            <m:t>∗</m:t>
                          </m:r>
                          <m:sSup>
                            <m:sSupPr>
                              <m:ctrlPr>
                                <a:rPr lang="ar-AE" b="1" i="1">
                                  <a:solidFill>
                                    <a:schemeClr val="tx1"/>
                                  </a:solidFill>
                                  <a:latin typeface="Cambria Math" panose="02040503050406030204" pitchFamily="18" charset="0"/>
                                </a:rPr>
                              </m:ctrlPr>
                            </m:sSupPr>
                            <m:e>
                              <m:r>
                                <a:rPr lang="pl-PL" b="1" i="1">
                                  <a:solidFill>
                                    <a:schemeClr val="tx1"/>
                                  </a:solidFill>
                                  <a:latin typeface="Cambria Math"/>
                                </a:rPr>
                                <m:t>𝑵</m:t>
                              </m:r>
                            </m:e>
                            <m:sup>
                              <m:r>
                                <a:rPr lang="ar-AE" b="1" i="1">
                                  <a:solidFill>
                                    <a:schemeClr val="tx1"/>
                                  </a:solidFill>
                                  <a:latin typeface="Cambria Math"/>
                                </a:rPr>
                                <m:t>−</m:t>
                              </m:r>
                              <m:r>
                                <a:rPr lang="pl-PL" b="1" i="1">
                                  <a:solidFill>
                                    <a:schemeClr val="tx1"/>
                                  </a:solidFill>
                                  <a:latin typeface="Cambria Math"/>
                                </a:rPr>
                                <m:t>𝟏</m:t>
                              </m:r>
                            </m:sup>
                          </m:sSup>
                          <m:d>
                            <m:dPr>
                              <m:ctrlPr>
                                <a:rPr lang="ar-AE" b="1" i="1">
                                  <a:solidFill>
                                    <a:schemeClr val="tx1"/>
                                  </a:solidFill>
                                  <a:latin typeface="Cambria Math" panose="02040503050406030204" pitchFamily="18" charset="0"/>
                                </a:rPr>
                              </m:ctrlPr>
                            </m:dPr>
                            <m:e>
                              <m:r>
                                <a:rPr lang="pl-PL" b="1" i="1">
                                  <a:solidFill>
                                    <a:schemeClr val="tx1"/>
                                  </a:solidFill>
                                  <a:latin typeface="Cambria Math"/>
                                </a:rPr>
                                <m:t>𝟎</m:t>
                              </m:r>
                              <m:r>
                                <a:rPr lang="pl-PL" b="1" i="1">
                                  <a:solidFill>
                                    <a:schemeClr val="tx1"/>
                                  </a:solidFill>
                                  <a:latin typeface="Cambria Math"/>
                                </a:rPr>
                                <m:t>.</m:t>
                              </m:r>
                              <m:r>
                                <a:rPr lang="pl-PL" b="1" i="1">
                                  <a:solidFill>
                                    <a:schemeClr val="tx1"/>
                                  </a:solidFill>
                                  <a:latin typeface="Cambria Math"/>
                                </a:rPr>
                                <m:t>𝟗𝟗𝟗</m:t>
                              </m:r>
                            </m:e>
                          </m:d>
                        </m:e>
                      </m:d>
                      <m:r>
                        <a:rPr lang="ar-AE" b="1" i="1">
                          <a:solidFill>
                            <a:schemeClr val="tx1"/>
                          </a:solidFill>
                          <a:latin typeface="Cambria Math"/>
                        </a:rPr>
                        <m:t>−</m:t>
                      </m:r>
                      <m:r>
                        <a:rPr lang="pl-PL" b="1" i="1" smtClean="0">
                          <a:solidFill>
                            <a:schemeClr val="tx1"/>
                          </a:solidFill>
                          <a:latin typeface="Cambria Math"/>
                        </a:rPr>
                        <m:t>𝑳𝑮𝑫</m:t>
                      </m:r>
                      <m:r>
                        <a:rPr lang="pl-PL" b="1" i="1">
                          <a:solidFill>
                            <a:schemeClr val="tx1"/>
                          </a:solidFill>
                          <a:latin typeface="Cambria Math"/>
                        </a:rPr>
                        <m:t>∗</m:t>
                      </m:r>
                      <m:r>
                        <a:rPr lang="pl-PL" b="1" i="1">
                          <a:solidFill>
                            <a:schemeClr val="tx1"/>
                          </a:solidFill>
                          <a:latin typeface="Cambria Math"/>
                        </a:rPr>
                        <m:t>𝑷𝑫</m:t>
                      </m:r>
                      <m:r>
                        <a:rPr lang="pl-PL" b="1" i="1">
                          <a:solidFill>
                            <a:schemeClr val="tx1"/>
                          </a:solidFill>
                          <a:latin typeface="Cambria Math"/>
                        </a:rPr>
                        <m:t>] ∗</m:t>
                      </m:r>
                      <m:r>
                        <a:rPr lang="pl-PL" b="1" i="1" smtClean="0">
                          <a:solidFill>
                            <a:schemeClr val="tx1"/>
                          </a:solidFill>
                          <a:latin typeface="Cambria Math"/>
                        </a:rPr>
                        <m:t>𝒇</m:t>
                      </m:r>
                      <m:r>
                        <a:rPr lang="pl-PL" b="1" i="1" smtClean="0">
                          <a:solidFill>
                            <a:schemeClr val="tx1"/>
                          </a:solidFill>
                          <a:latin typeface="Cambria Math"/>
                        </a:rPr>
                        <m:t>(</m:t>
                      </m:r>
                      <m:r>
                        <a:rPr lang="pl-PL" b="1" i="1" smtClean="0">
                          <a:solidFill>
                            <a:schemeClr val="tx1"/>
                          </a:solidFill>
                          <a:latin typeface="Cambria Math"/>
                        </a:rPr>
                        <m:t>𝑷𝑫</m:t>
                      </m:r>
                      <m:r>
                        <a:rPr lang="pl-PL" b="1" i="1" smtClean="0">
                          <a:solidFill>
                            <a:schemeClr val="tx1"/>
                          </a:solidFill>
                          <a:latin typeface="Cambria Math"/>
                        </a:rPr>
                        <m:t>, </m:t>
                      </m:r>
                      <m:r>
                        <a:rPr lang="pl-PL" b="1" i="1" smtClean="0">
                          <a:solidFill>
                            <a:schemeClr val="tx1"/>
                          </a:solidFill>
                          <a:latin typeface="Cambria Math"/>
                        </a:rPr>
                        <m:t>𝑴</m:t>
                      </m:r>
                      <m:r>
                        <a:rPr lang="pl-PL" b="1" i="1" smtClean="0">
                          <a:solidFill>
                            <a:schemeClr val="tx1"/>
                          </a:solidFill>
                          <a:latin typeface="Cambria Math"/>
                        </a:rPr>
                        <m:t>)</m:t>
                      </m:r>
                    </m:oMath>
                  </m:oMathPara>
                </a14:m>
                <a:endParaRPr lang="pl-PL" b="1"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90162" y="1104040"/>
                <a:ext cx="8879306" cy="708720"/>
              </a:xfrm>
              <a:prstGeom prst="rect">
                <a:avLst/>
              </a:prstGeom>
              <a:blipFill rotWithShape="1">
                <a:blip r:embed="rId5" cstate="print"/>
                <a:stretch>
                  <a:fillRect/>
                </a:stretch>
              </a:blipFill>
            </p:spPr>
            <p:txBody>
              <a:bodyPr/>
              <a:lstStyle/>
              <a:p>
                <a:r>
                  <a:rPr lang="en-US">
                    <a:noFill/>
                  </a:rPr>
                  <a:t> </a:t>
                </a:r>
              </a:p>
            </p:txBody>
          </p:sp>
        </mc:Fallback>
      </mc:AlternateContent>
      <p:sp>
        <p:nvSpPr>
          <p:cNvPr id="4" name="Rectangle 3"/>
          <p:cNvSpPr/>
          <p:nvPr/>
        </p:nvSpPr>
        <p:spPr>
          <a:xfrm>
            <a:off x="1327758" y="1169875"/>
            <a:ext cx="5436297" cy="655500"/>
          </a:xfrm>
          <a:prstGeom prst="rect">
            <a:avLst/>
          </a:prstGeom>
          <a:noFill/>
          <a:ln w="19050">
            <a:solidFill>
              <a:srgbClr val="D7D7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prstClr val="black"/>
              </a:solidFill>
            </a:endParaRPr>
          </a:p>
        </p:txBody>
      </p:sp>
      <p:sp>
        <p:nvSpPr>
          <p:cNvPr id="5" name="Down Arrow 4"/>
          <p:cNvSpPr/>
          <p:nvPr/>
        </p:nvSpPr>
        <p:spPr>
          <a:xfrm>
            <a:off x="1139868" y="1873338"/>
            <a:ext cx="688932" cy="298536"/>
          </a:xfrm>
          <a:prstGeom prst="downArrow">
            <a:avLst/>
          </a:prstGeom>
          <a:noFill/>
          <a:ln w="19050">
            <a:solidFill>
              <a:srgbClr val="D7D7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prstClr val="black"/>
              </a:solidFill>
            </a:endParaRPr>
          </a:p>
        </p:txBody>
      </p:sp>
      <p:sp>
        <p:nvSpPr>
          <p:cNvPr id="11" name="TextBox 10"/>
          <p:cNvSpPr txBox="1"/>
          <p:nvPr/>
        </p:nvSpPr>
        <p:spPr>
          <a:xfrm>
            <a:off x="1327758" y="2207188"/>
            <a:ext cx="8442543" cy="463463"/>
          </a:xfrm>
          <a:prstGeom prst="rect">
            <a:avLst/>
          </a:prstGeom>
          <a:noFill/>
          <a:ln>
            <a:noFill/>
          </a:ln>
        </p:spPr>
        <p:txBody>
          <a:bodyPr wrap="square" lIns="0" tIns="0" rIns="0" bIns="0" rtlCol="0" anchor="ctr">
            <a:noAutofit/>
          </a:bodyPr>
          <a:lstStyle/>
          <a:p>
            <a:r>
              <a:rPr lang="en-GB" b="1" dirty="0">
                <a:solidFill>
                  <a:srgbClr val="D7D760"/>
                </a:solidFill>
              </a:rPr>
              <a:t>Where is this coming from? This must be a "kind of" conditional PD… </a:t>
            </a:r>
          </a:p>
        </p:txBody>
      </p:sp>
      <mc:AlternateContent xmlns:mc="http://schemas.openxmlformats.org/markup-compatibility/2006" xmlns:a14="http://schemas.microsoft.com/office/drawing/2010/main">
        <mc:Choice Requires="a14">
          <p:sp>
            <p:nvSpPr>
              <p:cNvPr id="19" name="Content Placeholder 1"/>
              <p:cNvSpPr>
                <a:spLocks noGrp="1"/>
              </p:cNvSpPr>
              <p:nvPr>
                <p:ph idx="1"/>
              </p:nvPr>
            </p:nvSpPr>
            <p:spPr>
              <a:xfrm>
                <a:off x="490162" y="2775643"/>
                <a:ext cx="9199938" cy="4031557"/>
              </a:xfrm>
            </p:spPr>
            <p:txBody>
              <a:bodyPr/>
              <a:lstStyle/>
              <a:p>
                <a:pPr marL="0" indent="0">
                  <a:buNone/>
                </a:pPr>
                <a:r>
                  <a:rPr lang="en-US" sz="1600" dirty="0">
                    <a:latin typeface="Frutiger 45 Light" panose="020B0603020202020204" pitchFamily="34" charset="0"/>
                  </a:rPr>
                  <a:t>Recall the one-factor Merton:</a:t>
                </a:r>
              </a:p>
              <a:p>
                <a:pPr>
                  <a:buFont typeface="Arial" panose="020B0604020202020204" pitchFamily="34" charset="0"/>
                  <a:buChar char="•"/>
                </a:pPr>
                <a:r>
                  <a:rPr lang="en-US" sz="1600" dirty="0">
                    <a:latin typeface="Frutiger 45 Light" panose="020B0603020202020204" pitchFamily="34" charset="0"/>
                  </a:rPr>
                  <a:t>A firm defaults when the value of its assets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𝑉</m:t>
                        </m:r>
                      </m:e>
                      <m:sub>
                        <m:r>
                          <a:rPr lang="en-US" sz="1600" i="1">
                            <a:latin typeface="Cambria Math"/>
                          </a:rPr>
                          <m:t>𝑖</m:t>
                        </m:r>
                      </m:sub>
                    </m:sSub>
                  </m:oMath>
                </a14:m>
                <a:r>
                  <a:rPr lang="en-US" sz="1600" dirty="0">
                    <a:latin typeface="Frutiger 45 Light" panose="020B0603020202020204" pitchFamily="34" charset="0"/>
                  </a:rPr>
                  <a:t>falls below a certain level given by the default barrier </a:t>
                </a:r>
                <a14:m>
                  <m:oMath xmlns:m="http://schemas.openxmlformats.org/officeDocument/2006/math">
                    <m:sSub>
                      <m:sSubPr>
                        <m:ctrlPr>
                          <a:rPr lang="en-US" sz="1600" i="1">
                            <a:latin typeface="Cambria Math" panose="02040503050406030204" pitchFamily="18" charset="0"/>
                            <a:ea typeface="Cambria Math"/>
                          </a:rPr>
                        </m:ctrlPr>
                      </m:sSubPr>
                      <m:e>
                        <m:r>
                          <a:rPr lang="en-US" sz="1600" i="1">
                            <a:latin typeface="Cambria Math"/>
                            <a:ea typeface="Cambria Math"/>
                          </a:rPr>
                          <m:t>𝐾</m:t>
                        </m:r>
                      </m:e>
                      <m:sub>
                        <m:r>
                          <a:rPr lang="en-US" sz="1600" i="1">
                            <a:latin typeface="Cambria Math"/>
                            <a:ea typeface="Cambria Math"/>
                          </a:rPr>
                          <m:t>𝑖</m:t>
                        </m:r>
                      </m:sub>
                    </m:sSub>
                  </m:oMath>
                </a14:m>
                <a:r>
                  <a:rPr lang="en-US" sz="1600" i="1" dirty="0">
                    <a:latin typeface="Frutiger 45 Light" panose="020B0603020202020204" pitchFamily="34" charset="0"/>
                  </a:rPr>
                  <a:t>.</a:t>
                </a:r>
              </a:p>
              <a:p>
                <a:pPr>
                  <a:buFont typeface="Arial" panose="020B0604020202020204" pitchFamily="34" charset="0"/>
                  <a:buChar char="•"/>
                </a:pPr>
                <a:r>
                  <a:rPr lang="en-US" sz="1600" dirty="0">
                    <a:latin typeface="Frutiger 45 Light" panose="020B0603020202020204" pitchFamily="34" charset="0"/>
                  </a:rPr>
                  <a:t>The asset value of a firm is decomposed into a common/systematic factor </a:t>
                </a:r>
                <a14:m>
                  <m:oMath xmlns:m="http://schemas.openxmlformats.org/officeDocument/2006/math">
                    <m:r>
                      <a:rPr lang="en-US" sz="1600" i="1">
                        <a:latin typeface="Cambria Math"/>
                      </a:rPr>
                      <m:t>𝑓</m:t>
                    </m:r>
                    <m:r>
                      <a:rPr lang="en-US" sz="1600" i="1">
                        <a:latin typeface="Cambria Math"/>
                      </a:rPr>
                      <m:t> </m:t>
                    </m:r>
                  </m:oMath>
                </a14:m>
                <a:r>
                  <a:rPr lang="en-US" sz="1600" dirty="0">
                    <a:latin typeface="Frutiger 45 Light" panose="020B0603020202020204" pitchFamily="34" charset="0"/>
                  </a:rPr>
                  <a:t>and an idiosyncratic noise component </a:t>
                </a:r>
                <a14:m>
                  <m:oMath xmlns:m="http://schemas.openxmlformats.org/officeDocument/2006/math">
                    <m:r>
                      <a:rPr lang="en-US" sz="1600" i="1">
                        <a:latin typeface="Cambria Math"/>
                        <a:ea typeface="Cambria Math"/>
                      </a:rPr>
                      <m:t>𝜉</m:t>
                    </m:r>
                  </m:oMath>
                </a14:m>
                <a:r>
                  <a:rPr lang="en-US" sz="1600" dirty="0">
                    <a:latin typeface="Frutiger 45 Light" panose="020B0603020202020204" pitchFamily="34" charset="0"/>
                  </a:rPr>
                  <a:t>:</a:t>
                </a:r>
                <a:endParaRPr lang="en-US" sz="1600" i="1" dirty="0">
                  <a:latin typeface="Frutiger 45 Light" panose="020B0603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𝑉</m:t>
                          </m:r>
                        </m:e>
                        <m:sub>
                          <m:r>
                            <a:rPr lang="en-US" sz="1600" b="0" i="1" smtClean="0">
                              <a:latin typeface="Cambria Math"/>
                            </a:rPr>
                            <m:t>𝑖</m:t>
                          </m:r>
                        </m:sub>
                      </m:sSub>
                      <m:r>
                        <a:rPr lang="en-US" sz="1600" b="0" i="1" smtClean="0">
                          <a:latin typeface="Cambria Math"/>
                        </a:rPr>
                        <m:t>=</m:t>
                      </m:r>
                      <m:rad>
                        <m:radPr>
                          <m:degHide m:val="on"/>
                          <m:ctrlPr>
                            <a:rPr lang="en-US" sz="1600" b="0" i="1" smtClean="0">
                              <a:latin typeface="Cambria Math" panose="02040503050406030204" pitchFamily="18" charset="0"/>
                            </a:rPr>
                          </m:ctrlPr>
                        </m:radPr>
                        <m:deg/>
                        <m:e>
                          <m:r>
                            <m:rPr>
                              <m:nor/>
                            </m:rPr>
                            <a:rPr lang="de-CH" sz="1600" b="0" i="0" smtClean="0">
                              <a:latin typeface="Cambria Math"/>
                            </a:rPr>
                            <m:t>R</m:t>
                          </m:r>
                        </m:e>
                      </m:rad>
                      <m:r>
                        <a:rPr lang="en-US" sz="1600" b="0" i="1" smtClean="0">
                          <a:latin typeface="Cambria Math"/>
                        </a:rPr>
                        <m:t>𝑓</m:t>
                      </m:r>
                      <m:r>
                        <a:rPr lang="en-US" sz="1600" b="0" i="1" smtClean="0">
                          <a:latin typeface="Cambria Math"/>
                        </a:rPr>
                        <m:t>+</m:t>
                      </m:r>
                      <m:rad>
                        <m:radPr>
                          <m:degHide m:val="on"/>
                          <m:ctrlPr>
                            <a:rPr lang="en-US" sz="1600" b="0" i="1" smtClean="0">
                              <a:latin typeface="Cambria Math" panose="02040503050406030204" pitchFamily="18" charset="0"/>
                            </a:rPr>
                          </m:ctrlPr>
                        </m:radPr>
                        <m:deg/>
                        <m:e>
                          <m:r>
                            <a:rPr lang="en-US" sz="1600" b="0" i="1" smtClean="0">
                              <a:latin typeface="Cambria Math"/>
                            </a:rPr>
                            <m:t>1</m:t>
                          </m:r>
                          <m:r>
                            <a:rPr lang="en-US" sz="1600" b="0" i="1" smtClean="0">
                              <a:latin typeface="Cambria Math"/>
                            </a:rPr>
                            <m:t>−</m:t>
                          </m:r>
                          <m:r>
                            <a:rPr lang="de-CH" sz="1600" b="0" i="1" smtClean="0">
                              <a:latin typeface="Cambria Math"/>
                            </a:rPr>
                            <m:t>𝑅</m:t>
                          </m:r>
                        </m:e>
                      </m:rad>
                      <m:sSub>
                        <m:sSubPr>
                          <m:ctrlPr>
                            <a:rPr lang="en-US" sz="1600" b="0" i="1" smtClean="0">
                              <a:latin typeface="Cambria Math" panose="02040503050406030204" pitchFamily="18" charset="0"/>
                            </a:rPr>
                          </m:ctrlPr>
                        </m:sSubPr>
                        <m:e>
                          <m:r>
                            <a:rPr lang="en-US" sz="1600" b="0" i="1" smtClean="0">
                              <a:latin typeface="Cambria Math"/>
                              <a:ea typeface="Cambria Math"/>
                            </a:rPr>
                            <m:t>𝜉</m:t>
                          </m:r>
                        </m:e>
                        <m:sub>
                          <m:r>
                            <a:rPr lang="en-US" sz="1600" b="0" i="1" smtClean="0">
                              <a:latin typeface="Cambria Math"/>
                            </a:rPr>
                            <m:t>𝑖</m:t>
                          </m:r>
                        </m:sub>
                      </m:sSub>
                    </m:oMath>
                  </m:oMathPara>
                </a14:m>
                <a:endParaRPr lang="de-CH" sz="1600" b="0" i="1" dirty="0">
                  <a:latin typeface="Cambria Math"/>
                </a:endParaRPr>
              </a:p>
              <a:p>
                <a:pPr marL="0" indent="0">
                  <a:buNone/>
                </a:pPr>
                <a:r>
                  <a:rPr lang="en-US" sz="1600" dirty="0">
                    <a:latin typeface="Frutiger 45 Light" panose="020B0603020202020204" pitchFamily="34" charset="0"/>
                  </a:rPr>
                  <a:t>where </a:t>
                </a:r>
              </a:p>
              <a:p>
                <a:pPr lvl="1"/>
                <a14:m>
                  <m:oMath xmlns:m="http://schemas.openxmlformats.org/officeDocument/2006/math">
                    <m:r>
                      <a:rPr lang="en-US" i="1">
                        <a:latin typeface="Cambria Math"/>
                      </a:rPr>
                      <m:t>𝑓</m:t>
                    </m:r>
                    <m:r>
                      <a:rPr lang="en-US" i="1">
                        <a:latin typeface="Cambria Math"/>
                      </a:rPr>
                      <m:t> </m:t>
                    </m:r>
                  </m:oMath>
                </a14:m>
                <a:r>
                  <a:rPr lang="en-US" dirty="0">
                    <a:latin typeface="Frutiger 45 Light" panose="020B0603020202020204" pitchFamily="34" charset="0"/>
                  </a:rPr>
                  <a:t>is a common factor in the economy that affects equally all the companies and is N(0,1) distributed.</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𝜉</m:t>
                        </m:r>
                      </m:e>
                      <m:sub>
                        <m:r>
                          <a:rPr lang="en-US" i="1">
                            <a:latin typeface="Cambria Math"/>
                          </a:rPr>
                          <m:t>𝑖</m:t>
                        </m:r>
                      </m:sub>
                    </m:sSub>
                  </m:oMath>
                </a14:m>
                <a:r>
                  <a:rPr lang="en-US" dirty="0">
                    <a:latin typeface="Frutiger 45 Light" panose="020B0603020202020204" pitchFamily="34" charset="0"/>
                  </a:rPr>
                  <a:t> is an idiosyncratic factor that only affects company "</a:t>
                </a:r>
                <a:r>
                  <a:rPr lang="en-US" dirty="0" err="1">
                    <a:latin typeface="Frutiger 45 Light" panose="020B0603020202020204" pitchFamily="34" charset="0"/>
                  </a:rPr>
                  <a:t>i</a:t>
                </a:r>
                <a:r>
                  <a:rPr lang="en-US" dirty="0">
                    <a:latin typeface="Frutiger 45 Light" panose="020B0603020202020204" pitchFamily="34" charset="0"/>
                  </a:rPr>
                  <a:t>"  and is also N(0,1) distributed.</a:t>
                </a:r>
              </a:p>
              <a:p>
                <a:pPr lvl="1"/>
                <a14:m>
                  <m:oMath xmlns:m="http://schemas.openxmlformats.org/officeDocument/2006/math">
                    <m:r>
                      <a:rPr lang="de-CH" b="0" i="1" smtClean="0">
                        <a:latin typeface="Cambria Math"/>
                      </a:rPr>
                      <m:t>𝑅</m:t>
                    </m:r>
                  </m:oMath>
                </a14:m>
                <a:r>
                  <a:rPr lang="en-US" dirty="0">
                    <a:latin typeface="Frutiger 45 Light" panose="020B0603020202020204" pitchFamily="34" charset="0"/>
                  </a:rPr>
                  <a:t> is the asset correlation, i.e. the correlation between asset value </a:t>
                </a:r>
                <a14:m>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a:rPr lang="en-US" i="1">
                            <a:latin typeface="Cambria Math"/>
                          </a:rPr>
                          <m:t>𝑖</m:t>
                        </m:r>
                      </m:sub>
                    </m:sSub>
                  </m:oMath>
                </a14:m>
                <a:r>
                  <a:rPr lang="en-US" dirty="0">
                    <a:latin typeface="Frutiger 45 Light" panose="020B0603020202020204" pitchFamily="34" charset="0"/>
                  </a:rPr>
                  <a:t> and </a:t>
                </a:r>
                <a14:m>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a:rPr lang="en-US" b="0" i="1" smtClean="0">
                            <a:latin typeface="Cambria Math"/>
                          </a:rPr>
                          <m:t>𝑗</m:t>
                        </m:r>
                        <m:r>
                          <a:rPr lang="en-US" b="0" i="1" smtClean="0">
                            <a:latin typeface="Cambria Math"/>
                          </a:rPr>
                          <m:t> </m:t>
                        </m:r>
                      </m:sub>
                    </m:sSub>
                    <m:r>
                      <a:rPr lang="en-US" b="0" i="1" smtClean="0">
                        <a:latin typeface="Cambria Math"/>
                      </a:rPr>
                      <m:t>    </m:t>
                    </m:r>
                    <m:r>
                      <a:rPr lang="en-US" b="0" i="1" smtClean="0">
                        <a:latin typeface="Cambria Math"/>
                        <a:ea typeface="Cambria Math"/>
                      </a:rPr>
                      <m:t>∨</m:t>
                    </m:r>
                    <m:r>
                      <a:rPr lang="en-US" b="0" i="1" smtClean="0">
                        <a:latin typeface="Cambria Math"/>
                        <a:ea typeface="Cambria Math"/>
                      </a:rPr>
                      <m:t>𝑖</m:t>
                    </m:r>
                    <m:r>
                      <a:rPr lang="en-US" b="0" i="1" smtClean="0">
                        <a:latin typeface="Cambria Math"/>
                        <a:ea typeface="Cambria Math"/>
                      </a:rPr>
                      <m:t>≠</m:t>
                    </m:r>
                    <m:r>
                      <a:rPr lang="en-US" b="0" i="1" smtClean="0">
                        <a:latin typeface="Cambria Math"/>
                        <a:ea typeface="Cambria Math"/>
                      </a:rPr>
                      <m:t>𝑗</m:t>
                    </m:r>
                  </m:oMath>
                </a14:m>
                <a:r>
                  <a:rPr lang="en-US" dirty="0">
                    <a:latin typeface="Frutiger 45 Light" panose="020B0603020202020204" pitchFamily="34" charset="0"/>
                  </a:rPr>
                  <a:t> .</a:t>
                </a:r>
              </a:p>
              <a:p>
                <a:pPr marL="0" indent="0">
                  <a:buNone/>
                </a:pPr>
                <a:endParaRPr lang="en-US" sz="1600" dirty="0">
                  <a:latin typeface="Frutiger 45 Light" panose="020B0603020202020204" pitchFamily="34" charset="0"/>
                </a:endParaRPr>
              </a:p>
            </p:txBody>
          </p:sp>
        </mc:Choice>
        <mc:Fallback xmlns="">
          <p:sp>
            <p:nvSpPr>
              <p:cNvPr id="19" name="Content Placeholder 1"/>
              <p:cNvSpPr>
                <a:spLocks noGrp="1" noRot="1" noChangeAspect="1" noMove="1" noResize="1" noEditPoints="1" noAdjustHandles="1" noChangeArrowheads="1" noChangeShapeType="1" noTextEdit="1"/>
              </p:cNvSpPr>
              <p:nvPr>
                <p:ph idx="1"/>
              </p:nvPr>
            </p:nvSpPr>
            <p:spPr>
              <a:xfrm>
                <a:off x="490162" y="2775643"/>
                <a:ext cx="9199938" cy="4031557"/>
              </a:xfrm>
              <a:blipFill rotWithShape="1">
                <a:blip r:embed="rId6" cstate="print"/>
                <a:stretch>
                  <a:fillRect l="-1325" t="-1511" r="-927"/>
                </a:stretch>
              </a:blipFill>
            </p:spPr>
            <p:txBody>
              <a:bodyPr/>
              <a:lstStyle/>
              <a:p>
                <a:r>
                  <a:rPr lang="en-US" dirty="0">
                    <a:noFill/>
                  </a:rPr>
                  <a:t> </a:t>
                </a:r>
              </a:p>
            </p:txBody>
          </p:sp>
        </mc:Fallback>
      </mc:AlternateContent>
    </p:spTree>
    <p:custDataLst>
      <p:tags r:id="rId1"/>
    </p:custDataLst>
    <p:extLst>
      <p:ext uri="{BB962C8B-B14F-4D97-AF65-F5344CB8AC3E}">
        <p14:creationId xmlns:p14="http://schemas.microsoft.com/office/powerpoint/2010/main" val="3561907027"/>
      </p:ext>
    </p:extLst>
  </p:cSld>
  <p:clrMapOvr>
    <a:masterClrMapping/>
  </p:clrMapOvr>
  <p:extLst>
    <p:ext uri="{6950BFC3-D8DA-4A85-94F7-54DA5524770B}">
      <p188:commentRel xmlns:p188="http://schemas.microsoft.com/office/powerpoint/2018/8/main" r:id="rId4"/>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normAutofit/>
          </a:bodyPr>
          <a:lstStyle/>
          <a:p>
            <a:r>
              <a:rPr lang="en-US" dirty="0"/>
              <a:t>Some mathematics of the RWAs formula</a:t>
            </a:r>
          </a:p>
        </p:txBody>
      </p:sp>
      <mc:AlternateContent xmlns:mc="http://schemas.openxmlformats.org/markup-compatibility/2006" xmlns:a14="http://schemas.microsoft.com/office/drawing/2010/main">
        <mc:Choice Requires="a14">
          <p:sp>
            <p:nvSpPr>
              <p:cNvPr id="19" name="Content Placeholder 1"/>
              <p:cNvSpPr>
                <a:spLocks noGrp="1"/>
              </p:cNvSpPr>
              <p:nvPr>
                <p:ph idx="1"/>
              </p:nvPr>
            </p:nvSpPr>
            <p:spPr>
              <a:xfrm>
                <a:off x="413962" y="1315143"/>
                <a:ext cx="9189720" cy="4171257"/>
              </a:xfrm>
            </p:spPr>
            <p:txBody>
              <a:bodyPr/>
              <a:lstStyle/>
              <a:p>
                <a:pPr marL="0" indent="0">
                  <a:buNone/>
                </a:pPr>
                <a:r>
                  <a:rPr lang="en-US" sz="1600" dirty="0">
                    <a:latin typeface="Frutiger 45 Light" panose="020B0603020202020204" pitchFamily="34" charset="0"/>
                  </a:rPr>
                  <a:t>In the one factor model, default occurs when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𝑉</m:t>
                        </m:r>
                      </m:e>
                      <m:sub>
                        <m:r>
                          <a:rPr lang="en-US" sz="1600" b="0" i="1" smtClean="0">
                            <a:latin typeface="Cambria Math"/>
                          </a:rPr>
                          <m:t>𝑖</m:t>
                        </m:r>
                      </m:sub>
                    </m:sSub>
                    <m:r>
                      <a:rPr lang="en-US" sz="1600" i="1" smtClean="0">
                        <a:latin typeface="Cambria Math"/>
                        <a:ea typeface="Cambria Math"/>
                      </a:rPr>
                      <m:t>≤</m:t>
                    </m:r>
                    <m:sSub>
                      <m:sSubPr>
                        <m:ctrlPr>
                          <a:rPr lang="en-US" sz="1600" i="1" smtClean="0">
                            <a:latin typeface="Cambria Math" panose="02040503050406030204" pitchFamily="18" charset="0"/>
                            <a:ea typeface="Cambria Math"/>
                          </a:rPr>
                        </m:ctrlPr>
                      </m:sSubPr>
                      <m:e>
                        <m:r>
                          <a:rPr lang="en-US" sz="1600" b="0" i="1" smtClean="0">
                            <a:latin typeface="Cambria Math"/>
                            <a:ea typeface="Cambria Math"/>
                          </a:rPr>
                          <m:t>𝐾</m:t>
                        </m:r>
                      </m:e>
                      <m:sub>
                        <m:r>
                          <a:rPr lang="en-US" sz="1600" b="0" i="1" smtClean="0">
                            <a:latin typeface="Cambria Math"/>
                            <a:ea typeface="Cambria Math"/>
                          </a:rPr>
                          <m:t>𝑖</m:t>
                        </m:r>
                      </m:sub>
                    </m:sSub>
                  </m:oMath>
                </a14:m>
                <a:r>
                  <a:rPr lang="en-US" sz="1600" dirty="0">
                    <a:latin typeface="Frutiger 45 Light" panose="020B0603020202020204" pitchFamily="34" charset="0"/>
                  </a:rPr>
                  <a:t>. If PD is the default probability, then</a:t>
                </a:r>
              </a:p>
              <a:p>
                <a:pPr marL="0" indent="0">
                  <a:buNone/>
                </a:pPr>
                <a:endParaRPr lang="en-US" sz="1600" dirty="0">
                  <a:latin typeface="Frutiger 45 Light" panose="020B0603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de-CH" sz="1600" b="0" i="1" smtClean="0">
                          <a:latin typeface="Cambria Math"/>
                        </a:rPr>
                        <m:t>𝑃</m:t>
                      </m:r>
                      <m:sSub>
                        <m:sSubPr>
                          <m:ctrlPr>
                            <a:rPr lang="en-US" sz="1600" i="1">
                              <a:latin typeface="Cambria Math" panose="02040503050406030204" pitchFamily="18" charset="0"/>
                            </a:rPr>
                          </m:ctrlPr>
                        </m:sSubPr>
                        <m:e>
                          <m:r>
                            <a:rPr lang="de-CH" sz="1600" b="0" i="1" smtClean="0">
                              <a:latin typeface="Cambria Math"/>
                            </a:rPr>
                            <m:t>𝐷</m:t>
                          </m:r>
                        </m:e>
                        <m:sub>
                          <m:r>
                            <a:rPr lang="en-US" sz="1600" i="1">
                              <a:latin typeface="Cambria Math"/>
                            </a:rPr>
                            <m:t>𝑖</m:t>
                          </m:r>
                        </m:sub>
                      </m:sSub>
                      <m:r>
                        <a:rPr lang="en-US" sz="1600" b="0" i="1" smtClean="0">
                          <a:latin typeface="Cambria Math"/>
                        </a:rPr>
                        <m:t>=</m:t>
                      </m:r>
                      <m:r>
                        <a:rPr lang="en-US" sz="1600" b="0" i="1" smtClean="0">
                          <a:latin typeface="Cambria Math"/>
                        </a:rPr>
                        <m:t>𝑃</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a:rPr>
                                <m:t>𝑉</m:t>
                              </m:r>
                            </m:e>
                            <m:sub>
                              <m:r>
                                <a:rPr lang="en-US" sz="1600" b="0" i="1" smtClean="0">
                                  <a:latin typeface="Cambria Math"/>
                                </a:rPr>
                                <m:t>𝑖</m:t>
                              </m:r>
                            </m:sub>
                          </m:sSub>
                          <m:r>
                            <a:rPr lang="en-US" sz="1600" b="0" i="1" smtClean="0">
                              <a:latin typeface="Cambria Math"/>
                              <a:ea typeface="Cambria Math"/>
                            </a:rPr>
                            <m:t>≤</m:t>
                          </m:r>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𝐾</m:t>
                              </m:r>
                            </m:e>
                            <m:sub>
                              <m:r>
                                <a:rPr lang="en-US" sz="1600" b="0" i="1" smtClean="0">
                                  <a:latin typeface="Cambria Math"/>
                                  <a:ea typeface="Cambria Math"/>
                                </a:rPr>
                                <m:t>𝑖</m:t>
                              </m:r>
                            </m:sub>
                          </m:sSub>
                        </m:e>
                      </m:d>
                      <m:r>
                        <a:rPr lang="en-US" sz="1600" b="0" i="1" smtClean="0">
                          <a:latin typeface="Cambria Math"/>
                        </a:rPr>
                        <m:t>=</m:t>
                      </m:r>
                      <m:r>
                        <a:rPr lang="de-CH" sz="1600" b="0" i="1" smtClean="0">
                          <a:latin typeface="Cambria Math"/>
                        </a:rPr>
                        <m:t>𝑁</m:t>
                      </m:r>
                      <m:d>
                        <m:dPr>
                          <m:ctrlPr>
                            <a:rPr lang="en-US" sz="1600" b="0" i="1" smtClean="0">
                              <a:latin typeface="Cambria Math" panose="02040503050406030204" pitchFamily="18" charset="0"/>
                              <a:ea typeface="Cambria Math"/>
                            </a:rPr>
                          </m:ctrlPr>
                        </m:dPr>
                        <m:e>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𝐾</m:t>
                              </m:r>
                            </m:e>
                            <m:sub>
                              <m:r>
                                <a:rPr lang="en-US" sz="1600" b="0" i="1" smtClean="0">
                                  <a:latin typeface="Cambria Math"/>
                                  <a:ea typeface="Cambria Math"/>
                                </a:rPr>
                                <m:t>𝑖</m:t>
                              </m:r>
                            </m:sub>
                          </m:sSub>
                        </m:e>
                      </m:d>
                      <m:r>
                        <a:rPr lang="en-US" sz="1600" b="0" i="1" smtClean="0">
                          <a:latin typeface="Cambria Math"/>
                          <a:ea typeface="Cambria Math"/>
                        </a:rPr>
                        <m:t>→</m:t>
                      </m:r>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𝐾</m:t>
                          </m:r>
                        </m:e>
                        <m:sub>
                          <m:r>
                            <a:rPr lang="en-US" sz="1600" b="0" i="1" smtClean="0">
                              <a:latin typeface="Cambria Math"/>
                              <a:ea typeface="Cambria Math"/>
                            </a:rPr>
                            <m:t>𝑖</m:t>
                          </m:r>
                        </m:sub>
                      </m:sSub>
                      <m:r>
                        <a:rPr lang="en-US" sz="1600" b="0" i="1" smtClean="0">
                          <a:latin typeface="Cambria Math"/>
                          <a:ea typeface="Cambria Math"/>
                        </a:rPr>
                        <m:t>=</m:t>
                      </m:r>
                      <m:sSup>
                        <m:sSupPr>
                          <m:ctrlPr>
                            <a:rPr lang="en-US" sz="1600" b="0" i="1" smtClean="0">
                              <a:latin typeface="Cambria Math" panose="02040503050406030204" pitchFamily="18" charset="0"/>
                              <a:ea typeface="Cambria Math"/>
                            </a:rPr>
                          </m:ctrlPr>
                        </m:sSupPr>
                        <m:e>
                          <m:r>
                            <a:rPr lang="de-CH" sz="1600" b="0" i="1" smtClean="0">
                              <a:latin typeface="Cambria Math"/>
                              <a:ea typeface="Cambria Math"/>
                            </a:rPr>
                            <m:t>𝑁</m:t>
                          </m:r>
                        </m:e>
                        <m:sup>
                          <m:r>
                            <a:rPr lang="en-US" sz="1600" b="0" i="1" smtClean="0">
                              <a:latin typeface="Cambria Math"/>
                              <a:ea typeface="Cambria Math"/>
                            </a:rPr>
                            <m:t>−1</m:t>
                          </m:r>
                        </m:sup>
                      </m:sSup>
                      <m:d>
                        <m:dPr>
                          <m:ctrlPr>
                            <a:rPr lang="en-US" sz="1600" b="0" i="1" smtClean="0">
                              <a:latin typeface="Cambria Math" panose="02040503050406030204" pitchFamily="18" charset="0"/>
                              <a:ea typeface="Cambria Math"/>
                            </a:rPr>
                          </m:ctrlPr>
                        </m:dPr>
                        <m:e>
                          <m:r>
                            <a:rPr lang="de-CH" sz="1600" i="1">
                              <a:latin typeface="Cambria Math"/>
                            </a:rPr>
                            <m:t>𝑃</m:t>
                          </m:r>
                          <m:sSub>
                            <m:sSubPr>
                              <m:ctrlPr>
                                <a:rPr lang="en-US" sz="1600" i="1">
                                  <a:latin typeface="Cambria Math" panose="02040503050406030204" pitchFamily="18" charset="0"/>
                                </a:rPr>
                              </m:ctrlPr>
                            </m:sSubPr>
                            <m:e>
                              <m:r>
                                <a:rPr lang="de-CH" sz="1600" i="1">
                                  <a:latin typeface="Cambria Math"/>
                                </a:rPr>
                                <m:t>𝐷</m:t>
                              </m:r>
                            </m:e>
                            <m:sub>
                              <m:r>
                                <a:rPr lang="en-US" sz="1600" i="1">
                                  <a:latin typeface="Cambria Math"/>
                                </a:rPr>
                                <m:t>𝑖</m:t>
                              </m:r>
                            </m:sub>
                          </m:sSub>
                        </m:e>
                      </m:d>
                    </m:oMath>
                  </m:oMathPara>
                </a14:m>
                <a:endParaRPr lang="en-US" sz="1600" dirty="0">
                  <a:latin typeface="Frutiger 45 Light" panose="020B0603020202020204" pitchFamily="34" charset="0"/>
                </a:endParaRPr>
              </a:p>
              <a:p>
                <a:pPr marL="0" indent="0">
                  <a:buNone/>
                </a:pPr>
                <a:endParaRPr lang="en-US" sz="1600" dirty="0">
                  <a:latin typeface="Frutiger 45 Light" panose="020B0603020202020204" pitchFamily="34" charset="0"/>
                </a:endParaRPr>
              </a:p>
              <a:p>
                <a:pPr marL="0" indent="0">
                  <a:buNone/>
                </a:pPr>
                <a:r>
                  <a:rPr lang="en-US" sz="1600" dirty="0">
                    <a:latin typeface="Frutiger 45 Light" panose="020B0603020202020204" pitchFamily="34" charset="0"/>
                  </a:rPr>
                  <a:t>Therefore an appropriate default threshold </a:t>
                </a:r>
                <a14:m>
                  <m:oMath xmlns:m="http://schemas.openxmlformats.org/officeDocument/2006/math">
                    <m:sSub>
                      <m:sSubPr>
                        <m:ctrlPr>
                          <a:rPr lang="en-US" sz="1600" i="1">
                            <a:latin typeface="Cambria Math" panose="02040503050406030204" pitchFamily="18" charset="0"/>
                            <a:ea typeface="Cambria Math"/>
                          </a:rPr>
                        </m:ctrlPr>
                      </m:sSubPr>
                      <m:e>
                        <m:r>
                          <a:rPr lang="en-US" sz="1600" i="1">
                            <a:latin typeface="Cambria Math"/>
                            <a:ea typeface="Cambria Math"/>
                          </a:rPr>
                          <m:t>𝐾</m:t>
                        </m:r>
                      </m:e>
                      <m:sub>
                        <m:r>
                          <a:rPr lang="en-US" sz="1600" i="1">
                            <a:latin typeface="Cambria Math"/>
                            <a:ea typeface="Cambria Math"/>
                          </a:rPr>
                          <m:t>𝑖</m:t>
                        </m:r>
                      </m:sub>
                    </m:sSub>
                  </m:oMath>
                </a14:m>
                <a:r>
                  <a:rPr lang="en-US" sz="1600" dirty="0">
                    <a:latin typeface="Frutiger 45 Light" panose="020B0603020202020204" pitchFamily="34" charset="0"/>
                  </a:rPr>
                  <a:t>can be determined by applying the inverse of the normal distribution to the average </a:t>
                </a:r>
                <a14:m>
                  <m:oMath xmlns:m="http://schemas.openxmlformats.org/officeDocument/2006/math">
                    <m:r>
                      <a:rPr lang="de-CH" sz="1600" i="1">
                        <a:latin typeface="Cambria Math"/>
                      </a:rPr>
                      <m:t>𝑃</m:t>
                    </m:r>
                    <m:sSub>
                      <m:sSubPr>
                        <m:ctrlPr>
                          <a:rPr lang="en-US" sz="1600" i="1">
                            <a:latin typeface="Cambria Math" panose="02040503050406030204" pitchFamily="18" charset="0"/>
                          </a:rPr>
                        </m:ctrlPr>
                      </m:sSubPr>
                      <m:e>
                        <m:r>
                          <a:rPr lang="de-CH" sz="1600" i="1">
                            <a:latin typeface="Cambria Math"/>
                          </a:rPr>
                          <m:t>𝐷</m:t>
                        </m:r>
                      </m:e>
                      <m:sub>
                        <m:r>
                          <a:rPr lang="en-US" sz="1600" i="1">
                            <a:latin typeface="Cambria Math"/>
                          </a:rPr>
                          <m:t>𝑖</m:t>
                        </m:r>
                      </m:sub>
                    </m:sSub>
                  </m:oMath>
                </a14:m>
                <a:r>
                  <a:rPr lang="en-US" sz="1600" dirty="0">
                    <a:latin typeface="Frutiger 45 Light" panose="020B0603020202020204" pitchFamily="34" charset="0"/>
                  </a:rPr>
                  <a:t>.</a:t>
                </a:r>
              </a:p>
              <a:p>
                <a:pPr marL="0" indent="0">
                  <a:buNone/>
                </a:pPr>
                <a:endParaRPr lang="en-US" sz="1600" dirty="0">
                  <a:latin typeface="Frutiger 45 Light" panose="020B0603020202020204" pitchFamily="34" charset="0"/>
                </a:endParaRPr>
              </a:p>
              <a:p>
                <a:pPr marL="0" indent="0">
                  <a:buNone/>
                </a:pPr>
                <a:endParaRPr lang="en-US" sz="1600" dirty="0">
                  <a:latin typeface="Frutiger 45 Light" panose="020B0603020202020204" pitchFamily="34" charset="0"/>
                </a:endParaRPr>
              </a:p>
              <a:p>
                <a:pPr marL="0" indent="0">
                  <a:buNone/>
                </a:pPr>
                <a:endParaRPr lang="en-US" sz="1600" dirty="0">
                  <a:latin typeface="Frutiger 45 Light" panose="020B0603020202020204" pitchFamily="34" charset="0"/>
                </a:endParaRPr>
              </a:p>
              <a:p>
                <a:pPr marL="0" indent="0">
                  <a:buNone/>
                </a:pPr>
                <a:endParaRPr lang="en-US" sz="1600" dirty="0">
                  <a:latin typeface="Frutiger 45 Light" panose="020B0603020202020204" pitchFamily="34" charset="0"/>
                </a:endParaRPr>
              </a:p>
            </p:txBody>
          </p:sp>
        </mc:Choice>
        <mc:Fallback xmlns="">
          <p:sp>
            <p:nvSpPr>
              <p:cNvPr id="19" name="Content Placeholder 1"/>
              <p:cNvSpPr>
                <a:spLocks noGrp="1" noRot="1" noChangeAspect="1" noMove="1" noResize="1" noEditPoints="1" noAdjustHandles="1" noChangeArrowheads="1" noChangeShapeType="1" noTextEdit="1"/>
              </p:cNvSpPr>
              <p:nvPr>
                <p:ph idx="1"/>
              </p:nvPr>
            </p:nvSpPr>
            <p:spPr>
              <a:xfrm>
                <a:off x="413962" y="1315143"/>
                <a:ext cx="9189720" cy="4171257"/>
              </a:xfrm>
              <a:blipFill rotWithShape="1">
                <a:blip r:embed="rId4" cstate="print"/>
                <a:stretch>
                  <a:fillRect l="-1393" t="-16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1"/>
              <p:cNvSpPr txBox="1">
                <a:spLocks/>
              </p:cNvSpPr>
              <p:nvPr/>
            </p:nvSpPr>
            <p:spPr>
              <a:xfrm>
                <a:off x="417743" y="3772331"/>
                <a:ext cx="9189720" cy="5177275"/>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fontAlgn="auto">
                  <a:spcAft>
                    <a:spcPts val="0"/>
                  </a:spcAft>
                  <a:buFont typeface="Symbol" pitchFamily="18" charset="2"/>
                  <a:buNone/>
                </a:pPr>
                <a:r>
                  <a:rPr lang="en-US" sz="1600" dirty="0">
                    <a:latin typeface="Frutiger 45 Light" panose="020B0603020202020204" pitchFamily="34" charset="0"/>
                  </a:rPr>
                  <a:t>Conditional on the common factor </a:t>
                </a:r>
                <a14:m>
                  <m:oMath xmlns:m="http://schemas.openxmlformats.org/officeDocument/2006/math">
                    <m:r>
                      <a:rPr lang="en-US" sz="1600" i="1">
                        <a:latin typeface="Cambria Math"/>
                      </a:rPr>
                      <m:t>𝑓</m:t>
                    </m:r>
                    <m:r>
                      <a:rPr lang="de-CH" sz="1600" i="1" smtClean="0">
                        <a:latin typeface="Cambria Math"/>
                      </a:rPr>
                      <m:t>=</m:t>
                    </m:r>
                    <m:r>
                      <a:rPr lang="de-CH" sz="1600" i="1" smtClean="0">
                        <a:latin typeface="Cambria Math"/>
                      </a:rPr>
                      <m:t>𝑦</m:t>
                    </m:r>
                  </m:oMath>
                </a14:m>
                <a:r>
                  <a:rPr lang="en-US" sz="1600" dirty="0">
                    <a:latin typeface="Frutiger 45 Light" panose="020B0603020202020204" pitchFamily="34" charset="0"/>
                  </a:rPr>
                  <a:t>, it can be shown that:</a:t>
                </a:r>
              </a:p>
              <a:p>
                <a:pPr lvl="1" fontAlgn="auto">
                  <a:spcAft>
                    <a:spcPts val="0"/>
                  </a:spcAft>
                </a:pPr>
                <a:r>
                  <a:rPr lang="en-US" dirty="0">
                    <a:latin typeface="Frutiger 45 Light" panose="020B0603020202020204" pitchFamily="34" charset="0"/>
                  </a:rPr>
                  <a:t>the firms' values </a:t>
                </a:r>
                <a14:m>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a:rPr lang="en-US" i="1">
                            <a:latin typeface="Cambria Math"/>
                          </a:rPr>
                          <m:t>𝑖</m:t>
                        </m:r>
                      </m:sub>
                    </m:sSub>
                  </m:oMath>
                </a14:m>
                <a:r>
                  <a:rPr lang="en-US" dirty="0">
                    <a:latin typeface="Frutiger 45 Light" panose="020B0603020202020204" pitchFamily="34" charset="0"/>
                  </a:rPr>
                  <a:t> as well as the defaults are independent,</a:t>
                </a:r>
              </a:p>
              <a:p>
                <a:pPr lvl="1" fontAlgn="auto">
                  <a:spcAft>
                    <a:spcPts val="0"/>
                  </a:spcAft>
                </a:pPr>
                <a:r>
                  <a:rPr lang="en-US" dirty="0">
                    <a:latin typeface="Frutiger 45 Light" panose="020B0603020202020204" pitchFamily="34" charset="0"/>
                  </a:rPr>
                  <a:t>the conditional probability of default of firm </a:t>
                </a:r>
                <a14:m>
                  <m:oMath xmlns:m="http://schemas.openxmlformats.org/officeDocument/2006/math">
                    <m:r>
                      <a:rPr lang="de-CH" i="1" smtClean="0">
                        <a:latin typeface="Cambria Math"/>
                      </a:rPr>
                      <m:t>𝑖</m:t>
                    </m:r>
                  </m:oMath>
                </a14:m>
                <a:r>
                  <a:rPr lang="en-US" dirty="0">
                    <a:latin typeface="Frutiger 45 Light" panose="020B0603020202020204" pitchFamily="34" charset="0"/>
                  </a:rPr>
                  <a:t> reads:</a:t>
                </a:r>
              </a:p>
              <a:p>
                <a:pPr fontAlgn="auto">
                  <a:spcAft>
                    <a:spcPts val="0"/>
                  </a:spcAft>
                </a:pPr>
                <a:endParaRPr lang="en-US" sz="1600" dirty="0">
                  <a:latin typeface="Frutiger 45 Light" panose="020B0603020202020204" pitchFamily="34" charset="0"/>
                </a:endParaRPr>
              </a:p>
              <a:p>
                <a:pPr marL="688975" lvl="3" indent="0" fontAlgn="auto">
                  <a:spcAft>
                    <a:spcPts val="0"/>
                  </a:spcAft>
                  <a:buFont typeface="Arial" pitchFamily="34" charset="0"/>
                  <a:buNone/>
                </a:pPr>
                <a14:m>
                  <m:oMathPara xmlns:m="http://schemas.openxmlformats.org/officeDocument/2006/math">
                    <m:oMathParaPr>
                      <m:jc m:val="centerGroup"/>
                    </m:oMathParaPr>
                    <m:oMath xmlns:m="http://schemas.openxmlformats.org/officeDocument/2006/math">
                      <m:r>
                        <a:rPr lang="de-CH" i="1">
                          <a:solidFill>
                            <a:prstClr val="black"/>
                          </a:solidFill>
                          <a:latin typeface="Cambria Math"/>
                        </a:rPr>
                        <m:t>𝑃</m:t>
                      </m:r>
                      <m:sSub>
                        <m:sSubPr>
                          <m:ctrlPr>
                            <a:rPr lang="en-US" i="1">
                              <a:solidFill>
                                <a:prstClr val="black"/>
                              </a:solidFill>
                              <a:latin typeface="Cambria Math" panose="02040503050406030204" pitchFamily="18" charset="0"/>
                            </a:rPr>
                          </m:ctrlPr>
                        </m:sSubPr>
                        <m:e>
                          <m:r>
                            <a:rPr lang="de-CH" i="1">
                              <a:solidFill>
                                <a:prstClr val="black"/>
                              </a:solidFill>
                              <a:latin typeface="Cambria Math"/>
                            </a:rPr>
                            <m:t>𝐷</m:t>
                          </m:r>
                        </m:e>
                        <m:sub>
                          <m:r>
                            <a:rPr lang="en-US" i="1">
                              <a:solidFill>
                                <a:prstClr val="black"/>
                              </a:solidFill>
                              <a:latin typeface="Cambria Math"/>
                            </a:rPr>
                            <m:t>𝑖</m:t>
                          </m:r>
                        </m:sub>
                      </m:sSub>
                      <m:d>
                        <m:dPr>
                          <m:ctrlPr>
                            <a:rPr lang="de-CH" i="1">
                              <a:solidFill>
                                <a:prstClr val="black"/>
                              </a:solidFill>
                              <a:latin typeface="Cambria Math" panose="02040503050406030204" pitchFamily="18" charset="0"/>
                            </a:rPr>
                          </m:ctrlPr>
                        </m:dPr>
                        <m:e>
                          <m:r>
                            <a:rPr lang="de-CH" i="1">
                              <a:solidFill>
                                <a:prstClr val="black"/>
                              </a:solidFill>
                              <a:latin typeface="Cambria Math"/>
                            </a:rPr>
                            <m:t>𝑦</m:t>
                          </m:r>
                        </m:e>
                      </m:d>
                      <m:r>
                        <a:rPr lang="de-CH" i="1">
                          <a:solidFill>
                            <a:prstClr val="black"/>
                          </a:solidFill>
                          <a:latin typeface="Cambria Math"/>
                        </a:rPr>
                        <m:t>≔</m:t>
                      </m:r>
                      <m:r>
                        <a:rPr lang="en-US" i="1">
                          <a:solidFill>
                            <a:prstClr val="black"/>
                          </a:solidFill>
                          <a:latin typeface="Cambria Math"/>
                        </a:rPr>
                        <m:t>𝑃</m:t>
                      </m:r>
                      <m:d>
                        <m:dPr>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𝑉</m:t>
                              </m:r>
                            </m:e>
                            <m:sub>
                              <m:r>
                                <a:rPr lang="en-US" i="1">
                                  <a:solidFill>
                                    <a:prstClr val="black"/>
                                  </a:solidFill>
                                  <a:latin typeface="Cambria Math"/>
                                </a:rPr>
                                <m:t>𝑖</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𝐾</m:t>
                              </m:r>
                            </m:e>
                            <m:sub>
                              <m:r>
                                <a:rPr lang="en-US" i="1">
                                  <a:solidFill>
                                    <a:prstClr val="black"/>
                                  </a:solidFill>
                                  <a:latin typeface="Cambria Math"/>
                                </a:rPr>
                                <m:t>𝑖</m:t>
                              </m:r>
                            </m:sub>
                          </m:sSub>
                          <m:r>
                            <a:rPr lang="en-US" i="1" smtClean="0">
                              <a:solidFill>
                                <a:prstClr val="black"/>
                              </a:solidFill>
                              <a:latin typeface="Cambria Math"/>
                              <a:ea typeface="Cambria Math"/>
                            </a:rPr>
                            <m:t>|</m:t>
                          </m:r>
                          <m:r>
                            <a:rPr lang="de-CH" i="1">
                              <a:solidFill>
                                <a:prstClr val="black"/>
                              </a:solidFill>
                              <a:latin typeface="Cambria Math"/>
                            </a:rPr>
                            <m:t>𝑓</m:t>
                          </m:r>
                          <m:r>
                            <a:rPr lang="de-CH" i="1">
                              <a:solidFill>
                                <a:prstClr val="black"/>
                              </a:solidFill>
                              <a:latin typeface="Cambria Math"/>
                            </a:rPr>
                            <m:t>=</m:t>
                          </m:r>
                          <m:r>
                            <a:rPr lang="de-CH" i="1">
                              <a:solidFill>
                                <a:prstClr val="black"/>
                              </a:solidFill>
                              <a:latin typeface="Cambria Math"/>
                            </a:rPr>
                            <m:t>𝑦</m:t>
                          </m:r>
                        </m:e>
                      </m:d>
                      <m:r>
                        <a:rPr lang="de-CH" i="1" smtClean="0">
                          <a:solidFill>
                            <a:prstClr val="black"/>
                          </a:solidFill>
                          <a:latin typeface="Cambria Math"/>
                        </a:rPr>
                        <m:t>=</m:t>
                      </m:r>
                      <m:r>
                        <a:rPr lang="en-US" i="1">
                          <a:solidFill>
                            <a:prstClr val="black"/>
                          </a:solidFill>
                          <a:latin typeface="Cambria Math"/>
                        </a:rPr>
                        <m:t>𝑃</m:t>
                      </m:r>
                      <m:d>
                        <m:dPr>
                          <m:ctrlPr>
                            <a:rPr lang="en-US" i="1">
                              <a:solidFill>
                                <a:prstClr val="black"/>
                              </a:solidFill>
                              <a:latin typeface="Cambria Math" panose="02040503050406030204" pitchFamily="18" charset="0"/>
                            </a:rPr>
                          </m:ctrlPr>
                        </m:dPr>
                        <m:e>
                          <m:rad>
                            <m:radPr>
                              <m:degHide m:val="on"/>
                              <m:ctrlPr>
                                <a:rPr lang="en-US" i="1">
                                  <a:solidFill>
                                    <a:prstClr val="black"/>
                                  </a:solidFill>
                                  <a:latin typeface="Cambria Math" panose="02040503050406030204" pitchFamily="18" charset="0"/>
                                </a:rPr>
                              </m:ctrlPr>
                            </m:radPr>
                            <m:deg/>
                            <m:e>
                              <m:r>
                                <m:rPr>
                                  <m:nor/>
                                </m:rPr>
                                <a:rPr lang="de-CH">
                                  <a:solidFill>
                                    <a:prstClr val="black"/>
                                  </a:solidFill>
                                  <a:latin typeface="Cambria Math"/>
                                </a:rPr>
                                <m:t>R</m:t>
                              </m:r>
                            </m:e>
                          </m:rad>
                          <m:r>
                            <a:rPr lang="en-US" i="1">
                              <a:solidFill>
                                <a:prstClr val="black"/>
                              </a:solidFill>
                              <a:latin typeface="Cambria Math"/>
                            </a:rPr>
                            <m:t>𝑓</m:t>
                          </m:r>
                          <m:r>
                            <a:rPr lang="en-US" i="1">
                              <a:solidFill>
                                <a:prstClr val="black"/>
                              </a:solidFill>
                              <a:latin typeface="Cambria Math"/>
                            </a:rPr>
                            <m:t>+</m:t>
                          </m:r>
                          <m:rad>
                            <m:radPr>
                              <m:degHide m:val="on"/>
                              <m:ctrlPr>
                                <a:rPr lang="en-US" i="1">
                                  <a:solidFill>
                                    <a:prstClr val="black"/>
                                  </a:solidFill>
                                  <a:latin typeface="Cambria Math" panose="02040503050406030204" pitchFamily="18" charset="0"/>
                                </a:rPr>
                              </m:ctrlPr>
                            </m:radPr>
                            <m:deg/>
                            <m:e>
                              <m:r>
                                <a:rPr lang="en-US" i="1">
                                  <a:solidFill>
                                    <a:prstClr val="black"/>
                                  </a:solidFill>
                                  <a:latin typeface="Cambria Math"/>
                                </a:rPr>
                                <m:t>1−</m:t>
                              </m:r>
                              <m:r>
                                <a:rPr lang="de-CH" i="1">
                                  <a:solidFill>
                                    <a:prstClr val="black"/>
                                  </a:solidFill>
                                  <a:latin typeface="Cambria Math"/>
                                </a:rPr>
                                <m:t>𝑅</m:t>
                              </m:r>
                            </m:e>
                          </m:rad>
                          <m:sSub>
                            <m:sSubPr>
                              <m:ctrlPr>
                                <a:rPr lang="en-US" i="1">
                                  <a:solidFill>
                                    <a:prstClr val="black"/>
                                  </a:solidFill>
                                  <a:latin typeface="Cambria Math" panose="02040503050406030204" pitchFamily="18" charset="0"/>
                                </a:rPr>
                              </m:ctrlPr>
                            </m:sSubPr>
                            <m:e>
                              <m:r>
                                <a:rPr lang="en-US" i="1">
                                  <a:solidFill>
                                    <a:prstClr val="black"/>
                                  </a:solidFill>
                                  <a:latin typeface="Cambria Math"/>
                                  <a:ea typeface="Cambria Math"/>
                                </a:rPr>
                                <m:t>𝜉</m:t>
                              </m:r>
                            </m:e>
                            <m:sub>
                              <m:r>
                                <a:rPr lang="en-US" i="1">
                                  <a:solidFill>
                                    <a:prstClr val="black"/>
                                  </a:solidFill>
                                  <a:latin typeface="Cambria Math"/>
                                </a:rPr>
                                <m:t>𝑖</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𝐾</m:t>
                              </m:r>
                            </m:e>
                            <m:sub>
                              <m:r>
                                <a:rPr lang="en-US" i="1">
                                  <a:solidFill>
                                    <a:prstClr val="black"/>
                                  </a:solidFill>
                                  <a:latin typeface="Cambria Math"/>
                                </a:rPr>
                                <m:t>𝑖</m:t>
                              </m:r>
                            </m:sub>
                          </m:sSub>
                          <m:r>
                            <a:rPr lang="de-CH" i="1" smtClean="0">
                              <a:solidFill>
                                <a:prstClr val="black"/>
                              </a:solidFill>
                              <a:latin typeface="Cambria Math"/>
                              <a:ea typeface="Cambria Math"/>
                            </a:rPr>
                            <m:t>|</m:t>
                          </m:r>
                          <m:r>
                            <a:rPr lang="de-CH" i="1">
                              <a:solidFill>
                                <a:prstClr val="black"/>
                              </a:solidFill>
                              <a:latin typeface="Cambria Math"/>
                            </a:rPr>
                            <m:t>𝑓</m:t>
                          </m:r>
                          <m:r>
                            <a:rPr lang="de-CH" i="1">
                              <a:solidFill>
                                <a:prstClr val="black"/>
                              </a:solidFill>
                              <a:latin typeface="Cambria Math"/>
                            </a:rPr>
                            <m:t>=</m:t>
                          </m:r>
                          <m:r>
                            <a:rPr lang="de-CH" i="1">
                              <a:solidFill>
                                <a:prstClr val="black"/>
                              </a:solidFill>
                              <a:latin typeface="Cambria Math"/>
                            </a:rPr>
                            <m:t>𝑦</m:t>
                          </m:r>
                        </m:e>
                      </m:d>
                    </m:oMath>
                  </m:oMathPara>
                </a14:m>
                <a:endParaRPr lang="de-CH" i="1" dirty="0">
                  <a:solidFill>
                    <a:prstClr val="black"/>
                  </a:solidFill>
                  <a:latin typeface="Cambria Math"/>
                </a:endParaRPr>
              </a:p>
              <a:p>
                <a:pPr marL="688975" lvl="3" indent="0" fontAlgn="auto">
                  <a:spcAft>
                    <a:spcPts val="0"/>
                  </a:spcAft>
                  <a:buFont typeface="Arial" pitchFamily="34" charset="0"/>
                  <a:buNone/>
                </a:pPr>
                <a:endParaRPr lang="en-US" i="1" dirty="0">
                  <a:solidFill>
                    <a:prstClr val="black"/>
                  </a:solidFill>
                  <a:latin typeface="Cambria Math"/>
                </a:endParaRPr>
              </a:p>
              <a:p>
                <a:pPr marL="0" indent="0" fontAlgn="auto">
                  <a:spcAft>
                    <a:spcPts val="0"/>
                  </a:spcAft>
                  <a:buFont typeface="Symbol" pitchFamily="18" charset="2"/>
                  <a:buNone/>
                </a:pPr>
                <a:endParaRPr lang="en-US" sz="1600" dirty="0">
                  <a:latin typeface="Frutiger 45 Light" panose="020B0603020202020204" pitchFamily="34" charset="0"/>
                </a:endParaRPr>
              </a:p>
              <a:p>
                <a:pPr marL="0" indent="0" fontAlgn="auto">
                  <a:spcAft>
                    <a:spcPts val="0"/>
                  </a:spcAft>
                  <a:buFont typeface="Symbol" pitchFamily="18" charset="2"/>
                  <a:buNone/>
                </a:pPr>
                <a:endParaRPr lang="en-US" sz="1600" dirty="0">
                  <a:latin typeface="Frutiger 45 Light" panose="020B0603020202020204" pitchFamily="34" charset="0"/>
                </a:endParaRPr>
              </a:p>
              <a:p>
                <a:pPr marL="0" indent="0" fontAlgn="auto">
                  <a:spcAft>
                    <a:spcPts val="0"/>
                  </a:spcAft>
                  <a:buFont typeface="Symbol" pitchFamily="18" charset="2"/>
                  <a:buNone/>
                </a:pPr>
                <a:endParaRPr lang="en-US" sz="1600" dirty="0">
                  <a:latin typeface="Frutiger 45 Light" panose="020B0603020202020204" pitchFamily="34" charset="0"/>
                </a:endParaRPr>
              </a:p>
              <a:p>
                <a:pPr marL="0" indent="0" fontAlgn="auto">
                  <a:spcAft>
                    <a:spcPts val="0"/>
                  </a:spcAft>
                  <a:buFont typeface="Symbol" pitchFamily="18" charset="2"/>
                  <a:buNone/>
                </a:pPr>
                <a:endParaRPr lang="en-US" sz="1600" dirty="0">
                  <a:latin typeface="Frutiger 45 Light" panose="020B0603020202020204" pitchFamily="34" charset="0"/>
                </a:endParaRPr>
              </a:p>
            </p:txBody>
          </p:sp>
        </mc:Choice>
        <mc:Fallback xmlns="">
          <p:sp>
            <p:nvSpPr>
              <p:cNvPr id="4" name="Content Placeholder 1"/>
              <p:cNvSpPr txBox="1">
                <a:spLocks noRot="1" noChangeAspect="1" noMove="1" noResize="1" noEditPoints="1" noAdjustHandles="1" noChangeArrowheads="1" noChangeShapeType="1" noTextEdit="1"/>
              </p:cNvSpPr>
              <p:nvPr/>
            </p:nvSpPr>
            <p:spPr>
              <a:xfrm>
                <a:off x="417743" y="3772331"/>
                <a:ext cx="9189720" cy="5177275"/>
              </a:xfrm>
              <a:prstGeom prst="rect">
                <a:avLst/>
              </a:prstGeom>
              <a:blipFill rotWithShape="1">
                <a:blip r:embed="rId5" cstate="print"/>
                <a:stretch>
                  <a:fillRect l="-1393" t="-12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ontent Placeholder 1"/>
              <p:cNvSpPr txBox="1">
                <a:spLocks/>
              </p:cNvSpPr>
              <p:nvPr/>
            </p:nvSpPr>
            <p:spPr>
              <a:xfrm>
                <a:off x="167222" y="5553114"/>
                <a:ext cx="9189720" cy="1173363"/>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688975" lvl="3" indent="0" fontAlgn="auto">
                  <a:spcAft>
                    <a:spcPts val="0"/>
                  </a:spcAft>
                  <a:buFont typeface="Arial" pitchFamily="34" charset="0"/>
                  <a:buNone/>
                </a:pPr>
                <a:endParaRPr lang="de-CH" b="1" i="1" dirty="0">
                  <a:solidFill>
                    <a:schemeClr val="tx1"/>
                  </a:solidFill>
                  <a:latin typeface="Cambria Math"/>
                </a:endParaRPr>
              </a:p>
              <a:p>
                <a:pPr marL="688975" lvl="3" indent="0" fontAlgn="auto">
                  <a:spcAft>
                    <a:spcPts val="0"/>
                  </a:spcAft>
                  <a:buFont typeface="Arial" pitchFamily="34" charset="0"/>
                  <a:buNone/>
                </a:pPr>
                <a14:m>
                  <m:oMathPara xmlns:m="http://schemas.openxmlformats.org/officeDocument/2006/math">
                    <m:oMathParaPr>
                      <m:jc m:val="centerGroup"/>
                    </m:oMathParaPr>
                    <m:oMath xmlns:m="http://schemas.openxmlformats.org/officeDocument/2006/math">
                      <m:r>
                        <a:rPr lang="en-US" b="1" i="1">
                          <a:solidFill>
                            <a:schemeClr val="tx1"/>
                          </a:solidFill>
                          <a:latin typeface="Cambria Math"/>
                        </a:rPr>
                        <m:t>=</m:t>
                      </m:r>
                      <m:r>
                        <a:rPr lang="de-CH" b="1" i="1">
                          <a:solidFill>
                            <a:schemeClr val="tx1"/>
                          </a:solidFill>
                          <a:latin typeface="Cambria Math"/>
                        </a:rPr>
                        <m:t>𝑵</m:t>
                      </m:r>
                      <m:d>
                        <m:dPr>
                          <m:ctrlPr>
                            <a:rPr lang="en-US" b="1" i="1">
                              <a:solidFill>
                                <a:schemeClr val="tx1"/>
                              </a:solidFill>
                              <a:latin typeface="Cambria Math" panose="02040503050406030204" pitchFamily="18" charset="0"/>
                            </a:rPr>
                          </m:ctrlPr>
                        </m:dPr>
                        <m:e>
                          <m:sSup>
                            <m:sSupPr>
                              <m:ctrlPr>
                                <a:rPr lang="ar-AE" b="1" i="1">
                                  <a:solidFill>
                                    <a:schemeClr val="tx1"/>
                                  </a:solidFill>
                                  <a:latin typeface="Cambria Math" panose="02040503050406030204" pitchFamily="18" charset="0"/>
                                </a:rPr>
                              </m:ctrlPr>
                            </m:sSupPr>
                            <m:e>
                              <m:d>
                                <m:dPr>
                                  <m:ctrlPr>
                                    <a:rPr lang="ar-AE" b="1" i="1">
                                      <a:solidFill>
                                        <a:schemeClr val="tx1"/>
                                      </a:solidFill>
                                      <a:latin typeface="Cambria Math" panose="02040503050406030204" pitchFamily="18" charset="0"/>
                                    </a:rPr>
                                  </m:ctrlPr>
                                </m:dPr>
                                <m:e>
                                  <m:r>
                                    <a:rPr lang="en-US" b="1" i="1">
                                      <a:solidFill>
                                        <a:schemeClr val="tx1"/>
                                      </a:solidFill>
                                      <a:latin typeface="Cambria Math"/>
                                    </a:rPr>
                                    <m:t>𝟏</m:t>
                                  </m:r>
                                  <m:r>
                                    <a:rPr lang="en-US" b="1" i="1">
                                      <a:solidFill>
                                        <a:schemeClr val="tx1"/>
                                      </a:solidFill>
                                      <a:latin typeface="Cambria Math"/>
                                    </a:rPr>
                                    <m:t>−</m:t>
                                  </m:r>
                                  <m:r>
                                    <a:rPr lang="en-US" b="1" i="1">
                                      <a:solidFill>
                                        <a:schemeClr val="tx1"/>
                                      </a:solidFill>
                                      <a:latin typeface="Cambria Math"/>
                                    </a:rPr>
                                    <m:t>𝑹</m:t>
                                  </m:r>
                                </m:e>
                              </m:d>
                            </m:e>
                            <m:sup>
                              <m:r>
                                <a:rPr lang="ar-AE" b="1" i="1">
                                  <a:solidFill>
                                    <a:schemeClr val="tx1"/>
                                  </a:solidFill>
                                  <a:latin typeface="Cambria Math"/>
                                </a:rPr>
                                <m:t>−</m:t>
                              </m:r>
                              <m:r>
                                <a:rPr lang="en-US" b="1" i="1">
                                  <a:solidFill>
                                    <a:schemeClr val="tx1"/>
                                  </a:solidFill>
                                  <a:latin typeface="Cambria Math"/>
                                </a:rPr>
                                <m:t>𝟎</m:t>
                              </m:r>
                              <m:r>
                                <a:rPr lang="en-US" b="1" i="1">
                                  <a:solidFill>
                                    <a:schemeClr val="tx1"/>
                                  </a:solidFill>
                                  <a:latin typeface="Cambria Math"/>
                                </a:rPr>
                                <m:t>.</m:t>
                              </m:r>
                              <m:r>
                                <a:rPr lang="en-US" b="1" i="1">
                                  <a:solidFill>
                                    <a:schemeClr val="tx1"/>
                                  </a:solidFill>
                                  <a:latin typeface="Cambria Math"/>
                                </a:rPr>
                                <m:t>𝟓</m:t>
                              </m:r>
                            </m:sup>
                          </m:sSup>
                          <m:r>
                            <a:rPr lang="ar-AE" b="1" i="1">
                              <a:solidFill>
                                <a:schemeClr val="tx1"/>
                              </a:solidFill>
                              <a:latin typeface="Cambria Math"/>
                            </a:rPr>
                            <m:t>∗</m:t>
                          </m:r>
                          <m:sSub>
                            <m:sSubPr>
                              <m:ctrlPr>
                                <a:rPr lang="en-US" b="1" i="1">
                                  <a:solidFill>
                                    <a:schemeClr val="tx1"/>
                                  </a:solidFill>
                                  <a:latin typeface="Cambria Math" panose="02040503050406030204" pitchFamily="18" charset="0"/>
                                  <a:ea typeface="Cambria Math"/>
                                </a:rPr>
                              </m:ctrlPr>
                            </m:sSubPr>
                            <m:e>
                              <m:r>
                                <a:rPr lang="en-US" b="1" i="1">
                                  <a:solidFill>
                                    <a:schemeClr val="tx1"/>
                                  </a:solidFill>
                                  <a:latin typeface="Cambria Math"/>
                                  <a:ea typeface="Cambria Math"/>
                                </a:rPr>
                                <m:t>𝑲</m:t>
                              </m:r>
                            </m:e>
                            <m:sub>
                              <m:r>
                                <a:rPr lang="en-US" b="1" i="1">
                                  <a:solidFill>
                                    <a:schemeClr val="tx1"/>
                                  </a:solidFill>
                                  <a:latin typeface="Cambria Math"/>
                                  <a:ea typeface="Cambria Math"/>
                                </a:rPr>
                                <m:t>𝒊</m:t>
                              </m:r>
                            </m:sub>
                          </m:sSub>
                          <m:r>
                            <a:rPr lang="de-CH" b="1" i="1" smtClean="0">
                              <a:solidFill>
                                <a:schemeClr val="tx1"/>
                              </a:solidFill>
                              <a:latin typeface="Cambria Math"/>
                              <a:ea typeface="Cambria Math"/>
                            </a:rPr>
                            <m:t>−</m:t>
                          </m:r>
                          <m:sSup>
                            <m:sSupPr>
                              <m:ctrlPr>
                                <a:rPr lang="ar-AE" b="1" i="1">
                                  <a:solidFill>
                                    <a:schemeClr val="tx1"/>
                                  </a:solidFill>
                                  <a:latin typeface="Cambria Math" panose="02040503050406030204" pitchFamily="18" charset="0"/>
                                </a:rPr>
                              </m:ctrlPr>
                            </m:sSupPr>
                            <m:e>
                              <m:d>
                                <m:dPr>
                                  <m:ctrlPr>
                                    <a:rPr lang="ar-AE" b="1" i="1">
                                      <a:solidFill>
                                        <a:schemeClr val="tx1"/>
                                      </a:solidFill>
                                      <a:latin typeface="Cambria Math" panose="02040503050406030204" pitchFamily="18" charset="0"/>
                                    </a:rPr>
                                  </m:ctrlPr>
                                </m:dPr>
                                <m:e>
                                  <m:f>
                                    <m:fPr>
                                      <m:ctrlPr>
                                        <a:rPr lang="ar-AE" b="1" i="1">
                                          <a:solidFill>
                                            <a:schemeClr val="tx1"/>
                                          </a:solidFill>
                                          <a:latin typeface="Cambria Math" panose="02040503050406030204" pitchFamily="18" charset="0"/>
                                        </a:rPr>
                                      </m:ctrlPr>
                                    </m:fPr>
                                    <m:num>
                                      <m:r>
                                        <a:rPr lang="en-US" b="1" i="1">
                                          <a:solidFill>
                                            <a:schemeClr val="tx1"/>
                                          </a:solidFill>
                                          <a:latin typeface="Cambria Math"/>
                                        </a:rPr>
                                        <m:t>𝑹</m:t>
                                      </m:r>
                                    </m:num>
                                    <m:den>
                                      <m:r>
                                        <a:rPr lang="en-US" b="1" i="1">
                                          <a:solidFill>
                                            <a:schemeClr val="tx1"/>
                                          </a:solidFill>
                                          <a:latin typeface="Cambria Math"/>
                                        </a:rPr>
                                        <m:t>𝟏</m:t>
                                      </m:r>
                                      <m:r>
                                        <a:rPr lang="en-US" b="1" i="1">
                                          <a:solidFill>
                                            <a:schemeClr val="tx1"/>
                                          </a:solidFill>
                                          <a:latin typeface="Cambria Math"/>
                                        </a:rPr>
                                        <m:t>−</m:t>
                                      </m:r>
                                      <m:r>
                                        <a:rPr lang="en-US" b="1" i="1">
                                          <a:solidFill>
                                            <a:schemeClr val="tx1"/>
                                          </a:solidFill>
                                          <a:latin typeface="Cambria Math"/>
                                        </a:rPr>
                                        <m:t>𝑹</m:t>
                                      </m:r>
                                    </m:den>
                                  </m:f>
                                </m:e>
                              </m:d>
                            </m:e>
                            <m:sup>
                              <m:r>
                                <a:rPr lang="en-US" b="1" i="1">
                                  <a:solidFill>
                                    <a:schemeClr val="tx1"/>
                                  </a:solidFill>
                                  <a:latin typeface="Cambria Math"/>
                                </a:rPr>
                                <m:t>𝟎</m:t>
                              </m:r>
                              <m:r>
                                <a:rPr lang="en-US" b="1" i="1">
                                  <a:solidFill>
                                    <a:schemeClr val="tx1"/>
                                  </a:solidFill>
                                  <a:latin typeface="Cambria Math"/>
                                </a:rPr>
                                <m:t>.</m:t>
                              </m:r>
                              <m:r>
                                <a:rPr lang="en-US" b="1" i="1">
                                  <a:solidFill>
                                    <a:schemeClr val="tx1"/>
                                  </a:solidFill>
                                  <a:latin typeface="Cambria Math"/>
                                </a:rPr>
                                <m:t>𝟓</m:t>
                              </m:r>
                            </m:sup>
                          </m:sSup>
                          <m:r>
                            <a:rPr lang="de-CH" b="1" i="1" smtClean="0">
                              <a:solidFill>
                                <a:schemeClr val="tx1"/>
                              </a:solidFill>
                              <a:latin typeface="Cambria Math"/>
                            </a:rPr>
                            <m:t>∗</m:t>
                          </m:r>
                          <m:r>
                            <a:rPr lang="de-CH" b="1" i="1" smtClean="0">
                              <a:solidFill>
                                <a:schemeClr val="tx1"/>
                              </a:solidFill>
                              <a:latin typeface="Cambria Math"/>
                            </a:rPr>
                            <m:t>𝒚</m:t>
                          </m:r>
                        </m:e>
                      </m:d>
                    </m:oMath>
                  </m:oMathPara>
                </a14:m>
                <a:endParaRPr lang="en-US" b="1" i="1" dirty="0">
                  <a:solidFill>
                    <a:schemeClr val="tx1"/>
                  </a:solidFill>
                  <a:latin typeface="Cambria Math"/>
                </a:endParaRPr>
              </a:p>
              <a:p>
                <a:pPr marL="0" indent="0" fontAlgn="auto">
                  <a:spcAft>
                    <a:spcPts val="0"/>
                  </a:spcAft>
                  <a:buFont typeface="Symbol" pitchFamily="18" charset="2"/>
                  <a:buNone/>
                </a:pPr>
                <a:endParaRPr lang="en-US" sz="1600" b="1" dirty="0">
                  <a:solidFill>
                    <a:schemeClr val="tx1"/>
                  </a:solidFill>
                  <a:latin typeface="Frutiger 45 Light" panose="020B0603020202020204" pitchFamily="34" charset="0"/>
                </a:endParaRPr>
              </a:p>
              <a:p>
                <a:pPr marL="0" indent="0" fontAlgn="auto">
                  <a:spcAft>
                    <a:spcPts val="0"/>
                  </a:spcAft>
                  <a:buFont typeface="Symbol" pitchFamily="18" charset="2"/>
                  <a:buNone/>
                </a:pPr>
                <a:endParaRPr lang="en-US" sz="1600" b="1" dirty="0">
                  <a:solidFill>
                    <a:schemeClr val="tx1"/>
                  </a:solidFill>
                  <a:latin typeface="Frutiger 45 Light" panose="020B0603020202020204" pitchFamily="34" charset="0"/>
                </a:endParaRPr>
              </a:p>
              <a:p>
                <a:pPr marL="0" indent="0" fontAlgn="auto">
                  <a:spcAft>
                    <a:spcPts val="0"/>
                  </a:spcAft>
                  <a:buFont typeface="Symbol" pitchFamily="18" charset="2"/>
                  <a:buNone/>
                </a:pPr>
                <a:endParaRPr lang="en-US" sz="1600" b="1" dirty="0">
                  <a:solidFill>
                    <a:schemeClr val="tx1"/>
                  </a:solidFill>
                  <a:latin typeface="Frutiger 45 Light" panose="020B0603020202020204" pitchFamily="34" charset="0"/>
                </a:endParaRPr>
              </a:p>
              <a:p>
                <a:pPr marL="0" indent="0" fontAlgn="auto">
                  <a:spcAft>
                    <a:spcPts val="0"/>
                  </a:spcAft>
                  <a:buFont typeface="Symbol" pitchFamily="18" charset="2"/>
                  <a:buNone/>
                </a:pPr>
                <a:endParaRPr lang="en-US" sz="1600" b="1" dirty="0">
                  <a:solidFill>
                    <a:schemeClr val="tx1"/>
                  </a:solidFill>
                  <a:latin typeface="Frutiger 45 Light" panose="020B0603020202020204" pitchFamily="34" charset="0"/>
                </a:endParaRPr>
              </a:p>
            </p:txBody>
          </p:sp>
        </mc:Choice>
        <mc:Fallback xmlns="">
          <p:sp>
            <p:nvSpPr>
              <p:cNvPr id="5" name="Content Placeholder 1"/>
              <p:cNvSpPr txBox="1">
                <a:spLocks noRot="1" noChangeAspect="1" noMove="1" noResize="1" noEditPoints="1" noAdjustHandles="1" noChangeArrowheads="1" noChangeShapeType="1" noTextEdit="1"/>
              </p:cNvSpPr>
              <p:nvPr/>
            </p:nvSpPr>
            <p:spPr>
              <a:xfrm>
                <a:off x="167222" y="5553114"/>
                <a:ext cx="9189720" cy="1173363"/>
              </a:xfrm>
              <a:prstGeom prst="rect">
                <a:avLst/>
              </a:prstGeom>
              <a:blipFill rotWithShape="1">
                <a:blip r:embed="rId6" cstate="print"/>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60715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normAutofit/>
          </a:bodyPr>
          <a:lstStyle/>
          <a:p>
            <a:r>
              <a:rPr lang="en-US" dirty="0"/>
              <a:t>Final derivation of the RWAs formula</a:t>
            </a:r>
          </a:p>
        </p:txBody>
      </p:sp>
      <mc:AlternateContent xmlns:mc="http://schemas.openxmlformats.org/markup-compatibility/2006" xmlns:a14="http://schemas.microsoft.com/office/drawing/2010/main">
        <mc:Choice Requires="a14">
          <p:sp>
            <p:nvSpPr>
              <p:cNvPr id="9" name="Content Placeholder 1"/>
              <p:cNvSpPr>
                <a:spLocks noGrp="1"/>
              </p:cNvSpPr>
              <p:nvPr>
                <p:ph idx="1"/>
              </p:nvPr>
            </p:nvSpPr>
            <p:spPr>
              <a:xfrm>
                <a:off x="414463" y="2752127"/>
                <a:ext cx="9189720" cy="2153643"/>
              </a:xfrm>
            </p:spPr>
            <p:txBody>
              <a:bodyPr/>
              <a:lstStyle/>
              <a:p>
                <a:pPr marL="0" indent="0">
                  <a:buNone/>
                </a:pPr>
                <a:r>
                  <a:rPr lang="en-US" sz="1600" dirty="0">
                    <a:latin typeface="Frutiger 45 Light" panose="020B0603020202020204" pitchFamily="34" charset="0"/>
                  </a:rPr>
                  <a:t>The PD conditional on this conservative value of the systematic factor reads then</a:t>
                </a:r>
                <a:endParaRPr lang="en-US" sz="1600" i="1" dirty="0">
                  <a:solidFill>
                    <a:prstClr val="black"/>
                  </a:solidFill>
                  <a:latin typeface="Cambria Math"/>
                </a:endParaRPr>
              </a:p>
              <a:p>
                <a:pPr marL="688975" lvl="3" indent="0">
                  <a:buNone/>
                </a:pPr>
                <a14:m>
                  <m:oMathPara xmlns:m="http://schemas.openxmlformats.org/officeDocument/2006/math">
                    <m:oMathParaPr>
                      <m:jc m:val="centerGroup"/>
                    </m:oMathParaPr>
                    <m:oMath xmlns:m="http://schemas.openxmlformats.org/officeDocument/2006/math">
                      <m:r>
                        <a:rPr lang="de-CH" i="1">
                          <a:solidFill>
                            <a:prstClr val="black"/>
                          </a:solidFill>
                          <a:latin typeface="Cambria Math"/>
                        </a:rPr>
                        <m:t>𝑃</m:t>
                      </m:r>
                      <m:sSub>
                        <m:sSubPr>
                          <m:ctrlPr>
                            <a:rPr lang="en-US" i="1">
                              <a:solidFill>
                                <a:prstClr val="black"/>
                              </a:solidFill>
                              <a:latin typeface="Cambria Math" panose="02040503050406030204" pitchFamily="18" charset="0"/>
                            </a:rPr>
                          </m:ctrlPr>
                        </m:sSubPr>
                        <m:e>
                          <m:r>
                            <a:rPr lang="de-CH" i="1">
                              <a:solidFill>
                                <a:prstClr val="black"/>
                              </a:solidFill>
                              <a:latin typeface="Cambria Math"/>
                            </a:rPr>
                            <m:t>𝐷</m:t>
                          </m:r>
                        </m:e>
                        <m:sub>
                          <m:r>
                            <a:rPr lang="en-US" i="1">
                              <a:solidFill>
                                <a:prstClr val="black"/>
                              </a:solidFill>
                              <a:latin typeface="Cambria Math"/>
                            </a:rPr>
                            <m:t>𝑖</m:t>
                          </m:r>
                        </m:sub>
                      </m:sSub>
                      <m:d>
                        <m:dPr>
                          <m:ctrlPr>
                            <a:rPr lang="de-CH" i="1">
                              <a:solidFill>
                                <a:prstClr val="black"/>
                              </a:solidFill>
                              <a:latin typeface="Cambria Math" panose="02040503050406030204" pitchFamily="18" charset="0"/>
                            </a:rPr>
                          </m:ctrlPr>
                        </m:dPr>
                        <m:e>
                          <m:sSup>
                            <m:sSupPr>
                              <m:ctrlPr>
                                <a:rPr lang="ar-AE" i="1">
                                  <a:solidFill>
                                    <a:prstClr val="black"/>
                                  </a:solidFill>
                                  <a:latin typeface="Cambria Math" panose="02040503050406030204" pitchFamily="18" charset="0"/>
                                </a:rPr>
                              </m:ctrlPr>
                            </m:sSupPr>
                            <m:e>
                              <m:r>
                                <a:rPr lang="de-CH" b="0" i="1" smtClean="0">
                                  <a:solidFill>
                                    <a:prstClr val="black"/>
                                  </a:solidFill>
                                  <a:latin typeface="Cambria Math"/>
                                </a:rPr>
                                <m:t>−</m:t>
                              </m:r>
                              <m:r>
                                <a:rPr lang="en-US" i="1">
                                  <a:solidFill>
                                    <a:prstClr val="black"/>
                                  </a:solidFill>
                                  <a:latin typeface="Cambria Math"/>
                                </a:rPr>
                                <m:t>𝑁</m:t>
                              </m:r>
                            </m:e>
                            <m:sup>
                              <m:r>
                                <a:rPr lang="ar-AE" i="1">
                                  <a:solidFill>
                                    <a:prstClr val="black"/>
                                  </a:solidFill>
                                  <a:latin typeface="Cambria Math"/>
                                </a:rPr>
                                <m:t>−</m:t>
                              </m:r>
                              <m:r>
                                <a:rPr lang="en-US" i="1">
                                  <a:solidFill>
                                    <a:prstClr val="black"/>
                                  </a:solidFill>
                                  <a:latin typeface="Cambria Math"/>
                                </a:rPr>
                                <m:t>1</m:t>
                              </m:r>
                            </m:sup>
                          </m:sSup>
                          <m:d>
                            <m:dPr>
                              <m:ctrlPr>
                                <a:rPr lang="ar-AE" i="1">
                                  <a:solidFill>
                                    <a:prstClr val="black"/>
                                  </a:solidFill>
                                  <a:latin typeface="Cambria Math" panose="02040503050406030204" pitchFamily="18" charset="0"/>
                                </a:rPr>
                              </m:ctrlPr>
                            </m:dPr>
                            <m:e>
                              <m:r>
                                <a:rPr lang="en-US" i="1">
                                  <a:solidFill>
                                    <a:prstClr val="black"/>
                                  </a:solidFill>
                                  <a:latin typeface="Cambria Math"/>
                                </a:rPr>
                                <m:t>0</m:t>
                              </m:r>
                              <m:r>
                                <a:rPr lang="en-US" i="1">
                                  <a:solidFill>
                                    <a:prstClr val="black"/>
                                  </a:solidFill>
                                  <a:latin typeface="Cambria Math"/>
                                </a:rPr>
                                <m:t>.</m:t>
                              </m:r>
                              <m:r>
                                <a:rPr lang="en-US" i="1">
                                  <a:solidFill>
                                    <a:prstClr val="black"/>
                                  </a:solidFill>
                                  <a:latin typeface="Cambria Math"/>
                                </a:rPr>
                                <m:t>999</m:t>
                              </m:r>
                            </m:e>
                          </m:d>
                        </m:e>
                      </m:d>
                      <m:r>
                        <a:rPr lang="en-US" i="1">
                          <a:solidFill>
                            <a:prstClr val="black"/>
                          </a:solidFill>
                          <a:latin typeface="Cambria Math"/>
                        </a:rPr>
                        <m:t>=</m:t>
                      </m:r>
                      <m:r>
                        <a:rPr lang="de-CH" b="0" i="1">
                          <a:solidFill>
                            <a:prstClr val="black"/>
                          </a:solidFill>
                          <a:latin typeface="Cambria Math"/>
                        </a:rPr>
                        <m:t>𝑁</m:t>
                      </m:r>
                      <m:d>
                        <m:dPr>
                          <m:ctrlPr>
                            <a:rPr lang="en-US" i="1">
                              <a:solidFill>
                                <a:prstClr val="black"/>
                              </a:solidFill>
                              <a:latin typeface="Cambria Math" panose="02040503050406030204" pitchFamily="18" charset="0"/>
                            </a:rPr>
                          </m:ctrlPr>
                        </m:dPr>
                        <m:e>
                          <m:sSup>
                            <m:sSupPr>
                              <m:ctrlPr>
                                <a:rPr lang="ar-AE" i="1">
                                  <a:solidFill>
                                    <a:prstClr val="black"/>
                                  </a:solidFill>
                                  <a:latin typeface="Cambria Math" panose="02040503050406030204" pitchFamily="18" charset="0"/>
                                </a:rPr>
                              </m:ctrlPr>
                            </m:sSupPr>
                            <m:e>
                              <m:d>
                                <m:dPr>
                                  <m:ctrlPr>
                                    <a:rPr lang="ar-AE" i="1">
                                      <a:solidFill>
                                        <a:prstClr val="black"/>
                                      </a:solidFill>
                                      <a:latin typeface="Cambria Math" panose="02040503050406030204" pitchFamily="18" charset="0"/>
                                    </a:rPr>
                                  </m:ctrlPr>
                                </m:dPr>
                                <m:e>
                                  <m:r>
                                    <a:rPr lang="en-US" b="0" i="1">
                                      <a:solidFill>
                                        <a:prstClr val="black"/>
                                      </a:solidFill>
                                      <a:latin typeface="Cambria Math"/>
                                    </a:rPr>
                                    <m:t>1</m:t>
                                  </m:r>
                                  <m:r>
                                    <a:rPr lang="en-US" b="0" i="1">
                                      <a:solidFill>
                                        <a:prstClr val="black"/>
                                      </a:solidFill>
                                      <a:latin typeface="Cambria Math"/>
                                    </a:rPr>
                                    <m:t>−</m:t>
                                  </m:r>
                                  <m:r>
                                    <a:rPr lang="en-US" b="0" i="1">
                                      <a:solidFill>
                                        <a:prstClr val="black"/>
                                      </a:solidFill>
                                      <a:latin typeface="Cambria Math"/>
                                    </a:rPr>
                                    <m:t>𝑅</m:t>
                                  </m:r>
                                </m:e>
                              </m:d>
                            </m:e>
                            <m:sup>
                              <m:r>
                                <a:rPr lang="ar-AE" b="0" i="1">
                                  <a:solidFill>
                                    <a:prstClr val="black"/>
                                  </a:solidFill>
                                  <a:latin typeface="Cambria Math"/>
                                </a:rPr>
                                <m:t>−</m:t>
                              </m:r>
                              <m:r>
                                <a:rPr lang="en-US" b="0" i="1">
                                  <a:solidFill>
                                    <a:prstClr val="black"/>
                                  </a:solidFill>
                                  <a:latin typeface="Cambria Math"/>
                                </a:rPr>
                                <m:t>0</m:t>
                              </m:r>
                              <m:r>
                                <a:rPr lang="en-US" b="0" i="1">
                                  <a:solidFill>
                                    <a:prstClr val="black"/>
                                  </a:solidFill>
                                  <a:latin typeface="Cambria Math"/>
                                </a:rPr>
                                <m:t>.</m:t>
                              </m:r>
                              <m:r>
                                <a:rPr lang="en-US" b="0" i="1">
                                  <a:solidFill>
                                    <a:prstClr val="black"/>
                                  </a:solidFill>
                                  <a:latin typeface="Cambria Math"/>
                                </a:rPr>
                                <m:t>5</m:t>
                              </m:r>
                            </m:sup>
                          </m:sSup>
                          <m:r>
                            <a:rPr lang="ar-AE" b="0" i="1">
                              <a:solidFill>
                                <a:prstClr val="black"/>
                              </a:solidFill>
                              <a:latin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𝐾</m:t>
                              </m:r>
                            </m:e>
                            <m:sub>
                              <m:r>
                                <a:rPr lang="en-US" i="1">
                                  <a:latin typeface="Cambria Math"/>
                                  <a:ea typeface="Cambria Math"/>
                                </a:rPr>
                                <m:t>𝑖</m:t>
                              </m:r>
                            </m:sub>
                          </m:sSub>
                          <m:r>
                            <a:rPr lang="de-CH" b="0" i="1" smtClean="0">
                              <a:latin typeface="Cambria Math"/>
                              <a:ea typeface="Cambria Math"/>
                            </a:rPr>
                            <m:t>+</m:t>
                          </m:r>
                          <m:sSup>
                            <m:sSupPr>
                              <m:ctrlPr>
                                <a:rPr lang="ar-AE" i="1">
                                  <a:solidFill>
                                    <a:prstClr val="black"/>
                                  </a:solidFill>
                                  <a:latin typeface="Cambria Math" panose="02040503050406030204" pitchFamily="18" charset="0"/>
                                </a:rPr>
                              </m:ctrlPr>
                            </m:sSupPr>
                            <m:e>
                              <m:d>
                                <m:dPr>
                                  <m:ctrlPr>
                                    <a:rPr lang="ar-AE" i="1">
                                      <a:solidFill>
                                        <a:prstClr val="black"/>
                                      </a:solidFill>
                                      <a:latin typeface="Cambria Math" panose="02040503050406030204" pitchFamily="18" charset="0"/>
                                    </a:rPr>
                                  </m:ctrlPr>
                                </m:dPr>
                                <m:e>
                                  <m:f>
                                    <m:fPr>
                                      <m:ctrlPr>
                                        <a:rPr lang="ar-AE" i="1">
                                          <a:solidFill>
                                            <a:prstClr val="black"/>
                                          </a:solidFill>
                                          <a:latin typeface="Cambria Math" panose="02040503050406030204" pitchFamily="18" charset="0"/>
                                        </a:rPr>
                                      </m:ctrlPr>
                                    </m:fPr>
                                    <m:num>
                                      <m:r>
                                        <a:rPr lang="en-US" b="0" i="1">
                                          <a:solidFill>
                                            <a:prstClr val="black"/>
                                          </a:solidFill>
                                          <a:latin typeface="Cambria Math"/>
                                        </a:rPr>
                                        <m:t>𝑅</m:t>
                                      </m:r>
                                    </m:num>
                                    <m:den>
                                      <m:r>
                                        <a:rPr lang="en-US" b="0" i="1">
                                          <a:solidFill>
                                            <a:prstClr val="black"/>
                                          </a:solidFill>
                                          <a:latin typeface="Cambria Math"/>
                                        </a:rPr>
                                        <m:t>1</m:t>
                                      </m:r>
                                      <m:r>
                                        <a:rPr lang="en-US" b="0" i="1">
                                          <a:solidFill>
                                            <a:prstClr val="black"/>
                                          </a:solidFill>
                                          <a:latin typeface="Cambria Math"/>
                                        </a:rPr>
                                        <m:t>−</m:t>
                                      </m:r>
                                      <m:r>
                                        <a:rPr lang="en-US" b="0" i="1">
                                          <a:solidFill>
                                            <a:prstClr val="black"/>
                                          </a:solidFill>
                                          <a:latin typeface="Cambria Math"/>
                                        </a:rPr>
                                        <m:t>𝑅</m:t>
                                      </m:r>
                                    </m:den>
                                  </m:f>
                                </m:e>
                              </m:d>
                            </m:e>
                            <m:sup>
                              <m:r>
                                <a:rPr lang="en-US" b="0" i="1">
                                  <a:solidFill>
                                    <a:prstClr val="black"/>
                                  </a:solidFill>
                                  <a:latin typeface="Cambria Math"/>
                                </a:rPr>
                                <m:t>0</m:t>
                              </m:r>
                              <m:r>
                                <a:rPr lang="en-US" b="0" i="1">
                                  <a:solidFill>
                                    <a:prstClr val="black"/>
                                  </a:solidFill>
                                  <a:latin typeface="Cambria Math"/>
                                </a:rPr>
                                <m:t>.</m:t>
                              </m:r>
                              <m:r>
                                <a:rPr lang="en-US" b="0" i="1">
                                  <a:solidFill>
                                    <a:prstClr val="black"/>
                                  </a:solidFill>
                                  <a:latin typeface="Cambria Math"/>
                                </a:rPr>
                                <m:t>5</m:t>
                              </m:r>
                            </m:sup>
                          </m:sSup>
                          <m:r>
                            <a:rPr lang="de-CH" b="0" i="1" smtClean="0">
                              <a:solidFill>
                                <a:prstClr val="black"/>
                              </a:solidFill>
                              <a:latin typeface="Cambria Math"/>
                            </a:rPr>
                            <m:t>∗</m:t>
                          </m:r>
                          <m:sSup>
                            <m:sSupPr>
                              <m:ctrlPr>
                                <a:rPr lang="ar-AE" i="1">
                                  <a:solidFill>
                                    <a:prstClr val="black"/>
                                  </a:solidFill>
                                  <a:latin typeface="Cambria Math" panose="02040503050406030204" pitchFamily="18" charset="0"/>
                                </a:rPr>
                              </m:ctrlPr>
                            </m:sSupPr>
                            <m:e>
                              <m:r>
                                <a:rPr lang="en-US" i="1">
                                  <a:solidFill>
                                    <a:prstClr val="black"/>
                                  </a:solidFill>
                                  <a:latin typeface="Cambria Math"/>
                                </a:rPr>
                                <m:t>𝑁</m:t>
                              </m:r>
                            </m:e>
                            <m:sup>
                              <m:r>
                                <a:rPr lang="ar-AE" i="1">
                                  <a:solidFill>
                                    <a:prstClr val="black"/>
                                  </a:solidFill>
                                  <a:latin typeface="Cambria Math"/>
                                </a:rPr>
                                <m:t>−</m:t>
                              </m:r>
                              <m:r>
                                <a:rPr lang="en-US" i="1">
                                  <a:solidFill>
                                    <a:prstClr val="black"/>
                                  </a:solidFill>
                                  <a:latin typeface="Cambria Math"/>
                                </a:rPr>
                                <m:t>1</m:t>
                              </m:r>
                            </m:sup>
                          </m:sSup>
                          <m:d>
                            <m:dPr>
                              <m:ctrlPr>
                                <a:rPr lang="ar-AE" i="1">
                                  <a:solidFill>
                                    <a:prstClr val="black"/>
                                  </a:solidFill>
                                  <a:latin typeface="Cambria Math" panose="02040503050406030204" pitchFamily="18" charset="0"/>
                                </a:rPr>
                              </m:ctrlPr>
                            </m:dPr>
                            <m:e>
                              <m:r>
                                <a:rPr lang="en-US" i="1">
                                  <a:solidFill>
                                    <a:prstClr val="black"/>
                                  </a:solidFill>
                                  <a:latin typeface="Cambria Math"/>
                                </a:rPr>
                                <m:t>0</m:t>
                              </m:r>
                              <m:r>
                                <a:rPr lang="en-US" i="1">
                                  <a:solidFill>
                                    <a:prstClr val="black"/>
                                  </a:solidFill>
                                  <a:latin typeface="Cambria Math"/>
                                </a:rPr>
                                <m:t>.</m:t>
                              </m:r>
                              <m:r>
                                <a:rPr lang="en-US" i="1">
                                  <a:solidFill>
                                    <a:prstClr val="black"/>
                                  </a:solidFill>
                                  <a:latin typeface="Cambria Math"/>
                                </a:rPr>
                                <m:t>999</m:t>
                              </m:r>
                            </m:e>
                          </m:d>
                        </m:e>
                      </m:d>
                    </m:oMath>
                  </m:oMathPara>
                </a14:m>
                <a:endParaRPr lang="en-US" i="1" dirty="0">
                  <a:solidFill>
                    <a:prstClr val="black"/>
                  </a:solidFill>
                  <a:latin typeface="Cambria Math"/>
                </a:endParaRPr>
              </a:p>
              <a:p>
                <a:pPr marL="688975" lvl="3" indent="0">
                  <a:buNone/>
                </a:pPr>
                <a:endParaRPr lang="en-US" i="1" dirty="0">
                  <a:solidFill>
                    <a:prstClr val="black"/>
                  </a:solidFill>
                  <a:latin typeface="Cambria Math"/>
                </a:endParaRPr>
              </a:p>
              <a:p>
                <a:pPr marL="0" indent="0">
                  <a:buNone/>
                </a:pPr>
                <a:endParaRPr lang="en-US" sz="1600" dirty="0">
                  <a:latin typeface="Frutiger 45 Light" panose="020B0603020202020204" pitchFamily="34" charset="0"/>
                </a:endParaRPr>
              </a:p>
              <a:p>
                <a:pPr marL="0" indent="0">
                  <a:buNone/>
                </a:pPr>
                <a:endParaRPr lang="en-US" sz="1600" dirty="0">
                  <a:latin typeface="Frutiger 45 Light" panose="020B0603020202020204" pitchFamily="34" charset="0"/>
                </a:endParaRPr>
              </a:p>
              <a:p>
                <a:pPr marL="0" indent="0">
                  <a:buNone/>
                </a:pPr>
                <a:endParaRPr lang="en-US" sz="1600" dirty="0">
                  <a:latin typeface="Frutiger 45 Light" panose="020B0603020202020204" pitchFamily="34" charset="0"/>
                </a:endParaRPr>
              </a:p>
            </p:txBody>
          </p:sp>
        </mc:Choice>
        <mc:Fallback xmlns="">
          <p:sp>
            <p:nvSpPr>
              <p:cNvPr id="9" name="Content Placeholder 1"/>
              <p:cNvSpPr>
                <a:spLocks noGrp="1" noRot="1" noChangeAspect="1" noMove="1" noResize="1" noEditPoints="1" noAdjustHandles="1" noChangeArrowheads="1" noChangeShapeType="1" noTextEdit="1"/>
              </p:cNvSpPr>
              <p:nvPr>
                <p:ph idx="1"/>
              </p:nvPr>
            </p:nvSpPr>
            <p:spPr>
              <a:xfrm>
                <a:off x="414463" y="2752127"/>
                <a:ext cx="9189720" cy="2153643"/>
              </a:xfrm>
              <a:blipFill rotWithShape="1">
                <a:blip r:embed="rId4" cstate="print"/>
                <a:stretch>
                  <a:fillRect l="-1393" t="-282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82196" y="5145822"/>
                <a:ext cx="8879306" cy="1401217"/>
              </a:xfrm>
              <a:prstGeom prst="rect">
                <a:avLst/>
              </a:prstGeom>
            </p:spPr>
            <p:txBody>
              <a:bodyPr wrap="square">
                <a:spAutoFit/>
              </a:bodyPr>
              <a:lstStyle/>
              <a:p>
                <a:pPr algn="ctr"/>
                <a:r>
                  <a:rPr b="1" dirty="0">
                    <a:solidFill>
                      <a:srgbClr val="FF0000"/>
                    </a:solidFill>
                    <a:latin typeface="Frutiger 45 Light" panose="020B0603020202020204" pitchFamily="34" charset="0"/>
                  </a:rPr>
                  <a:t>Risk weights </a:t>
                </a:r>
                <a14:m>
                  <m:oMath xmlns:m="http://schemas.openxmlformats.org/officeDocument/2006/math">
                    <m:r>
                      <a:rPr b="1" i="1" smtClean="0">
                        <a:solidFill>
                          <a:srgbClr val="FF0000"/>
                        </a:solidFill>
                        <a:latin typeface="Cambria Math"/>
                      </a:rPr>
                      <m:t>=</m:t>
                    </m:r>
                  </m:oMath>
                </a14:m>
                <a:endParaRPr lang="de-CH" b="1" i="1" dirty="0">
                  <a:solidFill>
                    <a:srgbClr val="FF0000"/>
                  </a:solidFill>
                  <a:latin typeface="Cambria Math"/>
                </a:endParaRPr>
              </a:p>
              <a:p>
                <a:pPr algn="ctr"/>
                <a:endParaRPr lang="de-CH" b="1" i="1" dirty="0">
                  <a:solidFill>
                    <a:srgbClr val="FF0000"/>
                  </a:solidFill>
                  <a:latin typeface="Cambria Math"/>
                </a:endParaRPr>
              </a:p>
              <a:p>
                <a:pPr/>
                <a14:m>
                  <m:oMathPara xmlns:m="http://schemas.openxmlformats.org/officeDocument/2006/math">
                    <m:oMathParaPr>
                      <m:jc m:val="centerGroup"/>
                    </m:oMathParaPr>
                    <m:oMath xmlns:m="http://schemas.openxmlformats.org/officeDocument/2006/math">
                      <m:r>
                        <a:rPr b="1" i="1" smtClean="0">
                          <a:solidFill>
                            <a:srgbClr val="FF0000"/>
                          </a:solidFill>
                          <a:latin typeface="Cambria Math"/>
                        </a:rPr>
                        <m:t>[</m:t>
                      </m:r>
                      <m:r>
                        <a:rPr b="1" i="1" smtClean="0">
                          <a:solidFill>
                            <a:srgbClr val="FF0000"/>
                          </a:solidFill>
                          <a:latin typeface="Cambria Math"/>
                        </a:rPr>
                        <m:t>𝑳𝑮𝑫</m:t>
                      </m:r>
                      <m:r>
                        <a:rPr b="1" i="1">
                          <a:solidFill>
                            <a:srgbClr val="FF0000"/>
                          </a:solidFill>
                          <a:latin typeface="Cambria Math"/>
                        </a:rPr>
                        <m:t>∗</m:t>
                      </m:r>
                      <m:r>
                        <a:rPr b="1" i="1">
                          <a:solidFill>
                            <a:srgbClr val="FF0000"/>
                          </a:solidFill>
                          <a:latin typeface="Cambria Math"/>
                        </a:rPr>
                        <m:t>𝑵</m:t>
                      </m:r>
                      <m:d>
                        <m:dPr>
                          <m:begChr m:val="["/>
                          <m:endChr m:val="]"/>
                          <m:ctrlPr>
                            <a:rPr lang="ar-AE" b="1" i="1">
                              <a:solidFill>
                                <a:srgbClr val="FF0000"/>
                              </a:solidFill>
                              <a:latin typeface="Cambria Math" panose="02040503050406030204" pitchFamily="18" charset="0"/>
                            </a:rPr>
                          </m:ctrlPr>
                        </m:dPr>
                        <m:e>
                          <m:sSup>
                            <m:sSupPr>
                              <m:ctrlPr>
                                <a:rPr lang="ar-AE" b="1" i="1">
                                  <a:solidFill>
                                    <a:srgbClr val="FF0000"/>
                                  </a:solidFill>
                                  <a:latin typeface="Cambria Math" panose="02040503050406030204" pitchFamily="18" charset="0"/>
                                </a:rPr>
                              </m:ctrlPr>
                            </m:sSupPr>
                            <m:e>
                              <m:d>
                                <m:dPr>
                                  <m:ctrlPr>
                                    <a:rPr lang="ar-AE" b="1" i="1">
                                      <a:solidFill>
                                        <a:srgbClr val="FF0000"/>
                                      </a:solidFill>
                                      <a:latin typeface="Cambria Math" panose="02040503050406030204" pitchFamily="18" charset="0"/>
                                    </a:rPr>
                                  </m:ctrlPr>
                                </m:dPr>
                                <m:e>
                                  <m:r>
                                    <a:rPr b="1" i="1">
                                      <a:solidFill>
                                        <a:srgbClr val="FF0000"/>
                                      </a:solidFill>
                                      <a:latin typeface="Cambria Math"/>
                                    </a:rPr>
                                    <m:t>𝟏</m:t>
                                  </m:r>
                                  <m:r>
                                    <a:rPr b="1" i="1">
                                      <a:solidFill>
                                        <a:srgbClr val="FF0000"/>
                                      </a:solidFill>
                                      <a:latin typeface="Cambria Math"/>
                                    </a:rPr>
                                    <m:t>−</m:t>
                                  </m:r>
                                  <m:r>
                                    <a:rPr b="1" i="1">
                                      <a:solidFill>
                                        <a:srgbClr val="FF0000"/>
                                      </a:solidFill>
                                      <a:latin typeface="Cambria Math"/>
                                    </a:rPr>
                                    <m:t>𝑹</m:t>
                                  </m:r>
                                </m:e>
                              </m:d>
                            </m:e>
                            <m:sup>
                              <m:r>
                                <a:rPr lang="ar-AE" b="1" i="1">
                                  <a:solidFill>
                                    <a:srgbClr val="FF0000"/>
                                  </a:solidFill>
                                  <a:latin typeface="Cambria Math"/>
                                </a:rPr>
                                <m:t>−</m:t>
                              </m:r>
                              <m:r>
                                <a:rPr b="1" i="1">
                                  <a:solidFill>
                                    <a:srgbClr val="FF0000"/>
                                  </a:solidFill>
                                  <a:latin typeface="Cambria Math"/>
                                </a:rPr>
                                <m:t>𝟎</m:t>
                              </m:r>
                              <m:r>
                                <a:rPr b="1" i="1">
                                  <a:solidFill>
                                    <a:srgbClr val="FF0000"/>
                                  </a:solidFill>
                                  <a:latin typeface="Cambria Math"/>
                                </a:rPr>
                                <m:t>.</m:t>
                              </m:r>
                              <m:r>
                                <a:rPr b="1" i="1">
                                  <a:solidFill>
                                    <a:srgbClr val="FF0000"/>
                                  </a:solidFill>
                                  <a:latin typeface="Cambria Math"/>
                                </a:rPr>
                                <m:t>𝟓</m:t>
                              </m:r>
                            </m:sup>
                          </m:sSup>
                          <m:r>
                            <a:rPr lang="ar-AE" b="1" i="1">
                              <a:solidFill>
                                <a:srgbClr val="FF0000"/>
                              </a:solidFill>
                              <a:latin typeface="Cambria Math"/>
                            </a:rPr>
                            <m:t>∗</m:t>
                          </m:r>
                          <m:sSup>
                            <m:sSupPr>
                              <m:ctrlPr>
                                <a:rPr lang="ar-AE" b="1" i="1">
                                  <a:solidFill>
                                    <a:srgbClr val="FF0000"/>
                                  </a:solidFill>
                                  <a:latin typeface="Cambria Math" panose="02040503050406030204" pitchFamily="18" charset="0"/>
                                </a:rPr>
                              </m:ctrlPr>
                            </m:sSupPr>
                            <m:e>
                              <m:r>
                                <a:rPr b="1" i="1" smtClean="0">
                                  <a:solidFill>
                                    <a:srgbClr val="FF0000"/>
                                  </a:solidFill>
                                  <a:latin typeface="Cambria Math"/>
                                </a:rPr>
                                <m:t>𝑵</m:t>
                              </m:r>
                            </m:e>
                            <m:sup>
                              <m:r>
                                <a:rPr lang="ar-AE" b="1" i="1" smtClean="0">
                                  <a:solidFill>
                                    <a:srgbClr val="FF0000"/>
                                  </a:solidFill>
                                  <a:latin typeface="Cambria Math"/>
                                </a:rPr>
                                <m:t>−</m:t>
                              </m:r>
                              <m:r>
                                <a:rPr b="1" i="1" smtClean="0">
                                  <a:solidFill>
                                    <a:srgbClr val="FF0000"/>
                                  </a:solidFill>
                                  <a:latin typeface="Cambria Math"/>
                                </a:rPr>
                                <m:t>𝟏</m:t>
                              </m:r>
                            </m:sup>
                          </m:sSup>
                          <m:d>
                            <m:dPr>
                              <m:ctrlPr>
                                <a:rPr lang="ar-AE" b="1" i="1">
                                  <a:solidFill>
                                    <a:srgbClr val="FF0000"/>
                                  </a:solidFill>
                                  <a:latin typeface="Cambria Math" panose="02040503050406030204" pitchFamily="18" charset="0"/>
                                </a:rPr>
                              </m:ctrlPr>
                            </m:dPr>
                            <m:e>
                              <m:r>
                                <a:rPr b="1" i="1">
                                  <a:solidFill>
                                    <a:srgbClr val="FF0000"/>
                                  </a:solidFill>
                                  <a:latin typeface="Cambria Math"/>
                                </a:rPr>
                                <m:t>𝑷𝑫</m:t>
                              </m:r>
                            </m:e>
                          </m:d>
                          <m:r>
                            <a:rPr lang="ar-AE" b="1" i="1">
                              <a:solidFill>
                                <a:srgbClr val="FF0000"/>
                              </a:solidFill>
                              <a:latin typeface="Cambria Math"/>
                            </a:rPr>
                            <m:t>+</m:t>
                          </m:r>
                          <m:sSup>
                            <m:sSupPr>
                              <m:ctrlPr>
                                <a:rPr lang="ar-AE" b="1" i="1">
                                  <a:solidFill>
                                    <a:srgbClr val="FF0000"/>
                                  </a:solidFill>
                                  <a:latin typeface="Cambria Math" panose="02040503050406030204" pitchFamily="18" charset="0"/>
                                </a:rPr>
                              </m:ctrlPr>
                            </m:sSupPr>
                            <m:e>
                              <m:d>
                                <m:dPr>
                                  <m:ctrlPr>
                                    <a:rPr lang="ar-AE" b="1" i="1">
                                      <a:solidFill>
                                        <a:srgbClr val="FF0000"/>
                                      </a:solidFill>
                                      <a:latin typeface="Cambria Math" panose="02040503050406030204" pitchFamily="18" charset="0"/>
                                    </a:rPr>
                                  </m:ctrlPr>
                                </m:dPr>
                                <m:e>
                                  <m:f>
                                    <m:fPr>
                                      <m:ctrlPr>
                                        <a:rPr lang="ar-AE" b="1" i="1">
                                          <a:solidFill>
                                            <a:srgbClr val="FF0000"/>
                                          </a:solidFill>
                                          <a:latin typeface="Cambria Math" panose="02040503050406030204" pitchFamily="18" charset="0"/>
                                        </a:rPr>
                                      </m:ctrlPr>
                                    </m:fPr>
                                    <m:num>
                                      <m:r>
                                        <a:rPr b="1" i="1">
                                          <a:solidFill>
                                            <a:srgbClr val="FF0000"/>
                                          </a:solidFill>
                                          <a:latin typeface="Cambria Math"/>
                                        </a:rPr>
                                        <m:t>𝑹</m:t>
                                      </m:r>
                                    </m:num>
                                    <m:den>
                                      <m:r>
                                        <a:rPr b="1" i="1">
                                          <a:solidFill>
                                            <a:srgbClr val="FF0000"/>
                                          </a:solidFill>
                                          <a:latin typeface="Cambria Math"/>
                                        </a:rPr>
                                        <m:t>𝟏</m:t>
                                      </m:r>
                                      <m:r>
                                        <a:rPr b="1" i="1">
                                          <a:solidFill>
                                            <a:srgbClr val="FF0000"/>
                                          </a:solidFill>
                                          <a:latin typeface="Cambria Math"/>
                                        </a:rPr>
                                        <m:t>−</m:t>
                                      </m:r>
                                      <m:r>
                                        <a:rPr b="1" i="1">
                                          <a:solidFill>
                                            <a:srgbClr val="FF0000"/>
                                          </a:solidFill>
                                          <a:latin typeface="Cambria Math"/>
                                        </a:rPr>
                                        <m:t>𝑹</m:t>
                                      </m:r>
                                    </m:den>
                                  </m:f>
                                </m:e>
                              </m:d>
                            </m:e>
                            <m:sup>
                              <m:r>
                                <a:rPr b="1" i="1">
                                  <a:solidFill>
                                    <a:srgbClr val="FF0000"/>
                                  </a:solidFill>
                                  <a:latin typeface="Cambria Math"/>
                                </a:rPr>
                                <m:t>𝟎</m:t>
                              </m:r>
                              <m:r>
                                <a:rPr b="1" i="1">
                                  <a:solidFill>
                                    <a:srgbClr val="FF0000"/>
                                  </a:solidFill>
                                  <a:latin typeface="Cambria Math"/>
                                </a:rPr>
                                <m:t>.</m:t>
                              </m:r>
                              <m:r>
                                <a:rPr b="1" i="1">
                                  <a:solidFill>
                                    <a:srgbClr val="FF0000"/>
                                  </a:solidFill>
                                  <a:latin typeface="Cambria Math"/>
                                </a:rPr>
                                <m:t>𝟓</m:t>
                              </m:r>
                            </m:sup>
                          </m:sSup>
                          <m:r>
                            <a:rPr lang="ar-AE" b="1" i="1">
                              <a:solidFill>
                                <a:srgbClr val="FF0000"/>
                              </a:solidFill>
                              <a:latin typeface="Cambria Math"/>
                            </a:rPr>
                            <m:t>∗</m:t>
                          </m:r>
                          <m:sSup>
                            <m:sSupPr>
                              <m:ctrlPr>
                                <a:rPr lang="ar-AE" b="1" i="1">
                                  <a:solidFill>
                                    <a:srgbClr val="FF0000"/>
                                  </a:solidFill>
                                  <a:latin typeface="Cambria Math" panose="02040503050406030204" pitchFamily="18" charset="0"/>
                                </a:rPr>
                              </m:ctrlPr>
                            </m:sSupPr>
                            <m:e>
                              <m:r>
                                <a:rPr b="1" i="1">
                                  <a:solidFill>
                                    <a:srgbClr val="FF0000"/>
                                  </a:solidFill>
                                  <a:latin typeface="Cambria Math"/>
                                </a:rPr>
                                <m:t>𝑵</m:t>
                              </m:r>
                            </m:e>
                            <m:sup>
                              <m:r>
                                <a:rPr lang="ar-AE" b="1" i="1">
                                  <a:solidFill>
                                    <a:srgbClr val="FF0000"/>
                                  </a:solidFill>
                                  <a:latin typeface="Cambria Math"/>
                                </a:rPr>
                                <m:t>−</m:t>
                              </m:r>
                              <m:r>
                                <a:rPr b="1" i="1">
                                  <a:solidFill>
                                    <a:srgbClr val="FF0000"/>
                                  </a:solidFill>
                                  <a:latin typeface="Cambria Math"/>
                                </a:rPr>
                                <m:t>𝟏</m:t>
                              </m:r>
                            </m:sup>
                          </m:sSup>
                          <m:d>
                            <m:dPr>
                              <m:ctrlPr>
                                <a:rPr lang="ar-AE" b="1" i="1">
                                  <a:solidFill>
                                    <a:srgbClr val="FF0000"/>
                                  </a:solidFill>
                                  <a:latin typeface="Cambria Math" panose="02040503050406030204" pitchFamily="18" charset="0"/>
                                </a:rPr>
                              </m:ctrlPr>
                            </m:dPr>
                            <m:e>
                              <m:r>
                                <a:rPr b="1" i="1">
                                  <a:solidFill>
                                    <a:srgbClr val="FF0000"/>
                                  </a:solidFill>
                                  <a:latin typeface="Cambria Math"/>
                                </a:rPr>
                                <m:t>𝟎</m:t>
                              </m:r>
                              <m:r>
                                <a:rPr b="1" i="1">
                                  <a:solidFill>
                                    <a:srgbClr val="FF0000"/>
                                  </a:solidFill>
                                  <a:latin typeface="Cambria Math"/>
                                </a:rPr>
                                <m:t>.</m:t>
                              </m:r>
                              <m:r>
                                <a:rPr b="1" i="1">
                                  <a:solidFill>
                                    <a:srgbClr val="FF0000"/>
                                  </a:solidFill>
                                  <a:latin typeface="Cambria Math"/>
                                </a:rPr>
                                <m:t>𝟗𝟗𝟗</m:t>
                              </m:r>
                            </m:e>
                          </m:d>
                        </m:e>
                      </m:d>
                      <m:r>
                        <a:rPr lang="ar-AE" b="1" i="1">
                          <a:solidFill>
                            <a:srgbClr val="FF0000"/>
                          </a:solidFill>
                          <a:latin typeface="Cambria Math"/>
                        </a:rPr>
                        <m:t>−</m:t>
                      </m:r>
                      <m:r>
                        <a:rPr b="1" i="1" smtClean="0">
                          <a:solidFill>
                            <a:srgbClr val="FF0000"/>
                          </a:solidFill>
                          <a:latin typeface="Cambria Math"/>
                        </a:rPr>
                        <m:t>𝑳𝑮𝑫</m:t>
                      </m:r>
                      <m:r>
                        <a:rPr b="1" i="1">
                          <a:solidFill>
                            <a:srgbClr val="FF0000"/>
                          </a:solidFill>
                          <a:latin typeface="Cambria Math"/>
                        </a:rPr>
                        <m:t>∗</m:t>
                      </m:r>
                      <m:r>
                        <a:rPr b="1" i="1">
                          <a:solidFill>
                            <a:srgbClr val="FF0000"/>
                          </a:solidFill>
                          <a:latin typeface="Cambria Math"/>
                        </a:rPr>
                        <m:t>𝑷𝑫</m:t>
                      </m:r>
                      <m:r>
                        <a:rPr b="1" i="1">
                          <a:solidFill>
                            <a:srgbClr val="FF0000"/>
                          </a:solidFill>
                          <a:latin typeface="Cambria Math"/>
                        </a:rPr>
                        <m:t>] ∗</m:t>
                      </m:r>
                      <m:r>
                        <a:rPr lang="de-CH" b="1" i="1" smtClean="0">
                          <a:solidFill>
                            <a:srgbClr val="FF0000"/>
                          </a:solidFill>
                          <a:latin typeface="Cambria Math"/>
                        </a:rPr>
                        <m:t>𝒇</m:t>
                      </m:r>
                      <m:r>
                        <a:rPr lang="de-CH" b="1" i="1" smtClean="0">
                          <a:solidFill>
                            <a:srgbClr val="FF0000"/>
                          </a:solidFill>
                          <a:latin typeface="Cambria Math"/>
                        </a:rPr>
                        <m:t>(</m:t>
                      </m:r>
                      <m:r>
                        <a:rPr lang="de-CH" b="1" i="1" smtClean="0">
                          <a:solidFill>
                            <a:srgbClr val="FF0000"/>
                          </a:solidFill>
                          <a:latin typeface="Cambria Math"/>
                        </a:rPr>
                        <m:t>𝑷𝑫</m:t>
                      </m:r>
                      <m:r>
                        <a:rPr lang="de-CH" b="1" i="1" smtClean="0">
                          <a:solidFill>
                            <a:srgbClr val="FF0000"/>
                          </a:solidFill>
                          <a:latin typeface="Cambria Math"/>
                        </a:rPr>
                        <m:t>, </m:t>
                      </m:r>
                      <m:r>
                        <a:rPr lang="de-CH" b="1" i="1" smtClean="0">
                          <a:solidFill>
                            <a:srgbClr val="FF0000"/>
                          </a:solidFill>
                          <a:latin typeface="Cambria Math"/>
                        </a:rPr>
                        <m:t>𝑴</m:t>
                      </m:r>
                      <m:r>
                        <a:rPr lang="de-CH" b="1" i="1" smtClean="0">
                          <a:solidFill>
                            <a:srgbClr val="FF0000"/>
                          </a:solidFill>
                          <a:latin typeface="Cambria Math"/>
                        </a:rPr>
                        <m:t>)</m:t>
                      </m:r>
                    </m:oMath>
                  </m:oMathPara>
                </a14:m>
                <a:endParaRPr b="1" dirty="0">
                  <a:solidFill>
                    <a:srgbClr val="FF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82196" y="5145822"/>
                <a:ext cx="8879306" cy="1401217"/>
              </a:xfrm>
              <a:prstGeom prst="rect">
                <a:avLst/>
              </a:prstGeom>
              <a:blipFill rotWithShape="1">
                <a:blip r:embed="rId5" cstate="print"/>
                <a:stretch>
                  <a:fillRect t="-2609"/>
                </a:stretch>
              </a:blipFill>
            </p:spPr>
            <p:txBody>
              <a:bodyPr/>
              <a:lstStyle/>
              <a:p>
                <a:r>
                  <a:rPr lang="en-GB">
                    <a:noFill/>
                  </a:rPr>
                  <a:t> </a:t>
                </a:r>
              </a:p>
            </p:txBody>
          </p:sp>
        </mc:Fallback>
      </mc:AlternateContent>
      <p:sp>
        <p:nvSpPr>
          <p:cNvPr id="12" name="Rectangle 11"/>
          <p:cNvSpPr/>
          <p:nvPr/>
        </p:nvSpPr>
        <p:spPr>
          <a:xfrm>
            <a:off x="1402914" y="5891541"/>
            <a:ext cx="5453175" cy="655500"/>
          </a:xfrm>
          <a:prstGeom prst="rect">
            <a:avLst/>
          </a:prstGeom>
          <a:noFill/>
          <a:ln w="19050">
            <a:solidFill>
              <a:srgbClr val="D7D7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prstClr val="black"/>
              </a:solidFill>
            </a:endParaRPr>
          </a:p>
        </p:txBody>
      </p:sp>
      <p:sp>
        <p:nvSpPr>
          <p:cNvPr id="13" name="Rectangle 12"/>
          <p:cNvSpPr/>
          <p:nvPr/>
        </p:nvSpPr>
        <p:spPr>
          <a:xfrm>
            <a:off x="8409873" y="5887340"/>
            <a:ext cx="1051629" cy="655500"/>
          </a:xfrm>
          <a:prstGeom prst="rect">
            <a:avLst/>
          </a:prstGeom>
          <a:noFill/>
          <a:ln w="19050">
            <a:solidFill>
              <a:srgbClr val="F7B50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prstClr val="black"/>
              </a:solidFill>
            </a:endParaRPr>
          </a:p>
        </p:txBody>
      </p:sp>
      <p:sp>
        <p:nvSpPr>
          <p:cNvPr id="14" name="TextBox 13"/>
          <p:cNvSpPr txBox="1"/>
          <p:nvPr/>
        </p:nvSpPr>
        <p:spPr>
          <a:xfrm>
            <a:off x="7052332" y="5267521"/>
            <a:ext cx="1040356" cy="597760"/>
          </a:xfrm>
          <a:prstGeom prst="rect">
            <a:avLst/>
          </a:prstGeom>
          <a:noFill/>
        </p:spPr>
        <p:txBody>
          <a:bodyPr wrap="square" lIns="0" tIns="0" rIns="0" bIns="0" rtlCol="0" anchor="ctr">
            <a:noAutofit/>
          </a:bodyPr>
          <a:lstStyle/>
          <a:p>
            <a:pPr algn="ctr"/>
            <a:r>
              <a:rPr lang="en-GB" sz="4400" dirty="0">
                <a:solidFill>
                  <a:srgbClr val="00B050"/>
                </a:solidFill>
                <a:latin typeface="Wingdings" panose="05000000000000000000" pitchFamily="2" charset="2"/>
              </a:rPr>
              <a:t>ü</a:t>
            </a:r>
          </a:p>
        </p:txBody>
      </p:sp>
      <p:sp>
        <p:nvSpPr>
          <p:cNvPr id="15" name="TextBox 14"/>
          <p:cNvSpPr txBox="1"/>
          <p:nvPr/>
        </p:nvSpPr>
        <p:spPr>
          <a:xfrm>
            <a:off x="8398880" y="5248670"/>
            <a:ext cx="1040356" cy="597760"/>
          </a:xfrm>
          <a:prstGeom prst="rect">
            <a:avLst/>
          </a:prstGeom>
          <a:noFill/>
        </p:spPr>
        <p:txBody>
          <a:bodyPr wrap="square" lIns="0" tIns="0" rIns="0" bIns="0" rtlCol="0" anchor="ctr">
            <a:noAutofit/>
          </a:bodyPr>
          <a:lstStyle/>
          <a:p>
            <a:pPr algn="ctr"/>
            <a:r>
              <a:rPr lang="en-GB" sz="4400" dirty="0">
                <a:solidFill>
                  <a:srgbClr val="00B050"/>
                </a:solidFill>
                <a:latin typeface="Wingdings" panose="05000000000000000000" pitchFamily="2" charset="2"/>
              </a:rPr>
              <a:t>ü</a:t>
            </a:r>
          </a:p>
        </p:txBody>
      </p:sp>
      <p:sp>
        <p:nvSpPr>
          <p:cNvPr id="17" name="TextBox 16"/>
          <p:cNvSpPr txBox="1"/>
          <p:nvPr/>
        </p:nvSpPr>
        <p:spPr>
          <a:xfrm>
            <a:off x="5815734" y="5278102"/>
            <a:ext cx="1040356" cy="597760"/>
          </a:xfrm>
          <a:prstGeom prst="rect">
            <a:avLst/>
          </a:prstGeom>
          <a:noFill/>
        </p:spPr>
        <p:txBody>
          <a:bodyPr wrap="square" lIns="0" tIns="0" rIns="0" bIns="0" rtlCol="0" anchor="ctr">
            <a:noAutofit/>
          </a:bodyPr>
          <a:lstStyle/>
          <a:p>
            <a:pPr algn="ctr"/>
            <a:r>
              <a:rPr lang="en-GB" sz="4400" dirty="0">
                <a:solidFill>
                  <a:srgbClr val="00B050"/>
                </a:solidFill>
                <a:latin typeface="Wingdings" panose="05000000000000000000" pitchFamily="2" charset="2"/>
              </a:rPr>
              <a:t>ü</a:t>
            </a:r>
          </a:p>
        </p:txBody>
      </p:sp>
      <p:sp>
        <p:nvSpPr>
          <p:cNvPr id="18" name="Rectangle 17"/>
          <p:cNvSpPr/>
          <p:nvPr/>
        </p:nvSpPr>
        <p:spPr>
          <a:xfrm>
            <a:off x="7052332" y="5887340"/>
            <a:ext cx="1040356" cy="655500"/>
          </a:xfrm>
          <a:prstGeom prst="rect">
            <a:avLst/>
          </a:prstGeom>
          <a:noFill/>
          <a:ln w="19050">
            <a:solidFill>
              <a:srgbClr val="009B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prstClr val="black"/>
              </a:solidFill>
            </a:endParaRPr>
          </a:p>
        </p:txBody>
      </p:sp>
      <mc:AlternateContent xmlns:mc="http://schemas.openxmlformats.org/markup-compatibility/2006" xmlns:a14="http://schemas.microsoft.com/office/drawing/2010/main">
        <mc:Choice Requires="a14">
          <p:sp>
            <p:nvSpPr>
              <p:cNvPr id="11" name="Content Placeholder 1"/>
              <p:cNvSpPr txBox="1">
                <a:spLocks/>
              </p:cNvSpPr>
              <p:nvPr/>
            </p:nvSpPr>
            <p:spPr>
              <a:xfrm>
                <a:off x="414463" y="1154658"/>
                <a:ext cx="9189720" cy="675274"/>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0" indent="0" fontAlgn="auto">
                  <a:spcAft>
                    <a:spcPts val="0"/>
                  </a:spcAft>
                  <a:buFont typeface="Symbol" pitchFamily="18" charset="2"/>
                  <a:buNone/>
                </a:pPr>
                <a:r>
                  <a:rPr lang="en-US" sz="1600" dirty="0">
                    <a:latin typeface="Frutiger 45 Light" panose="020B0603020202020204" pitchFamily="34" charset="0"/>
                  </a:rPr>
                  <a:t>Given that in the RWA formula we are looking for the unexpected loss in a severe / stress market condition, we set the value of the systematic factor at a very conservative value. The Basel Committee sets its value at 0.01%:</a:t>
                </a:r>
              </a:p>
              <a:p>
                <a:pPr marL="0" indent="0" fontAlgn="auto">
                  <a:spcAft>
                    <a:spcPts val="0"/>
                  </a:spcAft>
                  <a:buFont typeface="Symbol" pitchFamily="18" charset="2"/>
                  <a:buNone/>
                </a:pPr>
                <a:endParaRPr lang="en-US" sz="1600" dirty="0">
                  <a:latin typeface="Frutiger 45 Light" panose="020B0603020202020204" pitchFamily="34" charset="0"/>
                </a:endParaRPr>
              </a:p>
              <a:p>
                <a:pPr marL="0" indent="0" fontAlgn="auto">
                  <a:spcAft>
                    <a:spcPts val="0"/>
                  </a:spcAft>
                  <a:buFont typeface="Symbol" pitchFamily="18" charset="2"/>
                  <a:buNone/>
                </a:pPr>
                <a14:m>
                  <m:oMathPara xmlns:m="http://schemas.openxmlformats.org/officeDocument/2006/math">
                    <m:oMathParaPr>
                      <m:jc m:val="centerGroup"/>
                    </m:oMathParaPr>
                    <m:oMath xmlns:m="http://schemas.openxmlformats.org/officeDocument/2006/math">
                      <m:r>
                        <a:rPr lang="de-CH" sz="1600" i="1">
                          <a:solidFill>
                            <a:prstClr val="black"/>
                          </a:solidFill>
                          <a:latin typeface="Cambria Math"/>
                        </a:rPr>
                        <m:t>𝑦</m:t>
                      </m:r>
                      <m:r>
                        <a:rPr lang="en-US" sz="1600" i="1">
                          <a:solidFill>
                            <a:prstClr val="black"/>
                          </a:solidFill>
                          <a:latin typeface="Cambria Math"/>
                        </a:rPr>
                        <m:t>= </m:t>
                      </m:r>
                      <m:sSup>
                        <m:sSupPr>
                          <m:ctrlPr>
                            <a:rPr lang="ar-AE" sz="1600" i="1">
                              <a:solidFill>
                                <a:prstClr val="black"/>
                              </a:solidFill>
                              <a:latin typeface="Cambria Math" panose="02040503050406030204" pitchFamily="18" charset="0"/>
                            </a:rPr>
                          </m:ctrlPr>
                        </m:sSupPr>
                        <m:e>
                          <m:r>
                            <a:rPr lang="en-US" sz="1600" i="1">
                              <a:solidFill>
                                <a:prstClr val="black"/>
                              </a:solidFill>
                              <a:latin typeface="Cambria Math"/>
                            </a:rPr>
                            <m:t>𝑁</m:t>
                          </m:r>
                        </m:e>
                        <m:sup>
                          <m:r>
                            <a:rPr lang="ar-AE" sz="1600" i="1">
                              <a:solidFill>
                                <a:prstClr val="black"/>
                              </a:solidFill>
                              <a:latin typeface="Cambria Math"/>
                            </a:rPr>
                            <m:t>−</m:t>
                          </m:r>
                          <m:r>
                            <a:rPr lang="en-US" sz="1600" i="1">
                              <a:solidFill>
                                <a:prstClr val="black"/>
                              </a:solidFill>
                              <a:latin typeface="Cambria Math"/>
                            </a:rPr>
                            <m:t>1</m:t>
                          </m:r>
                        </m:sup>
                      </m:sSup>
                      <m:d>
                        <m:dPr>
                          <m:ctrlPr>
                            <a:rPr lang="ar-AE" sz="1600" i="1">
                              <a:solidFill>
                                <a:prstClr val="black"/>
                              </a:solidFill>
                              <a:latin typeface="Cambria Math" panose="02040503050406030204" pitchFamily="18" charset="0"/>
                            </a:rPr>
                          </m:ctrlPr>
                        </m:dPr>
                        <m:e>
                          <m:r>
                            <a:rPr lang="en-US" sz="1600" i="1">
                              <a:solidFill>
                                <a:prstClr val="black"/>
                              </a:solidFill>
                              <a:latin typeface="Cambria Math"/>
                            </a:rPr>
                            <m:t>0</m:t>
                          </m:r>
                          <m:r>
                            <a:rPr lang="en-US" sz="1600" i="1">
                              <a:solidFill>
                                <a:prstClr val="black"/>
                              </a:solidFill>
                              <a:latin typeface="Cambria Math"/>
                            </a:rPr>
                            <m:t>.</m:t>
                          </m:r>
                          <m:r>
                            <a:rPr lang="de-CH" sz="1600" i="1" smtClean="0">
                              <a:solidFill>
                                <a:prstClr val="black"/>
                              </a:solidFill>
                              <a:latin typeface="Cambria Math"/>
                            </a:rPr>
                            <m:t>001</m:t>
                          </m:r>
                        </m:e>
                      </m:d>
                      <m:r>
                        <a:rPr lang="en-US" sz="1600" i="1">
                          <a:solidFill>
                            <a:prstClr val="black"/>
                          </a:solidFill>
                          <a:latin typeface="Cambria Math"/>
                        </a:rPr>
                        <m:t>= </m:t>
                      </m:r>
                      <m:sSup>
                        <m:sSupPr>
                          <m:ctrlPr>
                            <a:rPr lang="ar-AE" sz="1600" i="1">
                              <a:solidFill>
                                <a:prstClr val="black"/>
                              </a:solidFill>
                              <a:latin typeface="Cambria Math" panose="02040503050406030204" pitchFamily="18" charset="0"/>
                            </a:rPr>
                          </m:ctrlPr>
                        </m:sSupPr>
                        <m:e>
                          <m:r>
                            <a:rPr lang="de-CH" sz="1600" i="1" smtClean="0">
                              <a:solidFill>
                                <a:prstClr val="black"/>
                              </a:solidFill>
                              <a:latin typeface="Cambria Math"/>
                            </a:rPr>
                            <m:t>− </m:t>
                          </m:r>
                          <m:r>
                            <a:rPr lang="en-US" sz="1600" i="1">
                              <a:solidFill>
                                <a:prstClr val="black"/>
                              </a:solidFill>
                              <a:latin typeface="Cambria Math"/>
                            </a:rPr>
                            <m:t>𝑁</m:t>
                          </m:r>
                        </m:e>
                        <m:sup>
                          <m:r>
                            <a:rPr lang="ar-AE" sz="1600" i="1">
                              <a:solidFill>
                                <a:prstClr val="black"/>
                              </a:solidFill>
                              <a:latin typeface="Cambria Math"/>
                            </a:rPr>
                            <m:t>−</m:t>
                          </m:r>
                          <m:r>
                            <a:rPr lang="en-US" sz="1600" i="1">
                              <a:solidFill>
                                <a:prstClr val="black"/>
                              </a:solidFill>
                              <a:latin typeface="Cambria Math"/>
                            </a:rPr>
                            <m:t>1</m:t>
                          </m:r>
                        </m:sup>
                      </m:sSup>
                      <m:d>
                        <m:dPr>
                          <m:ctrlPr>
                            <a:rPr lang="ar-AE" sz="1600" i="1">
                              <a:solidFill>
                                <a:prstClr val="black"/>
                              </a:solidFill>
                              <a:latin typeface="Cambria Math" panose="02040503050406030204" pitchFamily="18" charset="0"/>
                            </a:rPr>
                          </m:ctrlPr>
                        </m:dPr>
                        <m:e>
                          <m:r>
                            <a:rPr lang="en-US" sz="1600" i="1">
                              <a:solidFill>
                                <a:prstClr val="black"/>
                              </a:solidFill>
                              <a:latin typeface="Cambria Math"/>
                            </a:rPr>
                            <m:t>0</m:t>
                          </m:r>
                          <m:r>
                            <a:rPr lang="en-US" sz="1600" i="1">
                              <a:solidFill>
                                <a:prstClr val="black"/>
                              </a:solidFill>
                              <a:latin typeface="Cambria Math"/>
                            </a:rPr>
                            <m:t>.</m:t>
                          </m:r>
                          <m:r>
                            <a:rPr lang="en-US" sz="1600" i="1">
                              <a:solidFill>
                                <a:prstClr val="black"/>
                              </a:solidFill>
                              <a:latin typeface="Cambria Math"/>
                            </a:rPr>
                            <m:t>999</m:t>
                          </m:r>
                        </m:e>
                      </m:d>
                    </m:oMath>
                  </m:oMathPara>
                </a14:m>
                <a:endParaRPr lang="en-US" sz="1600" i="1" dirty="0">
                  <a:solidFill>
                    <a:prstClr val="black"/>
                  </a:solidFill>
                  <a:latin typeface="Cambria Math"/>
                </a:endParaRPr>
              </a:p>
              <a:p>
                <a:pPr marL="0" indent="0" fontAlgn="auto">
                  <a:spcAft>
                    <a:spcPts val="0"/>
                  </a:spcAft>
                  <a:buFont typeface="Symbol" pitchFamily="18" charset="2"/>
                  <a:buNone/>
                </a:pPr>
                <a:endParaRPr lang="en-US" i="1" dirty="0">
                  <a:solidFill>
                    <a:prstClr val="black"/>
                  </a:solidFill>
                  <a:latin typeface="Cambria Math"/>
                </a:endParaRPr>
              </a:p>
              <a:p>
                <a:pPr marL="688975" lvl="3" indent="0" fontAlgn="auto">
                  <a:spcAft>
                    <a:spcPts val="0"/>
                  </a:spcAft>
                  <a:buFont typeface="Arial" pitchFamily="34" charset="0"/>
                  <a:buNone/>
                </a:pPr>
                <a:endParaRPr lang="en-US" i="1" dirty="0">
                  <a:solidFill>
                    <a:prstClr val="black"/>
                  </a:solidFill>
                  <a:latin typeface="Cambria Math"/>
                </a:endParaRPr>
              </a:p>
              <a:p>
                <a:pPr marL="0" indent="0" fontAlgn="auto">
                  <a:spcAft>
                    <a:spcPts val="0"/>
                  </a:spcAft>
                  <a:buFont typeface="Symbol" pitchFamily="18" charset="2"/>
                  <a:buNone/>
                </a:pPr>
                <a:endParaRPr lang="en-US" sz="1600" dirty="0">
                  <a:latin typeface="Frutiger 45 Light" panose="020B0603020202020204" pitchFamily="34" charset="0"/>
                </a:endParaRPr>
              </a:p>
              <a:p>
                <a:pPr marL="0" indent="0" fontAlgn="auto">
                  <a:spcAft>
                    <a:spcPts val="0"/>
                  </a:spcAft>
                  <a:buFont typeface="Symbol" pitchFamily="18" charset="2"/>
                  <a:buNone/>
                </a:pPr>
                <a:endParaRPr lang="en-US" sz="1600" dirty="0">
                  <a:latin typeface="Frutiger 45 Light" panose="020B0603020202020204" pitchFamily="34" charset="0"/>
                </a:endParaRPr>
              </a:p>
              <a:p>
                <a:pPr marL="0" indent="0" fontAlgn="auto">
                  <a:spcAft>
                    <a:spcPts val="0"/>
                  </a:spcAft>
                  <a:buFont typeface="Symbol" pitchFamily="18" charset="2"/>
                  <a:buNone/>
                </a:pPr>
                <a:endParaRPr lang="en-US" sz="1600" dirty="0">
                  <a:latin typeface="Frutiger 45 Light" panose="020B0603020202020204" pitchFamily="34" charset="0"/>
                </a:endParaRPr>
              </a:p>
            </p:txBody>
          </p:sp>
        </mc:Choice>
        <mc:Fallback xmlns="">
          <p:sp>
            <p:nvSpPr>
              <p:cNvPr id="11" name="Content Placeholder 1"/>
              <p:cNvSpPr txBox="1">
                <a:spLocks noRot="1" noChangeAspect="1" noMove="1" noResize="1" noEditPoints="1" noAdjustHandles="1" noChangeArrowheads="1" noChangeShapeType="1" noTextEdit="1"/>
              </p:cNvSpPr>
              <p:nvPr/>
            </p:nvSpPr>
            <p:spPr>
              <a:xfrm>
                <a:off x="414463" y="1154658"/>
                <a:ext cx="9189720" cy="675274"/>
              </a:xfrm>
              <a:prstGeom prst="rect">
                <a:avLst/>
              </a:prstGeom>
              <a:blipFill rotWithShape="1">
                <a:blip r:embed="rId6" cstate="print"/>
                <a:stretch>
                  <a:fillRect l="-1393" t="-9009" b="-1171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Content Placeholder 1"/>
              <p:cNvSpPr txBox="1">
                <a:spLocks/>
              </p:cNvSpPr>
              <p:nvPr/>
            </p:nvSpPr>
            <p:spPr>
              <a:xfrm>
                <a:off x="426989" y="4245412"/>
                <a:ext cx="9189720" cy="900410"/>
              </a:xfrm>
              <a:prstGeom prst="rect">
                <a:avLst/>
              </a:prstGeom>
            </p:spPr>
            <p:txBody>
              <a:bodyPr vert="horz" lIns="0" tIns="0" rIns="0" bIns="0" rtlCol="0">
                <a:noAutofit/>
              </a:bodyPr>
              <a:lstStyle>
                <a:lvl1pPr marL="234950" indent="-234950" algn="l" defTabSz="1005505" rtl="0" eaLnBrk="1" latinLnBrk="0" hangingPunct="1">
                  <a:spcBef>
                    <a:spcPts val="1400"/>
                  </a:spcBef>
                  <a:buClr>
                    <a:schemeClr val="tx2"/>
                  </a:buClr>
                  <a:buSzPct val="100000"/>
                  <a:buFont typeface="Symbol" pitchFamily="18" charset="2"/>
                  <a:buChar char="·"/>
                  <a:defRPr sz="1800" b="0" kern="1200">
                    <a:solidFill>
                      <a:schemeClr val="tx1"/>
                    </a:solidFill>
                    <a:latin typeface="Frutiger 55 Roman"/>
                    <a:ea typeface="+mn-ea"/>
                    <a:cs typeface="+mn-cs"/>
                  </a:defRPr>
                </a:lvl1pPr>
                <a:lvl2pPr marL="461963" indent="-236538"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2pPr>
                <a:lvl3pPr marL="688975" indent="-227013" algn="l" defTabSz="1005505" rtl="0" eaLnBrk="1" latinLnBrk="0" hangingPunct="1">
                  <a:spcBef>
                    <a:spcPts val="700"/>
                  </a:spcBef>
                  <a:buClr>
                    <a:schemeClr val="tx1"/>
                  </a:buClr>
                  <a:buFont typeface="Arial" pitchFamily="34" charset="0"/>
                  <a:buChar char="–"/>
                  <a:defRPr sz="1600" kern="1200">
                    <a:solidFill>
                      <a:schemeClr val="tx1"/>
                    </a:solidFill>
                    <a:latin typeface="Frutiger 55 Roman"/>
                    <a:ea typeface="+mn-ea"/>
                    <a:cs typeface="+mn-cs"/>
                  </a:defRPr>
                </a:lvl3pPr>
                <a:lvl4pPr marL="914400" indent="-225425"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4pPr>
                <a:lvl5pPr marL="1152144" indent="-237744" algn="l" defTabSz="1005505" rtl="0" eaLnBrk="1" latinLnBrk="0" hangingPunct="1">
                  <a:spcBef>
                    <a:spcPts val="300"/>
                  </a:spcBef>
                  <a:buClr>
                    <a:schemeClr val="tx1"/>
                  </a:buClr>
                  <a:buSzPct val="84000"/>
                  <a:buFont typeface="Arial" pitchFamily="34" charset="0"/>
                  <a:buChar char="–"/>
                  <a:defRPr sz="1600" kern="1200">
                    <a:solidFill>
                      <a:schemeClr val="tx1"/>
                    </a:solidFill>
                    <a:latin typeface="Frutiger 55 Roman"/>
                    <a:ea typeface="+mn-ea"/>
                    <a:cs typeface="+mn-cs"/>
                  </a:defRPr>
                </a:lvl5pPr>
                <a:lvl6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6pPr>
                <a:lvl7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7pPr>
                <a:lvl8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8pPr>
                <a:lvl9pPr marL="1152144" indent="-237744" algn="l" defTabSz="1005505" rtl="0" eaLnBrk="1" latinLnBrk="0" hangingPunct="1">
                  <a:spcBef>
                    <a:spcPts val="300"/>
                  </a:spcBef>
                  <a:buClr>
                    <a:schemeClr val="tx1"/>
                  </a:buClr>
                  <a:buSzPct val="84000"/>
                  <a:buFont typeface="Frutiger 55 Roman" pitchFamily="34" charset="0"/>
                  <a:buChar char="–"/>
                  <a:defRPr sz="1600" kern="1200">
                    <a:solidFill>
                      <a:schemeClr val="tx1"/>
                    </a:solidFill>
                    <a:latin typeface="+mn-lt"/>
                    <a:ea typeface="+mn-ea"/>
                    <a:cs typeface="+mn-cs"/>
                  </a:defRPr>
                </a:lvl9pPr>
              </a:lstStyle>
              <a:p>
                <a:pPr marL="688975" lvl="3" indent="0" fontAlgn="auto">
                  <a:spcAft>
                    <a:spcPts val="0"/>
                  </a:spcAft>
                  <a:buFont typeface="Arial" pitchFamily="34" charset="0"/>
                  <a:buNone/>
                </a:pPr>
                <a:endParaRPr lang="en-US" i="1" dirty="0">
                  <a:solidFill>
                    <a:schemeClr val="tx1"/>
                  </a:solidFill>
                  <a:latin typeface="Cambria Math"/>
                </a:endParaRPr>
              </a:p>
              <a:p>
                <a:pPr marL="0" indent="0" fontAlgn="auto">
                  <a:spcAft>
                    <a:spcPts val="0"/>
                  </a:spcAft>
                  <a:buFont typeface="Symbol" pitchFamily="18" charset="2"/>
                  <a:buNone/>
                </a:pPr>
                <a:r>
                  <a:rPr lang="en-US" sz="1600" dirty="0">
                    <a:solidFill>
                      <a:schemeClr val="tx1"/>
                    </a:solidFill>
                    <a:latin typeface="Frutiger 45 Light" panose="020B0603020202020204" pitchFamily="34" charset="0"/>
                  </a:rPr>
                  <a:t>Recalling that </a:t>
                </a:r>
                <a14:m>
                  <m:oMath xmlns:m="http://schemas.openxmlformats.org/officeDocument/2006/math">
                    <m:sSub>
                      <m:sSubPr>
                        <m:ctrlPr>
                          <a:rPr lang="en-US" sz="1600" i="1">
                            <a:solidFill>
                              <a:schemeClr val="tx1"/>
                            </a:solidFill>
                            <a:latin typeface="Cambria Math" panose="02040503050406030204" pitchFamily="18" charset="0"/>
                            <a:ea typeface="Cambria Math"/>
                          </a:rPr>
                        </m:ctrlPr>
                      </m:sSubPr>
                      <m:e>
                        <m:r>
                          <a:rPr lang="en-US" sz="1600" i="1">
                            <a:solidFill>
                              <a:schemeClr val="tx1"/>
                            </a:solidFill>
                            <a:latin typeface="Cambria Math"/>
                            <a:ea typeface="Cambria Math"/>
                          </a:rPr>
                          <m:t>𝐾</m:t>
                        </m:r>
                      </m:e>
                      <m:sub>
                        <m:r>
                          <a:rPr lang="en-US" sz="1600" i="1">
                            <a:solidFill>
                              <a:schemeClr val="tx1"/>
                            </a:solidFill>
                            <a:latin typeface="Cambria Math"/>
                            <a:ea typeface="Cambria Math"/>
                          </a:rPr>
                          <m:t>𝑖</m:t>
                        </m:r>
                      </m:sub>
                    </m:sSub>
                    <m:r>
                      <a:rPr lang="en-US" sz="1600" i="1">
                        <a:solidFill>
                          <a:schemeClr val="tx1"/>
                        </a:solidFill>
                        <a:latin typeface="Cambria Math"/>
                        <a:ea typeface="Cambria Math"/>
                      </a:rPr>
                      <m:t>=</m:t>
                    </m:r>
                    <m:sSup>
                      <m:sSupPr>
                        <m:ctrlPr>
                          <a:rPr lang="en-US" sz="1600" i="1">
                            <a:solidFill>
                              <a:schemeClr val="tx1"/>
                            </a:solidFill>
                            <a:latin typeface="Cambria Math" panose="02040503050406030204" pitchFamily="18" charset="0"/>
                            <a:ea typeface="Cambria Math"/>
                          </a:rPr>
                        </m:ctrlPr>
                      </m:sSupPr>
                      <m:e>
                        <m:r>
                          <a:rPr lang="de-CH" sz="1600" i="1">
                            <a:solidFill>
                              <a:schemeClr val="tx1"/>
                            </a:solidFill>
                            <a:latin typeface="Cambria Math"/>
                            <a:ea typeface="Cambria Math"/>
                          </a:rPr>
                          <m:t>𝑁</m:t>
                        </m:r>
                      </m:e>
                      <m:sup>
                        <m:r>
                          <a:rPr lang="en-US" sz="1600" i="1">
                            <a:solidFill>
                              <a:schemeClr val="tx1"/>
                            </a:solidFill>
                            <a:latin typeface="Cambria Math"/>
                            <a:ea typeface="Cambria Math"/>
                          </a:rPr>
                          <m:t>−</m:t>
                        </m:r>
                        <m:r>
                          <a:rPr lang="en-US" sz="1600" i="1">
                            <a:solidFill>
                              <a:schemeClr val="tx1"/>
                            </a:solidFill>
                            <a:latin typeface="Cambria Math"/>
                            <a:ea typeface="Cambria Math"/>
                          </a:rPr>
                          <m:t>1</m:t>
                        </m:r>
                      </m:sup>
                    </m:sSup>
                    <m:d>
                      <m:dPr>
                        <m:ctrlPr>
                          <a:rPr lang="en-US" sz="1600" i="1">
                            <a:solidFill>
                              <a:schemeClr val="tx1"/>
                            </a:solidFill>
                            <a:latin typeface="Cambria Math" panose="02040503050406030204" pitchFamily="18" charset="0"/>
                            <a:ea typeface="Cambria Math"/>
                          </a:rPr>
                        </m:ctrlPr>
                      </m:dPr>
                      <m:e>
                        <m:r>
                          <a:rPr lang="de-CH" sz="1600" i="1">
                            <a:solidFill>
                              <a:schemeClr val="tx1"/>
                            </a:solidFill>
                            <a:latin typeface="Cambria Math"/>
                          </a:rPr>
                          <m:t>𝑃</m:t>
                        </m:r>
                        <m:sSub>
                          <m:sSubPr>
                            <m:ctrlPr>
                              <a:rPr lang="en-US" sz="1600" i="1">
                                <a:solidFill>
                                  <a:schemeClr val="tx1"/>
                                </a:solidFill>
                                <a:latin typeface="Cambria Math" panose="02040503050406030204" pitchFamily="18" charset="0"/>
                              </a:rPr>
                            </m:ctrlPr>
                          </m:sSubPr>
                          <m:e>
                            <m:r>
                              <a:rPr lang="de-CH" sz="1600" i="1">
                                <a:solidFill>
                                  <a:schemeClr val="tx1"/>
                                </a:solidFill>
                                <a:latin typeface="Cambria Math"/>
                              </a:rPr>
                              <m:t>𝐷</m:t>
                            </m:r>
                          </m:e>
                          <m:sub>
                            <m:r>
                              <a:rPr lang="en-US" sz="1600" i="1">
                                <a:solidFill>
                                  <a:schemeClr val="tx1"/>
                                </a:solidFill>
                                <a:latin typeface="Cambria Math"/>
                              </a:rPr>
                              <m:t>𝑖</m:t>
                            </m:r>
                          </m:sub>
                        </m:sSub>
                      </m:e>
                    </m:d>
                  </m:oMath>
                </a14:m>
                <a:r>
                  <a:rPr lang="en-US" sz="1600" dirty="0">
                    <a:solidFill>
                      <a:schemeClr val="tx1"/>
                    </a:solidFill>
                    <a:latin typeface="Frutiger 45 Light" panose="020B0603020202020204" pitchFamily="34" charset="0"/>
                  </a:rPr>
                  <a:t>, we get exactly the last component of the RWAs formula previously discussed:</a:t>
                </a:r>
              </a:p>
              <a:p>
                <a:pPr marL="0" indent="0" fontAlgn="auto">
                  <a:spcAft>
                    <a:spcPts val="0"/>
                  </a:spcAft>
                  <a:buFont typeface="Symbol" pitchFamily="18" charset="2"/>
                  <a:buNone/>
                </a:pPr>
                <a:endParaRPr lang="en-US" sz="1600" dirty="0">
                  <a:solidFill>
                    <a:schemeClr val="tx1"/>
                  </a:solidFill>
                  <a:latin typeface="Frutiger 45 Light" panose="020B0603020202020204" pitchFamily="34" charset="0"/>
                </a:endParaRPr>
              </a:p>
              <a:p>
                <a:pPr marL="0" indent="0" fontAlgn="auto">
                  <a:spcAft>
                    <a:spcPts val="0"/>
                  </a:spcAft>
                  <a:buFont typeface="Symbol" pitchFamily="18" charset="2"/>
                  <a:buNone/>
                </a:pPr>
                <a:endParaRPr lang="en-US" sz="1600" dirty="0">
                  <a:solidFill>
                    <a:schemeClr val="tx1"/>
                  </a:solidFill>
                  <a:latin typeface="Frutiger 45 Light" panose="020B0603020202020204" pitchFamily="34" charset="0"/>
                </a:endParaRPr>
              </a:p>
              <a:p>
                <a:pPr marL="0" indent="0" fontAlgn="auto">
                  <a:spcAft>
                    <a:spcPts val="0"/>
                  </a:spcAft>
                  <a:buFont typeface="Symbol" pitchFamily="18" charset="2"/>
                  <a:buNone/>
                </a:pPr>
                <a:endParaRPr lang="en-US" sz="1600" dirty="0">
                  <a:solidFill>
                    <a:schemeClr val="tx1"/>
                  </a:solidFill>
                  <a:latin typeface="Frutiger 45 Light" panose="020B0603020202020204" pitchFamily="34" charset="0"/>
                </a:endParaRPr>
              </a:p>
            </p:txBody>
          </p:sp>
        </mc:Choice>
        <mc:Fallback xmlns="">
          <p:sp>
            <p:nvSpPr>
              <p:cNvPr id="16" name="Content Placeholder 1"/>
              <p:cNvSpPr txBox="1">
                <a:spLocks noRot="1" noChangeAspect="1" noMove="1" noResize="1" noEditPoints="1" noAdjustHandles="1" noChangeArrowheads="1" noChangeShapeType="1" noTextEdit="1"/>
              </p:cNvSpPr>
              <p:nvPr/>
            </p:nvSpPr>
            <p:spPr>
              <a:xfrm>
                <a:off x="426989" y="4245412"/>
                <a:ext cx="9189720" cy="900410"/>
              </a:xfrm>
              <a:prstGeom prst="rect">
                <a:avLst/>
              </a:prstGeom>
              <a:blipFill rotWithShape="1">
                <a:blip r:embed="rId7" cstate="print"/>
                <a:stretch>
                  <a:fillRect l="-1326" b="-1554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7844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p:cTn id="1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 calcmode="lin" valueType="num">
                                      <p:cBhvr>
                                        <p:cTn id="19" dur="500" fill="hold"/>
                                        <p:tgtEl>
                                          <p:spTgt spid="9">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9">
                                            <p:txEl>
                                              <p:pRg st="5" end="5"/>
                                            </p:txEl>
                                          </p:spTgt>
                                        </p:tgtEl>
                                        <p:attrNameLst>
                                          <p:attrName>ppt_h</p:attrName>
                                        </p:attrNameLst>
                                      </p:cBhvr>
                                      <p:tavLst>
                                        <p:tav tm="0">
                                          <p:val>
                                            <p:fltVal val="0"/>
                                          </p:val>
                                        </p:tav>
                                        <p:tav tm="100000">
                                          <p:val>
                                            <p:strVal val="#ppt_h"/>
                                          </p:val>
                                        </p:tav>
                                      </p:tavLst>
                                    </p:anim>
                                    <p:animEffect transition="in" filter="fade">
                                      <p:cBhvr>
                                        <p:cTn id="21" dur="500"/>
                                        <p:tgtEl>
                                          <p:spTgt spid="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VIDER TITLE"/>
          <p:cNvSpPr>
            <a:spLocks noGrp="1"/>
          </p:cNvSpPr>
          <p:nvPr>
            <p:ph type="subTitle" idx="1"/>
            <p:custDataLst>
              <p:tags r:id="rId2"/>
            </p:custDataLst>
          </p:nvPr>
        </p:nvSpPr>
        <p:spPr/>
        <p:txBody>
          <a:bodyPr/>
          <a:lstStyle/>
          <a:p>
            <a:r>
              <a:rPr lang="en-US"/>
              <a:t>Concluding remarks</a:t>
            </a:r>
            <a:endParaRPr lang="en-US" dirty="0"/>
          </a:p>
        </p:txBody>
      </p:sp>
      <p:sp>
        <p:nvSpPr>
          <p:cNvPr id="11" name="DIVIDER NUMBER"/>
          <p:cNvSpPr>
            <a:spLocks noGrp="1"/>
          </p:cNvSpPr>
          <p:nvPr>
            <p:ph type="ctrTitle"/>
            <p:custDataLst>
              <p:tags r:id="rId3"/>
            </p:custDataLst>
          </p:nvPr>
        </p:nvSpPr>
        <p:spPr/>
        <p:txBody>
          <a:bodyPr/>
          <a:lstStyle/>
          <a:p>
            <a:r>
              <a:rPr lang="en-US" dirty="0"/>
              <a:t>Section </a:t>
            </a:r>
            <a:r>
              <a:rPr lang="pl-PL" dirty="0"/>
              <a:t>5</a:t>
            </a:r>
            <a:endParaRPr lang="en-US" dirty="0"/>
          </a:p>
        </p:txBody>
      </p:sp>
    </p:spTree>
    <p:custDataLst>
      <p:tags r:id="rId1"/>
    </p:custDataLst>
    <p:extLst>
      <p:ext uri="{BB962C8B-B14F-4D97-AF65-F5344CB8AC3E}">
        <p14:creationId xmlns:p14="http://schemas.microsoft.com/office/powerpoint/2010/main" val="4179058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normAutofit/>
          </a:bodyPr>
          <a:lstStyle/>
          <a:p>
            <a:r>
              <a:rPr lang="en-US" dirty="0"/>
              <a:t>Conclusion</a:t>
            </a:r>
            <a:endParaRPr lang="en-US" dirty="0">
              <a:solidFill>
                <a:srgbClr val="FF0000"/>
              </a:solidFill>
            </a:endParaRPr>
          </a:p>
        </p:txBody>
      </p:sp>
      <p:sp>
        <p:nvSpPr>
          <p:cNvPr id="20" name="Rectangle 19"/>
          <p:cNvSpPr/>
          <p:nvPr/>
        </p:nvSpPr>
        <p:spPr>
          <a:xfrm>
            <a:off x="487080" y="1123202"/>
            <a:ext cx="8968636" cy="584775"/>
          </a:xfrm>
          <a:prstGeom prst="rect">
            <a:avLst/>
          </a:prstGeom>
        </p:spPr>
        <p:txBody>
          <a:bodyPr wrap="square">
            <a:spAutoFit/>
          </a:bodyPr>
          <a:lstStyle/>
          <a:p>
            <a:pPr marL="342900" indent="-342900">
              <a:buFont typeface="Wingdings" panose="05000000000000000000" pitchFamily="2" charset="2"/>
              <a:buChar char="Ø"/>
            </a:pPr>
            <a:r>
              <a:rPr lang="en-US" sz="1600" dirty="0">
                <a:solidFill>
                  <a:prstClr val="black"/>
                </a:solidFill>
                <a:latin typeface="Frutiger 45 Light" panose="020B0603020202020204" pitchFamily="34" charset="0"/>
              </a:rPr>
              <a:t>One of the most dramatic changes to the banking industry since the last financial crisis is the rollout of </a:t>
            </a:r>
            <a:r>
              <a:rPr lang="en-US" sz="1600" b="1" u="sng" dirty="0">
                <a:solidFill>
                  <a:prstClr val="black"/>
                </a:solidFill>
                <a:latin typeface="Frutiger 45 Light" panose="020B0603020202020204" pitchFamily="34" charset="0"/>
              </a:rPr>
              <a:t>new capital requirements for banks</a:t>
            </a:r>
            <a:r>
              <a:rPr lang="en-US" sz="1600" dirty="0">
                <a:solidFill>
                  <a:prstClr val="black"/>
                </a:solidFill>
                <a:latin typeface="Frutiger 45 Light" panose="020B0603020202020204" pitchFamily="34" charset="0"/>
              </a:rPr>
              <a:t>. </a:t>
            </a:r>
            <a:endParaRPr lang="pl-PL" sz="1600" dirty="0">
              <a:solidFill>
                <a:prstClr val="black"/>
              </a:solidFill>
              <a:latin typeface="Frutiger 45 Light" panose="020B0603020202020204" pitchFamily="34" charset="0"/>
            </a:endParaRPr>
          </a:p>
        </p:txBody>
      </p:sp>
      <p:sp>
        <p:nvSpPr>
          <p:cNvPr id="5" name="Rectangle 4"/>
          <p:cNvSpPr/>
          <p:nvPr/>
        </p:nvSpPr>
        <p:spPr>
          <a:xfrm>
            <a:off x="487080" y="1706195"/>
            <a:ext cx="8968636" cy="584775"/>
          </a:xfrm>
          <a:prstGeom prst="rect">
            <a:avLst/>
          </a:prstGeom>
        </p:spPr>
        <p:txBody>
          <a:bodyPr wrap="square">
            <a:spAutoFit/>
          </a:bodyPr>
          <a:lstStyle/>
          <a:p>
            <a:pPr marL="342900" indent="-342900">
              <a:buFont typeface="Wingdings" panose="05000000000000000000" pitchFamily="2" charset="2"/>
              <a:buChar char="Ø"/>
            </a:pPr>
            <a:r>
              <a:rPr lang="en-US" sz="1600" b="1" u="sng" dirty="0">
                <a:solidFill>
                  <a:prstClr val="black"/>
                </a:solidFill>
                <a:latin typeface="Frutiger 45 Light" panose="020B0603020202020204" pitchFamily="34" charset="0"/>
              </a:rPr>
              <a:t>Regulatory cycles are driven by crises</a:t>
            </a:r>
            <a:r>
              <a:rPr lang="pl-PL" sz="1600" dirty="0">
                <a:solidFill>
                  <a:prstClr val="black"/>
                </a:solidFill>
                <a:latin typeface="Frutiger 45 Light" panose="020B0603020202020204" pitchFamily="34" charset="0"/>
              </a:rPr>
              <a:t>. Banks without regulations would not keep sufficient capitals.</a:t>
            </a:r>
          </a:p>
        </p:txBody>
      </p:sp>
      <p:sp>
        <p:nvSpPr>
          <p:cNvPr id="6" name="Rectangle 5"/>
          <p:cNvSpPr/>
          <p:nvPr/>
        </p:nvSpPr>
        <p:spPr>
          <a:xfrm>
            <a:off x="487080" y="5289554"/>
            <a:ext cx="8968636" cy="338554"/>
          </a:xfrm>
          <a:prstGeom prst="rect">
            <a:avLst/>
          </a:prstGeom>
        </p:spPr>
        <p:txBody>
          <a:bodyPr wrap="square">
            <a:spAutoFit/>
          </a:bodyPr>
          <a:lstStyle/>
          <a:p>
            <a:pPr marL="342900" indent="-342900">
              <a:buFont typeface="Wingdings" panose="05000000000000000000" pitchFamily="2" charset="2"/>
              <a:buChar char="Ø"/>
            </a:pPr>
            <a:r>
              <a:rPr lang="en-US" sz="1600" b="1" u="sng" dirty="0">
                <a:solidFill>
                  <a:prstClr val="black"/>
                </a:solidFill>
                <a:latin typeface="Frutiger 45 Light" panose="020B0603020202020204" pitchFamily="34" charset="0"/>
              </a:rPr>
              <a:t>RWAs</a:t>
            </a:r>
            <a:r>
              <a:rPr lang="en-US" sz="1600" dirty="0">
                <a:solidFill>
                  <a:prstClr val="black"/>
                </a:solidFill>
                <a:latin typeface="Frutiger 45 Light" panose="020B0603020202020204" pitchFamily="34" charset="0"/>
              </a:rPr>
              <a:t> </a:t>
            </a:r>
            <a:r>
              <a:rPr lang="pl-PL" sz="1600" dirty="0">
                <a:solidFill>
                  <a:prstClr val="black"/>
                </a:solidFill>
                <a:latin typeface="Frutiger 45 Light" panose="020B0603020202020204" pitchFamily="34" charset="0"/>
              </a:rPr>
              <a:t>can be</a:t>
            </a:r>
            <a:r>
              <a:rPr lang="en-US" sz="1600" dirty="0">
                <a:solidFill>
                  <a:prstClr val="black"/>
                </a:solidFill>
                <a:latin typeface="Frutiger 45 Light" panose="020B0603020202020204" pitchFamily="34" charset="0"/>
              </a:rPr>
              <a:t> derived based on </a:t>
            </a:r>
            <a:r>
              <a:rPr lang="pl-PL" sz="1600" dirty="0">
                <a:solidFill>
                  <a:prstClr val="black"/>
                </a:solidFill>
                <a:latin typeface="Frutiger 45 Light" panose="020B0603020202020204" pitchFamily="34" charset="0"/>
              </a:rPr>
              <a:t>the</a:t>
            </a:r>
            <a:r>
              <a:rPr lang="en-US" sz="1600" dirty="0">
                <a:solidFill>
                  <a:prstClr val="black"/>
                </a:solidFill>
                <a:latin typeface="Frutiger 45 Light" panose="020B0603020202020204" pitchFamily="34" charset="0"/>
              </a:rPr>
              <a:t> </a:t>
            </a:r>
            <a:r>
              <a:rPr lang="pl-PL" sz="1600" b="1" u="sng" dirty="0">
                <a:solidFill>
                  <a:prstClr val="black"/>
                </a:solidFill>
                <a:latin typeface="Frutiger 45 Light" panose="020B0603020202020204" pitchFamily="34" charset="0"/>
              </a:rPr>
              <a:t>O</a:t>
            </a:r>
            <a:r>
              <a:rPr lang="en-US" sz="1600" b="1" u="sng" dirty="0">
                <a:solidFill>
                  <a:prstClr val="black"/>
                </a:solidFill>
                <a:latin typeface="Frutiger 45 Light" panose="020B0603020202020204" pitchFamily="34" charset="0"/>
              </a:rPr>
              <a:t>ne</a:t>
            </a:r>
            <a:r>
              <a:rPr lang="pl-PL" sz="1600" b="1" u="sng" dirty="0">
                <a:solidFill>
                  <a:prstClr val="black"/>
                </a:solidFill>
                <a:latin typeface="Frutiger 45 Light" panose="020B0603020202020204" pitchFamily="34" charset="0"/>
              </a:rPr>
              <a:t>-f</a:t>
            </a:r>
            <a:r>
              <a:rPr lang="en-US" sz="1600" b="1" u="sng" dirty="0">
                <a:solidFill>
                  <a:prstClr val="black"/>
                </a:solidFill>
                <a:latin typeface="Frutiger 45 Light" panose="020B0603020202020204" pitchFamily="34" charset="0"/>
              </a:rPr>
              <a:t>actor</a:t>
            </a:r>
            <a:r>
              <a:rPr lang="pl-PL" sz="1600" b="1" u="sng" dirty="0">
                <a:solidFill>
                  <a:prstClr val="black"/>
                </a:solidFill>
                <a:latin typeface="Frutiger 45 Light" panose="020B0603020202020204" pitchFamily="34" charset="0"/>
              </a:rPr>
              <a:t> Merton</a:t>
            </a:r>
            <a:r>
              <a:rPr lang="en-US" sz="1600" b="1" u="sng" dirty="0">
                <a:solidFill>
                  <a:prstClr val="black"/>
                </a:solidFill>
                <a:latin typeface="Frutiger 45 Light" panose="020B0603020202020204" pitchFamily="34" charset="0"/>
              </a:rPr>
              <a:t> </a:t>
            </a:r>
            <a:r>
              <a:rPr lang="pl-PL" sz="1600" b="1" u="sng" dirty="0">
                <a:solidFill>
                  <a:prstClr val="black"/>
                </a:solidFill>
                <a:latin typeface="Frutiger 45 Light" panose="020B0603020202020204" pitchFamily="34" charset="0"/>
              </a:rPr>
              <a:t>M</a:t>
            </a:r>
            <a:r>
              <a:rPr lang="en-US" sz="1600" b="1" u="sng" dirty="0" err="1">
                <a:solidFill>
                  <a:prstClr val="black"/>
                </a:solidFill>
                <a:latin typeface="Frutiger 45 Light" panose="020B0603020202020204" pitchFamily="34" charset="0"/>
              </a:rPr>
              <a:t>odel</a:t>
            </a:r>
            <a:r>
              <a:rPr lang="pl-PL" sz="1600" b="1" u="sng" dirty="0">
                <a:solidFill>
                  <a:prstClr val="black"/>
                </a:solidFill>
                <a:latin typeface="Frutiger 45 Light" panose="020B0603020202020204" pitchFamily="34" charset="0"/>
              </a:rPr>
              <a:t> </a:t>
            </a:r>
            <a:r>
              <a:rPr lang="pl-PL" sz="1600" dirty="0">
                <a:solidFill>
                  <a:prstClr val="black"/>
                </a:solidFill>
                <a:latin typeface="Frutiger 45 Light" panose="020B0603020202020204" pitchFamily="34" charset="0"/>
              </a:rPr>
              <a:t>(for corporate loans)</a:t>
            </a:r>
          </a:p>
        </p:txBody>
      </p:sp>
      <p:sp>
        <p:nvSpPr>
          <p:cNvPr id="8" name="Rectangle 7"/>
          <p:cNvSpPr/>
          <p:nvPr/>
        </p:nvSpPr>
        <p:spPr>
          <a:xfrm>
            <a:off x="487080" y="4458557"/>
            <a:ext cx="8968636" cy="830997"/>
          </a:xfrm>
          <a:prstGeom prst="rect">
            <a:avLst/>
          </a:prstGeom>
        </p:spPr>
        <p:txBody>
          <a:bodyPr wrap="square">
            <a:spAutoFit/>
          </a:bodyPr>
          <a:lstStyle/>
          <a:p>
            <a:pPr marL="342900" indent="-342900">
              <a:buFont typeface="Wingdings" panose="05000000000000000000" pitchFamily="2" charset="2"/>
              <a:buChar char="Ø"/>
            </a:pPr>
            <a:r>
              <a:rPr lang="en-US" sz="1600" dirty="0">
                <a:solidFill>
                  <a:prstClr val="black"/>
                </a:solidFill>
                <a:latin typeface="Frutiger 45 Light" panose="020B0603020202020204" pitchFamily="34" charset="0"/>
              </a:rPr>
              <a:t>In order to correctly take the risk of the different assets into account, the Basel Committee requires Banks to have a </a:t>
            </a:r>
            <a:r>
              <a:rPr lang="en-US" sz="1600" b="1" u="sng" dirty="0">
                <a:solidFill>
                  <a:prstClr val="black"/>
                </a:solidFill>
                <a:latin typeface="Frutiger 45 Light" panose="020B0603020202020204" pitchFamily="34" charset="0"/>
              </a:rPr>
              <a:t>Capital Adequacy Ratio (CAR)  := Capital / RWAs</a:t>
            </a:r>
            <a:r>
              <a:rPr lang="en-US" sz="1600" dirty="0">
                <a:solidFill>
                  <a:prstClr val="black"/>
                </a:solidFill>
                <a:latin typeface="Frutiger 45 Light" panose="020B0603020202020204" pitchFamily="34" charset="0"/>
              </a:rPr>
              <a:t> above a pre-defined level. </a:t>
            </a:r>
            <a:endParaRPr lang="pl-PL" sz="1600" dirty="0">
              <a:solidFill>
                <a:prstClr val="black"/>
              </a:solidFill>
              <a:latin typeface="Frutiger 45 Light" panose="020B0603020202020204" pitchFamily="34" charset="0"/>
            </a:endParaRPr>
          </a:p>
        </p:txBody>
      </p:sp>
      <p:sp>
        <p:nvSpPr>
          <p:cNvPr id="9" name="Rectangle 8"/>
          <p:cNvSpPr/>
          <p:nvPr/>
        </p:nvSpPr>
        <p:spPr>
          <a:xfrm>
            <a:off x="487080" y="2872181"/>
            <a:ext cx="8968636" cy="338554"/>
          </a:xfrm>
          <a:prstGeom prst="rect">
            <a:avLst/>
          </a:prstGeom>
        </p:spPr>
        <p:txBody>
          <a:bodyPr wrap="square">
            <a:spAutoFit/>
          </a:bodyPr>
          <a:lstStyle/>
          <a:p>
            <a:pPr marL="342900" indent="-342900">
              <a:buFont typeface="Wingdings" panose="05000000000000000000" pitchFamily="2" charset="2"/>
              <a:buChar char="Ø"/>
            </a:pPr>
            <a:r>
              <a:rPr lang="pl-PL" sz="1600" dirty="0">
                <a:solidFill>
                  <a:prstClr val="black"/>
                </a:solidFill>
                <a:latin typeface="Frutiger 45 Light" panose="020B0603020202020204" pitchFamily="34" charset="0"/>
              </a:rPr>
              <a:t>Calculation of </a:t>
            </a:r>
            <a:r>
              <a:rPr lang="pl-PL" sz="1600" b="1" u="sng" dirty="0">
                <a:solidFill>
                  <a:prstClr val="black"/>
                </a:solidFill>
                <a:latin typeface="Frutiger 45 Light" panose="020B0603020202020204" pitchFamily="34" charset="0"/>
              </a:rPr>
              <a:t>VaR</a:t>
            </a:r>
            <a:r>
              <a:rPr lang="pl-PL" sz="1600" dirty="0">
                <a:solidFill>
                  <a:prstClr val="black"/>
                </a:solidFill>
                <a:latin typeface="Frutiger 45 Light" panose="020B0603020202020204" pitchFamily="34" charset="0"/>
              </a:rPr>
              <a:t> should </a:t>
            </a:r>
            <a:r>
              <a:rPr lang="pl-PL" sz="1600" b="1" u="sng" dirty="0">
                <a:solidFill>
                  <a:prstClr val="black"/>
                </a:solidFill>
                <a:latin typeface="Frutiger 45 Light" panose="020B0603020202020204" pitchFamily="34" charset="0"/>
              </a:rPr>
              <a:t>always</a:t>
            </a:r>
            <a:r>
              <a:rPr lang="pl-PL" sz="1600" dirty="0">
                <a:solidFill>
                  <a:prstClr val="black"/>
                </a:solidFill>
                <a:latin typeface="Frutiger 45 Light" panose="020B0603020202020204" pitchFamily="34" charset="0"/>
              </a:rPr>
              <a:t> go in conjunction </a:t>
            </a:r>
            <a:r>
              <a:rPr lang="pl-PL" sz="1600" b="1" u="sng" dirty="0">
                <a:solidFill>
                  <a:prstClr val="black"/>
                </a:solidFill>
                <a:latin typeface="Frutiger 45 Light" panose="020B0603020202020204" pitchFamily="34" charset="0"/>
              </a:rPr>
              <a:t>with scenario analysis and stress tests</a:t>
            </a:r>
            <a:r>
              <a:rPr lang="en-US" sz="1600" dirty="0">
                <a:solidFill>
                  <a:prstClr val="black"/>
                </a:solidFill>
                <a:latin typeface="Frutiger 45 Light" panose="020B0603020202020204" pitchFamily="34" charset="0"/>
              </a:rPr>
              <a:t>. </a:t>
            </a:r>
            <a:endParaRPr lang="pl-PL" sz="1600" dirty="0">
              <a:solidFill>
                <a:prstClr val="black"/>
              </a:solidFill>
              <a:latin typeface="Frutiger 45 Light" panose="020B0603020202020204" pitchFamily="34" charset="0"/>
            </a:endParaRPr>
          </a:p>
        </p:txBody>
      </p:sp>
      <p:sp>
        <p:nvSpPr>
          <p:cNvPr id="10" name="Rectangle 9"/>
          <p:cNvSpPr/>
          <p:nvPr/>
        </p:nvSpPr>
        <p:spPr>
          <a:xfrm>
            <a:off x="487080" y="2289188"/>
            <a:ext cx="8968636" cy="584775"/>
          </a:xfrm>
          <a:prstGeom prst="rect">
            <a:avLst/>
          </a:prstGeom>
        </p:spPr>
        <p:txBody>
          <a:bodyPr wrap="square">
            <a:spAutoFit/>
          </a:bodyPr>
          <a:lstStyle/>
          <a:p>
            <a:pPr marL="342900" indent="-342900">
              <a:buFont typeface="Wingdings" panose="05000000000000000000" pitchFamily="2" charset="2"/>
              <a:buChar char="Ø"/>
            </a:pPr>
            <a:r>
              <a:rPr lang="pl-PL" sz="1600" b="1" u="sng" dirty="0">
                <a:solidFill>
                  <a:prstClr val="black"/>
                </a:solidFill>
                <a:latin typeface="Frutiger 45 Light" panose="020B0603020202020204" pitchFamily="34" charset="0"/>
              </a:rPr>
              <a:t>Economic capital </a:t>
            </a:r>
            <a:r>
              <a:rPr lang="pl-PL" sz="1600" dirty="0">
                <a:solidFill>
                  <a:prstClr val="black"/>
                </a:solidFill>
                <a:latin typeface="Frutiger 45 Light" panose="020B0603020202020204" pitchFamily="34" charset="0"/>
              </a:rPr>
              <a:t>is used in efficient </a:t>
            </a:r>
            <a:r>
              <a:rPr lang="pl-PL" sz="1600" b="1" u="sng" dirty="0">
                <a:solidFill>
                  <a:prstClr val="black"/>
                </a:solidFill>
                <a:latin typeface="Frutiger 45 Light" panose="020B0603020202020204" pitchFamily="34" charset="0"/>
              </a:rPr>
              <a:t>capital allocation</a:t>
            </a:r>
            <a:r>
              <a:rPr lang="pl-PL" sz="1600" dirty="0">
                <a:solidFill>
                  <a:prstClr val="black"/>
                </a:solidFill>
                <a:latin typeface="Frutiger 45 Light" panose="020B0603020202020204" pitchFamily="34" charset="0"/>
              </a:rPr>
              <a:t>, whereas </a:t>
            </a:r>
            <a:r>
              <a:rPr lang="pl-PL" sz="1600" b="1" u="sng" dirty="0">
                <a:solidFill>
                  <a:prstClr val="black"/>
                </a:solidFill>
                <a:latin typeface="Frutiger 45 Light" panose="020B0603020202020204" pitchFamily="34" charset="0"/>
              </a:rPr>
              <a:t>regulatory capital</a:t>
            </a:r>
            <a:r>
              <a:rPr lang="pl-PL" sz="1600" dirty="0">
                <a:solidFill>
                  <a:prstClr val="black"/>
                </a:solidFill>
                <a:latin typeface="Frutiger 45 Light" panose="020B0603020202020204" pitchFamily="34" charset="0"/>
              </a:rPr>
              <a:t> is a </a:t>
            </a:r>
            <a:r>
              <a:rPr lang="pl-PL" sz="1600" b="1" u="sng" dirty="0">
                <a:solidFill>
                  <a:prstClr val="black"/>
                </a:solidFill>
                <a:latin typeface="Frutiger 45 Light" panose="020B0603020202020204" pitchFamily="34" charset="0"/>
              </a:rPr>
              <a:t>buffer </a:t>
            </a:r>
            <a:r>
              <a:rPr lang="pl-PL" sz="1600" dirty="0">
                <a:solidFill>
                  <a:prstClr val="black"/>
                </a:solidFill>
                <a:latin typeface="Frutiger 45 Light" panose="020B0603020202020204" pitchFamily="34" charset="0"/>
              </a:rPr>
              <a:t>for </a:t>
            </a:r>
            <a:r>
              <a:rPr lang="pl-PL" sz="1600" b="1" u="sng" dirty="0">
                <a:solidFill>
                  <a:prstClr val="black"/>
                </a:solidFill>
                <a:latin typeface="Frutiger 45 Light" panose="020B0603020202020204" pitchFamily="34" charset="0"/>
              </a:rPr>
              <a:t>unexpected and catastrophic losses</a:t>
            </a:r>
            <a:r>
              <a:rPr lang="en-US" sz="1600" dirty="0">
                <a:solidFill>
                  <a:prstClr val="black"/>
                </a:solidFill>
                <a:latin typeface="Frutiger 45 Light" panose="020B0603020202020204" pitchFamily="34" charset="0"/>
              </a:rPr>
              <a:t>. </a:t>
            </a:r>
            <a:endParaRPr lang="pl-PL" sz="1600" dirty="0">
              <a:solidFill>
                <a:prstClr val="black"/>
              </a:solidFill>
              <a:latin typeface="Frutiger 45 Light" panose="020B0603020202020204" pitchFamily="34" charset="0"/>
            </a:endParaRPr>
          </a:p>
        </p:txBody>
      </p:sp>
      <p:sp>
        <p:nvSpPr>
          <p:cNvPr id="11" name="Rectangle 10"/>
          <p:cNvSpPr/>
          <p:nvPr/>
        </p:nvSpPr>
        <p:spPr>
          <a:xfrm>
            <a:off x="487080" y="3383121"/>
            <a:ext cx="8968636" cy="1077218"/>
          </a:xfrm>
          <a:prstGeom prst="rect">
            <a:avLst/>
          </a:prstGeom>
        </p:spPr>
        <p:txBody>
          <a:bodyPr wrap="square">
            <a:spAutoFit/>
          </a:bodyPr>
          <a:lstStyle/>
          <a:p>
            <a:pPr marL="342900" indent="-342900">
              <a:buFont typeface="Wingdings" panose="05000000000000000000" pitchFamily="2" charset="2"/>
              <a:buChar char="Ø"/>
            </a:pPr>
            <a:r>
              <a:rPr lang="en-US" sz="1600" dirty="0">
                <a:solidFill>
                  <a:prstClr val="black"/>
                </a:solidFill>
                <a:latin typeface="Frutiger 45 Light" panose="020B0603020202020204" pitchFamily="34" charset="0"/>
              </a:rPr>
              <a:t>There are several financial ratios that describe how well-capitalized a Bank is, e.g. the </a:t>
            </a:r>
            <a:r>
              <a:rPr lang="en-US" sz="1600" b="1" u="sng" dirty="0">
                <a:solidFill>
                  <a:prstClr val="black"/>
                </a:solidFill>
                <a:latin typeface="Frutiger 45 Light" panose="020B0603020202020204" pitchFamily="34" charset="0"/>
              </a:rPr>
              <a:t>Leverage ratio := Equity / Assets</a:t>
            </a:r>
            <a:r>
              <a:rPr lang="en-US" sz="1600" dirty="0">
                <a:solidFill>
                  <a:prstClr val="black"/>
                </a:solidFill>
                <a:latin typeface="Frutiger 45 Light" panose="020B0603020202020204" pitchFamily="34" charset="0"/>
              </a:rPr>
              <a:t>. This concept does </a:t>
            </a:r>
            <a:r>
              <a:rPr lang="en-US" sz="1600" b="1" u="sng" dirty="0">
                <a:solidFill>
                  <a:prstClr val="black"/>
                </a:solidFill>
                <a:latin typeface="Frutiger 45 Light" panose="020B0603020202020204" pitchFamily="34" charset="0"/>
              </a:rPr>
              <a:t>not sufficiently reflect the riskiness</a:t>
            </a:r>
            <a:r>
              <a:rPr lang="en-US" sz="1600" dirty="0">
                <a:solidFill>
                  <a:prstClr val="black"/>
                </a:solidFill>
                <a:latin typeface="Frutiger 45 Light" panose="020B0603020202020204" pitchFamily="34" charset="0"/>
              </a:rPr>
              <a:t> of the Assets and might give Banks a wrong incentive on how to structure the asset side of their Balance Sheet. </a:t>
            </a:r>
            <a:endParaRPr lang="pl-PL" sz="1600" dirty="0">
              <a:solidFill>
                <a:prstClr val="black"/>
              </a:solidFill>
              <a:latin typeface="Frutiger 45 Light" panose="020B0603020202020204" pitchFamily="34" charset="0"/>
            </a:endParaRPr>
          </a:p>
        </p:txBody>
      </p:sp>
    </p:spTree>
    <p:custDataLst>
      <p:tags r:id="rId1"/>
    </p:custDataLst>
    <p:extLst>
      <p:ext uri="{BB962C8B-B14F-4D97-AF65-F5344CB8AC3E}">
        <p14:creationId xmlns:p14="http://schemas.microsoft.com/office/powerpoint/2010/main" val="111471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VIDER TITLE"/>
          <p:cNvSpPr>
            <a:spLocks noGrp="1"/>
          </p:cNvSpPr>
          <p:nvPr>
            <p:ph type="subTitle" idx="1"/>
            <p:custDataLst>
              <p:tags r:id="rId2"/>
            </p:custDataLst>
          </p:nvPr>
        </p:nvSpPr>
        <p:spPr/>
        <p:txBody>
          <a:bodyPr/>
          <a:lstStyle/>
          <a:p>
            <a:r>
              <a:rPr lang="en-US"/>
              <a:t>Q&amp;A</a:t>
            </a:r>
            <a:endParaRPr lang="en-US" dirty="0"/>
          </a:p>
        </p:txBody>
      </p:sp>
      <p:sp>
        <p:nvSpPr>
          <p:cNvPr id="4" name="DIVIDER NUMBER"/>
          <p:cNvSpPr>
            <a:spLocks noGrp="1"/>
          </p:cNvSpPr>
          <p:nvPr>
            <p:ph type="ctrTitle"/>
            <p:custDataLst>
              <p:tags r:id="rId3"/>
            </p:custDataLst>
          </p:nvPr>
        </p:nvSpPr>
        <p:spPr/>
        <p:txBody>
          <a:bodyPr/>
          <a:lstStyle/>
          <a:p>
            <a:r>
              <a:rPr lang="en-US" dirty="0"/>
              <a:t>Section 7</a:t>
            </a:r>
          </a:p>
        </p:txBody>
      </p:sp>
    </p:spTree>
    <p:custDataLst>
      <p:tags r:id="rId1"/>
    </p:custDataLst>
    <p:extLst>
      <p:ext uri="{BB962C8B-B14F-4D97-AF65-F5344CB8AC3E}">
        <p14:creationId xmlns:p14="http://schemas.microsoft.com/office/powerpoint/2010/main" val="62931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VIDER TITLE"/>
          <p:cNvSpPr>
            <a:spLocks noGrp="1"/>
          </p:cNvSpPr>
          <p:nvPr>
            <p:ph type="subTitle" idx="1"/>
            <p:custDataLst>
              <p:tags r:id="rId2"/>
            </p:custDataLst>
          </p:nvPr>
        </p:nvSpPr>
        <p:spPr/>
        <p:txBody>
          <a:bodyPr/>
          <a:lstStyle/>
          <a:p>
            <a:r>
              <a:rPr lang="en-US" dirty="0"/>
              <a:t>The role and the importance </a:t>
            </a:r>
            <a:br>
              <a:rPr lang="pl-PL" dirty="0"/>
            </a:br>
            <a:r>
              <a:rPr lang="en-US" dirty="0"/>
              <a:t>of the Regulator </a:t>
            </a:r>
          </a:p>
        </p:txBody>
      </p:sp>
      <p:sp>
        <p:nvSpPr>
          <p:cNvPr id="11" name="DIVIDER NUMBER"/>
          <p:cNvSpPr>
            <a:spLocks noGrp="1"/>
          </p:cNvSpPr>
          <p:nvPr>
            <p:ph type="ctrTitle"/>
            <p:custDataLst>
              <p:tags r:id="rId3"/>
            </p:custDataLst>
          </p:nvPr>
        </p:nvSpPr>
        <p:spPr/>
        <p:txBody>
          <a:bodyPr/>
          <a:lstStyle/>
          <a:p>
            <a:r>
              <a:rPr lang="en-US" dirty="0"/>
              <a:t>Section </a:t>
            </a:r>
            <a:r>
              <a:rPr lang="pl-PL" dirty="0"/>
              <a:t>1</a:t>
            </a:r>
            <a:endParaRPr lang="en-US" dirty="0"/>
          </a:p>
        </p:txBody>
      </p:sp>
    </p:spTree>
    <p:custDataLst>
      <p:tags r:id="rId1"/>
    </p:custDataLst>
    <p:extLst>
      <p:ext uri="{BB962C8B-B14F-4D97-AF65-F5344CB8AC3E}">
        <p14:creationId xmlns:p14="http://schemas.microsoft.com/office/powerpoint/2010/main" val="830122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en-US" dirty="0"/>
              <a:t>Financial regulation – The Regulator</a:t>
            </a:r>
          </a:p>
        </p:txBody>
      </p:sp>
      <p:sp>
        <p:nvSpPr>
          <p:cNvPr id="3" name="Rectangle 2"/>
          <p:cNvSpPr/>
          <p:nvPr/>
        </p:nvSpPr>
        <p:spPr>
          <a:xfrm>
            <a:off x="341175" y="1052096"/>
            <a:ext cx="4484318" cy="2600712"/>
          </a:xfrm>
          <a:prstGeom prst="rect">
            <a:avLst/>
          </a:prstGeom>
        </p:spPr>
        <p:txBody>
          <a:bodyPr wrap="square">
            <a:spAutoFit/>
          </a:bodyPr>
          <a:lstStyle/>
          <a:p>
            <a:r>
              <a:rPr sz="1600" b="1" dirty="0">
                <a:solidFill>
                  <a:prstClr val="black"/>
                </a:solidFill>
                <a:latin typeface="Frutiger 45 Light" panose="020B0603020202020204" pitchFamily="34" charset="0"/>
              </a:rPr>
              <a:t>Facts:</a:t>
            </a:r>
          </a:p>
          <a:p>
            <a:r>
              <a:rPr lang="en-US" sz="1400" dirty="0">
                <a:solidFill>
                  <a:prstClr val="black"/>
                </a:solidFill>
                <a:latin typeface="Frutiger 45 Light" panose="020B0603020202020204" pitchFamily="34" charset="0"/>
              </a:rPr>
              <a:t>Financial regulation is a form of regulation or supervision, which subjects financial institutions to certain requirements, restrictions and guidelines, aiming to maintain the integrity of the financial system. This may be handled by either a government or non-government organization. </a:t>
            </a:r>
          </a:p>
          <a:p>
            <a:endParaRPr lang="en-US" sz="1400" dirty="0">
              <a:solidFill>
                <a:prstClr val="black"/>
              </a:solidFill>
              <a:latin typeface="Frutiger 45 Light" panose="020B0603020202020204" pitchFamily="34" charset="0"/>
            </a:endParaRPr>
          </a:p>
          <a:p>
            <a:r>
              <a:rPr lang="en-US" sz="1400" dirty="0">
                <a:solidFill>
                  <a:prstClr val="black"/>
                </a:solidFill>
                <a:latin typeface="Frutiger 45 Light" panose="020B0603020202020204" pitchFamily="34" charset="0"/>
              </a:rPr>
              <a:t>See map below for a few examples of regional regulation bodies.  </a:t>
            </a:r>
          </a:p>
        </p:txBody>
      </p:sp>
      <p:grpSp>
        <p:nvGrpSpPr>
          <p:cNvPr id="23" name="Group 22"/>
          <p:cNvGrpSpPr/>
          <p:nvPr/>
        </p:nvGrpSpPr>
        <p:grpSpPr>
          <a:xfrm>
            <a:off x="342141" y="3891188"/>
            <a:ext cx="8499499" cy="3142998"/>
            <a:chOff x="493173" y="2114383"/>
            <a:chExt cx="8499499" cy="3142998"/>
          </a:xfrm>
        </p:grpSpPr>
        <p:pic>
          <p:nvPicPr>
            <p:cNvPr id="24" name="Picture 2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1936"/>
            <a:stretch/>
          </p:blipFill>
          <p:spPr bwMode="auto">
            <a:xfrm>
              <a:off x="493173" y="2114383"/>
              <a:ext cx="6281980" cy="3142998"/>
            </a:xfrm>
            <a:prstGeom prst="rect">
              <a:avLst/>
            </a:prstGeom>
            <a:noFill/>
            <a:ln w="3175">
              <a:solidFill>
                <a:sysClr val="window" lastClr="FFFFFF"/>
              </a:solidFill>
              <a:miter lim="800000"/>
              <a:headEnd/>
              <a:tailEnd/>
            </a:ln>
            <a:extLst>
              <a:ext uri="{909E8E84-426E-40DD-AFC4-6F175D3DCCD1}">
                <a14:hiddenFill xmlns:a14="http://schemas.microsoft.com/office/drawing/2010/main">
                  <a:solidFill>
                    <a:schemeClr val="accent1"/>
                  </a:solidFill>
                </a14:hiddenFill>
              </a:ext>
            </a:extLst>
          </p:spPr>
        </p:pic>
        <p:sp>
          <p:nvSpPr>
            <p:cNvPr id="26" name="Oval 25"/>
            <p:cNvSpPr/>
            <p:nvPr/>
          </p:nvSpPr>
          <p:spPr>
            <a:xfrm>
              <a:off x="3367382" y="2896307"/>
              <a:ext cx="76291" cy="77350"/>
            </a:xfrm>
            <a:prstGeom prst="ellipse">
              <a:avLst/>
            </a:prstGeom>
            <a:solidFill>
              <a:srgbClr val="E60000"/>
            </a:solidFill>
            <a:ln w="19050" cap="flat" cmpd="sng" algn="ctr">
              <a:solidFill>
                <a:sysClr val="window" lastClr="FFFFFF"/>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9" eaLnBrk="1" fontAlgn="auto" latinLnBrk="0" hangingPunct="1">
                <a:lnSpc>
                  <a:spcPct val="100000"/>
                </a:lnSpc>
                <a:spcBef>
                  <a:spcPct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Frutiger 45 Light"/>
              </a:endParaRPr>
            </a:p>
          </p:txBody>
        </p:sp>
        <p:sp>
          <p:nvSpPr>
            <p:cNvPr id="27" name="Oval 26"/>
            <p:cNvSpPr/>
            <p:nvPr/>
          </p:nvSpPr>
          <p:spPr>
            <a:xfrm>
              <a:off x="1449069" y="3029318"/>
              <a:ext cx="137160" cy="137160"/>
            </a:xfrm>
            <a:prstGeom prst="ellipse">
              <a:avLst/>
            </a:prstGeom>
            <a:solidFill>
              <a:srgbClr val="E60000"/>
            </a:solidFill>
            <a:ln w="19050" cap="flat" cmpd="sng" algn="ctr">
              <a:solidFill>
                <a:srgbClr val="FFFFFF"/>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9" eaLnBrk="1" fontAlgn="auto" latinLnBrk="0" hangingPunct="1">
                <a:lnSpc>
                  <a:spcPct val="100000"/>
                </a:lnSpc>
                <a:spcBef>
                  <a:spcPct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Frutiger 45 Light"/>
              </a:endParaRPr>
            </a:p>
          </p:txBody>
        </p:sp>
        <p:sp>
          <p:nvSpPr>
            <p:cNvPr id="29" name="Oval 28"/>
            <p:cNvSpPr/>
            <p:nvPr/>
          </p:nvSpPr>
          <p:spPr>
            <a:xfrm>
              <a:off x="5100689" y="3114364"/>
              <a:ext cx="137160" cy="137160"/>
            </a:xfrm>
            <a:prstGeom prst="ellipse">
              <a:avLst/>
            </a:prstGeom>
            <a:solidFill>
              <a:srgbClr val="E60000"/>
            </a:solidFill>
            <a:ln w="19050" cap="flat" cmpd="sng" algn="ctr">
              <a:solidFill>
                <a:srgbClr val="FFFFFF"/>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9" eaLnBrk="1" fontAlgn="auto" latinLnBrk="0" hangingPunct="1">
                <a:lnSpc>
                  <a:spcPct val="100000"/>
                </a:lnSpc>
                <a:spcBef>
                  <a:spcPct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Frutiger 45 Light"/>
              </a:endParaRPr>
            </a:p>
          </p:txBody>
        </p:sp>
        <p:sp>
          <p:nvSpPr>
            <p:cNvPr id="30" name="Oval 29"/>
            <p:cNvSpPr/>
            <p:nvPr/>
          </p:nvSpPr>
          <p:spPr>
            <a:xfrm>
              <a:off x="5798577" y="3095988"/>
              <a:ext cx="137160" cy="137160"/>
            </a:xfrm>
            <a:prstGeom prst="ellipse">
              <a:avLst/>
            </a:prstGeom>
            <a:solidFill>
              <a:srgbClr val="E60000"/>
            </a:solidFill>
            <a:ln w="19050" cap="flat" cmpd="sng" algn="ctr">
              <a:solidFill>
                <a:srgbClr val="FFFFFF"/>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79" eaLnBrk="1" fontAlgn="auto" hangingPunct="1">
                <a:spcBef>
                  <a:spcPct val="0"/>
                </a:spcBef>
                <a:spcAft>
                  <a:spcPts val="0"/>
                </a:spcAft>
              </a:pPr>
              <a:endParaRPr sz="900" kern="0" dirty="0">
                <a:solidFill>
                  <a:srgbClr val="FFFFFF"/>
                </a:solidFill>
                <a:latin typeface="Frutiger 45 Light"/>
              </a:endParaRPr>
            </a:p>
          </p:txBody>
        </p:sp>
        <p:sp>
          <p:nvSpPr>
            <p:cNvPr id="31" name="TextBox 30"/>
            <p:cNvSpPr txBox="1"/>
            <p:nvPr/>
          </p:nvSpPr>
          <p:spPr>
            <a:xfrm>
              <a:off x="561662" y="4068995"/>
              <a:ext cx="3293953" cy="625312"/>
            </a:xfrm>
            <a:prstGeom prst="rect">
              <a:avLst/>
            </a:prstGeom>
            <a:noFill/>
            <a:ln>
              <a:noFill/>
            </a:ln>
          </p:spPr>
          <p:txBody>
            <a:bodyPr wrap="square" lIns="0" tIns="0" rIns="0" bIns="0" rtlCol="0">
              <a:noAutofit/>
            </a:bodyPr>
            <a:lstStyle/>
            <a:p>
              <a:pPr marL="234740" marR="0" lvl="0" indent="-234740" defTabSz="913579" eaLnBrk="1" fontAlgn="auto" latinLnBrk="0" hangingPunct="1">
                <a:lnSpc>
                  <a:spcPct val="100000"/>
                </a:lnSpc>
                <a:spcBef>
                  <a:spcPts val="0"/>
                </a:spcBef>
                <a:spcAft>
                  <a:spcPts val="0"/>
                </a:spcAft>
                <a:buClr>
                  <a:srgbClr val="E60000"/>
                </a:buClr>
                <a:buSzTx/>
                <a:buFontTx/>
                <a:buNone/>
                <a:tabLst/>
                <a:defRPr/>
              </a:pPr>
              <a:r>
                <a:rPr lang="en-US" sz="1000" b="1" kern="0" dirty="0">
                  <a:solidFill>
                    <a:srgbClr val="000000"/>
                  </a:solidFill>
                  <a:latin typeface="Frutiger 45 Light"/>
                  <a:ea typeface="Arial Unicode MS" pitchFamily="34" charset="-128"/>
                  <a:cs typeface="Arial Unicode MS" pitchFamily="34" charset="-128"/>
                </a:rPr>
                <a:t>Federal Reserve System (FED)</a:t>
              </a:r>
            </a:p>
            <a:p>
              <a:pPr marL="234740" marR="0" lvl="0" indent="-234740" defTabSz="913579" eaLnBrk="1" fontAlgn="auto" latinLnBrk="0" hangingPunct="1">
                <a:lnSpc>
                  <a:spcPct val="100000"/>
                </a:lnSpc>
                <a:spcBef>
                  <a:spcPts val="0"/>
                </a:spcBef>
                <a:spcAft>
                  <a:spcPts val="0"/>
                </a:spcAft>
                <a:buClr>
                  <a:srgbClr val="E60000"/>
                </a:buClr>
                <a:buSzTx/>
                <a:buFontTx/>
                <a:buNone/>
                <a:tabLst/>
                <a:defRPr/>
              </a:pPr>
              <a:r>
                <a:rPr lang="en-US" sz="1000" b="1" kern="0" dirty="0">
                  <a:solidFill>
                    <a:srgbClr val="000000"/>
                  </a:solidFill>
                  <a:latin typeface="Frutiger 45 Light"/>
                  <a:ea typeface="Arial Unicode MS" pitchFamily="34" charset="-128"/>
                  <a:cs typeface="Arial Unicode MS" pitchFamily="34" charset="-128"/>
                </a:rPr>
                <a:t>Securities and Exchange Commission (SEC)</a:t>
              </a:r>
            </a:p>
            <a:p>
              <a:pPr marL="234740" marR="0" lvl="0" indent="-234740" defTabSz="913579" eaLnBrk="1" fontAlgn="auto" latinLnBrk="0" hangingPunct="1">
                <a:lnSpc>
                  <a:spcPct val="100000"/>
                </a:lnSpc>
                <a:spcBef>
                  <a:spcPts val="0"/>
                </a:spcBef>
                <a:spcAft>
                  <a:spcPts val="0"/>
                </a:spcAft>
                <a:buClr>
                  <a:srgbClr val="E60000"/>
                </a:buClr>
                <a:buSzTx/>
                <a:buFontTx/>
                <a:buNone/>
                <a:tabLst/>
                <a:defRPr/>
              </a:pPr>
              <a:r>
                <a:rPr kumimoji="0" lang="en-US" sz="1000" b="1" i="0" u="none" strike="noStrike" kern="0" cap="none" spc="0" normalizeH="0" baseline="0" noProof="0" dirty="0">
                  <a:ln>
                    <a:noFill/>
                  </a:ln>
                  <a:solidFill>
                    <a:srgbClr val="000000"/>
                  </a:solidFill>
                  <a:effectLst/>
                  <a:uLnTx/>
                  <a:uFillTx/>
                  <a:latin typeface="Frutiger 45 Light"/>
                  <a:ea typeface="Arial Unicode MS" pitchFamily="34" charset="-128"/>
                  <a:cs typeface="Arial Unicode MS" pitchFamily="34" charset="-128"/>
                </a:rPr>
                <a:t>…</a:t>
              </a:r>
              <a:br>
                <a:rPr kumimoji="0" sz="1000" b="0" i="0" u="none" strike="noStrike" kern="0" cap="none" spc="0" normalizeH="0" baseline="0" noProof="0" dirty="0">
                  <a:ln>
                    <a:noFill/>
                  </a:ln>
                  <a:solidFill>
                    <a:srgbClr val="000000"/>
                  </a:solidFill>
                  <a:effectLst/>
                  <a:uLnTx/>
                  <a:uFillTx/>
                  <a:latin typeface="Frutiger 45 Light"/>
                  <a:ea typeface="Arial Unicode MS" pitchFamily="34" charset="-128"/>
                  <a:cs typeface="Arial Unicode MS" pitchFamily="34" charset="-128"/>
                </a:rPr>
              </a:br>
              <a:br>
                <a:rPr kumimoji="0" sz="1000" b="0" i="0" u="none" strike="noStrike" kern="0" cap="none" spc="0" normalizeH="0" baseline="0" noProof="0" dirty="0">
                  <a:ln>
                    <a:noFill/>
                  </a:ln>
                  <a:solidFill>
                    <a:srgbClr val="000000"/>
                  </a:solidFill>
                  <a:effectLst/>
                  <a:uLnTx/>
                  <a:uFillTx/>
                  <a:latin typeface="Frutiger 45 Light"/>
                  <a:ea typeface="Arial Unicode MS" pitchFamily="34" charset="-128"/>
                  <a:cs typeface="Arial Unicode MS" pitchFamily="34" charset="-128"/>
                </a:rPr>
              </a:br>
              <a:endParaRPr kumimoji="0" sz="1000" b="0" i="0" u="none" strike="noStrike" kern="0" cap="none" spc="0" normalizeH="0" baseline="0" noProof="0" dirty="0">
                <a:ln>
                  <a:noFill/>
                </a:ln>
                <a:solidFill>
                  <a:srgbClr val="000000"/>
                </a:solidFill>
                <a:effectLst/>
                <a:uLnTx/>
                <a:uFillTx/>
                <a:latin typeface="Frutiger 45 Light"/>
                <a:ea typeface="Arial Unicode MS" pitchFamily="34" charset="-128"/>
                <a:cs typeface="Arial Unicode MS" pitchFamily="34" charset="-128"/>
              </a:endParaRPr>
            </a:p>
          </p:txBody>
        </p:sp>
        <p:sp>
          <p:nvSpPr>
            <p:cNvPr id="32" name="TextBox 31"/>
            <p:cNvSpPr txBox="1"/>
            <p:nvPr/>
          </p:nvSpPr>
          <p:spPr>
            <a:xfrm>
              <a:off x="6399979" y="2933178"/>
              <a:ext cx="2592693" cy="186055"/>
            </a:xfrm>
            <a:prstGeom prst="rect">
              <a:avLst/>
            </a:prstGeom>
            <a:noFill/>
            <a:ln>
              <a:noFill/>
            </a:ln>
          </p:spPr>
          <p:txBody>
            <a:bodyPr wrap="square" lIns="0" tIns="0" rIns="0" bIns="0" rtlCol="0">
              <a:noAutofit/>
            </a:bodyPr>
            <a:lstStyle>
              <a:defPPr>
                <a:defRPr lang="en-US"/>
              </a:defPPr>
              <a:lvl1pPr marL="234740" marR="0" lvl="0" indent="-234740" defTabSz="913579" eaLnBrk="1" fontAlgn="auto" latinLnBrk="0" hangingPunct="1">
                <a:lnSpc>
                  <a:spcPct val="100000"/>
                </a:lnSpc>
                <a:spcBef>
                  <a:spcPts val="0"/>
                </a:spcBef>
                <a:spcAft>
                  <a:spcPts val="0"/>
                </a:spcAft>
                <a:buClr>
                  <a:srgbClr val="E60000"/>
                </a:buClr>
                <a:buSzTx/>
                <a:buFontTx/>
                <a:buNone/>
                <a:tabLst/>
                <a:defRPr sz="1000" b="1" kern="0">
                  <a:solidFill>
                    <a:srgbClr val="000000"/>
                  </a:solidFill>
                  <a:latin typeface="Frutiger 45 Light"/>
                  <a:ea typeface="Arial Unicode MS" pitchFamily="34" charset="-128"/>
                  <a:cs typeface="Arial Unicode MS" pitchFamily="34" charset="-128"/>
                </a:defRPr>
              </a:lvl1pPr>
            </a:lstStyle>
            <a:p>
              <a:r>
                <a:rPr lang="en-US" dirty="0"/>
                <a:t>Financial Services Agency</a:t>
              </a:r>
              <a:endParaRPr dirty="0"/>
            </a:p>
            <a:p>
              <a:br>
                <a:rPr dirty="0"/>
              </a:br>
              <a:endParaRPr dirty="0"/>
            </a:p>
          </p:txBody>
        </p:sp>
        <p:cxnSp>
          <p:nvCxnSpPr>
            <p:cNvPr id="34" name="Elbow Connector 33"/>
            <p:cNvCxnSpPr/>
            <p:nvPr/>
          </p:nvCxnSpPr>
          <p:spPr bwMode="auto">
            <a:xfrm rot="5400000">
              <a:off x="723674" y="3266414"/>
              <a:ext cx="957788" cy="630161"/>
            </a:xfrm>
            <a:prstGeom prst="bentConnector3">
              <a:avLst>
                <a:gd name="adj1" fmla="val 50000"/>
              </a:avLst>
            </a:prstGeom>
            <a:solidFill>
              <a:srgbClr val="FFFFFF"/>
            </a:solidFill>
            <a:ln w="12700" cap="flat" cmpd="sng" algn="ctr">
              <a:solidFill>
                <a:sysClr val="window" lastClr="FFFFFF">
                  <a:lumMod val="50000"/>
                </a:sysClr>
              </a:solidFill>
              <a:prstDash val="solid"/>
              <a:round/>
              <a:headEnd type="none" w="med" len="med"/>
              <a:tailEnd type="none" w="med" len="med"/>
            </a:ln>
            <a:effectLst/>
          </p:spPr>
        </p:cxnSp>
        <p:cxnSp>
          <p:nvCxnSpPr>
            <p:cNvPr id="35" name="Elbow Connector 34"/>
            <p:cNvCxnSpPr>
              <a:stCxn id="26" idx="2"/>
            </p:cNvCxnSpPr>
            <p:nvPr/>
          </p:nvCxnSpPr>
          <p:spPr bwMode="auto">
            <a:xfrm rot="10800000" flipV="1">
              <a:off x="2371324" y="2934982"/>
              <a:ext cx="996059" cy="386266"/>
            </a:xfrm>
            <a:prstGeom prst="bentConnector3">
              <a:avLst>
                <a:gd name="adj1" fmla="val 99726"/>
              </a:avLst>
            </a:prstGeom>
            <a:solidFill>
              <a:srgbClr val="FFFFFF"/>
            </a:solidFill>
            <a:ln w="12700" cap="flat" cmpd="sng" algn="ctr">
              <a:solidFill>
                <a:sysClr val="window" lastClr="FFFFFF">
                  <a:lumMod val="50000"/>
                </a:sysClr>
              </a:solidFill>
              <a:prstDash val="solid"/>
              <a:round/>
              <a:headEnd type="none" w="med" len="med"/>
              <a:tailEnd type="none" w="med" len="med"/>
            </a:ln>
            <a:effectLst/>
          </p:spPr>
        </p:cxnSp>
        <p:cxnSp>
          <p:nvCxnSpPr>
            <p:cNvPr id="36" name="Elbow Connector 35"/>
            <p:cNvCxnSpPr/>
            <p:nvPr/>
          </p:nvCxnSpPr>
          <p:spPr bwMode="auto">
            <a:xfrm flipV="1">
              <a:off x="5867157" y="3004870"/>
              <a:ext cx="492630" cy="159698"/>
            </a:xfrm>
            <a:prstGeom prst="bentConnector3">
              <a:avLst>
                <a:gd name="adj1" fmla="val 50000"/>
              </a:avLst>
            </a:prstGeom>
            <a:solidFill>
              <a:srgbClr val="FFFFFF"/>
            </a:solidFill>
            <a:ln w="12700" cap="flat" cmpd="sng" algn="ctr">
              <a:solidFill>
                <a:sysClr val="window" lastClr="FFFFFF">
                  <a:lumMod val="50000"/>
                </a:sysClr>
              </a:solidFill>
              <a:prstDash val="solid"/>
              <a:round/>
              <a:headEnd type="none" w="med" len="med"/>
              <a:tailEnd type="none" w="med" len="med"/>
            </a:ln>
            <a:effectLst/>
          </p:spPr>
        </p:cxnSp>
        <p:cxnSp>
          <p:nvCxnSpPr>
            <p:cNvPr id="37" name="Elbow Connector 36"/>
            <p:cNvCxnSpPr>
              <a:stCxn id="29" idx="4"/>
            </p:cNvCxnSpPr>
            <p:nvPr/>
          </p:nvCxnSpPr>
          <p:spPr bwMode="auto">
            <a:xfrm rot="16200000" flipH="1">
              <a:off x="5316199" y="3104594"/>
              <a:ext cx="239068" cy="532928"/>
            </a:xfrm>
            <a:prstGeom prst="bentConnector2">
              <a:avLst/>
            </a:prstGeom>
            <a:solidFill>
              <a:srgbClr val="FFFFFF"/>
            </a:solidFill>
            <a:ln w="12700" cap="flat" cmpd="sng" algn="ctr">
              <a:solidFill>
                <a:sysClr val="window" lastClr="FFFFFF">
                  <a:lumMod val="50000"/>
                </a:sysClr>
              </a:solidFill>
              <a:prstDash val="solid"/>
              <a:round/>
              <a:headEnd type="none" w="med" len="med"/>
              <a:tailEnd type="none" w="med" len="med"/>
            </a:ln>
            <a:effectLst/>
          </p:spPr>
        </p:cxnSp>
      </p:grpSp>
      <p:sp>
        <p:nvSpPr>
          <p:cNvPr id="39" name="Rectangle 38"/>
          <p:cNvSpPr/>
          <p:nvPr/>
        </p:nvSpPr>
        <p:spPr>
          <a:xfrm>
            <a:off x="5085851" y="1014797"/>
            <a:ext cx="4463290" cy="3308598"/>
          </a:xfrm>
          <a:prstGeom prst="rect">
            <a:avLst/>
          </a:prstGeom>
        </p:spPr>
        <p:txBody>
          <a:bodyPr wrap="square">
            <a:spAutoFit/>
          </a:bodyPr>
          <a:lstStyle/>
          <a:p>
            <a:r>
              <a:rPr lang="en-US" sz="1600" b="1" dirty="0">
                <a:solidFill>
                  <a:prstClr val="black"/>
                </a:solidFill>
                <a:latin typeface="Frutiger 45 Light" panose="020B0603020202020204" pitchFamily="34" charset="0"/>
              </a:rPr>
              <a:t>Goals of the financial regulation:</a:t>
            </a:r>
          </a:p>
          <a:p>
            <a:pPr marL="342900" indent="-342900">
              <a:spcBef>
                <a:spcPts val="600"/>
              </a:spcBef>
              <a:buFont typeface="+mj-lt"/>
              <a:buAutoNum type="arabicPeriod"/>
            </a:pPr>
            <a:r>
              <a:rPr lang="en-US" sz="1400" dirty="0">
                <a:solidFill>
                  <a:prstClr val="black"/>
                </a:solidFill>
                <a:latin typeface="Frutiger 45 Light" panose="020B0603020202020204" pitchFamily="34" charset="0"/>
              </a:rPr>
              <a:t>market confidence – to maintain confidence in the financial system.</a:t>
            </a:r>
          </a:p>
          <a:p>
            <a:pPr marL="342900" indent="-342900">
              <a:spcBef>
                <a:spcPts val="600"/>
              </a:spcBef>
              <a:buFont typeface="+mj-lt"/>
              <a:buAutoNum type="arabicPeriod"/>
            </a:pPr>
            <a:r>
              <a:rPr lang="en-US" sz="1400" dirty="0">
                <a:solidFill>
                  <a:prstClr val="black"/>
                </a:solidFill>
                <a:latin typeface="Frutiger 45 Light" panose="020B0603020202020204" pitchFamily="34" charset="0"/>
              </a:rPr>
              <a:t>financial stability – contributing to the protection and enhancement of stability of the financial system.</a:t>
            </a:r>
          </a:p>
          <a:p>
            <a:pPr marL="342900" indent="-342900">
              <a:spcBef>
                <a:spcPts val="600"/>
              </a:spcBef>
              <a:buFont typeface="+mj-lt"/>
              <a:buAutoNum type="arabicPeriod"/>
            </a:pPr>
            <a:r>
              <a:rPr lang="en-US" sz="1400" dirty="0">
                <a:solidFill>
                  <a:prstClr val="black"/>
                </a:solidFill>
                <a:latin typeface="Frutiger 45 Light" panose="020B0603020202020204" pitchFamily="34" charset="0"/>
              </a:rPr>
              <a:t>consumer protection – securing the appropriate degree of protection for consumers.</a:t>
            </a:r>
          </a:p>
          <a:p>
            <a:pPr marL="342900" indent="-342900">
              <a:spcBef>
                <a:spcPts val="600"/>
              </a:spcBef>
              <a:buFont typeface="+mj-lt"/>
              <a:buAutoNum type="arabicPeriod"/>
            </a:pPr>
            <a:r>
              <a:rPr lang="en-US" sz="1400" dirty="0">
                <a:solidFill>
                  <a:prstClr val="black"/>
                </a:solidFill>
                <a:latin typeface="Frutiger 45 Light" panose="020B0603020202020204" pitchFamily="34" charset="0"/>
              </a:rPr>
              <a:t>reduction of financial crime – reducing the extent to which it is possible for a regulated business to be used for a purpose connected with financial crime.</a:t>
            </a:r>
          </a:p>
          <a:p>
            <a:pPr marL="342900" indent="-342900">
              <a:spcBef>
                <a:spcPts val="600"/>
              </a:spcBef>
              <a:buFont typeface="+mj-lt"/>
              <a:buAutoNum type="arabicPeriod"/>
            </a:pPr>
            <a:r>
              <a:rPr lang="en-US" sz="1400" dirty="0">
                <a:solidFill>
                  <a:prstClr val="black"/>
                </a:solidFill>
                <a:latin typeface="Frutiger 45 Light" panose="020B0603020202020204" pitchFamily="34" charset="0"/>
              </a:rPr>
              <a:t>regulating foreign participation in the financial markets.</a:t>
            </a:r>
          </a:p>
        </p:txBody>
      </p:sp>
      <p:sp>
        <p:nvSpPr>
          <p:cNvPr id="43" name="TextBox 42"/>
          <p:cNvSpPr txBox="1"/>
          <p:nvPr/>
        </p:nvSpPr>
        <p:spPr>
          <a:xfrm>
            <a:off x="2056640" y="5089682"/>
            <a:ext cx="2892053" cy="364634"/>
          </a:xfrm>
          <a:prstGeom prst="rect">
            <a:avLst/>
          </a:prstGeom>
          <a:noFill/>
          <a:ln>
            <a:noFill/>
          </a:ln>
        </p:spPr>
        <p:txBody>
          <a:bodyPr wrap="square" lIns="0" tIns="0" rIns="0" bIns="0" rtlCol="0">
            <a:noAutofit/>
          </a:bodyPr>
          <a:lstStyle/>
          <a:p>
            <a:pPr marL="234740" marR="0" lvl="0" indent="-234740" defTabSz="913579" eaLnBrk="1" fontAlgn="auto" latinLnBrk="0" hangingPunct="1">
              <a:lnSpc>
                <a:spcPct val="100000"/>
              </a:lnSpc>
              <a:spcBef>
                <a:spcPts val="0"/>
              </a:spcBef>
              <a:spcAft>
                <a:spcPts val="0"/>
              </a:spcAft>
              <a:buClr>
                <a:srgbClr val="E60000"/>
              </a:buClr>
              <a:buSzTx/>
              <a:buFontTx/>
              <a:buNone/>
              <a:tabLst/>
              <a:defRPr/>
            </a:pPr>
            <a:r>
              <a:rPr lang="en-US" sz="1000" b="1" kern="0" dirty="0">
                <a:solidFill>
                  <a:srgbClr val="000000"/>
                </a:solidFill>
                <a:latin typeface="Frutiger 45 Light"/>
                <a:ea typeface="Arial Unicode MS" pitchFamily="34" charset="-128"/>
                <a:cs typeface="Arial Unicode MS" pitchFamily="34" charset="-128"/>
              </a:rPr>
              <a:t>FINMA</a:t>
            </a:r>
            <a:r>
              <a:rPr lang="pl-PL" sz="1000" b="1" kern="0" dirty="0">
                <a:solidFill>
                  <a:srgbClr val="000000"/>
                </a:solidFill>
                <a:latin typeface="Frutiger 45 Light"/>
                <a:ea typeface="Arial Unicode MS" pitchFamily="34" charset="-128"/>
                <a:cs typeface="Arial Unicode MS" pitchFamily="34" charset="-128"/>
              </a:rPr>
              <a:t> </a:t>
            </a:r>
          </a:p>
          <a:p>
            <a:pPr marL="234740" marR="0" lvl="0" indent="-234740" defTabSz="913579" eaLnBrk="1" fontAlgn="auto" latinLnBrk="0" hangingPunct="1">
              <a:lnSpc>
                <a:spcPct val="100000"/>
              </a:lnSpc>
              <a:spcBef>
                <a:spcPts val="0"/>
              </a:spcBef>
              <a:spcAft>
                <a:spcPts val="0"/>
              </a:spcAft>
              <a:buClr>
                <a:srgbClr val="E60000"/>
              </a:buClr>
              <a:buSzTx/>
              <a:buFontTx/>
              <a:buNone/>
              <a:tabLst/>
              <a:defRPr/>
            </a:pPr>
            <a:r>
              <a:rPr lang="en-US" sz="1000" b="1" kern="0" dirty="0">
                <a:solidFill>
                  <a:srgbClr val="000000"/>
                </a:solidFill>
                <a:latin typeface="Frutiger 45 Light"/>
                <a:ea typeface="Arial Unicode MS" pitchFamily="34" charset="-128"/>
                <a:cs typeface="Arial Unicode MS" pitchFamily="34" charset="-128"/>
              </a:rPr>
              <a:t>Basel Committee on Bank Supervision (BCBS)</a:t>
            </a:r>
            <a:br>
              <a:rPr kumimoji="0" sz="1000" b="0" i="0" u="none" strike="noStrike" kern="0" cap="none" spc="0" normalizeH="0" baseline="0" noProof="0" dirty="0">
                <a:ln>
                  <a:noFill/>
                </a:ln>
                <a:solidFill>
                  <a:srgbClr val="000000"/>
                </a:solidFill>
                <a:effectLst/>
                <a:uLnTx/>
                <a:uFillTx/>
                <a:latin typeface="Frutiger 45 Light"/>
                <a:ea typeface="Arial Unicode MS" pitchFamily="34" charset="-128"/>
                <a:cs typeface="Arial Unicode MS" pitchFamily="34" charset="-128"/>
              </a:rPr>
            </a:br>
            <a:br>
              <a:rPr kumimoji="0" sz="1000" b="0" i="0" u="none" strike="noStrike" kern="0" cap="none" spc="0" normalizeH="0" baseline="0" noProof="0" dirty="0">
                <a:ln>
                  <a:noFill/>
                </a:ln>
                <a:solidFill>
                  <a:srgbClr val="000000"/>
                </a:solidFill>
                <a:effectLst/>
                <a:uLnTx/>
                <a:uFillTx/>
                <a:latin typeface="Frutiger 45 Light"/>
                <a:ea typeface="Arial Unicode MS" pitchFamily="34" charset="-128"/>
                <a:cs typeface="Arial Unicode MS" pitchFamily="34" charset="-128"/>
              </a:rPr>
            </a:br>
            <a:endParaRPr kumimoji="0" sz="1000" b="0" i="0" u="none" strike="noStrike" kern="0" cap="none" spc="0" normalizeH="0" baseline="0" noProof="0" dirty="0">
              <a:ln>
                <a:noFill/>
              </a:ln>
              <a:solidFill>
                <a:srgbClr val="000000"/>
              </a:solidFill>
              <a:effectLst/>
              <a:uLnTx/>
              <a:uFillTx/>
              <a:latin typeface="Frutiger 45 Light"/>
              <a:ea typeface="Arial Unicode MS" pitchFamily="34" charset="-128"/>
              <a:cs typeface="Arial Unicode MS" pitchFamily="34" charset="-128"/>
            </a:endParaRPr>
          </a:p>
        </p:txBody>
      </p:sp>
      <p:sp>
        <p:nvSpPr>
          <p:cNvPr id="72" name="TextBox 71"/>
          <p:cNvSpPr txBox="1"/>
          <p:nvPr/>
        </p:nvSpPr>
        <p:spPr>
          <a:xfrm>
            <a:off x="3537493" y="4174037"/>
            <a:ext cx="4089886" cy="242414"/>
          </a:xfrm>
          <a:prstGeom prst="rect">
            <a:avLst/>
          </a:prstGeom>
          <a:noFill/>
          <a:ln>
            <a:noFill/>
          </a:ln>
        </p:spPr>
        <p:txBody>
          <a:bodyPr wrap="square" lIns="0" tIns="0" rIns="0" bIns="0" rtlCol="0">
            <a:noAutofit/>
          </a:bodyPr>
          <a:lstStyle>
            <a:defPPr>
              <a:defRPr lang="en-US"/>
            </a:defPPr>
            <a:lvl1pPr marL="234740" marR="0" lvl="0" indent="-234740" defTabSz="913579" eaLnBrk="1" fontAlgn="auto" latinLnBrk="0" hangingPunct="1">
              <a:lnSpc>
                <a:spcPct val="100000"/>
              </a:lnSpc>
              <a:spcBef>
                <a:spcPts val="0"/>
              </a:spcBef>
              <a:spcAft>
                <a:spcPts val="0"/>
              </a:spcAft>
              <a:buClr>
                <a:srgbClr val="E60000"/>
              </a:buClr>
              <a:buSzTx/>
              <a:buFontTx/>
              <a:buNone/>
              <a:tabLst/>
              <a:defRPr sz="1000" b="1" kern="0">
                <a:solidFill>
                  <a:srgbClr val="000000"/>
                </a:solidFill>
                <a:latin typeface="Frutiger 45 Light"/>
                <a:ea typeface="Arial Unicode MS" pitchFamily="34" charset="-128"/>
                <a:cs typeface="Arial Unicode MS" pitchFamily="34" charset="-128"/>
              </a:defRPr>
            </a:lvl1pPr>
          </a:lstStyle>
          <a:p>
            <a:r>
              <a:rPr lang="en-US" dirty="0"/>
              <a:t>Prudential </a:t>
            </a:r>
          </a:p>
          <a:p>
            <a:r>
              <a:rPr lang="en-US" dirty="0"/>
              <a:t>Regulation Authority</a:t>
            </a:r>
            <a:br>
              <a:rPr dirty="0"/>
            </a:br>
            <a:br>
              <a:rPr dirty="0"/>
            </a:br>
            <a:endParaRPr dirty="0"/>
          </a:p>
        </p:txBody>
      </p:sp>
      <p:cxnSp>
        <p:nvCxnSpPr>
          <p:cNvPr id="73" name="Elbow Connector 72"/>
          <p:cNvCxnSpPr>
            <a:stCxn id="75" idx="7"/>
          </p:cNvCxnSpPr>
          <p:nvPr/>
        </p:nvCxnSpPr>
        <p:spPr bwMode="auto">
          <a:xfrm rot="5400000" flipH="1" flipV="1">
            <a:off x="3187255" y="4224180"/>
            <a:ext cx="269750" cy="384543"/>
          </a:xfrm>
          <a:prstGeom prst="bentConnector2">
            <a:avLst/>
          </a:prstGeom>
          <a:solidFill>
            <a:srgbClr val="FFFFFF"/>
          </a:solidFill>
          <a:ln w="12700" cap="flat" cmpd="sng" algn="ctr">
            <a:solidFill>
              <a:sysClr val="window" lastClr="FFFFFF">
                <a:lumMod val="50000"/>
              </a:sysClr>
            </a:solidFill>
            <a:prstDash val="solid"/>
            <a:round/>
            <a:headEnd type="none" w="med" len="med"/>
            <a:tailEnd type="none" w="med" len="med"/>
          </a:ln>
          <a:effectLst/>
        </p:spPr>
      </p:cxnSp>
      <p:sp>
        <p:nvSpPr>
          <p:cNvPr id="75" name="Oval 74"/>
          <p:cNvSpPr/>
          <p:nvPr/>
        </p:nvSpPr>
        <p:spPr>
          <a:xfrm>
            <a:off x="3064741" y="4539998"/>
            <a:ext cx="76291" cy="77350"/>
          </a:xfrm>
          <a:prstGeom prst="ellipse">
            <a:avLst/>
          </a:prstGeom>
          <a:solidFill>
            <a:srgbClr val="E60000"/>
          </a:solidFill>
          <a:ln w="19050" cap="flat" cmpd="sng" algn="ctr">
            <a:solidFill>
              <a:sysClr val="window" lastClr="FFFFFF"/>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9" eaLnBrk="1" fontAlgn="auto" latinLnBrk="0" hangingPunct="1">
              <a:lnSpc>
                <a:spcPct val="100000"/>
              </a:lnSpc>
              <a:spcBef>
                <a:spcPct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Frutiger 45 Light"/>
            </a:endParaRPr>
          </a:p>
        </p:txBody>
      </p:sp>
      <p:sp>
        <p:nvSpPr>
          <p:cNvPr id="88" name="TextBox 87"/>
          <p:cNvSpPr txBox="1"/>
          <p:nvPr/>
        </p:nvSpPr>
        <p:spPr>
          <a:xfrm>
            <a:off x="5602532" y="5178202"/>
            <a:ext cx="2592693" cy="186055"/>
          </a:xfrm>
          <a:prstGeom prst="rect">
            <a:avLst/>
          </a:prstGeom>
          <a:noFill/>
          <a:ln>
            <a:noFill/>
          </a:ln>
        </p:spPr>
        <p:txBody>
          <a:bodyPr wrap="square" lIns="0" tIns="0" rIns="0" bIns="0" rtlCol="0">
            <a:noAutofit/>
          </a:bodyPr>
          <a:lstStyle>
            <a:defPPr>
              <a:defRPr lang="en-US"/>
            </a:defPPr>
            <a:lvl1pPr marL="234740" marR="0" lvl="0" indent="-234740" defTabSz="913579" eaLnBrk="1" fontAlgn="auto" latinLnBrk="0" hangingPunct="1">
              <a:lnSpc>
                <a:spcPct val="100000"/>
              </a:lnSpc>
              <a:spcBef>
                <a:spcPts val="0"/>
              </a:spcBef>
              <a:spcAft>
                <a:spcPts val="0"/>
              </a:spcAft>
              <a:buClr>
                <a:srgbClr val="E60000"/>
              </a:buClr>
              <a:buSzTx/>
              <a:buFontTx/>
              <a:buNone/>
              <a:tabLst/>
              <a:defRPr sz="1000" b="1" kern="0">
                <a:solidFill>
                  <a:srgbClr val="000000"/>
                </a:solidFill>
                <a:latin typeface="Frutiger 45 Light"/>
                <a:ea typeface="Arial Unicode MS" pitchFamily="34" charset="-128"/>
                <a:cs typeface="Arial Unicode MS" pitchFamily="34" charset="-128"/>
              </a:defRPr>
            </a:lvl1pPr>
          </a:lstStyle>
          <a:p>
            <a:r>
              <a:rPr lang="en-US" dirty="0"/>
              <a:t>China Banking Regulatory Commission</a:t>
            </a:r>
          </a:p>
          <a:p>
            <a:br>
              <a:rPr dirty="0"/>
            </a:br>
            <a:endParaRPr dirty="0"/>
          </a:p>
        </p:txBody>
      </p:sp>
      <p:sp>
        <p:nvSpPr>
          <p:cNvPr id="90" name="TextBox 89"/>
          <p:cNvSpPr txBox="1"/>
          <p:nvPr/>
        </p:nvSpPr>
        <p:spPr>
          <a:xfrm>
            <a:off x="5745303" y="5745843"/>
            <a:ext cx="2592693" cy="186055"/>
          </a:xfrm>
          <a:prstGeom prst="rect">
            <a:avLst/>
          </a:prstGeom>
          <a:noFill/>
          <a:ln>
            <a:noFill/>
          </a:ln>
        </p:spPr>
        <p:txBody>
          <a:bodyPr wrap="square" lIns="0" tIns="0" rIns="0" bIns="0" rtlCol="0">
            <a:noAutofit/>
          </a:bodyPr>
          <a:lstStyle>
            <a:defPPr>
              <a:defRPr lang="en-US"/>
            </a:defPPr>
            <a:lvl1pPr marL="234740" marR="0" lvl="0" indent="-234740" defTabSz="913579" eaLnBrk="1" fontAlgn="auto" latinLnBrk="0" hangingPunct="1">
              <a:lnSpc>
                <a:spcPct val="100000"/>
              </a:lnSpc>
              <a:spcBef>
                <a:spcPts val="0"/>
              </a:spcBef>
              <a:spcAft>
                <a:spcPts val="0"/>
              </a:spcAft>
              <a:buClr>
                <a:srgbClr val="E60000"/>
              </a:buClr>
              <a:buSzTx/>
              <a:buFontTx/>
              <a:buNone/>
              <a:tabLst/>
              <a:defRPr sz="1000" b="1" kern="0">
                <a:solidFill>
                  <a:srgbClr val="000000"/>
                </a:solidFill>
                <a:latin typeface="Frutiger 45 Light"/>
                <a:ea typeface="Arial Unicode MS" pitchFamily="34" charset="-128"/>
                <a:cs typeface="Arial Unicode MS" pitchFamily="34" charset="-128"/>
              </a:defRPr>
            </a:lvl1pPr>
          </a:lstStyle>
          <a:p>
            <a:r>
              <a:rPr lang="en-US" dirty="0"/>
              <a:t>Monetary Authority of Singapore</a:t>
            </a:r>
            <a:br>
              <a:rPr dirty="0"/>
            </a:br>
            <a:endParaRPr dirty="0"/>
          </a:p>
        </p:txBody>
      </p:sp>
      <p:cxnSp>
        <p:nvCxnSpPr>
          <p:cNvPr id="91" name="Elbow Connector 90"/>
          <p:cNvCxnSpPr>
            <a:stCxn id="93" idx="6"/>
          </p:cNvCxnSpPr>
          <p:nvPr/>
        </p:nvCxnSpPr>
        <p:spPr bwMode="auto">
          <a:xfrm>
            <a:off x="5242667" y="5679752"/>
            <a:ext cx="472492" cy="149071"/>
          </a:xfrm>
          <a:prstGeom prst="bentConnector3">
            <a:avLst>
              <a:gd name="adj1" fmla="val 50000"/>
            </a:avLst>
          </a:prstGeom>
          <a:solidFill>
            <a:srgbClr val="FFFFFF"/>
          </a:solidFill>
          <a:ln w="12700" cap="flat" cmpd="sng" algn="ctr">
            <a:solidFill>
              <a:sysClr val="window" lastClr="FFFFFF">
                <a:lumMod val="50000"/>
              </a:sysClr>
            </a:solidFill>
            <a:prstDash val="solid"/>
            <a:round/>
            <a:headEnd type="none" w="med" len="med"/>
            <a:tailEnd type="none" w="med" len="med"/>
          </a:ln>
          <a:effectLst/>
        </p:spPr>
      </p:cxnSp>
      <p:sp>
        <p:nvSpPr>
          <p:cNvPr id="93" name="Oval 92"/>
          <p:cNvSpPr/>
          <p:nvPr/>
        </p:nvSpPr>
        <p:spPr>
          <a:xfrm>
            <a:off x="5166376" y="5641077"/>
            <a:ext cx="76291" cy="77350"/>
          </a:xfrm>
          <a:prstGeom prst="ellipse">
            <a:avLst/>
          </a:prstGeom>
          <a:solidFill>
            <a:srgbClr val="E60000"/>
          </a:solidFill>
          <a:ln w="19050" cap="flat" cmpd="sng" algn="ctr">
            <a:solidFill>
              <a:sysClr val="window" lastClr="FFFFFF"/>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9" eaLnBrk="1" fontAlgn="auto" latinLnBrk="0" hangingPunct="1">
              <a:lnSpc>
                <a:spcPct val="100000"/>
              </a:lnSpc>
              <a:spcBef>
                <a:spcPct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Frutiger 45 Light"/>
            </a:endParaRPr>
          </a:p>
        </p:txBody>
      </p:sp>
    </p:spTree>
    <p:custDataLst>
      <p:tags r:id="rId1"/>
    </p:custDataLst>
    <p:extLst>
      <p:ext uri="{BB962C8B-B14F-4D97-AF65-F5344CB8AC3E}">
        <p14:creationId xmlns:p14="http://schemas.microsoft.com/office/powerpoint/2010/main" val="2572495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pl-PL" dirty="0"/>
              <a:t>History </a:t>
            </a:r>
            <a:endParaRPr lang="en-US" dirty="0"/>
          </a:p>
        </p:txBody>
      </p:sp>
      <p:sp>
        <p:nvSpPr>
          <p:cNvPr id="7" name="Rectangle 6"/>
          <p:cNvSpPr/>
          <p:nvPr/>
        </p:nvSpPr>
        <p:spPr>
          <a:xfrm>
            <a:off x="495299" y="1463397"/>
            <a:ext cx="9077325" cy="4196470"/>
          </a:xfrm>
          <a:prstGeom prst="rect">
            <a:avLst/>
          </a:prstGeom>
        </p:spPr>
        <p:txBody>
          <a:bodyPr wrap="square">
            <a:spAutoFit/>
          </a:bodyPr>
          <a:lstStyle/>
          <a:p>
            <a:pPr algn="just">
              <a:lnSpc>
                <a:spcPct val="150000"/>
              </a:lnSpc>
            </a:pPr>
            <a:r>
              <a:rPr lang="en-US" i="1" dirty="0">
                <a:solidFill>
                  <a:prstClr val="black"/>
                </a:solidFill>
                <a:latin typeface="Frutiger 45 Light" panose="020B0603020202020204" pitchFamily="34" charset="0"/>
              </a:rPr>
              <a:t>“There are strong reasons for believing that banks left to their own devices would maintain less capital—not more—than would be prudent. The fact is, banks do benefit from implicit and explicit government safety nets. Investing in a bank is perceived as a safe bet. </a:t>
            </a:r>
            <a:r>
              <a:rPr lang="en-US" b="1" i="1" dirty="0">
                <a:solidFill>
                  <a:prstClr val="black"/>
                </a:solidFill>
                <a:latin typeface="Frutiger 45 Light" panose="020B0603020202020204" pitchFamily="34" charset="0"/>
              </a:rPr>
              <a:t>Without proper capital regulation, banks can operate in the marketplace with little or no capital. </a:t>
            </a:r>
            <a:r>
              <a:rPr lang="en-US" i="1" dirty="0">
                <a:solidFill>
                  <a:prstClr val="black"/>
                </a:solidFill>
                <a:latin typeface="Frutiger 45 Light" panose="020B0603020202020204" pitchFamily="34" charset="0"/>
              </a:rPr>
              <a:t>And governments and deposit insurers end up holding the bag, bearing much of the risk and cost of failure. History shows this problem is very real … as we saw with the U.S. banking and S &amp; L crisis in the late 1980s and 1990s. The final bill for inadequate capital regulation can be very heavy. In short, regulators can't leave capital decisions totally to the banks. We wouldn't be doing our jobs or serving the public interest if we did</a:t>
            </a:r>
            <a:r>
              <a:rPr lang="pl-PL" i="1" dirty="0">
                <a:solidFill>
                  <a:prstClr val="black"/>
                </a:solidFill>
                <a:latin typeface="Frutiger 45 Light" panose="020B0603020202020204" pitchFamily="34" charset="0"/>
              </a:rPr>
              <a:t>."*</a:t>
            </a:r>
            <a:endParaRPr lang="en-US" i="1" dirty="0">
              <a:solidFill>
                <a:prstClr val="black"/>
              </a:solidFill>
              <a:latin typeface="Frutiger 45 Light" panose="020B0603020202020204" pitchFamily="34" charset="0"/>
            </a:endParaRPr>
          </a:p>
        </p:txBody>
      </p:sp>
      <p:sp>
        <p:nvSpPr>
          <p:cNvPr id="8" name="Rectangle 7"/>
          <p:cNvSpPr/>
          <p:nvPr/>
        </p:nvSpPr>
        <p:spPr>
          <a:xfrm>
            <a:off x="495299" y="6171337"/>
            <a:ext cx="9334498" cy="400110"/>
          </a:xfrm>
          <a:prstGeom prst="rect">
            <a:avLst/>
          </a:prstGeom>
        </p:spPr>
        <p:txBody>
          <a:bodyPr wrap="square">
            <a:spAutoFit/>
          </a:bodyPr>
          <a:lstStyle/>
          <a:p>
            <a:r>
              <a:rPr lang="pl-PL" sz="1000" dirty="0"/>
              <a:t>*</a:t>
            </a:r>
            <a:r>
              <a:rPr lang="en-US" sz="1000" dirty="0"/>
              <a:t>Source: Remarks By Sheila Bair Chairman, U.S. Federal Deposit Insurance Corporation; 2007 Risk Management and Allocation Conference, Paris, France, June 25, 2007, </a:t>
            </a:r>
            <a:r>
              <a:rPr lang="en-US" sz="1000" dirty="0">
                <a:hlinkClick r:id="rId5"/>
              </a:rPr>
              <a:t>http://www.fdic.gov/news/news/speeches/archives/2007/chairman/spjun2507.html</a:t>
            </a:r>
            <a:r>
              <a:rPr lang="pl-PL" sz="1000" dirty="0"/>
              <a:t> </a:t>
            </a:r>
            <a:endParaRPr lang="en-US" sz="1000" dirty="0"/>
          </a:p>
        </p:txBody>
      </p:sp>
    </p:spTree>
    <p:custDataLst>
      <p:tags r:id="rId1"/>
    </p:custDataLst>
    <p:extLst>
      <p:ext uri="{BB962C8B-B14F-4D97-AF65-F5344CB8AC3E}">
        <p14:creationId xmlns:p14="http://schemas.microsoft.com/office/powerpoint/2010/main" val="301313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IVIDER TITLE"/>
          <p:cNvSpPr>
            <a:spLocks noGrp="1"/>
          </p:cNvSpPr>
          <p:nvPr>
            <p:ph type="subTitle" idx="1"/>
            <p:custDataLst>
              <p:tags r:id="rId2"/>
            </p:custDataLst>
          </p:nvPr>
        </p:nvSpPr>
        <p:spPr/>
        <p:txBody>
          <a:bodyPr/>
          <a:lstStyle/>
          <a:p>
            <a:r>
              <a:rPr lang="pl-PL" dirty="0"/>
              <a:t>Regulatory Capital vs Economic Capital</a:t>
            </a:r>
            <a:endParaRPr lang="en-US" dirty="0"/>
          </a:p>
        </p:txBody>
      </p:sp>
      <p:sp>
        <p:nvSpPr>
          <p:cNvPr id="11" name="DIVIDER NUMBER"/>
          <p:cNvSpPr>
            <a:spLocks noGrp="1"/>
          </p:cNvSpPr>
          <p:nvPr>
            <p:ph type="ctrTitle"/>
            <p:custDataLst>
              <p:tags r:id="rId3"/>
            </p:custDataLst>
          </p:nvPr>
        </p:nvSpPr>
        <p:spPr/>
        <p:txBody>
          <a:bodyPr/>
          <a:lstStyle/>
          <a:p>
            <a:r>
              <a:rPr lang="en-US" dirty="0"/>
              <a:t>Section </a:t>
            </a:r>
            <a:r>
              <a:rPr lang="pl-PL" dirty="0"/>
              <a:t>2</a:t>
            </a:r>
            <a:endParaRPr lang="en-US" dirty="0"/>
          </a:p>
        </p:txBody>
      </p:sp>
    </p:spTree>
    <p:custDataLst>
      <p:tags r:id="rId1"/>
    </p:custDataLst>
    <p:extLst>
      <p:ext uri="{BB962C8B-B14F-4D97-AF65-F5344CB8AC3E}">
        <p14:creationId xmlns:p14="http://schemas.microsoft.com/office/powerpoint/2010/main" val="72839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pl-PL" dirty="0"/>
              <a:t>Economic capital (EC)</a:t>
            </a:r>
            <a:endParaRPr lang="en-US" dirty="0"/>
          </a:p>
        </p:txBody>
      </p:sp>
      <p:sp>
        <p:nvSpPr>
          <p:cNvPr id="3" name="Rectangle 2"/>
          <p:cNvSpPr/>
          <p:nvPr/>
        </p:nvSpPr>
        <p:spPr>
          <a:xfrm>
            <a:off x="390525" y="1578433"/>
            <a:ext cx="8968636" cy="538609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pl-PL" sz="1600" dirty="0">
                <a:solidFill>
                  <a:prstClr val="black"/>
                </a:solidFill>
                <a:latin typeface="Frutiger 45 Light" panose="020B0603020202020204" pitchFamily="34" charset="0"/>
              </a:rPr>
              <a:t>Represents </a:t>
            </a:r>
            <a:r>
              <a:rPr lang="en-US" sz="1600" dirty="0">
                <a:solidFill>
                  <a:prstClr val="black"/>
                </a:solidFill>
                <a:latin typeface="Frutiger 45 Light" panose="020B0603020202020204" pitchFamily="34" charset="0"/>
              </a:rPr>
              <a:t>the </a:t>
            </a:r>
            <a:r>
              <a:rPr lang="en-US" sz="1600" b="1" u="sng" dirty="0">
                <a:solidFill>
                  <a:prstClr val="black"/>
                </a:solidFill>
                <a:latin typeface="Frutiger 45 Light" panose="020B0603020202020204" pitchFamily="34" charset="0"/>
              </a:rPr>
              <a:t>amount of capital</a:t>
            </a:r>
            <a:r>
              <a:rPr lang="en-US" sz="1600" dirty="0">
                <a:solidFill>
                  <a:prstClr val="black"/>
                </a:solidFill>
                <a:latin typeface="Frutiger 45 Light" panose="020B0603020202020204" pitchFamily="34" charset="0"/>
              </a:rPr>
              <a:t> that the entity needs to </a:t>
            </a:r>
            <a:r>
              <a:rPr lang="pl-PL" sz="1600" dirty="0">
                <a:solidFill>
                  <a:prstClr val="black"/>
                </a:solidFill>
                <a:latin typeface="Frutiger 45 Light" panose="020B0603020202020204" pitchFamily="34" charset="0"/>
              </a:rPr>
              <a:t>have in place</a:t>
            </a:r>
            <a:r>
              <a:rPr lang="en-US" sz="1600" dirty="0">
                <a:solidFill>
                  <a:prstClr val="black"/>
                </a:solidFill>
                <a:latin typeface="Frutiger 45 Light" panose="020B0603020202020204" pitchFamily="34" charset="0"/>
              </a:rPr>
              <a:t> </a:t>
            </a:r>
            <a:r>
              <a:rPr lang="pl-PL" sz="1600" dirty="0">
                <a:solidFill>
                  <a:prstClr val="black"/>
                </a:solidFill>
                <a:latin typeface="Frutiger 45 Light" panose="020B0603020202020204" pitchFamily="34" charset="0"/>
              </a:rPr>
              <a:t>(</a:t>
            </a:r>
            <a:r>
              <a:rPr lang="en-US" sz="1600" dirty="0">
                <a:solidFill>
                  <a:prstClr val="black"/>
                </a:solidFill>
                <a:latin typeface="Frutiger 45 Light" panose="020B0603020202020204" pitchFamily="34" charset="0"/>
              </a:rPr>
              <a:t>maintain </a:t>
            </a:r>
            <a:r>
              <a:rPr lang="pl-PL" sz="1600" dirty="0">
                <a:solidFill>
                  <a:prstClr val="black"/>
                </a:solidFill>
                <a:latin typeface="Frutiger 45 Light" panose="020B0603020202020204" pitchFamily="34" charset="0"/>
              </a:rPr>
              <a:t> reasonable</a:t>
            </a:r>
            <a:r>
              <a:rPr lang="en-US" sz="1600" dirty="0">
                <a:solidFill>
                  <a:prstClr val="black"/>
                </a:solidFill>
                <a:latin typeface="Frutiger 45 Light" panose="020B0603020202020204" pitchFamily="34" charset="0"/>
              </a:rPr>
              <a:t> balance sheet</a:t>
            </a:r>
            <a:r>
              <a:rPr lang="pl-PL" sz="1600" dirty="0">
                <a:solidFill>
                  <a:prstClr val="black"/>
                </a:solidFill>
                <a:latin typeface="Frutiger 45 Light" panose="020B0603020202020204" pitchFamily="34" charset="0"/>
              </a:rPr>
              <a:t> in terms of fair value</a:t>
            </a:r>
            <a:r>
              <a:rPr lang="en-US" sz="1600" dirty="0">
                <a:solidFill>
                  <a:prstClr val="black"/>
                </a:solidFill>
                <a:latin typeface="Frutiger 45 Light" panose="020B0603020202020204" pitchFamily="34" charset="0"/>
              </a:rPr>
              <a:t>) </a:t>
            </a:r>
            <a:r>
              <a:rPr lang="pl-PL" sz="1600" dirty="0">
                <a:solidFill>
                  <a:prstClr val="black"/>
                </a:solidFill>
                <a:latin typeface="Frutiger 45 Light" panose="020B0603020202020204" pitchFamily="34" charset="0"/>
              </a:rPr>
              <a:t> </a:t>
            </a:r>
            <a:r>
              <a:rPr lang="pl-PL" sz="1600" b="1" u="sng" dirty="0">
                <a:solidFill>
                  <a:prstClr val="black"/>
                </a:solidFill>
                <a:latin typeface="Frutiger 45 Light" panose="020B0603020202020204" pitchFamily="34" charset="0"/>
              </a:rPr>
              <a:t>to </a:t>
            </a:r>
            <a:r>
              <a:rPr lang="en-US" sz="1600" b="1" u="sng" dirty="0">
                <a:solidFill>
                  <a:prstClr val="black"/>
                </a:solidFill>
                <a:latin typeface="Frutiger 45 Light" panose="020B0603020202020204" pitchFamily="34" charset="0"/>
              </a:rPr>
              <a:t>stay solvent</a:t>
            </a:r>
            <a:r>
              <a:rPr lang="en-US" sz="1600" b="1" dirty="0">
                <a:solidFill>
                  <a:prstClr val="black"/>
                </a:solidFill>
                <a:latin typeface="Frutiger 45 Light" panose="020B0603020202020204" pitchFamily="34" charset="0"/>
              </a:rPr>
              <a:t> </a:t>
            </a:r>
            <a:r>
              <a:rPr lang="pl-PL" sz="1600" dirty="0">
                <a:solidFill>
                  <a:prstClr val="black"/>
                </a:solidFill>
                <a:latin typeface="Frutiger 45 Light" panose="020B0603020202020204" pitchFamily="34" charset="0"/>
              </a:rPr>
              <a:t>(knowing time horizon and </a:t>
            </a:r>
            <a:r>
              <a:rPr lang="en-US" sz="1600" dirty="0">
                <a:solidFill>
                  <a:prstClr val="black"/>
                </a:solidFill>
                <a:latin typeface="Frutiger 45 Light" panose="020B0603020202020204" pitchFamily="34" charset="0"/>
              </a:rPr>
              <a:t>confidence </a:t>
            </a:r>
            <a:r>
              <a:rPr lang="pl-PL" sz="1600" dirty="0">
                <a:solidFill>
                  <a:prstClr val="black"/>
                </a:solidFill>
                <a:latin typeface="Frutiger 45 Light" panose="020B0603020202020204" pitchFamily="34" charset="0"/>
              </a:rPr>
              <a:t>level);</a:t>
            </a:r>
            <a:r>
              <a:rPr lang="en-US" sz="1600" dirty="0">
                <a:solidFill>
                  <a:prstClr val="black"/>
                </a:solidFill>
                <a:latin typeface="Frutiger 45 Light" panose="020B0603020202020204" pitchFamily="34" charset="0"/>
              </a:rPr>
              <a:t> </a:t>
            </a:r>
            <a:endParaRPr lang="pl-PL" sz="1600" dirty="0">
              <a:solidFill>
                <a:prstClr val="black"/>
              </a:solidFill>
              <a:latin typeface="Frutiger 45 Light" panose="020B0603020202020204" pitchFamily="34" charset="0"/>
            </a:endParaRPr>
          </a:p>
          <a:p>
            <a:pPr marL="285750" indent="-285750" algn="just">
              <a:lnSpc>
                <a:spcPct val="150000"/>
              </a:lnSpc>
              <a:buFont typeface="Arial" panose="020B0604020202020204" pitchFamily="34" charset="0"/>
              <a:buChar char="•"/>
            </a:pPr>
            <a:r>
              <a:rPr lang="pl-PL" sz="1600" dirty="0">
                <a:solidFill>
                  <a:prstClr val="black"/>
                </a:solidFill>
                <a:latin typeface="Frutiger 45 Light" panose="020B0603020202020204" pitchFamily="34" charset="0"/>
              </a:rPr>
              <a:t>Can be understood as a </a:t>
            </a:r>
            <a:r>
              <a:rPr lang="pl-PL" sz="1600" b="1" u="sng" dirty="0">
                <a:solidFill>
                  <a:prstClr val="black"/>
                </a:solidFill>
                <a:latin typeface="Frutiger 45 Light" panose="020B0603020202020204" pitchFamily="34" charset="0"/>
              </a:rPr>
              <a:t>capital buffer</a:t>
            </a:r>
            <a:r>
              <a:rPr lang="pl-PL" sz="1600" b="1" dirty="0">
                <a:solidFill>
                  <a:prstClr val="black"/>
                </a:solidFill>
                <a:latin typeface="Frutiger 45 Light" panose="020B0603020202020204" pitchFamily="34" charset="0"/>
              </a:rPr>
              <a:t> </a:t>
            </a:r>
            <a:r>
              <a:rPr lang="pl-PL" sz="1600" dirty="0">
                <a:solidFill>
                  <a:prstClr val="black"/>
                </a:solidFill>
                <a:latin typeface="Frutiger 45 Light" panose="020B0603020202020204" pitchFamily="34" charset="0"/>
              </a:rPr>
              <a:t>for bank with capacity </a:t>
            </a:r>
            <a:r>
              <a:rPr lang="en-US" sz="1600" dirty="0">
                <a:solidFill>
                  <a:prstClr val="black"/>
                </a:solidFill>
                <a:latin typeface="Frutiger 45 Light" panose="020B0603020202020204" pitchFamily="34" charset="0"/>
              </a:rPr>
              <a:t>to </a:t>
            </a:r>
            <a:r>
              <a:rPr lang="en-US" sz="1600" b="1" u="sng" dirty="0">
                <a:solidFill>
                  <a:prstClr val="black"/>
                </a:solidFill>
                <a:latin typeface="Frutiger 45 Light" panose="020B0603020202020204" pitchFamily="34" charset="0"/>
              </a:rPr>
              <a:t>absorb</a:t>
            </a:r>
            <a:r>
              <a:rPr lang="pl-PL" sz="1600" b="1" u="sng" dirty="0">
                <a:solidFill>
                  <a:prstClr val="black"/>
                </a:solidFill>
                <a:latin typeface="Frutiger 45 Light" panose="020B0603020202020204" pitchFamily="34" charset="0"/>
              </a:rPr>
              <a:t> expected and some</a:t>
            </a:r>
            <a:r>
              <a:rPr lang="en-US" sz="1600" b="1" u="sng" dirty="0">
                <a:solidFill>
                  <a:prstClr val="black"/>
                </a:solidFill>
                <a:latin typeface="Frutiger 45 Light" panose="020B0603020202020204" pitchFamily="34" charset="0"/>
              </a:rPr>
              <a:t> unexpected losses </a:t>
            </a:r>
            <a:r>
              <a:rPr lang="pl-PL" sz="1600" dirty="0">
                <a:solidFill>
                  <a:prstClr val="black"/>
                </a:solidFill>
                <a:latin typeface="Frutiger 45 Light" panose="020B0603020202020204" pitchFamily="34" charset="0"/>
              </a:rPr>
              <a:t>(knowing time horizon and </a:t>
            </a:r>
            <a:r>
              <a:rPr lang="en-US" sz="1600" dirty="0">
                <a:solidFill>
                  <a:prstClr val="black"/>
                </a:solidFill>
                <a:latin typeface="Frutiger 45 Light" panose="020B0603020202020204" pitchFamily="34" charset="0"/>
              </a:rPr>
              <a:t>confidence </a:t>
            </a:r>
            <a:r>
              <a:rPr lang="pl-PL" sz="1600" dirty="0">
                <a:solidFill>
                  <a:prstClr val="black"/>
                </a:solidFill>
                <a:latin typeface="Frutiger 45 Light" panose="020B0603020202020204" pitchFamily="34" charset="0"/>
              </a:rPr>
              <a:t>level; </a:t>
            </a:r>
            <a:r>
              <a:rPr lang="en-US" sz="1600" dirty="0">
                <a:solidFill>
                  <a:prstClr val="black"/>
                </a:solidFill>
                <a:latin typeface="Frutiger 45 Light" panose="020B0603020202020204" pitchFamily="34" charset="0"/>
              </a:rPr>
              <a:t>i.e. calculated as Value At Risk (VAR))</a:t>
            </a:r>
            <a:r>
              <a:rPr lang="pl-PL" sz="1600" dirty="0">
                <a:solidFill>
                  <a:prstClr val="black"/>
                </a:solidFill>
                <a:latin typeface="Frutiger 45 Light" panose="020B0603020202020204" pitchFamily="34" charset="0"/>
              </a:rPr>
              <a:t>;</a:t>
            </a:r>
          </a:p>
          <a:p>
            <a:pPr marL="285750" indent="-285750" algn="just">
              <a:lnSpc>
                <a:spcPct val="150000"/>
              </a:lnSpc>
              <a:buFont typeface="Arial" panose="020B0604020202020204" pitchFamily="34" charset="0"/>
              <a:buChar char="•"/>
            </a:pPr>
            <a:r>
              <a:rPr lang="pl-PL" sz="1600" dirty="0">
                <a:solidFill>
                  <a:prstClr val="black"/>
                </a:solidFill>
                <a:latin typeface="Frutiger 45 Light" panose="020B0603020202020204" pitchFamily="34" charset="0"/>
              </a:rPr>
              <a:t>Can be calculated both at </a:t>
            </a:r>
            <a:r>
              <a:rPr lang="pl-PL" sz="1600" b="1" u="sng" dirty="0">
                <a:solidFill>
                  <a:prstClr val="black"/>
                </a:solidFill>
                <a:latin typeface="Frutiger 45 Light" panose="020B0603020202020204" pitchFamily="34" charset="0"/>
              </a:rPr>
              <a:t>single risk level or aggregated one</a:t>
            </a:r>
            <a:r>
              <a:rPr lang="pl-PL" sz="1600" dirty="0">
                <a:solidFill>
                  <a:prstClr val="black"/>
                </a:solidFill>
                <a:latin typeface="Frutiger 45 Light" panose="020B0603020202020204" pitchFamily="34" charset="0"/>
              </a:rPr>
              <a:t> (can reflect</a:t>
            </a:r>
            <a:r>
              <a:rPr lang="en-US" sz="1600" dirty="0">
                <a:solidFill>
                  <a:prstClr val="black"/>
                </a:solidFill>
                <a:latin typeface="Frutiger 45 Light" panose="020B0603020202020204" pitchFamily="34" charset="0"/>
              </a:rPr>
              <a:t> the risk of the</a:t>
            </a:r>
            <a:r>
              <a:rPr lang="pl-PL" sz="1600" dirty="0">
                <a:solidFill>
                  <a:prstClr val="black"/>
                </a:solidFill>
                <a:latin typeface="Frutiger 45 Light" panose="020B0603020202020204" pitchFamily="34" charset="0"/>
              </a:rPr>
              <a:t> current</a:t>
            </a:r>
            <a:r>
              <a:rPr lang="en-US" sz="1600" dirty="0">
                <a:solidFill>
                  <a:prstClr val="black"/>
                </a:solidFill>
                <a:latin typeface="Frutiger 45 Light" panose="020B0603020202020204" pitchFamily="34" charset="0"/>
              </a:rPr>
              <a:t> portfolio </a:t>
            </a:r>
            <a:r>
              <a:rPr lang="pl-PL" sz="1600" dirty="0">
                <a:solidFill>
                  <a:prstClr val="black"/>
                </a:solidFill>
                <a:latin typeface="Frutiger 45 Light" panose="020B0603020202020204" pitchFamily="34" charset="0"/>
              </a:rPr>
              <a:t>/</a:t>
            </a:r>
            <a:r>
              <a:rPr lang="en-US" sz="1600" dirty="0">
                <a:solidFill>
                  <a:prstClr val="black"/>
                </a:solidFill>
                <a:latin typeface="Frutiger 45 Light" panose="020B0603020202020204" pitchFamily="34" charset="0"/>
              </a:rPr>
              <a:t> exposure </a:t>
            </a:r>
            <a:r>
              <a:rPr lang="pl-PL" sz="1600" dirty="0">
                <a:solidFill>
                  <a:prstClr val="black"/>
                </a:solidFill>
                <a:latin typeface="Frutiger 45 Light" panose="020B0603020202020204" pitchFamily="34" charset="0"/>
              </a:rPr>
              <a:t>/</a:t>
            </a:r>
            <a:r>
              <a:rPr lang="en-US" sz="1600" dirty="0">
                <a:solidFill>
                  <a:prstClr val="black"/>
                </a:solidFill>
                <a:latin typeface="Frutiger 45 Light" panose="020B0603020202020204" pitchFamily="34" charset="0"/>
              </a:rPr>
              <a:t> project and </a:t>
            </a:r>
            <a:r>
              <a:rPr lang="pl-PL" sz="1600" dirty="0">
                <a:solidFill>
                  <a:prstClr val="black"/>
                </a:solidFill>
                <a:latin typeface="Frutiger 45 Light" panose="020B0603020202020204" pitchFamily="34" charset="0"/>
              </a:rPr>
              <a:t>assures that</a:t>
            </a:r>
            <a:r>
              <a:rPr lang="en-US" sz="1600" dirty="0">
                <a:solidFill>
                  <a:prstClr val="black"/>
                </a:solidFill>
                <a:latin typeface="Frutiger 45 Light" panose="020B0603020202020204" pitchFamily="34" charset="0"/>
              </a:rPr>
              <a:t> decisions</a:t>
            </a:r>
            <a:r>
              <a:rPr lang="pl-PL" sz="1600" dirty="0">
                <a:solidFill>
                  <a:prstClr val="black"/>
                </a:solidFill>
                <a:latin typeface="Frutiger 45 Light" panose="020B0603020202020204" pitchFamily="34" charset="0"/>
              </a:rPr>
              <a:t> are taken based on</a:t>
            </a:r>
            <a:r>
              <a:rPr lang="en-US" sz="1600" dirty="0">
                <a:solidFill>
                  <a:prstClr val="black"/>
                </a:solidFill>
                <a:latin typeface="Frutiger 45 Light" panose="020B0603020202020204" pitchFamily="34" charset="0"/>
              </a:rPr>
              <a:t> risk-adjusted </a:t>
            </a:r>
            <a:r>
              <a:rPr lang="pl-PL" sz="1600" dirty="0">
                <a:solidFill>
                  <a:prstClr val="black"/>
                </a:solidFill>
                <a:latin typeface="Frutiger 45 Light" panose="020B0603020202020204" pitchFamily="34" charset="0"/>
              </a:rPr>
              <a:t>basis); </a:t>
            </a:r>
          </a:p>
          <a:p>
            <a:pPr marL="285750" indent="-285750" algn="just">
              <a:lnSpc>
                <a:spcPct val="150000"/>
              </a:lnSpc>
              <a:buFont typeface="Arial" panose="020B0604020202020204" pitchFamily="34" charset="0"/>
              <a:buChar char="•"/>
            </a:pPr>
            <a:r>
              <a:rPr lang="en-US" sz="1600" dirty="0">
                <a:solidFill>
                  <a:prstClr val="black"/>
                </a:solidFill>
                <a:latin typeface="Frutiger 45 Light" panose="020B0603020202020204" pitchFamily="34" charset="0"/>
              </a:rPr>
              <a:t>Economic capital can be seen as a </a:t>
            </a:r>
            <a:r>
              <a:rPr lang="en-US" sz="1600" b="1" u="sng" dirty="0">
                <a:solidFill>
                  <a:prstClr val="black"/>
                </a:solidFill>
                <a:latin typeface="Frutiger 45 Light" panose="020B0603020202020204" pitchFamily="34" charset="0"/>
              </a:rPr>
              <a:t>tool</a:t>
            </a:r>
            <a:r>
              <a:rPr lang="en-US" sz="1600" dirty="0">
                <a:solidFill>
                  <a:prstClr val="black"/>
                </a:solidFill>
                <a:latin typeface="Frutiger 45 Light" panose="020B0603020202020204" pitchFamily="34" charset="0"/>
              </a:rPr>
              <a:t> develop</a:t>
            </a:r>
            <a:r>
              <a:rPr lang="pl-PL" sz="1600" dirty="0">
                <a:solidFill>
                  <a:prstClr val="black"/>
                </a:solidFill>
                <a:latin typeface="Frutiger 45 Light" panose="020B0603020202020204" pitchFamily="34" charset="0"/>
              </a:rPr>
              <a:t>ed</a:t>
            </a:r>
            <a:r>
              <a:rPr lang="en-US" sz="1600" dirty="0">
                <a:solidFill>
                  <a:prstClr val="black"/>
                </a:solidFill>
                <a:latin typeface="Frutiger 45 Light" panose="020B0603020202020204" pitchFamily="34" charset="0"/>
              </a:rPr>
              <a:t> and implement</a:t>
            </a:r>
            <a:r>
              <a:rPr lang="pl-PL" sz="1600" dirty="0">
                <a:solidFill>
                  <a:prstClr val="black"/>
                </a:solidFill>
                <a:latin typeface="Frutiger 45 Light" panose="020B0603020202020204" pitchFamily="34" charset="0"/>
              </a:rPr>
              <a:t>ed</a:t>
            </a:r>
            <a:r>
              <a:rPr lang="en-US" sz="1600" dirty="0">
                <a:solidFill>
                  <a:prstClr val="black"/>
                </a:solidFill>
                <a:latin typeface="Frutiger 45 Light" panose="020B0603020202020204" pitchFamily="34" charset="0"/>
              </a:rPr>
              <a:t> by individual entity </a:t>
            </a:r>
            <a:r>
              <a:rPr lang="en-US" sz="1600" b="1" u="sng" dirty="0">
                <a:solidFill>
                  <a:prstClr val="black"/>
                </a:solidFill>
                <a:latin typeface="Frutiger 45 Light" panose="020B0603020202020204" pitchFamily="34" charset="0"/>
              </a:rPr>
              <a:t>for internal risk management purpose</a:t>
            </a:r>
            <a:r>
              <a:rPr lang="pl-PL" sz="1600" dirty="0">
                <a:solidFill>
                  <a:prstClr val="black"/>
                </a:solidFill>
                <a:latin typeface="Frutiger 45 Light" panose="020B0603020202020204" pitchFamily="34" charset="0"/>
              </a:rPr>
              <a:t>;</a:t>
            </a:r>
          </a:p>
          <a:p>
            <a:pPr marL="285750" indent="-285750" algn="just">
              <a:lnSpc>
                <a:spcPct val="150000"/>
              </a:lnSpc>
              <a:buFont typeface="Arial" panose="020B0604020202020204" pitchFamily="34" charset="0"/>
              <a:buChar char="•"/>
            </a:pPr>
            <a:r>
              <a:rPr lang="pl-PL" sz="1600" dirty="0">
                <a:solidFill>
                  <a:prstClr val="black"/>
                </a:solidFill>
                <a:latin typeface="Frutiger 45 Light" panose="020B0603020202020204" pitchFamily="34" charset="0"/>
              </a:rPr>
              <a:t>It </a:t>
            </a:r>
            <a:r>
              <a:rPr lang="en-US" sz="1600" dirty="0">
                <a:solidFill>
                  <a:prstClr val="black"/>
                </a:solidFill>
                <a:latin typeface="Frutiger 45 Light" panose="020B0603020202020204" pitchFamily="34" charset="0"/>
              </a:rPr>
              <a:t>allows </a:t>
            </a:r>
            <a:r>
              <a:rPr lang="pl-PL" sz="1600" dirty="0">
                <a:solidFill>
                  <a:prstClr val="black"/>
                </a:solidFill>
                <a:latin typeface="Frutiger 45 Light" panose="020B0603020202020204" pitchFamily="34" charset="0"/>
              </a:rPr>
              <a:t>banks to </a:t>
            </a:r>
            <a:r>
              <a:rPr lang="pl-PL" sz="1600" b="1" u="sng" dirty="0">
                <a:solidFill>
                  <a:prstClr val="black"/>
                </a:solidFill>
                <a:latin typeface="Frutiger 45 Light" panose="020B0603020202020204" pitchFamily="34" charset="0"/>
              </a:rPr>
              <a:t>assess profitability</a:t>
            </a:r>
            <a:r>
              <a:rPr lang="pl-PL" sz="1600" dirty="0">
                <a:solidFill>
                  <a:prstClr val="black"/>
                </a:solidFill>
                <a:latin typeface="Frutiger 45 Light" panose="020B0603020202020204" pitchFamily="34" charset="0"/>
              </a:rPr>
              <a:t> of </a:t>
            </a:r>
            <a:r>
              <a:rPr lang="en-US" sz="1600" dirty="0">
                <a:solidFill>
                  <a:prstClr val="black"/>
                </a:solidFill>
                <a:latin typeface="Frutiger 45 Light" panose="020B0603020202020204" pitchFamily="34" charset="0"/>
              </a:rPr>
              <a:t>risk-taking activities</a:t>
            </a:r>
            <a:r>
              <a:rPr lang="pl-PL" sz="1600" dirty="0">
                <a:solidFill>
                  <a:prstClr val="black"/>
                </a:solidFill>
                <a:latin typeface="Frutiger 45 Light" panose="020B0603020202020204" pitchFamily="34" charset="0"/>
              </a:rPr>
              <a:t>, efficiently </a:t>
            </a:r>
            <a:r>
              <a:rPr lang="pl-PL" sz="1600" b="1" u="sng" dirty="0">
                <a:solidFill>
                  <a:prstClr val="black"/>
                </a:solidFill>
                <a:latin typeface="Frutiger 45 Light" panose="020B0603020202020204" pitchFamily="34" charset="0"/>
              </a:rPr>
              <a:t>allocate capital</a:t>
            </a:r>
            <a:r>
              <a:rPr lang="pl-PL" sz="1600" dirty="0">
                <a:solidFill>
                  <a:prstClr val="black"/>
                </a:solidFill>
                <a:latin typeface="Frutiger 45 Light" panose="020B0603020202020204" pitchFamily="34" charset="0"/>
              </a:rPr>
              <a:t> across the banks divisions and</a:t>
            </a:r>
            <a:r>
              <a:rPr lang="en-US" sz="1600" dirty="0">
                <a:solidFill>
                  <a:prstClr val="black"/>
                </a:solidFill>
                <a:latin typeface="Frutiger 45 Light" panose="020B0603020202020204" pitchFamily="34" charset="0"/>
              </a:rPr>
              <a:t> cover the economic effects of</a:t>
            </a:r>
            <a:r>
              <a:rPr lang="pl-PL" sz="1600" dirty="0">
                <a:solidFill>
                  <a:prstClr val="black"/>
                </a:solidFill>
                <a:latin typeface="Frutiger 45 Light" panose="020B0603020202020204" pitchFamily="34" charset="0"/>
              </a:rPr>
              <a:t> investments decisions.</a:t>
            </a:r>
          </a:p>
        </p:txBody>
      </p:sp>
    </p:spTree>
    <p:custDataLst>
      <p:tags r:id="rId1"/>
    </p:custDataLst>
    <p:extLst>
      <p:ext uri="{BB962C8B-B14F-4D97-AF65-F5344CB8AC3E}">
        <p14:creationId xmlns:p14="http://schemas.microsoft.com/office/powerpoint/2010/main" val="356521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pl-PL" dirty="0"/>
              <a:t>Regulatory Capital (RC)</a:t>
            </a:r>
            <a:endParaRPr lang="en-US" dirty="0"/>
          </a:p>
        </p:txBody>
      </p:sp>
      <p:sp>
        <p:nvSpPr>
          <p:cNvPr id="3" name="Rectangle 2"/>
          <p:cNvSpPr/>
          <p:nvPr/>
        </p:nvSpPr>
        <p:spPr>
          <a:xfrm>
            <a:off x="363255" y="1770902"/>
            <a:ext cx="8968636" cy="513986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pl-PL" sz="1600" dirty="0">
                <a:solidFill>
                  <a:prstClr val="black"/>
                </a:solidFill>
                <a:latin typeface="Frutiger 45 Light" panose="020B0603020202020204" pitchFamily="34" charset="0"/>
              </a:rPr>
              <a:t>Is the </a:t>
            </a:r>
            <a:r>
              <a:rPr lang="pl-PL" sz="1600" b="1" u="sng" dirty="0">
                <a:solidFill>
                  <a:prstClr val="black"/>
                </a:solidFill>
                <a:latin typeface="Frutiger 45 Light" panose="020B0603020202020204" pitchFamily="34" charset="0"/>
              </a:rPr>
              <a:t>mandatory minimal amount of capital</a:t>
            </a:r>
            <a:r>
              <a:rPr lang="pl-PL" sz="1600" dirty="0">
                <a:solidFill>
                  <a:prstClr val="black"/>
                </a:solidFill>
                <a:latin typeface="Frutiger 45 Light" panose="020B0603020202020204" pitchFamily="34" charset="0"/>
              </a:rPr>
              <a:t> to be kept by banks</a:t>
            </a:r>
            <a:r>
              <a:rPr lang="en-US" sz="1600" dirty="0">
                <a:solidFill>
                  <a:prstClr val="black"/>
                </a:solidFill>
                <a:latin typeface="Frutiger 45 Light" panose="020B0603020202020204" pitchFamily="34" charset="0"/>
              </a:rPr>
              <a:t> </a:t>
            </a:r>
            <a:r>
              <a:rPr lang="pl-PL" sz="1600" dirty="0">
                <a:solidFill>
                  <a:prstClr val="black"/>
                </a:solidFill>
                <a:latin typeface="Frutiger 45 Light" panose="020B0603020202020204" pitchFamily="34" charset="0"/>
              </a:rPr>
              <a:t>(</a:t>
            </a:r>
            <a:r>
              <a:rPr lang="en-US" sz="1600" dirty="0">
                <a:solidFill>
                  <a:prstClr val="black"/>
                </a:solidFill>
                <a:latin typeface="Frutiger 45 Light" panose="020B0603020202020204" pitchFamily="34" charset="0"/>
              </a:rPr>
              <a:t> </a:t>
            </a:r>
            <a:r>
              <a:rPr lang="pl-PL" sz="1600" dirty="0">
                <a:solidFill>
                  <a:prstClr val="black"/>
                </a:solidFill>
                <a:latin typeface="Frutiger 45 Light" panose="020B0603020202020204" pitchFamily="34" charset="0"/>
              </a:rPr>
              <a:t>e.g.</a:t>
            </a:r>
            <a:r>
              <a:rPr lang="en-US" sz="1600" dirty="0">
                <a:solidFill>
                  <a:prstClr val="black"/>
                </a:solidFill>
                <a:latin typeface="Frutiger 45 Light" panose="020B0603020202020204" pitchFamily="34" charset="0"/>
              </a:rPr>
              <a:t> Basel II’s Pillar 1 minimum capital requirement</a:t>
            </a:r>
            <a:r>
              <a:rPr lang="pl-PL" sz="1600" dirty="0">
                <a:solidFill>
                  <a:prstClr val="black"/>
                </a:solidFill>
                <a:latin typeface="Frutiger 45 Light" panose="020B0603020202020204" pitchFamily="34" charset="0"/>
              </a:rPr>
              <a:t>);</a:t>
            </a:r>
          </a:p>
          <a:p>
            <a:pPr marL="285750" indent="-285750" algn="just">
              <a:lnSpc>
                <a:spcPct val="150000"/>
              </a:lnSpc>
              <a:buFont typeface="Arial" panose="020B0604020202020204" pitchFamily="34" charset="0"/>
              <a:buChar char="•"/>
            </a:pPr>
            <a:r>
              <a:rPr lang="pl-PL" sz="1600" dirty="0">
                <a:solidFill>
                  <a:prstClr val="black"/>
                </a:solidFill>
                <a:latin typeface="Frutiger 45 Light" panose="020B0603020202020204" pitchFamily="34" charset="0"/>
              </a:rPr>
              <a:t>Usually established at </a:t>
            </a:r>
            <a:r>
              <a:rPr lang="pl-PL" sz="1600" b="1" u="sng" dirty="0">
                <a:solidFill>
                  <a:prstClr val="black"/>
                </a:solidFill>
                <a:latin typeface="Frutiger 45 Light" panose="020B0603020202020204" pitchFamily="34" charset="0"/>
              </a:rPr>
              <a:t>aggregated risk level </a:t>
            </a:r>
            <a:r>
              <a:rPr lang="pl-PL" sz="1600" dirty="0">
                <a:solidFill>
                  <a:prstClr val="black"/>
                </a:solidFill>
                <a:latin typeface="Frutiger 45 Light" panose="020B0603020202020204" pitchFamily="34" charset="0"/>
              </a:rPr>
              <a:t>(e.g </a:t>
            </a:r>
            <a:r>
              <a:rPr lang="en-US" sz="1600" dirty="0">
                <a:solidFill>
                  <a:prstClr val="black"/>
                </a:solidFill>
                <a:latin typeface="Frutiger 45 Light" panose="020B0603020202020204" pitchFamily="34" charset="0"/>
              </a:rPr>
              <a:t>Basel II </a:t>
            </a:r>
            <a:r>
              <a:rPr lang="pl-PL" sz="1600" dirty="0">
                <a:solidFill>
                  <a:prstClr val="black"/>
                </a:solidFill>
                <a:latin typeface="Frutiger 45 Light" panose="020B0603020202020204" pitchFamily="34" charset="0"/>
              </a:rPr>
              <a:t>is</a:t>
            </a:r>
            <a:r>
              <a:rPr lang="en-US" sz="1600" dirty="0">
                <a:solidFill>
                  <a:prstClr val="black"/>
                </a:solidFill>
                <a:latin typeface="Frutiger 45 Light" panose="020B0603020202020204" pitchFamily="34" charset="0"/>
              </a:rPr>
              <a:t> minimum capital requirement</a:t>
            </a:r>
            <a:r>
              <a:rPr lang="pl-PL" sz="1600" dirty="0">
                <a:solidFill>
                  <a:prstClr val="black"/>
                </a:solidFill>
                <a:latin typeface="Frutiger 45 Light" panose="020B0603020202020204" pitchFamily="34" charset="0"/>
              </a:rPr>
              <a:t> for whole entity</a:t>
            </a:r>
            <a:r>
              <a:rPr lang="en-US" sz="1600" dirty="0">
                <a:solidFill>
                  <a:prstClr val="black"/>
                </a:solidFill>
                <a:latin typeface="Frutiger 45 Light" panose="020B0603020202020204" pitchFamily="34" charset="0"/>
              </a:rPr>
              <a:t> as ∑ of capital for credit, operational and market risk</a:t>
            </a:r>
            <a:r>
              <a:rPr lang="pl-PL" sz="1600" dirty="0">
                <a:solidFill>
                  <a:prstClr val="black"/>
                </a:solidFill>
                <a:latin typeface="Frutiger 45 Light" panose="020B0603020202020204" pitchFamily="34" charset="0"/>
              </a:rPr>
              <a:t>) so </a:t>
            </a:r>
            <a:r>
              <a:rPr lang="en-US" sz="1600" b="1" u="sng" dirty="0">
                <a:solidFill>
                  <a:prstClr val="black"/>
                </a:solidFill>
                <a:latin typeface="Frutiger 45 Light" panose="020B0603020202020204" pitchFamily="34" charset="0"/>
              </a:rPr>
              <a:t>cannot be</a:t>
            </a:r>
            <a:r>
              <a:rPr lang="pl-PL" sz="1600" b="1" u="sng" dirty="0">
                <a:solidFill>
                  <a:prstClr val="black"/>
                </a:solidFill>
                <a:latin typeface="Frutiger 45 Light" panose="020B0603020202020204" pitchFamily="34" charset="0"/>
              </a:rPr>
              <a:t> directly</a:t>
            </a:r>
            <a:r>
              <a:rPr lang="en-US" sz="1600" b="1" u="sng" dirty="0">
                <a:solidFill>
                  <a:prstClr val="black"/>
                </a:solidFill>
                <a:latin typeface="Frutiger 45 Light" panose="020B0603020202020204" pitchFamily="34" charset="0"/>
              </a:rPr>
              <a:t> assigned to portfolio</a:t>
            </a:r>
            <a:r>
              <a:rPr lang="pl-PL" sz="1600" b="1" u="sng" dirty="0">
                <a:solidFill>
                  <a:prstClr val="black"/>
                </a:solidFill>
                <a:latin typeface="Frutiger 45 Light" panose="020B0603020202020204" pitchFamily="34" charset="0"/>
              </a:rPr>
              <a:t>, </a:t>
            </a:r>
            <a:r>
              <a:rPr lang="en-US" sz="1600" b="1" u="sng" dirty="0">
                <a:solidFill>
                  <a:prstClr val="black"/>
                </a:solidFill>
                <a:latin typeface="Frutiger 45 Light" panose="020B0603020202020204" pitchFamily="34" charset="0"/>
              </a:rPr>
              <a:t>exposure or project level</a:t>
            </a:r>
            <a:r>
              <a:rPr lang="en-US" sz="1600" dirty="0">
                <a:solidFill>
                  <a:prstClr val="black"/>
                </a:solidFill>
                <a:latin typeface="Frutiger 45 Light" panose="020B0603020202020204" pitchFamily="34" charset="0"/>
              </a:rPr>
              <a:t> to facilitate risk-based decisions</a:t>
            </a:r>
            <a:r>
              <a:rPr lang="pl-PL" sz="1600" dirty="0">
                <a:solidFill>
                  <a:prstClr val="black"/>
                </a:solidFill>
                <a:latin typeface="Frutiger 45 Light" panose="020B0603020202020204" pitchFamily="34" charset="0"/>
              </a:rPr>
              <a:t>;</a:t>
            </a:r>
            <a:r>
              <a:rPr lang="en-US" sz="1600" dirty="0">
                <a:solidFill>
                  <a:prstClr val="black"/>
                </a:solidFill>
                <a:latin typeface="Frutiger 45 Light" panose="020B0603020202020204" pitchFamily="34" charset="0"/>
              </a:rPr>
              <a:t> </a:t>
            </a:r>
            <a:endParaRPr lang="pl-PL" sz="1600" dirty="0">
              <a:solidFill>
                <a:prstClr val="black"/>
              </a:solidFill>
              <a:latin typeface="Frutiger 45 Light" panose="020B0603020202020204" pitchFamily="34" charset="0"/>
            </a:endParaRPr>
          </a:p>
          <a:p>
            <a:pPr marL="285750" indent="-285750" algn="just">
              <a:lnSpc>
                <a:spcPct val="150000"/>
              </a:lnSpc>
              <a:buFont typeface="Arial" panose="020B0604020202020204" pitchFamily="34" charset="0"/>
              <a:buChar char="•"/>
            </a:pPr>
            <a:r>
              <a:rPr lang="pl-PL" sz="1600" dirty="0">
                <a:solidFill>
                  <a:prstClr val="black"/>
                </a:solidFill>
                <a:latin typeface="Frutiger 45 Light" panose="020B0603020202020204" pitchFamily="34" charset="0"/>
              </a:rPr>
              <a:t>RC</a:t>
            </a:r>
            <a:r>
              <a:rPr lang="en-US" sz="1600" dirty="0">
                <a:solidFill>
                  <a:prstClr val="black"/>
                </a:solidFill>
                <a:latin typeface="Frutiger 45 Light" panose="020B0603020202020204" pitchFamily="34" charset="0"/>
              </a:rPr>
              <a:t> can </a:t>
            </a:r>
            <a:r>
              <a:rPr lang="en-US" sz="1600" b="1" u="sng" dirty="0">
                <a:solidFill>
                  <a:prstClr val="black"/>
                </a:solidFill>
                <a:latin typeface="Frutiger 45 Light" panose="020B0603020202020204" pitchFamily="34" charset="0"/>
              </a:rPr>
              <a:t>significantly</a:t>
            </a:r>
            <a:r>
              <a:rPr lang="pl-PL" sz="1600" b="1" u="sng" dirty="0">
                <a:solidFill>
                  <a:prstClr val="black"/>
                </a:solidFill>
                <a:latin typeface="Frutiger 45 Light" panose="020B0603020202020204" pitchFamily="34" charset="0"/>
              </a:rPr>
              <a:t> deviate from</a:t>
            </a:r>
            <a:r>
              <a:rPr lang="en-US" sz="1600" b="1" u="sng" dirty="0">
                <a:solidFill>
                  <a:prstClr val="black"/>
                </a:solidFill>
                <a:latin typeface="Frutiger 45 Light" panose="020B0603020202020204" pitchFamily="34" charset="0"/>
              </a:rPr>
              <a:t> the actual</a:t>
            </a:r>
            <a:r>
              <a:rPr lang="pl-PL" sz="1600" b="1" u="sng" dirty="0">
                <a:solidFill>
                  <a:prstClr val="black"/>
                </a:solidFill>
                <a:latin typeface="Frutiger 45 Light" panose="020B0603020202020204" pitchFamily="34" charset="0"/>
              </a:rPr>
              <a:t> / </a:t>
            </a:r>
            <a:r>
              <a:rPr lang="en-US" sz="1600" b="1" u="sng" dirty="0">
                <a:solidFill>
                  <a:prstClr val="black"/>
                </a:solidFill>
                <a:latin typeface="Frutiger 45 Light" panose="020B0603020202020204" pitchFamily="34" charset="0"/>
              </a:rPr>
              <a:t>desirable capital level</a:t>
            </a:r>
            <a:r>
              <a:rPr lang="pl-PL" sz="1600" b="1" u="sng" dirty="0">
                <a:solidFill>
                  <a:prstClr val="black"/>
                </a:solidFill>
                <a:latin typeface="Frutiger 45 Light" panose="020B0603020202020204" pitchFamily="34" charset="0"/>
              </a:rPr>
              <a:t>s</a:t>
            </a:r>
            <a:r>
              <a:rPr lang="en-US" sz="1600" dirty="0">
                <a:solidFill>
                  <a:prstClr val="black"/>
                </a:solidFill>
                <a:latin typeface="Frutiger 45 Light" panose="020B0603020202020204" pitchFamily="34" charset="0"/>
              </a:rPr>
              <a:t> </a:t>
            </a:r>
            <a:r>
              <a:rPr lang="pl-PL" sz="1600" dirty="0">
                <a:solidFill>
                  <a:prstClr val="black"/>
                </a:solidFill>
                <a:latin typeface="Frutiger 45 Light" panose="020B0603020202020204" pitchFamily="34" charset="0"/>
              </a:rPr>
              <a:t>(</a:t>
            </a:r>
            <a:r>
              <a:rPr lang="en-US" sz="1600" dirty="0">
                <a:solidFill>
                  <a:prstClr val="black"/>
                </a:solidFill>
                <a:latin typeface="Frutiger 45 Light" panose="020B0603020202020204" pitchFamily="34" charset="0"/>
              </a:rPr>
              <a:t>determined by sophisticated risk-based capital methodology</a:t>
            </a:r>
            <a:r>
              <a:rPr lang="pl-PL" sz="1600" dirty="0">
                <a:solidFill>
                  <a:prstClr val="black"/>
                </a:solidFill>
                <a:latin typeface="Frutiger 45 Light" panose="020B0603020202020204" pitchFamily="34" charset="0"/>
              </a:rPr>
              <a:t>)</a:t>
            </a:r>
            <a:r>
              <a:rPr lang="en-US" sz="1600" dirty="0">
                <a:solidFill>
                  <a:prstClr val="black"/>
                </a:solidFill>
                <a:latin typeface="Frutiger 45 Light" panose="020B0603020202020204" pitchFamily="34" charset="0"/>
              </a:rPr>
              <a:t>.</a:t>
            </a:r>
            <a:r>
              <a:rPr lang="pl-PL" sz="1600" dirty="0">
                <a:solidFill>
                  <a:prstClr val="black"/>
                </a:solidFill>
                <a:latin typeface="Frutiger 45 Light" panose="020B0603020202020204" pitchFamily="34" charset="0"/>
              </a:rPr>
              <a:t> It might be </a:t>
            </a:r>
            <a:r>
              <a:rPr lang="pl-PL" sz="1600" b="1" u="sng" dirty="0">
                <a:solidFill>
                  <a:prstClr val="black"/>
                </a:solidFill>
                <a:latin typeface="Frutiger 45 Light" panose="020B0603020202020204" pitchFamily="34" charset="0"/>
              </a:rPr>
              <a:t>due to company specific circumstances or Point-in-Time risk calculation</a:t>
            </a:r>
            <a:r>
              <a:rPr lang="pl-PL" sz="1600" dirty="0">
                <a:solidFill>
                  <a:prstClr val="black"/>
                </a:solidFill>
                <a:latin typeface="Frutiger 45 Light" panose="020B0603020202020204" pitchFamily="34" charset="0"/>
              </a:rPr>
              <a:t>. </a:t>
            </a:r>
          </a:p>
          <a:p>
            <a:pPr marL="285750" indent="-285750" algn="just">
              <a:lnSpc>
                <a:spcPct val="150000"/>
              </a:lnSpc>
              <a:buFont typeface="Arial" panose="020B0604020202020204" pitchFamily="34" charset="0"/>
              <a:buChar char="•"/>
            </a:pPr>
            <a:r>
              <a:rPr lang="en-US" sz="1600" dirty="0">
                <a:solidFill>
                  <a:prstClr val="black"/>
                </a:solidFill>
                <a:latin typeface="Frutiger 45 Light" panose="020B0603020202020204" pitchFamily="34" charset="0"/>
              </a:rPr>
              <a:t>The purpose of RC is to </a:t>
            </a:r>
            <a:r>
              <a:rPr lang="en-US" sz="1600" b="1" u="sng" dirty="0">
                <a:solidFill>
                  <a:prstClr val="black"/>
                </a:solidFill>
                <a:latin typeface="Frutiger 45 Light" panose="020B0603020202020204" pitchFamily="34" charset="0"/>
              </a:rPr>
              <a:t>keep bank up and running even in catastrophic situation</a:t>
            </a:r>
            <a:r>
              <a:rPr lang="en-US" sz="1600" dirty="0">
                <a:solidFill>
                  <a:prstClr val="black"/>
                </a:solidFill>
                <a:latin typeface="Frutiger 45 Light" panose="020B0603020202020204" pitchFamily="34" charset="0"/>
              </a:rPr>
              <a:t>;</a:t>
            </a:r>
            <a:endParaRPr lang="pl-PL" sz="1600" dirty="0">
              <a:solidFill>
                <a:prstClr val="black"/>
              </a:solidFill>
              <a:latin typeface="Frutiger 45 Light" panose="020B0603020202020204" pitchFamily="34" charset="0"/>
            </a:endParaRPr>
          </a:p>
          <a:p>
            <a:pPr marL="285750" indent="-285750" algn="just">
              <a:lnSpc>
                <a:spcPct val="150000"/>
              </a:lnSpc>
              <a:buFont typeface="Arial" panose="020B0604020202020204" pitchFamily="34" charset="0"/>
              <a:buChar char="•"/>
            </a:pPr>
            <a:r>
              <a:rPr lang="pl-PL" sz="1600" dirty="0">
                <a:solidFill>
                  <a:prstClr val="black"/>
                </a:solidFill>
                <a:latin typeface="Frutiger 45 Light" panose="020B0603020202020204" pitchFamily="34" charset="0"/>
              </a:rPr>
              <a:t>In general </a:t>
            </a:r>
            <a:r>
              <a:rPr lang="pl-PL" sz="1600" b="1" u="sng" dirty="0">
                <a:solidFill>
                  <a:prstClr val="black"/>
                </a:solidFill>
                <a:latin typeface="Frutiger 45 Light" panose="020B0603020202020204" pitchFamily="34" charset="0"/>
              </a:rPr>
              <a:t>RC&gt;&gt;EC</a:t>
            </a:r>
            <a:r>
              <a:rPr lang="pl-PL" sz="1600" b="1" dirty="0">
                <a:solidFill>
                  <a:prstClr val="black"/>
                </a:solidFill>
                <a:latin typeface="Frutiger 45 Light" panose="020B0603020202020204" pitchFamily="34" charset="0"/>
              </a:rPr>
              <a:t> </a:t>
            </a:r>
            <a:r>
              <a:rPr lang="pl-PL" sz="1600" dirty="0">
                <a:solidFill>
                  <a:prstClr val="black"/>
                </a:solidFill>
                <a:latin typeface="Frutiger 45 Light" panose="020B0603020202020204" pitchFamily="34" charset="0"/>
              </a:rPr>
              <a:t>but in some circumstances relying </a:t>
            </a:r>
            <a:r>
              <a:rPr lang="en-US" sz="1600" dirty="0">
                <a:solidFill>
                  <a:prstClr val="black"/>
                </a:solidFill>
                <a:latin typeface="Frutiger 45 Light" panose="020B0603020202020204" pitchFamily="34" charset="0"/>
              </a:rPr>
              <a:t>solely on regulatory capital </a:t>
            </a:r>
            <a:r>
              <a:rPr lang="pl-PL" sz="1600" b="1" u="sng" dirty="0">
                <a:solidFill>
                  <a:prstClr val="black"/>
                </a:solidFill>
                <a:latin typeface="Frutiger 45 Light" panose="020B0603020202020204" pitchFamily="34" charset="0"/>
              </a:rPr>
              <a:t>may</a:t>
            </a:r>
            <a:r>
              <a:rPr lang="en-US" sz="1600" b="1" u="sng" dirty="0">
                <a:solidFill>
                  <a:prstClr val="black"/>
                </a:solidFill>
                <a:latin typeface="Frutiger 45 Light" panose="020B0603020202020204" pitchFamily="34" charset="0"/>
              </a:rPr>
              <a:t> lead to significantly undercapitalized or </a:t>
            </a:r>
            <a:r>
              <a:rPr lang="pl-PL" sz="1600" b="1" u="sng" dirty="0">
                <a:solidFill>
                  <a:prstClr val="black"/>
                </a:solidFill>
                <a:latin typeface="Frutiger 45 Light" panose="020B0603020202020204" pitchFamily="34" charset="0"/>
              </a:rPr>
              <a:t>over</a:t>
            </a:r>
            <a:r>
              <a:rPr lang="en-US" sz="1600" b="1" u="sng" dirty="0">
                <a:solidFill>
                  <a:prstClr val="black"/>
                </a:solidFill>
                <a:latin typeface="Frutiger 45 Light" panose="020B0603020202020204" pitchFamily="34" charset="0"/>
              </a:rPr>
              <a:t>capitalized</a:t>
            </a:r>
            <a:r>
              <a:rPr lang="pl-PL" sz="1600" b="1" u="sng" dirty="0">
                <a:solidFill>
                  <a:prstClr val="black"/>
                </a:solidFill>
                <a:latin typeface="Frutiger 45 Light" panose="020B0603020202020204" pitchFamily="34" charset="0"/>
              </a:rPr>
              <a:t> companies</a:t>
            </a:r>
            <a:r>
              <a:rPr lang="pl-PL" sz="1600" dirty="0">
                <a:solidFill>
                  <a:prstClr val="black"/>
                </a:solidFill>
                <a:latin typeface="Frutiger 45 Light" panose="020B0603020202020204" pitchFamily="34" charset="0"/>
              </a:rPr>
              <a:t>;</a:t>
            </a:r>
          </a:p>
          <a:p>
            <a:pPr algn="just">
              <a:lnSpc>
                <a:spcPct val="150000"/>
              </a:lnSpc>
            </a:pPr>
            <a:endParaRPr lang="pl-PL" sz="1600" dirty="0">
              <a:solidFill>
                <a:prstClr val="black"/>
              </a:solidFill>
              <a:latin typeface="Frutiger 45 Light" panose="020B0603020202020204" pitchFamily="34" charset="0"/>
            </a:endParaRPr>
          </a:p>
        </p:txBody>
      </p:sp>
    </p:spTree>
    <p:custDataLst>
      <p:tags r:id="rId1"/>
    </p:custDataLst>
    <p:extLst>
      <p:ext uri="{BB962C8B-B14F-4D97-AF65-F5344CB8AC3E}">
        <p14:creationId xmlns:p14="http://schemas.microsoft.com/office/powerpoint/2010/main" val="19657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normAutofit/>
          </a:bodyPr>
          <a:lstStyle/>
          <a:p>
            <a:r>
              <a:rPr lang="pl-PL" dirty="0"/>
              <a:t>Why Economic capital is not enough?</a:t>
            </a:r>
            <a:endParaRPr lang="en-US" dirty="0"/>
          </a:p>
        </p:txBody>
      </p:sp>
      <p:graphicFrame>
        <p:nvGraphicFramePr>
          <p:cNvPr id="12" name="Diagram 11"/>
          <p:cNvGraphicFramePr/>
          <p:nvPr>
            <p:extLst>
              <p:ext uri="{D42A27DB-BD31-4B8C-83A1-F6EECF244321}">
                <p14:modId xmlns:p14="http://schemas.microsoft.com/office/powerpoint/2010/main" val="1553516626"/>
              </p:ext>
            </p:extLst>
          </p:nvPr>
        </p:nvGraphicFramePr>
        <p:xfrm>
          <a:off x="1076325" y="1631074"/>
          <a:ext cx="7486650" cy="45293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3" name="Rectangle 22"/>
          <p:cNvSpPr/>
          <p:nvPr/>
        </p:nvSpPr>
        <p:spPr>
          <a:xfrm>
            <a:off x="3343275" y="3720930"/>
            <a:ext cx="5229225" cy="1971675"/>
          </a:xfrm>
          <a:prstGeom prst="rect">
            <a:avLst/>
          </a:prstGeom>
          <a:solidFill>
            <a:schemeClr val="tx1">
              <a:alpha val="7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l-PL" sz="6000" b="1" i="1" dirty="0">
                <a:solidFill>
                  <a:schemeClr val="bg1"/>
                </a:solidFill>
              </a:rPr>
              <a:t>Economic Capital</a:t>
            </a:r>
            <a:endParaRPr lang="en-US" sz="6000" b="1" i="1" dirty="0">
              <a:solidFill>
                <a:schemeClr val="bg1"/>
              </a:solidFill>
            </a:endParaRPr>
          </a:p>
        </p:txBody>
      </p:sp>
      <p:sp>
        <p:nvSpPr>
          <p:cNvPr id="24" name="Rectangle 23"/>
          <p:cNvSpPr/>
          <p:nvPr/>
        </p:nvSpPr>
        <p:spPr>
          <a:xfrm>
            <a:off x="3343275" y="1644480"/>
            <a:ext cx="5229225" cy="2076450"/>
          </a:xfrm>
          <a:prstGeom prst="rect">
            <a:avLst/>
          </a:prstGeom>
          <a:solidFill>
            <a:schemeClr val="tx1">
              <a:alpha val="7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l-PL" sz="6000" b="1" i="1" dirty="0">
                <a:solidFill>
                  <a:schemeClr val="bg1"/>
                </a:solidFill>
              </a:rPr>
              <a:t>Regulatory Capital</a:t>
            </a:r>
            <a:endParaRPr lang="en-US" sz="6000" b="1" i="1" dirty="0">
              <a:solidFill>
                <a:schemeClr val="bg1"/>
              </a:solidFill>
            </a:endParaRPr>
          </a:p>
        </p:txBody>
      </p:sp>
    </p:spTree>
    <p:custDataLst>
      <p:tags r:id="rId1"/>
    </p:custDataLst>
    <p:extLst>
      <p:ext uri="{BB962C8B-B14F-4D97-AF65-F5344CB8AC3E}">
        <p14:creationId xmlns:p14="http://schemas.microsoft.com/office/powerpoint/2010/main" val="13324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FULLPATHNAME" val=" "/>
  <p:tag name="KEYWORDS" val="C:\Program Files\Ubs\PresXpress\templates\PresPrintOnScreen.pot"/>
  <p:tag name="FDSMENUDOCLEVELBTNSTATES" val="&lt;btnStates&gt;&lt;btn tag=&quot;1001&quot; state=&quot;UP&quot;/&gt;&lt;/btnStates&gt;&#10;"/>
  <p:tag name="SERIF FONT" val="UBSHeadline"/>
  <p:tag name="SANS SERIF FONT" val="Frutiger 55 Roman"/>
  <p:tag name="LANGUAGE ID" val="1033"/>
  <p:tag name="MOST RECENT UPGRADE" val="0"/>
  <p:tag name="LAST PRINTED" val="431676484375000E-10"/>
</p:tagLst>
</file>

<file path=ppt/tags/tag10.xml><?xml version="1.0" encoding="utf-8"?>
<p:tagLst xmlns:a="http://schemas.openxmlformats.org/drawingml/2006/main" xmlns:r="http://schemas.openxmlformats.org/officeDocument/2006/relationships" xmlns:p="http://schemas.openxmlformats.org/presentationml/2006/main">
  <p:tag name="TEXT_TYPE" val="TOC BODY"/>
  <p:tag name="FONT STYLE" val="SANS SERIF"/>
</p:tagLst>
</file>

<file path=ppt/tags/tag100.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2"/>
</p:tagLst>
</file>

<file path=ppt/tags/tag101.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ags/tag102.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1"/>
</p:tagLst>
</file>

<file path=ppt/tags/tag10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1"/>
</p:tagLst>
</file>

<file path=ppt/tags/tag104.xml><?xml version="1.0" encoding="utf-8"?>
<p:tagLst xmlns:a="http://schemas.openxmlformats.org/drawingml/2006/main" xmlns:r="http://schemas.openxmlformats.org/officeDocument/2006/relationships" xmlns:p="http://schemas.openxmlformats.org/presentationml/2006/main">
  <p:tag name="FONT STYLE" val="SANS SERIF"/>
  <p:tag name="COL" val="1"/>
  <p:tag name="ROW" val="2"/>
</p:tagLst>
</file>

<file path=ppt/tags/tag10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10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3"/>
</p:tagLst>
</file>

<file path=ppt/tags/tag10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10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10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11.xml><?xml version="1.0" encoding="utf-8"?>
<p:tagLst xmlns:a="http://schemas.openxmlformats.org/drawingml/2006/main" xmlns:r="http://schemas.openxmlformats.org/officeDocument/2006/relationships" xmlns:p="http://schemas.openxmlformats.org/presentationml/2006/main">
  <p:tag name="TEXT_TYPE" val="TOC TITLE"/>
  <p:tag name="FONT STYLE" val="SANS SERIF"/>
</p:tagLst>
</file>

<file path=ppt/tags/tag11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11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11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1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11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15.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16.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17.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18.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1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2.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20.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21.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22.xml><?xml version="1.0" encoding="utf-8"?>
<p:tagLst xmlns:a="http://schemas.openxmlformats.org/drawingml/2006/main" xmlns:r="http://schemas.openxmlformats.org/officeDocument/2006/relationships" xmlns:p="http://schemas.openxmlformats.org/presentationml/2006/main">
  <p:tag name="SLIDE_TYPE" val="COVER"/>
</p:tagLst>
</file>

<file path=ppt/tags/tag123.xml><?xml version="1.0" encoding="utf-8"?>
<p:tagLst xmlns:a="http://schemas.openxmlformats.org/drawingml/2006/main" xmlns:r="http://schemas.openxmlformats.org/officeDocument/2006/relationships" xmlns:p="http://schemas.openxmlformats.org/presentationml/2006/main">
  <p:tag name="TEXT_TYPE" val="CREATE DATE"/>
</p:tagLst>
</file>

<file path=ppt/tags/tag124.xml><?xml version="1.0" encoding="utf-8"?>
<p:tagLst xmlns:a="http://schemas.openxmlformats.org/drawingml/2006/main" xmlns:r="http://schemas.openxmlformats.org/officeDocument/2006/relationships" xmlns:p="http://schemas.openxmlformats.org/presentationml/2006/main">
  <p:tag name="TEXT_TYPE" val="PRESENTATION TITLE"/>
  <p:tag name="FONT STYLE" val="SANS SERIF"/>
</p:tagLst>
</file>

<file path=ppt/tags/tag125.xml><?xml version="1.0" encoding="utf-8"?>
<p:tagLst xmlns:a="http://schemas.openxmlformats.org/drawingml/2006/main" xmlns:r="http://schemas.openxmlformats.org/officeDocument/2006/relationships" xmlns:p="http://schemas.openxmlformats.org/presentationml/2006/main">
  <p:tag name="FONT STYLE" val="SERIF"/>
  <p:tag name="TEXT_TYPE" val="PRESENTATION INFOLINE"/>
</p:tagLst>
</file>

<file path=ppt/tags/tag126.xml><?xml version="1.0" encoding="utf-8"?>
<p:tagLst xmlns:a="http://schemas.openxmlformats.org/drawingml/2006/main" xmlns:r="http://schemas.openxmlformats.org/officeDocument/2006/relationships" xmlns:p="http://schemas.openxmlformats.org/presentationml/2006/main">
  <p:tag name="SLIDE_TYPE" val="TOC"/>
</p:tagLst>
</file>

<file path=ppt/tags/tag127.xml><?xml version="1.0" encoding="utf-8"?>
<p:tagLst xmlns:a="http://schemas.openxmlformats.org/drawingml/2006/main" xmlns:r="http://schemas.openxmlformats.org/officeDocument/2006/relationships" xmlns:p="http://schemas.openxmlformats.org/presentationml/2006/main">
  <p:tag name="TEXT_TYPE" val="TOC TITLE"/>
  <p:tag name="FONT STYLE" val="SANS SERIF"/>
</p:tagLst>
</file>

<file path=ppt/tags/tag128.xml><?xml version="1.0" encoding="utf-8"?>
<p:tagLst xmlns:a="http://schemas.openxmlformats.org/drawingml/2006/main" xmlns:r="http://schemas.openxmlformats.org/officeDocument/2006/relationships" xmlns:p="http://schemas.openxmlformats.org/presentationml/2006/main">
  <p:tag name="TEXT_TYPE" val="TOC BODY"/>
  <p:tag name="FONT STYLE" val="SANS SERIF"/>
</p:tagLst>
</file>

<file path=ppt/tags/tag129.xml><?xml version="1.0" encoding="utf-8"?>
<p:tagLst xmlns:a="http://schemas.openxmlformats.org/drawingml/2006/main" xmlns:r="http://schemas.openxmlformats.org/officeDocument/2006/relationships" xmlns:p="http://schemas.openxmlformats.org/presentationml/2006/main">
  <p:tag name="SLIDE_SUB_TYPE" val="SECTION"/>
  <p:tag name="SLIDE_TYPE" val="DIVIDER"/>
</p:tagLst>
</file>

<file path=ppt/tags/tag13.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30.xml><?xml version="1.0" encoding="utf-8"?>
<p:tagLst xmlns:a="http://schemas.openxmlformats.org/drawingml/2006/main" xmlns:r="http://schemas.openxmlformats.org/officeDocument/2006/relationships" xmlns:p="http://schemas.openxmlformats.org/presentationml/2006/main">
  <p:tag name="FONT STYLE" val="SANS SERIF"/>
  <p:tag name="TEXT_TYPE" val="DIVIDER TITLE"/>
</p:tagLst>
</file>

<file path=ppt/tags/tag131.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132.xml><?xml version="1.0" encoding="utf-8"?>
<p:tagLst xmlns:a="http://schemas.openxmlformats.org/drawingml/2006/main" xmlns:r="http://schemas.openxmlformats.org/officeDocument/2006/relationships" xmlns:p="http://schemas.openxmlformats.org/presentationml/2006/main">
  <p:tag name="SLIDE_TYPE" val="BODY"/>
</p:tagLst>
</file>

<file path=ppt/tags/tag133.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34.xml><?xml version="1.0" encoding="utf-8"?>
<p:tagLst xmlns:a="http://schemas.openxmlformats.org/drawingml/2006/main" xmlns:r="http://schemas.openxmlformats.org/officeDocument/2006/relationships" xmlns:p="http://schemas.openxmlformats.org/presentationml/2006/main">
  <p:tag name="SLIDE_TYPE" val="BODY"/>
</p:tagLst>
</file>

<file path=ppt/tags/tag135.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36.xml><?xml version="1.0" encoding="utf-8"?>
<p:tagLst xmlns:a="http://schemas.openxmlformats.org/drawingml/2006/main" xmlns:r="http://schemas.openxmlformats.org/officeDocument/2006/relationships" xmlns:p="http://schemas.openxmlformats.org/presentationml/2006/main">
  <p:tag name="SLIDE_SUB_TYPE" val="SECTION"/>
  <p:tag name="SLIDE_TYPE" val="DIVIDER"/>
</p:tagLst>
</file>

<file path=ppt/tags/tag137.xml><?xml version="1.0" encoding="utf-8"?>
<p:tagLst xmlns:a="http://schemas.openxmlformats.org/drawingml/2006/main" xmlns:r="http://schemas.openxmlformats.org/officeDocument/2006/relationships" xmlns:p="http://schemas.openxmlformats.org/presentationml/2006/main">
  <p:tag name="FONT STYLE" val="SANS SERIF"/>
  <p:tag name="TEXT_TYPE" val="DIVIDER TITLE"/>
</p:tagLst>
</file>

<file path=ppt/tags/tag138.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139.xml><?xml version="1.0" encoding="utf-8"?>
<p:tagLst xmlns:a="http://schemas.openxmlformats.org/drawingml/2006/main" xmlns:r="http://schemas.openxmlformats.org/officeDocument/2006/relationships" xmlns:p="http://schemas.openxmlformats.org/presentationml/2006/main">
  <p:tag name="SLIDE_TYPE" val="BODY"/>
</p:tagLst>
</file>

<file path=ppt/tags/tag1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140.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41.xml><?xml version="1.0" encoding="utf-8"?>
<p:tagLst xmlns:a="http://schemas.openxmlformats.org/drawingml/2006/main" xmlns:r="http://schemas.openxmlformats.org/officeDocument/2006/relationships" xmlns:p="http://schemas.openxmlformats.org/presentationml/2006/main">
  <p:tag name="SLIDE_TYPE" val="BODY"/>
</p:tagLst>
</file>

<file path=ppt/tags/tag142.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43.xml><?xml version="1.0" encoding="utf-8"?>
<p:tagLst xmlns:a="http://schemas.openxmlformats.org/drawingml/2006/main" xmlns:r="http://schemas.openxmlformats.org/officeDocument/2006/relationships" xmlns:p="http://schemas.openxmlformats.org/presentationml/2006/main">
  <p:tag name="SLIDE_TYPE" val="BODY"/>
</p:tagLst>
</file>

<file path=ppt/tags/tag144.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45.xml><?xml version="1.0" encoding="utf-8"?>
<p:tagLst xmlns:a="http://schemas.openxmlformats.org/drawingml/2006/main" xmlns:r="http://schemas.openxmlformats.org/officeDocument/2006/relationships" xmlns:p="http://schemas.openxmlformats.org/presentationml/2006/main">
  <p:tag name="SLIDE_TYPE" val="BODY"/>
</p:tagLst>
</file>

<file path=ppt/tags/tag146.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47.xml><?xml version="1.0" encoding="utf-8"?>
<p:tagLst xmlns:a="http://schemas.openxmlformats.org/drawingml/2006/main" xmlns:r="http://schemas.openxmlformats.org/officeDocument/2006/relationships" xmlns:p="http://schemas.openxmlformats.org/presentationml/2006/main">
  <p:tag name="SLIDE_SUB_TYPE" val="SECTION"/>
  <p:tag name="SLIDE_TYPE" val="DIVIDER"/>
</p:tagLst>
</file>

<file path=ppt/tags/tag148.xml><?xml version="1.0" encoding="utf-8"?>
<p:tagLst xmlns:a="http://schemas.openxmlformats.org/drawingml/2006/main" xmlns:r="http://schemas.openxmlformats.org/officeDocument/2006/relationships" xmlns:p="http://schemas.openxmlformats.org/presentationml/2006/main">
  <p:tag name="FONT STYLE" val="SANS SERIF"/>
  <p:tag name="TEXT_TYPE" val="DIVIDER TITLE"/>
</p:tagLst>
</file>

<file path=ppt/tags/tag149.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15.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50.xml><?xml version="1.0" encoding="utf-8"?>
<p:tagLst xmlns:a="http://schemas.openxmlformats.org/drawingml/2006/main" xmlns:r="http://schemas.openxmlformats.org/officeDocument/2006/relationships" xmlns:p="http://schemas.openxmlformats.org/presentationml/2006/main">
  <p:tag name="SLIDE_TYPE" val="BODY"/>
</p:tagLst>
</file>

<file path=ppt/tags/tag151.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52.xml><?xml version="1.0" encoding="utf-8"?>
<p:tagLst xmlns:a="http://schemas.openxmlformats.org/drawingml/2006/main" xmlns:r="http://schemas.openxmlformats.org/officeDocument/2006/relationships" xmlns:p="http://schemas.openxmlformats.org/presentationml/2006/main">
  <p:tag name="SLIDE_TYPE" val="BODY"/>
</p:tagLst>
</file>

<file path=ppt/tags/tag153.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54.xml><?xml version="1.0" encoding="utf-8"?>
<p:tagLst xmlns:a="http://schemas.openxmlformats.org/drawingml/2006/main" xmlns:r="http://schemas.openxmlformats.org/officeDocument/2006/relationships" xmlns:p="http://schemas.openxmlformats.org/presentationml/2006/main">
  <p:tag name="SLIDE_TYPE" val="BODY"/>
</p:tagLst>
</file>

<file path=ppt/tags/tag155.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56.xml><?xml version="1.0" encoding="utf-8"?>
<p:tagLst xmlns:a="http://schemas.openxmlformats.org/drawingml/2006/main" xmlns:r="http://schemas.openxmlformats.org/officeDocument/2006/relationships" xmlns:p="http://schemas.openxmlformats.org/presentationml/2006/main">
  <p:tag name="SLIDE_TYPE" val="BODY"/>
</p:tagLst>
</file>

<file path=ppt/tags/tag157.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58.xml><?xml version="1.0" encoding="utf-8"?>
<p:tagLst xmlns:a="http://schemas.openxmlformats.org/drawingml/2006/main" xmlns:r="http://schemas.openxmlformats.org/officeDocument/2006/relationships" xmlns:p="http://schemas.openxmlformats.org/presentationml/2006/main">
  <p:tag name="SLIDE_TYPE" val="BODY"/>
</p:tagLst>
</file>

<file path=ppt/tags/tag159.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6.xml><?xml version="1.0" encoding="utf-8"?>
<p:tagLst xmlns:a="http://schemas.openxmlformats.org/drawingml/2006/main" xmlns:r="http://schemas.openxmlformats.org/officeDocument/2006/relationships" xmlns:p="http://schemas.openxmlformats.org/presentationml/2006/main">
  <p:tag name="TEXT_TYPE" val="DOCUMENT ID"/>
</p:tagLst>
</file>

<file path=ppt/tags/tag160.xml><?xml version="1.0" encoding="utf-8"?>
<p:tagLst xmlns:a="http://schemas.openxmlformats.org/drawingml/2006/main" xmlns:r="http://schemas.openxmlformats.org/officeDocument/2006/relationships" xmlns:p="http://schemas.openxmlformats.org/presentationml/2006/main">
  <p:tag name="SLIDE_TYPE" val="BODY"/>
</p:tagLst>
</file>

<file path=ppt/tags/tag161.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62.xml><?xml version="1.0" encoding="utf-8"?>
<p:tagLst xmlns:a="http://schemas.openxmlformats.org/drawingml/2006/main" xmlns:r="http://schemas.openxmlformats.org/officeDocument/2006/relationships" xmlns:p="http://schemas.openxmlformats.org/presentationml/2006/main">
  <p:tag name="SLIDE_TYPE" val="BODY"/>
</p:tagLst>
</file>

<file path=ppt/tags/tag163.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64.xml><?xml version="1.0" encoding="utf-8"?>
<p:tagLst xmlns:a="http://schemas.openxmlformats.org/drawingml/2006/main" xmlns:r="http://schemas.openxmlformats.org/officeDocument/2006/relationships" xmlns:p="http://schemas.openxmlformats.org/presentationml/2006/main">
  <p:tag name="SLIDE_SUB_TYPE" val="SECTION"/>
  <p:tag name="SLIDE_TYPE" val="DIVIDER"/>
</p:tagLst>
</file>

<file path=ppt/tags/tag165.xml><?xml version="1.0" encoding="utf-8"?>
<p:tagLst xmlns:a="http://schemas.openxmlformats.org/drawingml/2006/main" xmlns:r="http://schemas.openxmlformats.org/officeDocument/2006/relationships" xmlns:p="http://schemas.openxmlformats.org/presentationml/2006/main">
  <p:tag name="FONT STYLE" val="SANS SERIF"/>
  <p:tag name="TEXT_TYPE" val="DIVIDER TITLE"/>
</p:tagLst>
</file>

<file path=ppt/tags/tag166.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167.xml><?xml version="1.0" encoding="utf-8"?>
<p:tagLst xmlns:a="http://schemas.openxmlformats.org/drawingml/2006/main" xmlns:r="http://schemas.openxmlformats.org/officeDocument/2006/relationships" xmlns:p="http://schemas.openxmlformats.org/presentationml/2006/main">
  <p:tag name="SLIDE_TYPE" val="BODY"/>
</p:tagLst>
</file>

<file path=ppt/tags/tag168.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69.xml><?xml version="1.0" encoding="utf-8"?>
<p:tagLst xmlns:a="http://schemas.openxmlformats.org/drawingml/2006/main" xmlns:r="http://schemas.openxmlformats.org/officeDocument/2006/relationships" xmlns:p="http://schemas.openxmlformats.org/presentationml/2006/main">
  <p:tag name="SLIDE_TYPE" val="BODY"/>
</p:tagLst>
</file>

<file path=ppt/tags/tag17.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170.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71.xml><?xml version="1.0" encoding="utf-8"?>
<p:tagLst xmlns:a="http://schemas.openxmlformats.org/drawingml/2006/main" xmlns:r="http://schemas.openxmlformats.org/officeDocument/2006/relationships" xmlns:p="http://schemas.openxmlformats.org/presentationml/2006/main">
  <p:tag name="SLIDE_TYPE" val="BODY"/>
</p:tagLst>
</file>

<file path=ppt/tags/tag172.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73.xml><?xml version="1.0" encoding="utf-8"?>
<p:tagLst xmlns:a="http://schemas.openxmlformats.org/drawingml/2006/main" xmlns:r="http://schemas.openxmlformats.org/officeDocument/2006/relationships" xmlns:p="http://schemas.openxmlformats.org/presentationml/2006/main">
  <p:tag name="SLIDE_TYPE" val="BODY"/>
</p:tagLst>
</file>

<file path=ppt/tags/tag174.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75.xml><?xml version="1.0" encoding="utf-8"?>
<p:tagLst xmlns:a="http://schemas.openxmlformats.org/drawingml/2006/main" xmlns:r="http://schemas.openxmlformats.org/officeDocument/2006/relationships" xmlns:p="http://schemas.openxmlformats.org/presentationml/2006/main">
  <p:tag name="SLIDE_SUB_TYPE" val="SECTION"/>
  <p:tag name="SLIDE_TYPE" val="DIVIDER"/>
</p:tagLst>
</file>

<file path=ppt/tags/tag176.xml><?xml version="1.0" encoding="utf-8"?>
<p:tagLst xmlns:a="http://schemas.openxmlformats.org/drawingml/2006/main" xmlns:r="http://schemas.openxmlformats.org/officeDocument/2006/relationships" xmlns:p="http://schemas.openxmlformats.org/presentationml/2006/main">
  <p:tag name="FONT STYLE" val="SANS SERIF"/>
  <p:tag name="TEXT_TYPE" val="DIVIDER TITLE"/>
</p:tagLst>
</file>

<file path=ppt/tags/tag177.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178.xml><?xml version="1.0" encoding="utf-8"?>
<p:tagLst xmlns:a="http://schemas.openxmlformats.org/drawingml/2006/main" xmlns:r="http://schemas.openxmlformats.org/officeDocument/2006/relationships" xmlns:p="http://schemas.openxmlformats.org/presentationml/2006/main">
  <p:tag name="SLIDE_TYPE" val="BODY"/>
</p:tagLst>
</file>

<file path=ppt/tags/tag179.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80.xml><?xml version="1.0" encoding="utf-8"?>
<p:tagLst xmlns:a="http://schemas.openxmlformats.org/drawingml/2006/main" xmlns:r="http://schemas.openxmlformats.org/officeDocument/2006/relationships" xmlns:p="http://schemas.openxmlformats.org/presentationml/2006/main">
  <p:tag name="SLIDE_SUB_TYPE" val="SECTION"/>
  <p:tag name="SLIDE_TYPE" val="DIVIDER"/>
</p:tagLst>
</file>

<file path=ppt/tags/tag181.xml><?xml version="1.0" encoding="utf-8"?>
<p:tagLst xmlns:a="http://schemas.openxmlformats.org/drawingml/2006/main" xmlns:r="http://schemas.openxmlformats.org/officeDocument/2006/relationships" xmlns:p="http://schemas.openxmlformats.org/presentationml/2006/main">
  <p:tag name="FONT STYLE" val="SANS SERIF"/>
  <p:tag name="TEXT_TYPE" val="DIVIDER TITLE"/>
</p:tagLst>
</file>

<file path=ppt/tags/tag182.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19.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xml><?xml version="1.0" encoding="utf-8"?>
<p:tagLst xmlns:a="http://schemas.openxmlformats.org/drawingml/2006/main" xmlns:r="http://schemas.openxmlformats.org/officeDocument/2006/relationships" xmlns:p="http://schemas.openxmlformats.org/presentationml/2006/main">
  <p:tag name="TEXT_TYPE" val="CREATE DATE"/>
</p:tagLst>
</file>

<file path=ppt/tags/tag20.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2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2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2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5.xml><?xml version="1.0" encoding="utf-8"?>
<p:tagLst xmlns:a="http://schemas.openxmlformats.org/drawingml/2006/main" xmlns:r="http://schemas.openxmlformats.org/officeDocument/2006/relationships" xmlns:p="http://schemas.openxmlformats.org/presentationml/2006/main">
  <p:tag name="TEXT_TYPE" val="DOCUMENT ID"/>
</p:tagLst>
</file>

<file path=ppt/tags/tag26.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2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28.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2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3.xml><?xml version="1.0" encoding="utf-8"?>
<p:tagLst xmlns:a="http://schemas.openxmlformats.org/drawingml/2006/main" xmlns:r="http://schemas.openxmlformats.org/officeDocument/2006/relationships" xmlns:p="http://schemas.openxmlformats.org/presentationml/2006/main">
  <p:tag name="TEXT_TYPE" val="PRESENTATION PRESENTER"/>
  <p:tag name="FONT STYLE" val="SANS SERIF"/>
</p:tagLst>
</file>

<file path=ppt/tags/tag3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3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32.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33.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4.xml><?xml version="1.0" encoding="utf-8"?>
<p:tagLst xmlns:a="http://schemas.openxmlformats.org/drawingml/2006/main" xmlns:r="http://schemas.openxmlformats.org/officeDocument/2006/relationships" xmlns:p="http://schemas.openxmlformats.org/presentationml/2006/main">
  <p:tag name="TEXT_TYPE" val="DOCUMENT ID"/>
</p:tagLst>
</file>

<file path=ppt/tags/tag35.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36.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3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3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3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4.xml><?xml version="1.0" encoding="utf-8"?>
<p:tagLst xmlns:a="http://schemas.openxmlformats.org/drawingml/2006/main" xmlns:r="http://schemas.openxmlformats.org/officeDocument/2006/relationships" xmlns:p="http://schemas.openxmlformats.org/presentationml/2006/main">
  <p:tag name="TEXT_TYPE" val="PRESENTATION TITLE"/>
  <p:tag name="FONT STYLE" val="SANS SERIF"/>
</p:tagLst>
</file>

<file path=ppt/tags/tag40.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4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4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43.xml><?xml version="1.0" encoding="utf-8"?>
<p:tagLst xmlns:a="http://schemas.openxmlformats.org/drawingml/2006/main" xmlns:r="http://schemas.openxmlformats.org/officeDocument/2006/relationships" xmlns:p="http://schemas.openxmlformats.org/presentationml/2006/main">
  <p:tag name="TEXT_TYPE" val="DOCUMENT ID"/>
</p:tagLst>
</file>

<file path=ppt/tags/tag44.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4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4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3"/>
</p:tagLst>
</file>

<file path=ppt/tags/tag4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3"/>
</p:tagLst>
</file>

<file path=ppt/tags/tag4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4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5.xml><?xml version="1.0" encoding="utf-8"?>
<p:tagLst xmlns:a="http://schemas.openxmlformats.org/drawingml/2006/main" xmlns:r="http://schemas.openxmlformats.org/officeDocument/2006/relationships" xmlns:p="http://schemas.openxmlformats.org/presentationml/2006/main">
  <p:tag name="TEXT_TYPE" val="SECURITY TEXT"/>
  <p:tag name="FONT STYLE" val="SANS SERIF"/>
</p:tagLst>
</file>

<file path=ppt/tags/tag5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51.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5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53.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5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55.xml><?xml version="1.0" encoding="utf-8"?>
<p:tagLst xmlns:a="http://schemas.openxmlformats.org/drawingml/2006/main" xmlns:r="http://schemas.openxmlformats.org/officeDocument/2006/relationships" xmlns:p="http://schemas.openxmlformats.org/presentationml/2006/main">
  <p:tag name="TEXT_TYPE" val="DOCUMENT ID"/>
</p:tagLst>
</file>

<file path=ppt/tags/tag56.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57.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ags/tag58.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2"/>
</p:tagLst>
</file>

<file path=ppt/tags/tag59.xml><?xml version="1.0" encoding="utf-8"?>
<p:tagLst xmlns:a="http://schemas.openxmlformats.org/drawingml/2006/main" xmlns:r="http://schemas.openxmlformats.org/officeDocument/2006/relationships" xmlns:p="http://schemas.openxmlformats.org/presentationml/2006/main">
  <p:tag name="ROW" val="2"/>
  <p:tag name="COL" val="2"/>
</p:tagLst>
</file>

<file path=ppt/tags/tag6.xml><?xml version="1.0" encoding="utf-8"?>
<p:tagLst xmlns:a="http://schemas.openxmlformats.org/drawingml/2006/main" xmlns:r="http://schemas.openxmlformats.org/officeDocument/2006/relationships" xmlns:p="http://schemas.openxmlformats.org/presentationml/2006/main">
  <p:tag name="FONT STYLE" val="SERIF"/>
  <p:tag name="TEXT_TYPE" val="PRESENTATION INFOLINE"/>
</p:tagLst>
</file>

<file path=ppt/tags/tag6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6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62.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63.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1"/>
</p:tagLst>
</file>

<file path=ppt/tags/tag6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1"/>
</p:tagLst>
</file>

<file path=ppt/tags/tag65.xml><?xml version="1.0" encoding="utf-8"?>
<p:tagLst xmlns:a="http://schemas.openxmlformats.org/drawingml/2006/main" xmlns:r="http://schemas.openxmlformats.org/officeDocument/2006/relationships" xmlns:p="http://schemas.openxmlformats.org/presentationml/2006/main">
  <p:tag name="FONT STYLE" val="SANS SERIF"/>
  <p:tag name="COL" val="1"/>
  <p:tag name="ROW" val="2"/>
</p:tagLst>
</file>

<file path=ppt/tags/tag66.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6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6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6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7.xml><?xml version="1.0" encoding="utf-8"?>
<p:tagLst xmlns:a="http://schemas.openxmlformats.org/drawingml/2006/main" xmlns:r="http://schemas.openxmlformats.org/officeDocument/2006/relationships" xmlns:p="http://schemas.openxmlformats.org/presentationml/2006/main">
  <p:tag name="TEXT_TYPE" val="PRESENTATION PRESENTER FUNCTION"/>
  <p:tag name="FONT STYLE" val="SANS SERIF"/>
</p:tagLst>
</file>

<file path=ppt/tags/tag70.xml><?xml version="1.0" encoding="utf-8"?>
<p:tagLst xmlns:a="http://schemas.openxmlformats.org/drawingml/2006/main" xmlns:r="http://schemas.openxmlformats.org/officeDocument/2006/relationships" xmlns:p="http://schemas.openxmlformats.org/presentationml/2006/main">
  <p:tag name="TEXT_TYPE" val="DOCUMENT ID"/>
</p:tagLst>
</file>

<file path=ppt/tags/tag71.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72.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ags/tag7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2"/>
</p:tagLst>
</file>

<file path=ppt/tags/tag74.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75.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7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7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7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7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8.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710000000000000E-13"/>
  <p:tag name="LEFT" val="612000000000000E-12"/>
  <p:tag name="HEIGHT" val="260000000000000E-13"/>
  <p:tag name="WIDTH" val="850000000000000E-13"/>
  <p:tag name="TEXT_TYPE" val="DRAFT STAMP"/>
</p:tagLst>
</file>

<file path=ppt/tags/tag8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81.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82.xml><?xml version="1.0" encoding="utf-8"?>
<p:tagLst xmlns:a="http://schemas.openxmlformats.org/drawingml/2006/main" xmlns:r="http://schemas.openxmlformats.org/officeDocument/2006/relationships" xmlns:p="http://schemas.openxmlformats.org/presentationml/2006/main">
  <p:tag name="TEXT_TYPE" val="DOCUMENT ID"/>
</p:tagLst>
</file>

<file path=ppt/tags/tag83.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84.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1"/>
</p:tagLst>
</file>

<file path=ppt/tags/tag85.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1"/>
</p:tagLst>
</file>

<file path=ppt/tags/tag86.xml><?xml version="1.0" encoding="utf-8"?>
<p:tagLst xmlns:a="http://schemas.openxmlformats.org/drawingml/2006/main" xmlns:r="http://schemas.openxmlformats.org/officeDocument/2006/relationships" xmlns:p="http://schemas.openxmlformats.org/presentationml/2006/main">
  <p:tag name="FONT STYLE" val="SANS SERIF"/>
  <p:tag name="COL" val="1"/>
  <p:tag name="ROW" val="2"/>
</p:tagLst>
</file>

<file path=ppt/tags/tag8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88.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Lst>
</file>

<file path=ppt/tags/tag8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2"/>
</p:tagLst>
</file>

<file path=ppt/tags/tag9.xml><?xml version="1.0" encoding="utf-8"?>
<p:tagLst xmlns:a="http://schemas.openxmlformats.org/drawingml/2006/main" xmlns:r="http://schemas.openxmlformats.org/officeDocument/2006/relationships" xmlns:p="http://schemas.openxmlformats.org/presentationml/2006/main">
  <p:tag name="FONT STYLE" val="SANS SERIF"/>
</p:tagLst>
</file>

<file path=ppt/tags/tag9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9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1"/>
</p:tagLst>
</file>

<file path=ppt/tags/tag92.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Lst>
</file>

<file path=ppt/tags/tag93.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94.xml><?xml version="1.0" encoding="utf-8"?>
<p:tagLst xmlns:a="http://schemas.openxmlformats.org/drawingml/2006/main" xmlns:r="http://schemas.openxmlformats.org/officeDocument/2006/relationships" xmlns:p="http://schemas.openxmlformats.org/presentationml/2006/main">
  <p:tag name="TEXT_TYPE" val="DOCUMENT ID"/>
</p:tagLst>
</file>

<file path=ppt/tags/tag95.xml><?xml version="1.0" encoding="utf-8"?>
<p:tagLst xmlns:a="http://schemas.openxmlformats.org/drawingml/2006/main" xmlns:r="http://schemas.openxmlformats.org/officeDocument/2006/relationships" xmlns:p="http://schemas.openxmlformats.org/presentationml/2006/main">
  <p:tag name="FONT STYLE" val="SANS SERIF"/>
  <p:tag name="ISLOCKED" val="TRUE"/>
  <p:tag name="TOP" val="200000000000000E-13"/>
  <p:tag name="LEFT" val="331199989318848E-13"/>
  <p:tag name="HEIGHT" val="260000000000000E-13"/>
  <p:tag name="WIDTH" val="850000000000000E-13"/>
  <p:tag name="TEXT_TYPE" val="DRAFT STAMP"/>
</p:tagLst>
</file>

<file path=ppt/tags/tag96.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3"/>
</p:tagLst>
</file>

<file path=ppt/tags/tag9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2"/>
  <p:tag name="COL" val="3"/>
</p:tagLst>
</file>

<file path=ppt/tags/tag98.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3"/>
</p:tagLst>
</file>

<file path=ppt/tags/tag99.xml><?xml version="1.0" encoding="utf-8"?>
<p:tagLst xmlns:a="http://schemas.openxmlformats.org/drawingml/2006/main" xmlns:r="http://schemas.openxmlformats.org/officeDocument/2006/relationships" xmlns:p="http://schemas.openxmlformats.org/presentationml/2006/main">
  <p:tag name="FONT STYLE" val="SANS SERIF"/>
  <p:tag name="ROW" val="2"/>
  <p:tag name="COL" val="2"/>
</p:tagLst>
</file>

<file path=ppt/theme/theme1.xml><?xml version="1.0" encoding="utf-8"?>
<a:theme xmlns:a="http://schemas.openxmlformats.org/drawingml/2006/main" name="PresXpress_OnScreen_Theme">
  <a:themeElements>
    <a:clrScheme name="UBS Colorset">
      <a:dk1>
        <a:sysClr val="windowText" lastClr="000000"/>
      </a:dk1>
      <a:lt1>
        <a:sysClr val="window" lastClr="FFFFFF"/>
      </a:lt1>
      <a:dk2>
        <a:srgbClr val="E60000"/>
      </a:dk2>
      <a:lt2>
        <a:srgbClr val="FFFFFF"/>
      </a:lt2>
      <a:accent1>
        <a:srgbClr val="3692CA"/>
      </a:accent1>
      <a:accent2>
        <a:srgbClr val="C09979"/>
      </a:accent2>
      <a:accent3>
        <a:srgbClr val="4D3C2F"/>
      </a:accent3>
      <a:accent4>
        <a:srgbClr val="AFBCD5"/>
      </a:accent4>
      <a:accent5>
        <a:srgbClr val="759731"/>
      </a:accent5>
      <a:accent6>
        <a:srgbClr val="A43725"/>
      </a:accent6>
      <a:hlink>
        <a:srgbClr val="0000FF"/>
      </a:hlink>
      <a:folHlink>
        <a:srgbClr val="800080"/>
      </a:folHlink>
    </a:clrScheme>
    <a:fontScheme name="UBS OnScreen Fontset">
      <a:majorFont>
        <a:latin typeface="UBSHeadline"/>
        <a:ea typeface="MS PGothic"/>
        <a:cs typeface=""/>
      </a:majorFont>
      <a:minorFont>
        <a:latin typeface="Frutiger 55 Roman"/>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7B7D80"/>
          </a:solid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7B7D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3783FF"/>
      </a:dk2>
      <a:lt2>
        <a:srgbClr val="295595"/>
      </a:lt2>
      <a:accent1>
        <a:srgbClr val="295595"/>
      </a:accent1>
      <a:accent2>
        <a:srgbClr val="FFFFFF"/>
      </a:accent2>
      <a:accent3>
        <a:srgbClr val="FFFFFF"/>
      </a:accent3>
      <a:accent4>
        <a:srgbClr val="000000"/>
      </a:accent4>
      <a:accent5>
        <a:srgbClr val="ACB4C8"/>
      </a:accent5>
      <a:accent6>
        <a:srgbClr val="E7E7E7"/>
      </a:accent6>
      <a:hlink>
        <a:srgbClr val="000000"/>
      </a:hlink>
      <a:folHlink>
        <a:srgbClr val="DDF2F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2009-09-25T15:45:46Z</outs:dateTime>
      <outs:isPinned>true</outs:isPinned>
    </outs:relatedDate>
    <outs:relatedDate>
      <outs:type>2</outs:type>
      <outs:displayName>Created</outs:displayName>
      <outs:dateTime>2002-05-03T03:00:09Z</outs:dateTime>
      <outs:isPinned>true</outs:isPinned>
    </outs:relatedDate>
    <outs:relatedDate>
      <outs:type>4</outs:type>
      <outs:displayName>Last Printed</outs:displayName>
      <outs:dateTime>2002-05-24T21:26:29Z</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Eric Larrabee</outs:displayName>
          <outs:accountName/>
        </outs:relatedPerson>
      </outs:people>
      <outs:source>0</outs:source>
      <outs:isPinned>true</outs:isPinned>
    </outs:relatedPeopleItem>
    <outs:relatedPeopleItem>
      <outs:category>Last modified by</outs:category>
      <outs:people>
        <outs:relatedPerson>
          <outs:displayName>e43180838</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38396EF9-1456-4C26-847A-906984625B92}">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0</TotalTime>
  <Words>2259</Words>
  <Application>Microsoft Office PowerPoint</Application>
  <PresentationFormat>Niestandardowy</PresentationFormat>
  <Paragraphs>279</Paragraphs>
  <Slides>26</Slides>
  <Notes>18</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26</vt:i4>
      </vt:variant>
    </vt:vector>
  </HeadingPairs>
  <TitlesOfParts>
    <vt:vector size="35" baseType="lpstr">
      <vt:lpstr>Arial</vt:lpstr>
      <vt:lpstr>Arial Unicode MS</vt:lpstr>
      <vt:lpstr>Cambria Math</vt:lpstr>
      <vt:lpstr>Frutiger 45 Light</vt:lpstr>
      <vt:lpstr>Frutiger 55 Roman</vt:lpstr>
      <vt:lpstr>Symbol</vt:lpstr>
      <vt:lpstr>UBSHeadline</vt:lpstr>
      <vt:lpstr>Wingdings</vt:lpstr>
      <vt:lpstr>PresXpress_OnScreen_Theme</vt:lpstr>
      <vt:lpstr>   Regulatory Capital Requirements –Overview</vt:lpstr>
      <vt:lpstr>Agenda</vt:lpstr>
      <vt:lpstr>Section 1</vt:lpstr>
      <vt:lpstr>Financial regulation – The Regulator</vt:lpstr>
      <vt:lpstr>History </vt:lpstr>
      <vt:lpstr>Section 2</vt:lpstr>
      <vt:lpstr>Economic capital (EC)</vt:lpstr>
      <vt:lpstr>Regulatory Capital (RC)</vt:lpstr>
      <vt:lpstr>Why Economic capital is not enough?</vt:lpstr>
      <vt:lpstr>Loss: expected / unexpected / catastrophic</vt:lpstr>
      <vt:lpstr>Section 3</vt:lpstr>
      <vt:lpstr>The Sources of Risk for Banks – Primary Risks</vt:lpstr>
      <vt:lpstr>New regulatory capital requirements </vt:lpstr>
      <vt:lpstr>First idea – Leverage ratio</vt:lpstr>
      <vt:lpstr>Second idea – risk based approach</vt:lpstr>
      <vt:lpstr>Risk metrics and the "complex" formula</vt:lpstr>
      <vt:lpstr>The Sources of Risk for Banks – Secondary Risks</vt:lpstr>
      <vt:lpstr>Three levels of shopistication – Operational Risk Example </vt:lpstr>
      <vt:lpstr>Section 4 (optional)</vt:lpstr>
      <vt:lpstr>Economic Foundations of the Risk Weight Formula</vt:lpstr>
      <vt:lpstr>Modelling Assumptions behind RWAs</vt:lpstr>
      <vt:lpstr>Some mathematics of the RWAs formula</vt:lpstr>
      <vt:lpstr>Final derivation of the RWAs formula</vt:lpstr>
      <vt:lpstr>Section 5</vt:lpstr>
      <vt:lpstr>Conclusion</vt:lpstr>
      <vt:lpstr>Section 7</vt:lpstr>
    </vt:vector>
  </TitlesOfParts>
  <Company>UBS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Klaesner, Dennis</dc:creator>
  <cp:lastModifiedBy>Tomasz Janiczko</cp:lastModifiedBy>
  <cp:revision>269</cp:revision>
  <cp:lastPrinted>2018-03-08T14:34:04Z</cp:lastPrinted>
  <dcterms:created xsi:type="dcterms:W3CDTF">2002-05-03T03:00:09Z</dcterms:created>
  <dcterms:modified xsi:type="dcterms:W3CDTF">2025-03-18T17:19:21Z</dcterms:modified>
  <cp:version>3.3.02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UniqueID">
    <vt:lpwstr/>
  </property>
  <property fmtid="{D5CDD505-2E9C-101B-9397-08002B2CF9AE}" pid="3" name="PresPrintTemplate">
    <vt:lpwstr>True</vt:lpwstr>
  </property>
  <property fmtid="{D5CDD505-2E9C-101B-9397-08002B2CF9AE}" pid="4" name="PresPrintOnScreen">
    <vt:lpwstr>True</vt:lpwstr>
  </property>
  <property fmtid="{D5CDD505-2E9C-101B-9397-08002B2CF9AE}" pid="5" name="split-s">
    <vt:lpwstr>0</vt:lpwstr>
  </property>
  <property fmtid="{D5CDD505-2E9C-101B-9397-08002B2CF9AE}" pid="6" name="split-a">
    <vt:lpwstr>0</vt:lpwstr>
  </property>
  <property fmtid="{D5CDD505-2E9C-101B-9397-08002B2CF9AE}" pid="7" name="CreatedAddinVersion">
    <vt:lpwstr>3.3.03</vt:lpwstr>
  </property>
  <property fmtid="{D5CDD505-2E9C-101B-9397-08002B2CF9AE}" pid="8" name="CurrentAddinVersion">
    <vt:lpwstr>3.3.02</vt:lpwstr>
  </property>
  <property fmtid="{D5CDD505-2E9C-101B-9397-08002B2CF9AE}" pid="9" name="CreateDate">
    <vt:lpwstr>06.04.2016 11:06:37</vt:lpwstr>
  </property>
  <property fmtid="{D5CDD505-2E9C-101B-9397-08002B2CF9AE}" pid="10" name="CreatedTemplateVersion">
    <vt:lpwstr>3.3.03</vt:lpwstr>
  </property>
  <property fmtid="{D5CDD505-2E9C-101B-9397-08002B2CF9AE}" pid="11" name="MOST RECENT UPGRADE">
    <vt:lpwstr>0</vt:lpwstr>
  </property>
  <property fmtid="{D5CDD505-2E9C-101B-9397-08002B2CF9AE}" pid="12" name="CoverLogoIncluded">
    <vt:lpwstr>True</vt:lpwstr>
  </property>
  <property fmtid="{D5CDD505-2E9C-101B-9397-08002B2CF9AE}" pid="13" name="CoverLogoID">
    <vt:lpwstr>plain_co_w4</vt:lpwstr>
  </property>
  <property fmtid="{D5CDD505-2E9C-101B-9397-08002B2CF9AE}" pid="14" name="CoverPage.Ppt">
    <vt:lpwstr>True</vt:lpwstr>
  </property>
  <property fmtid="{D5CDD505-2E9C-101B-9397-08002B2CF9AE}" pid="15" name="CoverPhoto.Ppt">
    <vt:lpwstr/>
  </property>
  <property fmtid="{D5CDD505-2E9C-101B-9397-08002B2CF9AE}" pid="16" name="CoverPhotoPath">
    <vt:lpwstr/>
  </property>
  <property fmtid="{D5CDD505-2E9C-101B-9397-08002B2CF9AE}" pid="17" name="SecurityLevel">
    <vt:lpwstr>1</vt:lpwstr>
  </property>
  <property fmtid="{D5CDD505-2E9C-101B-9397-08002B2CF9AE}" pid="18" name="CoverPhotoIncluded">
    <vt:lpwstr>True</vt:lpwstr>
  </property>
  <property fmtid="{D5CDD505-2E9C-101B-9397-08002B2CF9AE}" pid="19" name="CoverPhotoIsCustom">
    <vt:lpwstr>False</vt:lpwstr>
  </property>
  <property fmtid="{D5CDD505-2E9C-101B-9397-08002B2CF9AE}" pid="20" name="InsideLogoIncluded">
    <vt:lpwstr>True</vt:lpwstr>
  </property>
  <property fmtid="{D5CDD505-2E9C-101B-9397-08002B2CF9AE}" pid="21" name="InsideLogoID">
    <vt:lpwstr>plain_co_w4</vt:lpwstr>
  </property>
  <property fmtid="{D5CDD505-2E9C-101B-9397-08002B2CF9AE}" pid="22" name="IncludeID.Ppt">
    <vt:lpwstr>False</vt:lpwstr>
  </property>
  <property fmtid="{D5CDD505-2E9C-101B-9397-08002B2CF9AE}" pid="23" name="IDStampItems">
    <vt:lpwstr>15</vt:lpwstr>
  </property>
  <property fmtid="{D5CDD505-2E9C-101B-9397-08002B2CF9AE}" pid="24" name="DraftStamp.Ppt">
    <vt:lpwstr>False</vt:lpwstr>
  </property>
  <property fmtid="{D5CDD505-2E9C-101B-9397-08002B2CF9AE}" pid="25" name="TOC.Ppt">
    <vt:lpwstr>True</vt:lpwstr>
  </property>
  <property fmtid="{D5CDD505-2E9C-101B-9397-08002B2CF9AE}" pid="26" name="TocSecLevel1">
    <vt:lpwstr>1</vt:lpwstr>
  </property>
  <property fmtid="{D5CDD505-2E9C-101B-9397-08002B2CF9AE}" pid="27" name="TocSecLevel2">
    <vt:lpwstr>0</vt:lpwstr>
  </property>
  <property fmtid="{D5CDD505-2E9C-101B-9397-08002B2CF9AE}" pid="28" name="TocSecLevel3">
    <vt:lpwstr>0</vt:lpwstr>
  </property>
  <property fmtid="{D5CDD505-2E9C-101B-9397-08002B2CF9AE}" pid="29" name="TocApdxLevel1">
    <vt:lpwstr>4</vt:lpwstr>
  </property>
  <property fmtid="{D5CDD505-2E9C-101B-9397-08002B2CF9AE}" pid="30" name="TocApdxLevel2">
    <vt:lpwstr>5</vt:lpwstr>
  </property>
  <property fmtid="{D5CDD505-2E9C-101B-9397-08002B2CF9AE}" pid="31" name="TocApdxLevel3">
    <vt:lpwstr>6</vt:lpwstr>
  </property>
  <property fmtid="{D5CDD505-2E9C-101B-9397-08002B2CF9AE}" pid="32" name="SPageNumbering1.Ppt">
    <vt:lpwstr>True</vt:lpwstr>
  </property>
  <property fmtid="{D5CDD505-2E9C-101B-9397-08002B2CF9AE}" pid="33" name="SPageNumbering2.Ppt">
    <vt:lpwstr>True</vt:lpwstr>
  </property>
  <property fmtid="{D5CDD505-2E9C-101B-9397-08002B2CF9AE}" pid="34" name="SPageNumbering3.Ppt">
    <vt:lpwstr>False</vt:lpwstr>
  </property>
  <property fmtid="{D5CDD505-2E9C-101B-9397-08002B2CF9AE}" pid="35" name="APageNumbering1.Ppt">
    <vt:lpwstr>True</vt:lpwstr>
  </property>
  <property fmtid="{D5CDD505-2E9C-101B-9397-08002B2CF9AE}" pid="36" name="APageNumbering2.Ppt">
    <vt:lpwstr>False</vt:lpwstr>
  </property>
  <property fmtid="{D5CDD505-2E9C-101B-9397-08002B2CF9AE}" pid="37" name="APageNumbering3.Ppt">
    <vt:lpwstr>False</vt:lpwstr>
  </property>
  <property fmtid="{D5CDD505-2E9C-101B-9397-08002B2CF9AE}" pid="38" name="Language">
    <vt:lpwstr>1033</vt:lpwstr>
  </property>
  <property fmtid="{D5CDD505-2E9C-101B-9397-08002B2CF9AE}" pid="39" name="ContactPage.Ppt">
    <vt:lpwstr>True</vt:lpwstr>
  </property>
  <property fmtid="{D5CDD505-2E9C-101B-9397-08002B2CF9AE}" pid="40" name="CompanyName">
    <vt:lpwstr/>
  </property>
  <property fmtid="{D5CDD505-2E9C-101B-9397-08002B2CF9AE}" pid="41" name="CompanyNameExtension">
    <vt:lpwstr/>
  </property>
  <property fmtid="{D5CDD505-2E9C-101B-9397-08002B2CF9AE}" pid="42" name="CompanyDescriptor">
    <vt:lpwstr/>
  </property>
  <property fmtid="{D5CDD505-2E9C-101B-9397-08002B2CF9AE}" pid="43" name="CompanyType">
    <vt:lpwstr>0</vt:lpwstr>
  </property>
  <property fmtid="{D5CDD505-2E9C-101B-9397-08002B2CF9AE}" pid="44" name="BusinessUnit">
    <vt:lpwstr>UBSCC</vt:lpwstr>
  </property>
  <property fmtid="{D5CDD505-2E9C-101B-9397-08002B2CF9AE}" pid="45" name="Address.Office">
    <vt:lpwstr/>
  </property>
  <property fmtid="{D5CDD505-2E9C-101B-9397-08002B2CF9AE}" pid="46" name="Fax1.Office">
    <vt:lpwstr/>
  </property>
  <property fmtid="{D5CDD505-2E9C-101B-9397-08002B2CF9AE}" pid="47" name="Phone1.Office">
    <vt:lpwstr/>
  </property>
  <property fmtid="{D5CDD505-2E9C-101B-9397-08002B2CF9AE}" pid="48" name="CompanyID">
    <vt:lpwstr/>
  </property>
  <property fmtid="{D5CDD505-2E9C-101B-9397-08002B2CF9AE}" pid="49" name="CompanyLCID">
    <vt:lpwstr>0</vt:lpwstr>
  </property>
  <property fmtid="{D5CDD505-2E9C-101B-9397-08002B2CF9AE}" pid="50" name="AuthorInfoIncluded">
    <vt:lpwstr>False</vt:lpwstr>
  </property>
  <property fmtid="{D5CDD505-2E9C-101B-9397-08002B2CF9AE}" pid="51" name="AuthorInfoName">
    <vt:lpwstr/>
  </property>
  <property fmtid="{D5CDD505-2E9C-101B-9397-08002B2CF9AE}" pid="52" name="AuthorInfoDetails1">
    <vt:lpwstr/>
  </property>
  <property fmtid="{D5CDD505-2E9C-101B-9397-08002B2CF9AE}" pid="53" name="AuthorInfoDetails2">
    <vt:lpwstr/>
  </property>
  <property fmtid="{D5CDD505-2E9C-101B-9397-08002B2CF9AE}" pid="54" name="AuthorInfoEmail">
    <vt:lpwstr/>
  </property>
  <property fmtid="{D5CDD505-2E9C-101B-9397-08002B2CF9AE}" pid="55" name="AuthorInfoPhone">
    <vt:lpwstr/>
  </property>
  <property fmtid="{D5CDD505-2E9C-101B-9397-08002B2CF9AE}" pid="56" name="Endorsement">
    <vt:lpwstr/>
  </property>
  <property fmtid="{D5CDD505-2E9C-101B-9397-08002B2CF9AE}" pid="57" name="OnScreenShowPageNums">
    <vt:lpwstr>False</vt:lpwstr>
  </property>
  <property fmtid="{D5CDD505-2E9C-101B-9397-08002B2CF9AE}" pid="58" name="OnScreenTOCHyperlink">
    <vt:lpwstr>True</vt:lpwstr>
  </property>
  <property fmtid="{D5CDD505-2E9C-101B-9397-08002B2CF9AE}" pid="59" name="SectionDivider.Ppt">
    <vt:lpwstr>True</vt:lpwstr>
  </property>
  <property fmtid="{D5CDD505-2E9C-101B-9397-08002B2CF9AE}" pid="60" name="IDStampDateFormatID">
    <vt:lpwstr>F1</vt:lpwstr>
  </property>
  <property fmtid="{D5CDD505-2E9C-101B-9397-08002B2CF9AE}" pid="61" name="IDStampDateFormat-T">
    <vt:lpwstr>MMMM d, yyyy h:mm AM/PM</vt:lpwstr>
  </property>
  <property fmtid="{D5CDD505-2E9C-101B-9397-08002B2CF9AE}" pid="62" name="CalendarDateFormatID">
    <vt:lpwstr>F1</vt:lpwstr>
  </property>
  <property fmtid="{D5CDD505-2E9C-101B-9397-08002B2CF9AE}" pid="63" name="CalendarDateFormat-T">
    <vt:lpwstr>MMMM yyyy</vt:lpwstr>
  </property>
  <property fmtid="{D5CDD505-2E9C-101B-9397-08002B2CF9AE}" pid="64" name="CalendarStartDay">
    <vt:lpwstr>1</vt:lpwstr>
  </property>
  <property fmtid="{D5CDD505-2E9C-101B-9397-08002B2CF9AE}" pid="65" name="CoverPageDateFormatFilter">
    <vt:lpwstr>1</vt:lpwstr>
  </property>
  <property fmtid="{D5CDD505-2E9C-101B-9397-08002B2CF9AE}" pid="66" name="CoverPageDateFormatID">
    <vt:lpwstr>F1</vt:lpwstr>
  </property>
  <property fmtid="{D5CDD505-2E9C-101B-9397-08002B2CF9AE}" pid="67" name="CoverPageDateFormat-T">
    <vt:lpwstr>MMMM d, yyyy</vt:lpwstr>
  </property>
  <property fmtid="{D5CDD505-2E9C-101B-9397-08002B2CF9AE}" pid="68" name="DisclaimerPage.Ppt">
    <vt:lpwstr>False</vt:lpwstr>
  </property>
  <property fmtid="{D5CDD505-2E9C-101B-9397-08002B2CF9AE}" pid="69" name="DisclaimerID.Ppt">
    <vt:lpwstr>D1</vt:lpwstr>
  </property>
  <property fmtid="{D5CDD505-2E9C-101B-9397-08002B2CF9AE}" pid="70" name="UseInternalUBSFont.Office">
    <vt:lpwstr>True</vt:lpwstr>
  </property>
  <property fmtid="{D5CDD505-2E9C-101B-9397-08002B2CF9AE}" pid="71" name="EmbedFonts">
    <vt:lpwstr>False</vt:lpwstr>
  </property>
  <property fmtid="{D5CDD505-2E9C-101B-9397-08002B2CF9AE}" pid="72" name="TableSpacerBorder">
    <vt:lpwstr>False</vt:lpwstr>
  </property>
  <property fmtid="{D5CDD505-2E9C-101B-9397-08002B2CF9AE}" pid="73" name="Address-T">
    <vt:lpwstr>&lt;&lt;Address&gt;&gt;</vt:lpwstr>
  </property>
  <property fmtid="{D5CDD505-2E9C-101B-9397-08002B2CF9AE}" pid="74" name="AmountDealType-T">
    <vt:lpwstr>&lt;&lt;Amt./deal-Type&gt;&gt;</vt:lpwstr>
  </property>
  <property fmtid="{D5CDD505-2E9C-101B-9397-08002B2CF9AE}" pid="75" name="ContactDetails-T">
    <vt:lpwstr>&lt;&lt;Contact details&gt;&gt;</vt:lpwstr>
  </property>
  <property fmtid="{D5CDD505-2E9C-101B-9397-08002B2CF9AE}" pid="76" name="ContactName-T">
    <vt:lpwstr>&lt;&lt;Contact name&gt;&gt;</vt:lpwstr>
  </property>
  <property fmtid="{D5CDD505-2E9C-101B-9397-08002B2CF9AE}" pid="77" name="Date-T">
    <vt:lpwstr>&lt;&lt;Date&gt;&gt;</vt:lpwstr>
  </property>
  <property fmtid="{D5CDD505-2E9C-101B-9397-08002B2CF9AE}" pid="78" name="EMailAddress-T">
    <vt:lpwstr>&lt;&lt;Email address&gt;&gt;</vt:lpwstr>
  </property>
  <property fmtid="{D5CDD505-2E9C-101B-9397-08002B2CF9AE}" pid="79" name="LegalEntity-T">
    <vt:lpwstr>&lt;&lt;Legal entity&gt;&gt;</vt:lpwstr>
  </property>
  <property fmtid="{D5CDD505-2E9C-101B-9397-08002B2CF9AE}" pid="80" name="Logo-T">
    <vt:lpwstr>&lt;&lt;Logo&gt;&gt;</vt:lpwstr>
  </property>
  <property fmtid="{D5CDD505-2E9C-101B-9397-08002B2CF9AE}" pid="81" name="Summary-T">
    <vt:lpwstr>&lt;&lt;Summary&gt;&gt;</vt:lpwstr>
  </property>
  <property fmtid="{D5CDD505-2E9C-101B-9397-08002B2CF9AE}" pid="82" name="TableHeading-T">
    <vt:lpwstr>&lt;&lt;Table heading&gt;&gt;</vt:lpwstr>
  </property>
  <property fmtid="{D5CDD505-2E9C-101B-9397-08002B2CF9AE}" pid="83" name="TableSubheading-T">
    <vt:lpwstr>&lt;&lt;Table subheading&gt;&gt;</vt:lpwstr>
  </property>
  <property fmtid="{D5CDD505-2E9C-101B-9397-08002B2CF9AE}" pid="84" name="Subheading-T">
    <vt:lpwstr>&lt;&lt;Table subheading&gt;&gt;</vt:lpwstr>
  </property>
  <property fmtid="{D5CDD505-2E9C-101B-9397-08002B2CF9AE}" pid="85" name="TelephoneNumber-T">
    <vt:lpwstr>&lt;&lt;Telephone number&gt;&gt;</vt:lpwstr>
  </property>
  <property fmtid="{D5CDD505-2E9C-101B-9397-08002B2CF9AE}" pid="86" name="Text-T">
    <vt:lpwstr>&lt;&lt;Text&gt;&gt;</vt:lpwstr>
  </property>
  <property fmtid="{D5CDD505-2E9C-101B-9397-08002B2CF9AE}" pid="87" name="WebAddress-T">
    <vt:lpwstr>&lt;&lt;Web address</vt:lpwstr>
  </property>
  <property fmtid="{D5CDD505-2E9C-101B-9397-08002B2CF9AE}" pid="88" name="Year-T">
    <vt:lpwstr>&lt;&lt;Year&gt;&gt;</vt:lpwstr>
  </property>
  <property fmtid="{D5CDD505-2E9C-101B-9397-08002B2CF9AE}" pid="89" name="Appendix-T">
    <vt:lpwstr>Appendix</vt:lpwstr>
  </property>
  <property fmtid="{D5CDD505-2E9C-101B-9397-08002B2CF9AE}" pid="90" name="Appendices-T">
    <vt:lpwstr>Appendices</vt:lpwstr>
  </property>
  <property fmtid="{D5CDD505-2E9C-101B-9397-08002B2CF9AE}" pid="91" name="AwardTitle-T">
    <vt:lpwstr>&lt;&lt;Award title&gt;&gt;</vt:lpwstr>
  </property>
  <property fmtid="{D5CDD505-2E9C-101B-9397-08002B2CF9AE}" pid="92" name="AwardSubTitle-T">
    <vt:lpwstr>&lt;&lt;Award subtitle&gt;&gt;</vt:lpwstr>
  </property>
  <property fmtid="{D5CDD505-2E9C-101B-9397-08002B2CF9AE}" pid="93" name="BiographicalDetails-T">
    <vt:lpwstr>&lt;&lt;Biographical details&gt;&gt;</vt:lpwstr>
  </property>
  <property fmtid="{D5CDD505-2E9C-101B-9397-08002B2CF9AE}" pid="94" name="Conclusion-T">
    <vt:lpwstr>&lt;&lt;Conclusion&gt;&gt;</vt:lpwstr>
  </property>
  <property fmtid="{D5CDD505-2E9C-101B-9397-08002B2CF9AE}" pid="95" name="ContactInformation-T">
    <vt:lpwstr>Contact information</vt:lpwstr>
  </property>
  <property fmtid="{D5CDD505-2E9C-101B-9397-08002B2CF9AE}" pid="96" name="Continued-T">
    <vt:lpwstr>Continued</vt:lpwstr>
  </property>
  <property fmtid="{D5CDD505-2E9C-101B-9397-08002B2CF9AE}" pid="97" name="DividerTitle-T">
    <vt:lpwstr>&lt;&lt;Divider title&gt;&gt;</vt:lpwstr>
  </property>
  <property fmtid="{D5CDD505-2E9C-101B-9397-08002B2CF9AE}" pid="98" name="Draft-T">
    <vt:lpwstr>Draft</vt:lpwstr>
  </property>
  <property fmtid="{D5CDD505-2E9C-101B-9397-08002B2CF9AE}" pid="99" name="LayoutHeading-T">
    <vt:lpwstr>&lt;&lt;Layout heading&gt;&gt;</vt:lpwstr>
  </property>
  <property fmtid="{D5CDD505-2E9C-101B-9397-08002B2CF9AE}" pid="100" name="MessageText-T">
    <vt:lpwstr>&lt;&lt;Message&gt;&gt;</vt:lpwstr>
  </property>
  <property fmtid="{D5CDD505-2E9C-101B-9397-08002B2CF9AE}" pid="101" name="Name-T">
    <vt:lpwstr>&lt;&lt;Name&gt;&gt;</vt:lpwstr>
  </property>
  <property fmtid="{D5CDD505-2E9C-101B-9397-08002B2CF9AE}" pid="102" name="Notes-T">
    <vt:lpwstr>Notes</vt:lpwstr>
  </property>
  <property fmtid="{D5CDD505-2E9C-101B-9397-08002B2CF9AE}" pid="103" name="PageHeading-T">
    <vt:lpwstr>&lt;&lt;Page heading&gt;&gt;</vt:lpwstr>
  </property>
  <property fmtid="{D5CDD505-2E9C-101B-9397-08002B2CF9AE}" pid="104" name="PresentationTitle-T">
    <vt:lpwstr>&lt;&lt;Presentation title&gt;&gt;</vt:lpwstr>
  </property>
  <property fmtid="{D5CDD505-2E9C-101B-9397-08002B2CF9AE}" pid="105" name="PresentationSubTitle-T">
    <vt:lpwstr>&lt;&lt;Presentation subtitle&gt;&gt;</vt:lpwstr>
  </property>
  <property fmtid="{D5CDD505-2E9C-101B-9397-08002B2CF9AE}" pid="106" name="PresentationPresenter-T">
    <vt:lpwstr>&lt;&lt;Presentation presenter&gt;&gt;</vt:lpwstr>
  </property>
  <property fmtid="{D5CDD505-2E9C-101B-9397-08002B2CF9AE}" pid="107" name="PresPresenterFunction-T">
    <vt:lpwstr>&lt;&lt;Presenter function&gt;&gt;</vt:lpwstr>
  </property>
  <property fmtid="{D5CDD505-2E9C-101B-9397-08002B2CF9AE}" pid="108" name="Quote-T">
    <vt:lpwstr>&lt;&lt;Quote&gt;&gt;</vt:lpwstr>
  </property>
  <property fmtid="{D5CDD505-2E9C-101B-9397-08002B2CF9AE}" pid="109" name="QuoteSource-T">
    <vt:lpwstr>&lt;&lt;Quote source&gt;&gt;</vt:lpwstr>
  </property>
  <property fmtid="{D5CDD505-2E9C-101B-9397-08002B2CF9AE}" pid="110" name="Section-T">
    <vt:lpwstr>Section</vt:lpwstr>
  </property>
  <property fmtid="{D5CDD505-2E9C-101B-9397-08002B2CF9AE}" pid="111" name="Sections-T">
    <vt:lpwstr>Sections</vt:lpwstr>
  </property>
  <property fmtid="{D5CDD505-2E9C-101B-9397-08002B2CF9AE}" pid="112" name="Source-T">
    <vt:lpwstr>Source</vt:lpwstr>
  </property>
  <property fmtid="{D5CDD505-2E9C-101B-9397-08002B2CF9AE}" pid="113" name="Subappendix-T">
    <vt:lpwstr>Subappendix</vt:lpwstr>
  </property>
  <property fmtid="{D5CDD505-2E9C-101B-9397-08002B2CF9AE}" pid="114" name="Subsection-T">
    <vt:lpwstr>Subsection</vt:lpwstr>
  </property>
  <property fmtid="{D5CDD505-2E9C-101B-9397-08002B2CF9AE}" pid="115" name="Subsubappendix-T">
    <vt:lpwstr>Subsubappendix</vt:lpwstr>
  </property>
  <property fmtid="{D5CDD505-2E9C-101B-9397-08002B2CF9AE}" pid="116" name="Subsubsection-T">
    <vt:lpwstr>Subsubsection</vt:lpwstr>
  </property>
  <property fmtid="{D5CDD505-2E9C-101B-9397-08002B2CF9AE}" pid="117" name="TableOfContents-T">
    <vt:lpwstr>Table of contents</vt:lpwstr>
  </property>
  <property fmtid="{D5CDD505-2E9C-101B-9397-08002B2CF9AE}" pid="118" name="Title-T">
    <vt:lpwstr>&lt;&lt;Title&gt;&gt;</vt:lpwstr>
  </property>
  <property fmtid="{D5CDD505-2E9C-101B-9397-08002B2CF9AE}" pid="119" name="Security-T">
    <vt:lpwstr>Public</vt:lpwstr>
  </property>
  <property fmtid="{D5CDD505-2E9C-101B-9397-08002B2CF9AE}" pid="120" name="Month1">
    <vt:lpwstr>January</vt:lpwstr>
  </property>
  <property fmtid="{D5CDD505-2E9C-101B-9397-08002B2CF9AE}" pid="121" name="Month2">
    <vt:lpwstr>February</vt:lpwstr>
  </property>
  <property fmtid="{D5CDD505-2E9C-101B-9397-08002B2CF9AE}" pid="122" name="Month3">
    <vt:lpwstr>March</vt:lpwstr>
  </property>
  <property fmtid="{D5CDD505-2E9C-101B-9397-08002B2CF9AE}" pid="123" name="Month4">
    <vt:lpwstr>April</vt:lpwstr>
  </property>
  <property fmtid="{D5CDD505-2E9C-101B-9397-08002B2CF9AE}" pid="124" name="Month5">
    <vt:lpwstr>May</vt:lpwstr>
  </property>
  <property fmtid="{D5CDD505-2E9C-101B-9397-08002B2CF9AE}" pid="125" name="Month6">
    <vt:lpwstr>June</vt:lpwstr>
  </property>
  <property fmtid="{D5CDD505-2E9C-101B-9397-08002B2CF9AE}" pid="126" name="Month7">
    <vt:lpwstr>July</vt:lpwstr>
  </property>
  <property fmtid="{D5CDD505-2E9C-101B-9397-08002B2CF9AE}" pid="127" name="Month8">
    <vt:lpwstr>August</vt:lpwstr>
  </property>
  <property fmtid="{D5CDD505-2E9C-101B-9397-08002B2CF9AE}" pid="128" name="Month9">
    <vt:lpwstr>September</vt:lpwstr>
  </property>
  <property fmtid="{D5CDD505-2E9C-101B-9397-08002B2CF9AE}" pid="129" name="Month10">
    <vt:lpwstr>October</vt:lpwstr>
  </property>
  <property fmtid="{D5CDD505-2E9C-101B-9397-08002B2CF9AE}" pid="130" name="Month11">
    <vt:lpwstr>November</vt:lpwstr>
  </property>
  <property fmtid="{D5CDD505-2E9C-101B-9397-08002B2CF9AE}" pid="131" name="Month12">
    <vt:lpwstr>December</vt:lpwstr>
  </property>
  <property fmtid="{D5CDD505-2E9C-101B-9397-08002B2CF9AE}" pid="132" name="D1">
    <vt:lpwstr>S</vt:lpwstr>
  </property>
  <property fmtid="{D5CDD505-2E9C-101B-9397-08002B2CF9AE}" pid="133" name="D2">
    <vt:lpwstr>M</vt:lpwstr>
  </property>
  <property fmtid="{D5CDD505-2E9C-101B-9397-08002B2CF9AE}" pid="134" name="D3">
    <vt:lpwstr>T</vt:lpwstr>
  </property>
  <property fmtid="{D5CDD505-2E9C-101B-9397-08002B2CF9AE}" pid="135" name="D4">
    <vt:lpwstr>W</vt:lpwstr>
  </property>
  <property fmtid="{D5CDD505-2E9C-101B-9397-08002B2CF9AE}" pid="136" name="D5">
    <vt:lpwstr>T</vt:lpwstr>
  </property>
  <property fmtid="{D5CDD505-2E9C-101B-9397-08002B2CF9AE}" pid="137" name="D6">
    <vt:lpwstr>F</vt:lpwstr>
  </property>
  <property fmtid="{D5CDD505-2E9C-101B-9397-08002B2CF9AE}" pid="138" name="D7">
    <vt:lpwstr>S</vt:lpwstr>
  </property>
  <property fmtid="{D5CDD505-2E9C-101B-9397-08002B2CF9AE}" pid="139" name="Chart_Num_Categories_On_XAxis">
    <vt:lpwstr>6</vt:lpwstr>
  </property>
  <property fmtid="{D5CDD505-2E9C-101B-9397-08002B2CF9AE}" pid="140" name="Chart_Annotation_Add_Date">
    <vt:lpwstr>True</vt:lpwstr>
  </property>
  <property fmtid="{D5CDD505-2E9C-101B-9397-08002B2CF9AE}" pid="141" name="Chart_Annotation_Date_Bold">
    <vt:lpwstr>True</vt:lpwstr>
  </property>
  <property fmtid="{D5CDD505-2E9C-101B-9397-08002B2CF9AE}" pid="142" name="Chart_Annotation_Date_Format">
    <vt:lpwstr>F1</vt:lpwstr>
  </property>
  <property fmtid="{D5CDD505-2E9C-101B-9397-08002B2CF9AE}" pid="143" name="Chart_Pie_Chart_Labels">
    <vt:lpwstr>True</vt:lpwstr>
  </property>
  <property fmtid="{D5CDD505-2E9C-101B-9397-08002B2CF9AE}" pid="144" name="Chart_Pie_Chart_Legend">
    <vt:lpwstr>False</vt:lpwstr>
  </property>
  <property fmtid="{D5CDD505-2E9C-101B-9397-08002B2CF9AE}" pid="145" name="Chart_Average_Translated-T">
    <vt:lpwstr>Average</vt:lpwstr>
  </property>
  <property fmtid="{D5CDD505-2E9C-101B-9397-08002B2CF9AE}" pid="146" name="Chart_Share_PX-T">
    <vt:lpwstr>Stock price</vt:lpwstr>
  </property>
  <property fmtid="{D5CDD505-2E9C-101B-9397-08002B2CF9AE}" pid="147" name="Chart_Stock_Volume_XAxis-T">
    <vt:lpwstr>Closing date</vt:lpwstr>
  </property>
  <property fmtid="{D5CDD505-2E9C-101B-9397-08002B2CF9AE}" pid="148" name="Chart_Volume_Label-T">
    <vt:lpwstr>Volume (000s)</vt:lpwstr>
  </property>
  <property fmtid="{D5CDD505-2E9C-101B-9397-08002B2CF9AE}" pid="149" name="Chart_Thick_Lines">
    <vt:lpwstr>False</vt:lpwstr>
  </property>
  <property fmtid="{D5CDD505-2E9C-101B-9397-08002B2CF9AE}" pid="150" name="Chart_Show_Gridlines">
    <vt:lpwstr>True</vt:lpwstr>
  </property>
  <property fmtid="{D5CDD505-2E9C-101B-9397-08002B2CF9AE}" pid="151" name="Chart_Show_YAxis">
    <vt:lpwstr>False</vt:lpwstr>
  </property>
  <property fmtid="{D5CDD505-2E9C-101B-9397-08002B2CF9AE}" pid="152" name="Chart_Use_Stack_White_Border">
    <vt:lpwstr>True</vt:lpwstr>
  </property>
  <property fmtid="{D5CDD505-2E9C-101B-9397-08002B2CF9AE}" pid="153" name="Chart_Use_Dash_Style">
    <vt:lpwstr>False</vt:lpwstr>
  </property>
  <property fmtid="{D5CDD505-2E9C-101B-9397-08002B2CF9AE}" pid="154" name="DateFormat.Ppt">
    <vt:lpwstr>F1</vt:lpwstr>
  </property>
  <property fmtid="{D5CDD505-2E9C-101B-9397-08002B2CF9AE}" pid="155" name="_SIProp12DataClass+fb74346c-2bdf-475e-a14d-a18dee2ebbfb">
    <vt:lpwstr>v=1.2&gt;I=fb74346c-2bdf-475e-a14d-a18dee2ebbfb&amp;N=Public&amp;V=1.3&amp;U=S-1-5-21-3905841866-2082712795-2692110964-1622273&amp;D=Grzaka%2c+Marek&amp;A=Associated&amp;H=False</vt:lpwstr>
  </property>
  <property fmtid="{D5CDD505-2E9C-101B-9397-08002B2CF9AE}" pid="156" name="IQP_Classification">
    <vt:lpwstr>Public</vt:lpwstr>
  </property>
  <property fmtid="{D5CDD505-2E9C-101B-9397-08002B2CF9AE}" pid="157" name="MSIP_Label_0c1e85bf-ac82-4d95-8ebe-b1488d74b05a_Enabled">
    <vt:lpwstr>True</vt:lpwstr>
  </property>
  <property fmtid="{D5CDD505-2E9C-101B-9397-08002B2CF9AE}" pid="158" name="MSIP_Label_0c1e85bf-ac82-4d95-8ebe-b1488d74b05a_SiteId">
    <vt:lpwstr>fb6ea403-7cf1-4905-810a-fe5547e98204</vt:lpwstr>
  </property>
  <property fmtid="{D5CDD505-2E9C-101B-9397-08002B2CF9AE}" pid="159" name="MSIP_Label_0c1e85bf-ac82-4d95-8ebe-b1488d74b05a_Owner">
    <vt:lpwstr>tomasz.kania@ubs.com</vt:lpwstr>
  </property>
  <property fmtid="{D5CDD505-2E9C-101B-9397-08002B2CF9AE}" pid="160" name="MSIP_Label_0c1e85bf-ac82-4d95-8ebe-b1488d74b05a_SetDate">
    <vt:lpwstr>2022-03-18T14:40:03.9727365Z</vt:lpwstr>
  </property>
  <property fmtid="{D5CDD505-2E9C-101B-9397-08002B2CF9AE}" pid="161" name="MSIP_Label_0c1e85bf-ac82-4d95-8ebe-b1488d74b05a_Name">
    <vt:lpwstr>Public</vt:lpwstr>
  </property>
  <property fmtid="{D5CDD505-2E9C-101B-9397-08002B2CF9AE}" pid="162" name="MSIP_Label_0c1e85bf-ac82-4d95-8ebe-b1488d74b05a_Application">
    <vt:lpwstr>Microsoft Azure Information Protection</vt:lpwstr>
  </property>
  <property fmtid="{D5CDD505-2E9C-101B-9397-08002B2CF9AE}" pid="163" name="MSIP_Label_0c1e85bf-ac82-4d95-8ebe-b1488d74b05a_ActionId">
    <vt:lpwstr>b215da50-15ed-4e94-8bab-b51999f03cf6</vt:lpwstr>
  </property>
  <property fmtid="{D5CDD505-2E9C-101B-9397-08002B2CF9AE}" pid="164" name="MSIP_Label_0c1e85bf-ac82-4d95-8ebe-b1488d74b05a_Extended_MSFT_Method">
    <vt:lpwstr>Automatic</vt:lpwstr>
  </property>
  <property fmtid="{D5CDD505-2E9C-101B-9397-08002B2CF9AE}" pid="165" name="Sensitivity">
    <vt:lpwstr>Public</vt:lpwstr>
  </property>
</Properties>
</file>