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Times New Roman Italics" panose="020B0604020202020204" charset="0"/>
      <p:regular r:id="rId16"/>
    </p:embeddedFont>
    <p:embeddedFont>
      <p:font typeface="Calibri" panose="020F0502020204030204" pitchFamily="34" charset="0"/>
      <p:regular r:id="rId17"/>
      <p:bold r:id="rId18"/>
      <p:italic r:id="rId19"/>
      <p:boldItalic r:id="rId20"/>
    </p:embeddedFont>
    <p:embeddedFont>
      <p:font typeface="Times New Roman" panose="02020603050405020304" pitchFamily="18" charset="0"/>
      <p:regular r:id="rId21"/>
    </p:embeddedFont>
    <p:embeddedFont>
      <p:font typeface="Times New Roman Bold" panose="02020803070505020304" pitchFamily="18"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22" autoAdjust="0"/>
  </p:normalViewPr>
  <p:slideViewPr>
    <p:cSldViewPr>
      <p:cViewPr varScale="1">
        <p:scale>
          <a:sx n="75" d="100"/>
          <a:sy n="75" d="100"/>
        </p:scale>
        <p:origin x="156" y="5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INTRUDER1/case-study---2.git" TargetMode="External"/><Relationship Id="rId2" Type="http://schemas.openxmlformats.org/officeDocument/2006/relationships/hyperlink" Target="mailto:hemantdeo.ranchi@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hyperlink" Target="https://www.kaggle.com/datasets/mirichoi0218/insurance?resource=downloa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4468512" y="-353712"/>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28700" y="91400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6" name="Group 6"/>
          <p:cNvGrpSpPr/>
          <p:nvPr/>
        </p:nvGrpSpPr>
        <p:grpSpPr>
          <a:xfrm>
            <a:off x="16384897" y="5379918"/>
            <a:ext cx="6059445" cy="6059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 xmlns:asvg="http://schemas.microsoft.com/office/drawing/2016/SVG/main" r:embed="rId5"/>
                </a:ext>
              </a:extLst>
            </a:blip>
            <a:stretch>
              <a:fillRect r="-204881"/>
            </a:stretch>
          </a:blipFill>
        </p:spPr>
      </p:sp>
      <p:grpSp>
        <p:nvGrpSpPr>
          <p:cNvPr id="10" name="Group 10"/>
          <p:cNvGrpSpPr/>
          <p:nvPr/>
        </p:nvGrpSpPr>
        <p:grpSpPr>
          <a:xfrm>
            <a:off x="11762088" y="-9632634"/>
            <a:ext cx="10994424" cy="1099442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3373132" y="4114076"/>
            <a:ext cx="12198237" cy="2291464"/>
            <a:chOff x="0" y="0"/>
            <a:chExt cx="3212705" cy="603513"/>
          </a:xfrm>
        </p:grpSpPr>
        <p:sp>
          <p:nvSpPr>
            <p:cNvPr id="14" name="Freeform 14"/>
            <p:cNvSpPr/>
            <p:nvPr/>
          </p:nvSpPr>
          <p:spPr>
            <a:xfrm>
              <a:off x="0" y="0"/>
              <a:ext cx="3212704" cy="603513"/>
            </a:xfrm>
            <a:custGeom>
              <a:avLst/>
              <a:gdLst/>
              <a:ahLst/>
              <a:cxnLst/>
              <a:rect l="l" t="t" r="r" b="b"/>
              <a:pathLst>
                <a:path w="3212704" h="603513">
                  <a:moveTo>
                    <a:pt x="0" y="0"/>
                  </a:moveTo>
                  <a:lnTo>
                    <a:pt x="3212704" y="0"/>
                  </a:lnTo>
                  <a:lnTo>
                    <a:pt x="3212704" y="603513"/>
                  </a:lnTo>
                  <a:lnTo>
                    <a:pt x="0" y="603513"/>
                  </a:lnTo>
                  <a:close/>
                </a:path>
              </a:pathLst>
            </a:custGeom>
            <a:solidFill>
              <a:srgbClr val="FFFEFE"/>
            </a:solidFill>
          </p:spPr>
        </p:sp>
        <p:sp>
          <p:nvSpPr>
            <p:cNvPr id="15" name="TextBox 15"/>
            <p:cNvSpPr txBox="1"/>
            <p:nvPr/>
          </p:nvSpPr>
          <p:spPr>
            <a:xfrm>
              <a:off x="0" y="-66675"/>
              <a:ext cx="3212705" cy="670188"/>
            </a:xfrm>
            <a:prstGeom prst="rect">
              <a:avLst/>
            </a:prstGeom>
          </p:spPr>
          <p:txBody>
            <a:bodyPr lIns="50800" tIns="50800" rIns="50800" bIns="50800" rtlCol="0" anchor="ctr"/>
            <a:lstStyle/>
            <a:p>
              <a:pPr algn="ctr">
                <a:lnSpc>
                  <a:spcPts val="2380"/>
                </a:lnSpc>
              </a:pPr>
              <a:endParaRPr/>
            </a:p>
          </p:txBody>
        </p:sp>
      </p:grpSp>
      <p:sp>
        <p:nvSpPr>
          <p:cNvPr id="16" name="TextBox 16"/>
          <p:cNvSpPr txBox="1"/>
          <p:nvPr/>
        </p:nvSpPr>
        <p:spPr>
          <a:xfrm>
            <a:off x="2717607" y="5608995"/>
            <a:ext cx="14003560" cy="1363305"/>
          </a:xfrm>
          <a:prstGeom prst="rect">
            <a:avLst/>
          </a:prstGeom>
        </p:spPr>
        <p:txBody>
          <a:bodyPr lIns="0" tIns="0" rIns="0" bIns="0" rtlCol="0" anchor="t">
            <a:spAutoFit/>
          </a:bodyPr>
          <a:lstStyle/>
          <a:p>
            <a:pPr algn="ctr">
              <a:lnSpc>
                <a:spcPts val="5182"/>
              </a:lnSpc>
              <a:spcBef>
                <a:spcPct val="0"/>
              </a:spcBef>
            </a:pPr>
            <a:r>
              <a:rPr lang="en-US" sz="3701" spc="207" dirty="0">
                <a:solidFill>
                  <a:srgbClr val="191919"/>
                </a:solidFill>
                <a:latin typeface="Times New Roman"/>
                <a:ea typeface="Times New Roman"/>
                <a:cs typeface="Times New Roman"/>
                <a:sym typeface="Times New Roman"/>
              </a:rPr>
              <a:t>Data Preparation &amp; Exploratory Analysis of Insurance Customer Data</a:t>
            </a:r>
          </a:p>
        </p:txBody>
      </p:sp>
      <p:sp>
        <p:nvSpPr>
          <p:cNvPr id="17" name="TextBox 17"/>
          <p:cNvSpPr txBox="1"/>
          <p:nvPr/>
        </p:nvSpPr>
        <p:spPr>
          <a:xfrm>
            <a:off x="4946650" y="4154414"/>
            <a:ext cx="9835043" cy="1370086"/>
          </a:xfrm>
          <a:prstGeom prst="rect">
            <a:avLst/>
          </a:prstGeom>
        </p:spPr>
        <p:txBody>
          <a:bodyPr lIns="0" tIns="0" rIns="0" bIns="0" rtlCol="0" anchor="t">
            <a:spAutoFit/>
          </a:bodyPr>
          <a:lstStyle/>
          <a:p>
            <a:pPr algn="ctr">
              <a:lnSpc>
                <a:spcPts val="10083"/>
              </a:lnSpc>
              <a:spcBef>
                <a:spcPct val="0"/>
              </a:spcBef>
            </a:pPr>
            <a:r>
              <a:rPr lang="en-US" sz="7202" b="1" spc="1008" dirty="0">
                <a:solidFill>
                  <a:srgbClr val="191919"/>
                </a:solidFill>
                <a:latin typeface="Times New Roman Bold"/>
                <a:ea typeface="Times New Roman Bold"/>
                <a:cs typeface="Times New Roman Bold"/>
                <a:sym typeface="Times New Roman Bold"/>
              </a:rPr>
              <a:t>CASE STUDY - 2</a:t>
            </a:r>
          </a:p>
        </p:txBody>
      </p:sp>
      <p:grpSp>
        <p:nvGrpSpPr>
          <p:cNvPr id="19" name="Group 19"/>
          <p:cNvGrpSpPr/>
          <p:nvPr/>
        </p:nvGrpSpPr>
        <p:grpSpPr>
          <a:xfrm>
            <a:off x="-9965724" y="-1383136"/>
            <a:ext cx="10994424" cy="1099442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2" name="TextBox 16"/>
          <p:cNvSpPr txBox="1"/>
          <p:nvPr/>
        </p:nvSpPr>
        <p:spPr>
          <a:xfrm>
            <a:off x="12523365" y="8686655"/>
            <a:ext cx="3048000" cy="923330"/>
          </a:xfrm>
          <a:prstGeom prst="rect">
            <a:avLst/>
          </a:prstGeom>
        </p:spPr>
        <p:txBody>
          <a:bodyPr wrap="square" lIns="0" tIns="0" rIns="0" bIns="0" rtlCol="0" anchor="t">
            <a:spAutoFit/>
          </a:bodyPr>
          <a:lstStyle/>
          <a:p>
            <a:pPr>
              <a:spcBef>
                <a:spcPct val="0"/>
              </a:spcBef>
            </a:pPr>
            <a:r>
              <a:rPr lang="en-US" sz="2000" b="1" dirty="0" smtClean="0">
                <a:solidFill>
                  <a:srgbClr val="191919"/>
                </a:solidFill>
                <a:latin typeface="Times New Roman"/>
                <a:ea typeface="Times New Roman"/>
                <a:cs typeface="Times New Roman"/>
                <a:sym typeface="Times New Roman"/>
              </a:rPr>
              <a:t>Name:</a:t>
            </a:r>
            <a:r>
              <a:rPr lang="en-US" sz="2000" dirty="0" smtClean="0">
                <a:solidFill>
                  <a:srgbClr val="191919"/>
                </a:solidFill>
                <a:latin typeface="Times New Roman"/>
                <a:ea typeface="Times New Roman"/>
                <a:cs typeface="Times New Roman"/>
                <a:sym typeface="Times New Roman"/>
              </a:rPr>
              <a:t> P Hemant Deo</a:t>
            </a:r>
          </a:p>
          <a:p>
            <a:pPr>
              <a:spcBef>
                <a:spcPct val="0"/>
              </a:spcBef>
            </a:pPr>
            <a:r>
              <a:rPr lang="en-US" sz="2000" b="1" dirty="0" smtClean="0">
                <a:solidFill>
                  <a:srgbClr val="191919"/>
                </a:solidFill>
                <a:latin typeface="Times New Roman"/>
                <a:ea typeface="Times New Roman"/>
                <a:cs typeface="Times New Roman"/>
                <a:sym typeface="Times New Roman"/>
              </a:rPr>
              <a:t>Institution:</a:t>
            </a:r>
            <a:r>
              <a:rPr lang="en-US" sz="2000" dirty="0" smtClean="0">
                <a:solidFill>
                  <a:srgbClr val="191919"/>
                </a:solidFill>
                <a:latin typeface="Times New Roman"/>
                <a:ea typeface="Times New Roman"/>
                <a:cs typeface="Times New Roman"/>
                <a:sym typeface="Times New Roman"/>
              </a:rPr>
              <a:t> Jain University</a:t>
            </a:r>
            <a:br>
              <a:rPr lang="en-US" sz="2000" dirty="0" smtClean="0">
                <a:solidFill>
                  <a:srgbClr val="191919"/>
                </a:solidFill>
                <a:latin typeface="Times New Roman"/>
                <a:ea typeface="Times New Roman"/>
                <a:cs typeface="Times New Roman"/>
                <a:sym typeface="Times New Roman"/>
              </a:rPr>
            </a:br>
            <a:r>
              <a:rPr lang="en-US" sz="2000" b="1" dirty="0" smtClean="0">
                <a:solidFill>
                  <a:srgbClr val="191919"/>
                </a:solidFill>
                <a:latin typeface="Times New Roman"/>
                <a:ea typeface="Times New Roman"/>
                <a:cs typeface="Times New Roman"/>
                <a:sym typeface="Times New Roman"/>
              </a:rPr>
              <a:t>Course:</a:t>
            </a:r>
            <a:r>
              <a:rPr lang="en-US" sz="2000" dirty="0" smtClean="0">
                <a:solidFill>
                  <a:srgbClr val="191919"/>
                </a:solidFill>
                <a:latin typeface="Times New Roman"/>
                <a:ea typeface="Times New Roman"/>
                <a:cs typeface="Times New Roman"/>
                <a:sym typeface="Times New Roman"/>
              </a:rPr>
              <a:t> MCA </a:t>
            </a:r>
            <a:endParaRPr lang="en-US" sz="2000" dirty="0">
              <a:solidFill>
                <a:srgbClr val="191919"/>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TextBox 2"/>
          <p:cNvSpPr txBox="1"/>
          <p:nvPr/>
        </p:nvSpPr>
        <p:spPr>
          <a:xfrm>
            <a:off x="2378881" y="1296779"/>
            <a:ext cx="11350915" cy="987450"/>
          </a:xfrm>
          <a:prstGeom prst="rect">
            <a:avLst/>
          </a:prstGeom>
        </p:spPr>
        <p:txBody>
          <a:bodyPr wrap="square" lIns="0" tIns="0" rIns="0" bIns="0" rtlCol="0" anchor="t">
            <a:spAutoFit/>
          </a:bodyPr>
          <a:lstStyle/>
          <a:p>
            <a:pPr algn="just">
              <a:lnSpc>
                <a:spcPts val="7727"/>
              </a:lnSpc>
              <a:spcBef>
                <a:spcPct val="0"/>
              </a:spcBef>
            </a:pPr>
            <a:r>
              <a:rPr lang="en-US" sz="5520" b="1" dirty="0" smtClean="0">
                <a:solidFill>
                  <a:srgbClr val="191919"/>
                </a:solidFill>
                <a:latin typeface="Times New Roman Bold"/>
                <a:ea typeface="Times New Roman Bold"/>
                <a:cs typeface="Times New Roman Bold"/>
                <a:sym typeface="Times New Roman Bold"/>
              </a:rPr>
              <a:t>Key Visualizations </a:t>
            </a:r>
            <a:r>
              <a:rPr lang="en-US" sz="5520" b="1" dirty="0">
                <a:solidFill>
                  <a:srgbClr val="191919"/>
                </a:solidFill>
                <a:latin typeface="Times New Roman Bold"/>
                <a:ea typeface="Times New Roman Bold"/>
                <a:cs typeface="Times New Roman Bold"/>
                <a:sym typeface="Times New Roman Bold"/>
              </a:rPr>
              <a:t>&amp; Insights </a:t>
            </a:r>
            <a:r>
              <a:rPr lang="en-US" sz="5520" b="1" dirty="0" err="1">
                <a:solidFill>
                  <a:srgbClr val="191919"/>
                </a:solidFill>
                <a:latin typeface="Times New Roman Bold"/>
                <a:ea typeface="Times New Roman Bold"/>
                <a:cs typeface="Times New Roman Bold"/>
                <a:sym typeface="Times New Roman Bold"/>
              </a:rPr>
              <a:t>conti</a:t>
            </a:r>
            <a:r>
              <a:rPr lang="en-US" sz="5520" b="1" dirty="0">
                <a:solidFill>
                  <a:srgbClr val="191919"/>
                </a:solidFill>
                <a:latin typeface="Times New Roman Bold"/>
                <a:ea typeface="Times New Roman Bold"/>
                <a:cs typeface="Times New Roman Bold"/>
                <a:sym typeface="Times New Roman Bold"/>
              </a:rPr>
              <a:t>..</a:t>
            </a:r>
          </a:p>
        </p:txBody>
      </p:sp>
      <p:grpSp>
        <p:nvGrpSpPr>
          <p:cNvPr id="3" name="Group 3"/>
          <p:cNvGrpSpPr/>
          <p:nvPr/>
        </p:nvGrpSpPr>
        <p:grpSpPr>
          <a:xfrm>
            <a:off x="11609324" y="-7569705"/>
            <a:ext cx="10994424" cy="1099442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2604120" y="3315742"/>
            <a:ext cx="6503344" cy="2607006"/>
          </a:xfrm>
          <a:custGeom>
            <a:avLst/>
            <a:gdLst/>
            <a:ahLst/>
            <a:cxnLst/>
            <a:rect l="l" t="t" r="r" b="b"/>
            <a:pathLst>
              <a:path w="6503344" h="2607006">
                <a:moveTo>
                  <a:pt x="0" y="0"/>
                </a:moveTo>
                <a:lnTo>
                  <a:pt x="6503343" y="0"/>
                </a:lnTo>
                <a:lnTo>
                  <a:pt x="6503343" y="2607006"/>
                </a:lnTo>
                <a:lnTo>
                  <a:pt x="0" y="2607006"/>
                </a:lnTo>
                <a:lnTo>
                  <a:pt x="0" y="0"/>
                </a:lnTo>
                <a:close/>
              </a:path>
            </a:pathLst>
          </a:custGeom>
          <a:blipFill>
            <a:blip r:embed="rId2"/>
            <a:stretch>
              <a:fillRect t="-16309"/>
            </a:stretch>
          </a:blipFill>
        </p:spPr>
      </p:sp>
      <p:sp>
        <p:nvSpPr>
          <p:cNvPr id="7" name="Freeform 7"/>
          <p:cNvSpPr/>
          <p:nvPr/>
        </p:nvSpPr>
        <p:spPr>
          <a:xfrm>
            <a:off x="12177275" y="6576065"/>
            <a:ext cx="4543759" cy="2913367"/>
          </a:xfrm>
          <a:custGeom>
            <a:avLst/>
            <a:gdLst/>
            <a:ahLst/>
            <a:cxnLst/>
            <a:rect l="l" t="t" r="r" b="b"/>
            <a:pathLst>
              <a:path w="4543759" h="2913367">
                <a:moveTo>
                  <a:pt x="0" y="0"/>
                </a:moveTo>
                <a:lnTo>
                  <a:pt x="4543759" y="0"/>
                </a:lnTo>
                <a:lnTo>
                  <a:pt x="4543759" y="2913367"/>
                </a:lnTo>
                <a:lnTo>
                  <a:pt x="0" y="2913367"/>
                </a:lnTo>
                <a:lnTo>
                  <a:pt x="0" y="0"/>
                </a:lnTo>
                <a:close/>
              </a:path>
            </a:pathLst>
          </a:custGeom>
          <a:blipFill>
            <a:blip r:embed="rId3"/>
            <a:stretch>
              <a:fillRect l="-568" t="-19099" r="-8484"/>
            </a:stretch>
          </a:blipFill>
        </p:spPr>
      </p:sp>
      <p:sp>
        <p:nvSpPr>
          <p:cNvPr id="8" name="TextBox 8"/>
          <p:cNvSpPr txBox="1"/>
          <p:nvPr/>
        </p:nvSpPr>
        <p:spPr>
          <a:xfrm>
            <a:off x="9357657" y="3624078"/>
            <a:ext cx="7748879" cy="1889760"/>
          </a:xfrm>
          <a:prstGeom prst="rect">
            <a:avLst/>
          </a:prstGeom>
        </p:spPr>
        <p:txBody>
          <a:bodyPr lIns="0" tIns="0" rIns="0" bIns="0" rtlCol="0" anchor="t">
            <a:spAutoFit/>
          </a:bodyPr>
          <a:lstStyle/>
          <a:p>
            <a:pPr algn="just">
              <a:lnSpc>
                <a:spcPts val="2940"/>
              </a:lnSpc>
            </a:pPr>
            <a:r>
              <a:rPr lang="en-US" sz="2100" b="1">
                <a:solidFill>
                  <a:srgbClr val="191919"/>
                </a:solidFill>
                <a:latin typeface="Times New Roman Bold"/>
                <a:ea typeface="Times New Roman Bold"/>
                <a:cs typeface="Times New Roman Bold"/>
                <a:sym typeface="Times New Roman Bold"/>
              </a:rPr>
              <a:t>What it shows:</a:t>
            </a:r>
          </a:p>
          <a:p>
            <a:pPr marL="453390" lvl="1" indent="-226695" algn="just">
              <a:lnSpc>
                <a:spcPts val="2940"/>
              </a:lnSpc>
              <a:buFont typeface="Arial"/>
              <a:buChar char="•"/>
            </a:pPr>
            <a:r>
              <a:rPr lang="en-US" sz="2100">
                <a:solidFill>
                  <a:srgbClr val="191919"/>
                </a:solidFill>
                <a:latin typeface="Times New Roman"/>
                <a:ea typeface="Times New Roman"/>
                <a:cs typeface="Times New Roman"/>
                <a:sym typeface="Times New Roman"/>
              </a:rPr>
              <a:t>Gender vs Charges: Whether men or women tend to pay higher insurance costs.</a:t>
            </a:r>
          </a:p>
          <a:p>
            <a:pPr marL="453390" lvl="1" indent="-226695" algn="just">
              <a:lnSpc>
                <a:spcPts val="2940"/>
              </a:lnSpc>
              <a:spcBef>
                <a:spcPct val="0"/>
              </a:spcBef>
              <a:buFont typeface="Arial"/>
              <a:buChar char="•"/>
            </a:pPr>
            <a:r>
              <a:rPr lang="en-US" sz="2100">
                <a:solidFill>
                  <a:srgbClr val="191919"/>
                </a:solidFill>
                <a:latin typeface="Times New Roman"/>
                <a:ea typeface="Times New Roman"/>
                <a:cs typeface="Times New Roman"/>
                <a:sym typeface="Times New Roman"/>
              </a:rPr>
              <a:t>Region vs Charges: How medical costs vary across different geographic regions</a:t>
            </a:r>
          </a:p>
        </p:txBody>
      </p:sp>
      <p:sp>
        <p:nvSpPr>
          <p:cNvPr id="9" name="TextBox 9"/>
          <p:cNvSpPr txBox="1"/>
          <p:nvPr/>
        </p:nvSpPr>
        <p:spPr>
          <a:xfrm>
            <a:off x="3220291" y="2675222"/>
            <a:ext cx="7748879" cy="403860"/>
          </a:xfrm>
          <a:prstGeom prst="rect">
            <a:avLst/>
          </a:prstGeom>
        </p:spPr>
        <p:txBody>
          <a:bodyPr lIns="0" tIns="0" rIns="0" bIns="0" rtlCol="0" anchor="t">
            <a:spAutoFit/>
          </a:bodyPr>
          <a:lstStyle/>
          <a:p>
            <a:pPr algn="just">
              <a:lnSpc>
                <a:spcPts val="2940"/>
              </a:lnSpc>
              <a:spcBef>
                <a:spcPct val="0"/>
              </a:spcBef>
            </a:pPr>
            <a:r>
              <a:rPr lang="en-US" sz="2100" b="1">
                <a:solidFill>
                  <a:srgbClr val="191919"/>
                </a:solidFill>
                <a:latin typeface="Times New Roman Bold"/>
                <a:ea typeface="Times New Roman Bold"/>
                <a:cs typeface="Times New Roman Bold"/>
                <a:sym typeface="Times New Roman Bold"/>
              </a:rPr>
              <a:t>Insurance Charges by Gender and by Region</a:t>
            </a:r>
          </a:p>
        </p:txBody>
      </p:sp>
      <p:sp>
        <p:nvSpPr>
          <p:cNvPr id="10" name="TextBox 10"/>
          <p:cNvSpPr txBox="1"/>
          <p:nvPr/>
        </p:nvSpPr>
        <p:spPr>
          <a:xfrm>
            <a:off x="2846454" y="6807466"/>
            <a:ext cx="7748879" cy="1889760"/>
          </a:xfrm>
          <a:prstGeom prst="rect">
            <a:avLst/>
          </a:prstGeom>
        </p:spPr>
        <p:txBody>
          <a:bodyPr lIns="0" tIns="0" rIns="0" bIns="0" rtlCol="0" anchor="t">
            <a:spAutoFit/>
          </a:bodyPr>
          <a:lstStyle/>
          <a:p>
            <a:pPr algn="just">
              <a:lnSpc>
                <a:spcPts val="2940"/>
              </a:lnSpc>
            </a:pPr>
            <a:r>
              <a:rPr lang="en-US" sz="2100" b="1">
                <a:solidFill>
                  <a:srgbClr val="191919"/>
                </a:solidFill>
                <a:latin typeface="Times New Roman Bold"/>
                <a:ea typeface="Times New Roman Bold"/>
                <a:cs typeface="Times New Roman Bold"/>
                <a:sym typeface="Times New Roman Bold"/>
              </a:rPr>
              <a:t>What it shows:</a:t>
            </a:r>
          </a:p>
          <a:p>
            <a:pPr marL="453390" lvl="1" indent="-226695" algn="just">
              <a:lnSpc>
                <a:spcPts val="2940"/>
              </a:lnSpc>
              <a:buFont typeface="Arial"/>
              <a:buChar char="•"/>
            </a:pPr>
            <a:r>
              <a:rPr lang="en-US" sz="2100">
                <a:solidFill>
                  <a:srgbClr val="191919"/>
                </a:solidFill>
                <a:latin typeface="Times New Roman"/>
                <a:ea typeface="Times New Roman"/>
                <a:cs typeface="Times New Roman"/>
                <a:sym typeface="Times New Roman"/>
              </a:rPr>
              <a:t>This matrix helps us identify relationships between numerical variables.</a:t>
            </a:r>
          </a:p>
          <a:p>
            <a:pPr marL="453390" lvl="1" indent="-226695" algn="just">
              <a:lnSpc>
                <a:spcPts val="2940"/>
              </a:lnSpc>
              <a:spcBef>
                <a:spcPct val="0"/>
              </a:spcBef>
              <a:buFont typeface="Arial"/>
              <a:buChar char="•"/>
            </a:pPr>
            <a:r>
              <a:rPr lang="en-US" sz="2100">
                <a:solidFill>
                  <a:srgbClr val="191919"/>
                </a:solidFill>
                <a:latin typeface="Times New Roman"/>
                <a:ea typeface="Times New Roman"/>
                <a:cs typeface="Times New Roman"/>
                <a:sym typeface="Times New Roman"/>
              </a:rPr>
              <a:t>The correlation coefficient (from -1 to +1) tells us how strongly variables are related.</a:t>
            </a:r>
          </a:p>
        </p:txBody>
      </p:sp>
      <p:sp>
        <p:nvSpPr>
          <p:cNvPr id="11" name="TextBox 11"/>
          <p:cNvSpPr txBox="1"/>
          <p:nvPr/>
        </p:nvSpPr>
        <p:spPr>
          <a:xfrm>
            <a:off x="13232097" y="6058835"/>
            <a:ext cx="3362378" cy="403860"/>
          </a:xfrm>
          <a:prstGeom prst="rect">
            <a:avLst/>
          </a:prstGeom>
        </p:spPr>
        <p:txBody>
          <a:bodyPr lIns="0" tIns="0" rIns="0" bIns="0" rtlCol="0" anchor="t">
            <a:spAutoFit/>
          </a:bodyPr>
          <a:lstStyle/>
          <a:p>
            <a:pPr algn="just">
              <a:lnSpc>
                <a:spcPts val="2940"/>
              </a:lnSpc>
              <a:spcBef>
                <a:spcPct val="0"/>
              </a:spcBef>
            </a:pPr>
            <a:r>
              <a:rPr lang="en-US" sz="2100" b="1">
                <a:solidFill>
                  <a:srgbClr val="191919"/>
                </a:solidFill>
                <a:latin typeface="Times New Roman Bold"/>
                <a:ea typeface="Times New Roman Bold"/>
                <a:cs typeface="Times New Roman Bold"/>
                <a:sym typeface="Times New Roman Bold"/>
              </a:rPr>
              <a:t>Correlation Matrix</a:t>
            </a:r>
          </a:p>
        </p:txBody>
      </p:sp>
      <p:grpSp>
        <p:nvGrpSpPr>
          <p:cNvPr id="12" name="Group 12"/>
          <p:cNvGrpSpPr/>
          <p:nvPr/>
        </p:nvGrpSpPr>
        <p:grpSpPr>
          <a:xfrm>
            <a:off x="-8637955" y="-227221"/>
            <a:ext cx="10994424" cy="1099442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TextBox 2"/>
          <p:cNvSpPr txBox="1"/>
          <p:nvPr/>
        </p:nvSpPr>
        <p:spPr>
          <a:xfrm>
            <a:off x="2604120" y="1194309"/>
            <a:ext cx="11264280" cy="987450"/>
          </a:xfrm>
          <a:prstGeom prst="rect">
            <a:avLst/>
          </a:prstGeom>
        </p:spPr>
        <p:txBody>
          <a:bodyPr wrap="square" lIns="0" tIns="0" rIns="0" bIns="0" rtlCol="0" anchor="t">
            <a:spAutoFit/>
          </a:bodyPr>
          <a:lstStyle/>
          <a:p>
            <a:pPr algn="just">
              <a:lnSpc>
                <a:spcPts val="7727"/>
              </a:lnSpc>
              <a:spcBef>
                <a:spcPct val="0"/>
              </a:spcBef>
            </a:pPr>
            <a:r>
              <a:rPr lang="en-US" sz="5520" b="1" dirty="0">
                <a:solidFill>
                  <a:srgbClr val="191919"/>
                </a:solidFill>
                <a:latin typeface="Times New Roman Bold"/>
                <a:ea typeface="Times New Roman Bold"/>
                <a:cs typeface="Times New Roman Bold"/>
                <a:sym typeface="Times New Roman Bold"/>
              </a:rPr>
              <a:t>Key Visualizations &amp; Insights </a:t>
            </a:r>
            <a:r>
              <a:rPr lang="en-US" sz="5520" b="1" dirty="0" err="1">
                <a:solidFill>
                  <a:srgbClr val="191919"/>
                </a:solidFill>
                <a:latin typeface="Times New Roman Bold"/>
                <a:ea typeface="Times New Roman Bold"/>
                <a:cs typeface="Times New Roman Bold"/>
                <a:sym typeface="Times New Roman Bold"/>
              </a:rPr>
              <a:t>conti</a:t>
            </a:r>
            <a:r>
              <a:rPr lang="en-US" sz="5520" b="1" dirty="0">
                <a:solidFill>
                  <a:srgbClr val="191919"/>
                </a:solidFill>
                <a:latin typeface="Times New Roman Bold"/>
                <a:ea typeface="Times New Roman Bold"/>
                <a:cs typeface="Times New Roman Bold"/>
                <a:sym typeface="Times New Roman Bold"/>
              </a:rPr>
              <a:t>..</a:t>
            </a:r>
          </a:p>
        </p:txBody>
      </p:sp>
      <p:grpSp>
        <p:nvGrpSpPr>
          <p:cNvPr id="3" name="Group 3"/>
          <p:cNvGrpSpPr/>
          <p:nvPr/>
        </p:nvGrpSpPr>
        <p:grpSpPr>
          <a:xfrm>
            <a:off x="11609324" y="-7569705"/>
            <a:ext cx="10994424" cy="1099442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3147896" y="3191917"/>
            <a:ext cx="10314619" cy="3476560"/>
          </a:xfrm>
          <a:custGeom>
            <a:avLst/>
            <a:gdLst/>
            <a:ahLst/>
            <a:cxnLst/>
            <a:rect l="l" t="t" r="r" b="b"/>
            <a:pathLst>
              <a:path w="10314619" h="3476560">
                <a:moveTo>
                  <a:pt x="0" y="0"/>
                </a:moveTo>
                <a:lnTo>
                  <a:pt x="10314618" y="0"/>
                </a:lnTo>
                <a:lnTo>
                  <a:pt x="10314618" y="3476560"/>
                </a:lnTo>
                <a:lnTo>
                  <a:pt x="0" y="3476560"/>
                </a:lnTo>
                <a:lnTo>
                  <a:pt x="0" y="0"/>
                </a:lnTo>
                <a:close/>
              </a:path>
            </a:pathLst>
          </a:custGeom>
          <a:blipFill>
            <a:blip r:embed="rId2"/>
            <a:stretch>
              <a:fillRect t="-15709"/>
            </a:stretch>
          </a:blipFill>
        </p:spPr>
      </p:sp>
      <p:sp>
        <p:nvSpPr>
          <p:cNvPr id="7" name="TextBox 7"/>
          <p:cNvSpPr txBox="1"/>
          <p:nvPr/>
        </p:nvSpPr>
        <p:spPr>
          <a:xfrm>
            <a:off x="4784689" y="2562387"/>
            <a:ext cx="7748879" cy="403860"/>
          </a:xfrm>
          <a:prstGeom prst="rect">
            <a:avLst/>
          </a:prstGeom>
        </p:spPr>
        <p:txBody>
          <a:bodyPr lIns="0" tIns="0" rIns="0" bIns="0" rtlCol="0" anchor="t">
            <a:spAutoFit/>
          </a:bodyPr>
          <a:lstStyle/>
          <a:p>
            <a:pPr algn="just">
              <a:lnSpc>
                <a:spcPts val="2940"/>
              </a:lnSpc>
              <a:spcBef>
                <a:spcPct val="0"/>
              </a:spcBef>
            </a:pPr>
            <a:r>
              <a:rPr lang="en-US" sz="2100" b="1">
                <a:solidFill>
                  <a:srgbClr val="191919"/>
                </a:solidFill>
                <a:latin typeface="Times New Roman Bold"/>
                <a:ea typeface="Times New Roman Bold"/>
                <a:cs typeface="Times New Roman Bold"/>
                <a:sym typeface="Times New Roman Bold"/>
              </a:rPr>
              <a:t>Age Distribution, BMI Distribution and Charges Distribution</a:t>
            </a:r>
          </a:p>
        </p:txBody>
      </p:sp>
      <p:sp>
        <p:nvSpPr>
          <p:cNvPr id="8" name="TextBox 8"/>
          <p:cNvSpPr txBox="1"/>
          <p:nvPr/>
        </p:nvSpPr>
        <p:spPr>
          <a:xfrm>
            <a:off x="3612889" y="7007491"/>
            <a:ext cx="9384632" cy="1889760"/>
          </a:xfrm>
          <a:prstGeom prst="rect">
            <a:avLst/>
          </a:prstGeom>
        </p:spPr>
        <p:txBody>
          <a:bodyPr lIns="0" tIns="0" rIns="0" bIns="0" rtlCol="0" anchor="t">
            <a:spAutoFit/>
          </a:bodyPr>
          <a:lstStyle/>
          <a:p>
            <a:pPr algn="just">
              <a:lnSpc>
                <a:spcPts val="2940"/>
              </a:lnSpc>
            </a:pPr>
            <a:r>
              <a:rPr lang="en-US" sz="2100" b="1">
                <a:solidFill>
                  <a:srgbClr val="191919"/>
                </a:solidFill>
                <a:latin typeface="Times New Roman Bold"/>
                <a:ea typeface="Times New Roman Bold"/>
                <a:cs typeface="Times New Roman Bold"/>
                <a:sym typeface="Times New Roman Bold"/>
              </a:rPr>
              <a:t>What it shows:</a:t>
            </a:r>
          </a:p>
          <a:p>
            <a:pPr marL="453390" lvl="1" indent="-226695" algn="just">
              <a:lnSpc>
                <a:spcPts val="2940"/>
              </a:lnSpc>
              <a:buFont typeface="Arial"/>
              <a:buChar char="•"/>
            </a:pPr>
            <a:r>
              <a:rPr lang="en-US" sz="2100">
                <a:solidFill>
                  <a:srgbClr val="191919"/>
                </a:solidFill>
                <a:latin typeface="Times New Roman"/>
                <a:ea typeface="Times New Roman"/>
                <a:cs typeface="Times New Roman"/>
                <a:sym typeface="Times New Roman"/>
              </a:rPr>
              <a:t>Age Distribution: Helps us understand the age demographics of the dataset.</a:t>
            </a:r>
          </a:p>
          <a:p>
            <a:pPr marL="453390" lvl="1" indent="-226695" algn="just">
              <a:lnSpc>
                <a:spcPts val="2940"/>
              </a:lnSpc>
              <a:buFont typeface="Arial"/>
              <a:buChar char="•"/>
            </a:pPr>
            <a:r>
              <a:rPr lang="en-US" sz="2100">
                <a:solidFill>
                  <a:srgbClr val="191919"/>
                </a:solidFill>
                <a:latin typeface="Times New Roman"/>
                <a:ea typeface="Times New Roman"/>
                <a:cs typeface="Times New Roman"/>
                <a:sym typeface="Times New Roman"/>
              </a:rPr>
              <a:t>BMI Distribution: Shows how BMI values are spread across individuals.</a:t>
            </a:r>
          </a:p>
          <a:p>
            <a:pPr marL="453390" lvl="1" indent="-226695" algn="just">
              <a:lnSpc>
                <a:spcPts val="2940"/>
              </a:lnSpc>
              <a:spcBef>
                <a:spcPct val="0"/>
              </a:spcBef>
              <a:buFont typeface="Arial"/>
              <a:buChar char="•"/>
            </a:pPr>
            <a:r>
              <a:rPr lang="en-US" sz="2100">
                <a:solidFill>
                  <a:srgbClr val="191919"/>
                </a:solidFill>
                <a:latin typeface="Times New Roman"/>
                <a:ea typeface="Times New Roman"/>
                <a:cs typeface="Times New Roman"/>
                <a:sym typeface="Times New Roman"/>
              </a:rPr>
              <a:t>Charges Distribution: Highlights how insurance charges vary across different customers.</a:t>
            </a:r>
          </a:p>
        </p:txBody>
      </p:sp>
      <p:grpSp>
        <p:nvGrpSpPr>
          <p:cNvPr id="9" name="Group 9"/>
          <p:cNvGrpSpPr/>
          <p:nvPr/>
        </p:nvGrpSpPr>
        <p:grpSpPr>
          <a:xfrm>
            <a:off x="-8748947" y="-353712"/>
            <a:ext cx="10994424" cy="1099442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1" name="TextBox 1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1762088" y="-9632634"/>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2972059" y="5301491"/>
            <a:ext cx="1095732" cy="3956809"/>
          </a:xfrm>
          <a:custGeom>
            <a:avLst/>
            <a:gdLst/>
            <a:ahLst/>
            <a:cxnLst/>
            <a:rect l="l" t="t" r="r" b="b"/>
            <a:pathLst>
              <a:path w="1095732" h="3956809">
                <a:moveTo>
                  <a:pt x="0" y="0"/>
                </a:moveTo>
                <a:lnTo>
                  <a:pt x="1095732" y="0"/>
                </a:lnTo>
                <a:lnTo>
                  <a:pt x="1095732" y="3956809"/>
                </a:lnTo>
                <a:lnTo>
                  <a:pt x="0" y="3956809"/>
                </a:lnTo>
                <a:lnTo>
                  <a:pt x="0" y="0"/>
                </a:lnTo>
                <a:close/>
              </a:path>
            </a:pathLst>
          </a:custGeom>
          <a:blipFill>
            <a:blip r:embed="rId2"/>
            <a:stretch>
              <a:fillRect/>
            </a:stretch>
          </a:blipFill>
        </p:spPr>
      </p:sp>
      <p:sp>
        <p:nvSpPr>
          <p:cNvPr id="6" name="TextBox 6"/>
          <p:cNvSpPr txBox="1"/>
          <p:nvPr/>
        </p:nvSpPr>
        <p:spPr>
          <a:xfrm>
            <a:off x="2749920" y="2549470"/>
            <a:ext cx="12579982" cy="1982470"/>
          </a:xfrm>
          <a:prstGeom prst="rect">
            <a:avLst/>
          </a:prstGeom>
        </p:spPr>
        <p:txBody>
          <a:bodyPr lIns="0" tIns="0" rIns="0" bIns="0" rtlCol="0" anchor="t">
            <a:spAutoFit/>
          </a:bodyPr>
          <a:lstStyle/>
          <a:p>
            <a:pPr algn="just">
              <a:lnSpc>
                <a:spcPts val="3079"/>
              </a:lnSpc>
            </a:pPr>
            <a:r>
              <a:rPr lang="en-US" sz="2199">
                <a:solidFill>
                  <a:srgbClr val="191919"/>
                </a:solidFill>
                <a:latin typeface="Times New Roman"/>
                <a:ea typeface="Times New Roman"/>
                <a:cs typeface="Times New Roman"/>
                <a:sym typeface="Times New Roman"/>
              </a:rPr>
              <a:t>Predictive modeling involves using statistical techniques to predict future outcomes. In this case study, Linear Regression is used to predict premium amounts. The data is split into training and testing sets (80-20 split), and the model is evaluated using MAE, RMSE, and R-squared scores. An R-squared value of 0.56 indicates moderate predictive power.</a:t>
            </a:r>
          </a:p>
          <a:p>
            <a:pPr algn="just">
              <a:lnSpc>
                <a:spcPts val="3079"/>
              </a:lnSpc>
            </a:pPr>
            <a:endParaRPr lang="en-US" sz="2199">
              <a:solidFill>
                <a:srgbClr val="191919"/>
              </a:solidFill>
              <a:latin typeface="Times New Roman"/>
              <a:ea typeface="Times New Roman"/>
              <a:cs typeface="Times New Roman"/>
              <a:sym typeface="Times New Roman"/>
            </a:endParaRPr>
          </a:p>
        </p:txBody>
      </p:sp>
      <p:sp>
        <p:nvSpPr>
          <p:cNvPr id="7" name="TextBox 7"/>
          <p:cNvSpPr txBox="1"/>
          <p:nvPr/>
        </p:nvSpPr>
        <p:spPr>
          <a:xfrm>
            <a:off x="2972059" y="1199072"/>
            <a:ext cx="10591588" cy="1059942"/>
          </a:xfrm>
          <a:prstGeom prst="rect">
            <a:avLst/>
          </a:prstGeom>
        </p:spPr>
        <p:txBody>
          <a:bodyPr lIns="0" tIns="0" rIns="0" bIns="0" rtlCol="0" anchor="t">
            <a:spAutoFit/>
          </a:bodyPr>
          <a:lstStyle/>
          <a:p>
            <a:pPr algn="just">
              <a:lnSpc>
                <a:spcPts val="7727"/>
              </a:lnSpc>
              <a:spcBef>
                <a:spcPct val="0"/>
              </a:spcBef>
            </a:pPr>
            <a:r>
              <a:rPr lang="en-US" sz="5520" b="1">
                <a:solidFill>
                  <a:srgbClr val="191919"/>
                </a:solidFill>
                <a:latin typeface="Times New Roman Bold"/>
                <a:ea typeface="Times New Roman Bold"/>
                <a:cs typeface="Times New Roman Bold"/>
                <a:sym typeface="Times New Roman Bold"/>
              </a:rPr>
              <a:t>Predictive Modelling</a:t>
            </a:r>
          </a:p>
        </p:txBody>
      </p:sp>
      <p:sp>
        <p:nvSpPr>
          <p:cNvPr id="8" name="TextBox 8"/>
          <p:cNvSpPr txBox="1"/>
          <p:nvPr/>
        </p:nvSpPr>
        <p:spPr>
          <a:xfrm>
            <a:off x="2424410" y="4278893"/>
            <a:ext cx="12815590" cy="420370"/>
          </a:xfrm>
          <a:prstGeom prst="rect">
            <a:avLst/>
          </a:prstGeom>
        </p:spPr>
        <p:txBody>
          <a:bodyPr lIns="0" tIns="0" rIns="0" bIns="0" rtlCol="0" anchor="t">
            <a:spAutoFit/>
          </a:bodyPr>
          <a:lstStyle/>
          <a:p>
            <a:pPr algn="ctr">
              <a:lnSpc>
                <a:spcPts val="3079"/>
              </a:lnSpc>
              <a:spcBef>
                <a:spcPct val="0"/>
              </a:spcBef>
            </a:pPr>
            <a:r>
              <a:rPr lang="en-US" sz="2199" dirty="0">
                <a:solidFill>
                  <a:srgbClr val="191919"/>
                </a:solidFill>
                <a:latin typeface="Times New Roman"/>
                <a:ea typeface="Times New Roman"/>
                <a:cs typeface="Times New Roman"/>
                <a:sym typeface="Times New Roman"/>
              </a:rPr>
              <a:t>The model helps in setting premium prices and supports risk assessment by predicting high-claim customers.</a:t>
            </a:r>
          </a:p>
        </p:txBody>
      </p:sp>
      <p:sp>
        <p:nvSpPr>
          <p:cNvPr id="9" name="TextBox 9"/>
          <p:cNvSpPr txBox="1"/>
          <p:nvPr/>
        </p:nvSpPr>
        <p:spPr>
          <a:xfrm>
            <a:off x="4706175" y="5479715"/>
            <a:ext cx="3142425" cy="828675"/>
          </a:xfrm>
          <a:prstGeom prst="rect">
            <a:avLst/>
          </a:prstGeom>
        </p:spPr>
        <p:txBody>
          <a:bodyPr wrap="square" lIns="0" tIns="0" rIns="0" bIns="0" rtlCol="0" anchor="t">
            <a:spAutoFit/>
          </a:bodyPr>
          <a:lstStyle/>
          <a:p>
            <a:pPr algn="ctr">
              <a:lnSpc>
                <a:spcPts val="3499"/>
              </a:lnSpc>
            </a:pPr>
            <a:r>
              <a:rPr lang="en-US" sz="2499" b="1" spc="304" dirty="0">
                <a:solidFill>
                  <a:srgbClr val="191919"/>
                </a:solidFill>
                <a:latin typeface="Times New Roman Bold"/>
                <a:ea typeface="Times New Roman Bold"/>
                <a:cs typeface="Times New Roman Bold"/>
                <a:sym typeface="Times New Roman Bold"/>
              </a:rPr>
              <a:t>Model Selection</a:t>
            </a:r>
            <a:r>
              <a:rPr lang="en-US" sz="2499" spc="304" dirty="0">
                <a:solidFill>
                  <a:srgbClr val="191919"/>
                </a:solidFill>
                <a:latin typeface="Times New Roman"/>
                <a:ea typeface="Times New Roman"/>
                <a:cs typeface="Times New Roman"/>
                <a:sym typeface="Times New Roman"/>
              </a:rPr>
              <a:t> </a:t>
            </a:r>
          </a:p>
          <a:p>
            <a:pPr algn="ctr">
              <a:lnSpc>
                <a:spcPts val="2800"/>
              </a:lnSpc>
              <a:spcBef>
                <a:spcPct val="0"/>
              </a:spcBef>
            </a:pPr>
            <a:r>
              <a:rPr lang="en-US" sz="2000" i="1" spc="244" dirty="0">
                <a:solidFill>
                  <a:srgbClr val="191919"/>
                </a:solidFill>
                <a:latin typeface="Times New Roman Italics"/>
                <a:ea typeface="Times New Roman Italics"/>
                <a:cs typeface="Times New Roman Italics"/>
                <a:sym typeface="Times New Roman Italics"/>
              </a:rPr>
              <a:t>Linear Regression</a:t>
            </a:r>
          </a:p>
        </p:txBody>
      </p:sp>
      <p:sp>
        <p:nvSpPr>
          <p:cNvPr id="10" name="TextBox 10"/>
          <p:cNvSpPr txBox="1"/>
          <p:nvPr/>
        </p:nvSpPr>
        <p:spPr>
          <a:xfrm>
            <a:off x="4706175" y="6719853"/>
            <a:ext cx="3752025" cy="828675"/>
          </a:xfrm>
          <a:prstGeom prst="rect">
            <a:avLst/>
          </a:prstGeom>
        </p:spPr>
        <p:txBody>
          <a:bodyPr wrap="square" lIns="0" tIns="0" rIns="0" bIns="0" rtlCol="0" anchor="t">
            <a:spAutoFit/>
          </a:bodyPr>
          <a:lstStyle/>
          <a:p>
            <a:pPr algn="ctr">
              <a:lnSpc>
                <a:spcPts val="3499"/>
              </a:lnSpc>
            </a:pPr>
            <a:r>
              <a:rPr lang="en-US" sz="2499" b="1" spc="304" dirty="0">
                <a:solidFill>
                  <a:srgbClr val="191919"/>
                </a:solidFill>
                <a:latin typeface="Times New Roman Bold"/>
                <a:ea typeface="Times New Roman Bold"/>
                <a:cs typeface="Times New Roman Bold"/>
                <a:sym typeface="Times New Roman Bold"/>
              </a:rPr>
              <a:t>Model Performance</a:t>
            </a:r>
          </a:p>
          <a:p>
            <a:pPr algn="ctr">
              <a:lnSpc>
                <a:spcPts val="2800"/>
              </a:lnSpc>
              <a:spcBef>
                <a:spcPct val="0"/>
              </a:spcBef>
            </a:pPr>
            <a:r>
              <a:rPr lang="en-US" sz="2000" i="1" spc="244" dirty="0">
                <a:solidFill>
                  <a:srgbClr val="191919"/>
                </a:solidFill>
                <a:latin typeface="Times New Roman Italics"/>
                <a:ea typeface="Times New Roman Italics"/>
                <a:cs typeface="Times New Roman Italics"/>
                <a:sym typeface="Times New Roman Italics"/>
              </a:rPr>
              <a:t>R-squared value of 0.56</a:t>
            </a:r>
          </a:p>
        </p:txBody>
      </p:sp>
      <p:sp>
        <p:nvSpPr>
          <p:cNvPr id="11" name="TextBox 11"/>
          <p:cNvSpPr txBox="1"/>
          <p:nvPr/>
        </p:nvSpPr>
        <p:spPr>
          <a:xfrm>
            <a:off x="4706175" y="8048625"/>
            <a:ext cx="3618161" cy="828675"/>
          </a:xfrm>
          <a:prstGeom prst="rect">
            <a:avLst/>
          </a:prstGeom>
        </p:spPr>
        <p:txBody>
          <a:bodyPr lIns="0" tIns="0" rIns="0" bIns="0" rtlCol="0" anchor="t">
            <a:spAutoFit/>
          </a:bodyPr>
          <a:lstStyle/>
          <a:p>
            <a:pPr algn="ctr">
              <a:lnSpc>
                <a:spcPts val="3499"/>
              </a:lnSpc>
            </a:pPr>
            <a:r>
              <a:rPr lang="en-US" sz="2499" b="1" spc="304" dirty="0">
                <a:solidFill>
                  <a:srgbClr val="191919"/>
                </a:solidFill>
                <a:latin typeface="Times New Roman Bold"/>
                <a:ea typeface="Times New Roman Bold"/>
                <a:cs typeface="Times New Roman Bold"/>
                <a:sym typeface="Times New Roman Bold"/>
              </a:rPr>
              <a:t>Business Application</a:t>
            </a:r>
            <a:r>
              <a:rPr lang="en-US" sz="2499" spc="304" dirty="0">
                <a:solidFill>
                  <a:srgbClr val="191919"/>
                </a:solidFill>
                <a:latin typeface="Times New Roman"/>
                <a:ea typeface="Times New Roman"/>
                <a:cs typeface="Times New Roman"/>
                <a:sym typeface="Times New Roman"/>
              </a:rPr>
              <a:t> </a:t>
            </a:r>
          </a:p>
          <a:p>
            <a:pPr algn="ctr">
              <a:lnSpc>
                <a:spcPts val="2800"/>
              </a:lnSpc>
              <a:spcBef>
                <a:spcPct val="0"/>
              </a:spcBef>
            </a:pPr>
            <a:r>
              <a:rPr lang="en-US" sz="2000" i="1" spc="244" dirty="0">
                <a:solidFill>
                  <a:srgbClr val="191919"/>
                </a:solidFill>
                <a:latin typeface="Times New Roman Italics"/>
                <a:ea typeface="Times New Roman Italics"/>
                <a:cs typeface="Times New Roman Italics"/>
                <a:sym typeface="Times New Roman Italics"/>
              </a:rPr>
              <a:t>Setting premium prices</a:t>
            </a:r>
          </a:p>
        </p:txBody>
      </p:sp>
      <p:grpSp>
        <p:nvGrpSpPr>
          <p:cNvPr id="12" name="Group 12"/>
          <p:cNvGrpSpPr/>
          <p:nvPr/>
        </p:nvGrpSpPr>
        <p:grpSpPr>
          <a:xfrm>
            <a:off x="-8539204" y="-195721"/>
            <a:ext cx="10994424" cy="1099442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1762088" y="-9632634"/>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7449233" y="5866711"/>
            <a:ext cx="3631867" cy="3636609"/>
          </a:xfrm>
          <a:custGeom>
            <a:avLst/>
            <a:gdLst/>
            <a:ahLst/>
            <a:cxnLst/>
            <a:rect l="l" t="t" r="r" b="b"/>
            <a:pathLst>
              <a:path w="3631867" h="3636609">
                <a:moveTo>
                  <a:pt x="0" y="0"/>
                </a:moveTo>
                <a:lnTo>
                  <a:pt x="3631868" y="0"/>
                </a:lnTo>
                <a:lnTo>
                  <a:pt x="3631868" y="3636608"/>
                </a:lnTo>
                <a:lnTo>
                  <a:pt x="0" y="3636608"/>
                </a:lnTo>
                <a:lnTo>
                  <a:pt x="0" y="0"/>
                </a:lnTo>
                <a:close/>
              </a:path>
            </a:pathLst>
          </a:custGeom>
          <a:blipFill>
            <a:blip r:embed="rId2"/>
            <a:stretch>
              <a:fillRect/>
            </a:stretch>
          </a:blipFill>
        </p:spPr>
      </p:sp>
      <p:sp>
        <p:nvSpPr>
          <p:cNvPr id="6" name="Freeform 6"/>
          <p:cNvSpPr/>
          <p:nvPr/>
        </p:nvSpPr>
        <p:spPr>
          <a:xfrm>
            <a:off x="7382633" y="5764584"/>
            <a:ext cx="3746018" cy="3641984"/>
          </a:xfrm>
          <a:custGeom>
            <a:avLst/>
            <a:gdLst/>
            <a:ahLst/>
            <a:cxnLst/>
            <a:rect l="l" t="t" r="r" b="b"/>
            <a:pathLst>
              <a:path w="3746018" h="3641984">
                <a:moveTo>
                  <a:pt x="0" y="0"/>
                </a:moveTo>
                <a:lnTo>
                  <a:pt x="3746018" y="0"/>
                </a:lnTo>
                <a:lnTo>
                  <a:pt x="3746018" y="3641984"/>
                </a:lnTo>
                <a:lnTo>
                  <a:pt x="0" y="3641984"/>
                </a:lnTo>
                <a:lnTo>
                  <a:pt x="0" y="0"/>
                </a:lnTo>
                <a:close/>
              </a:path>
            </a:pathLst>
          </a:custGeom>
          <a:blipFill>
            <a:blip r:embed="rId3"/>
            <a:stretch>
              <a:fillRect b="-2990"/>
            </a:stretch>
          </a:blipFill>
        </p:spPr>
      </p:sp>
      <p:sp>
        <p:nvSpPr>
          <p:cNvPr id="7" name="Freeform 7"/>
          <p:cNvSpPr/>
          <p:nvPr/>
        </p:nvSpPr>
        <p:spPr>
          <a:xfrm>
            <a:off x="7363583" y="5799294"/>
            <a:ext cx="3681640" cy="3488306"/>
          </a:xfrm>
          <a:custGeom>
            <a:avLst/>
            <a:gdLst/>
            <a:ahLst/>
            <a:cxnLst/>
            <a:rect l="l" t="t" r="r" b="b"/>
            <a:pathLst>
              <a:path w="3681640" h="3488306">
                <a:moveTo>
                  <a:pt x="0" y="0"/>
                </a:moveTo>
                <a:lnTo>
                  <a:pt x="3681640" y="0"/>
                </a:lnTo>
                <a:lnTo>
                  <a:pt x="3681640" y="3488306"/>
                </a:lnTo>
                <a:lnTo>
                  <a:pt x="0" y="3488306"/>
                </a:lnTo>
                <a:lnTo>
                  <a:pt x="0" y="0"/>
                </a:lnTo>
                <a:close/>
              </a:path>
            </a:pathLst>
          </a:custGeom>
          <a:blipFill>
            <a:blip r:embed="rId4"/>
            <a:stretch>
              <a:fillRect b="-5680"/>
            </a:stretch>
          </a:blipFill>
        </p:spPr>
      </p:sp>
      <p:sp>
        <p:nvSpPr>
          <p:cNvPr id="8" name="TextBox 8"/>
          <p:cNvSpPr txBox="1"/>
          <p:nvPr/>
        </p:nvSpPr>
        <p:spPr>
          <a:xfrm>
            <a:off x="2749920" y="2338795"/>
            <a:ext cx="12579982" cy="1591945"/>
          </a:xfrm>
          <a:prstGeom prst="rect">
            <a:avLst/>
          </a:prstGeom>
        </p:spPr>
        <p:txBody>
          <a:bodyPr lIns="0" tIns="0" rIns="0" bIns="0" rtlCol="0" anchor="t">
            <a:spAutoFit/>
          </a:bodyPr>
          <a:lstStyle/>
          <a:p>
            <a:pPr algn="just">
              <a:lnSpc>
                <a:spcPts val="3079"/>
              </a:lnSpc>
            </a:pPr>
            <a:r>
              <a:rPr lang="en-US" sz="2199">
                <a:solidFill>
                  <a:srgbClr val="191919"/>
                </a:solidFill>
                <a:latin typeface="Times New Roman"/>
                <a:ea typeface="Times New Roman"/>
                <a:cs typeface="Times New Roman"/>
                <a:sym typeface="Times New Roman"/>
              </a:rPr>
              <a:t>The exploratory data analysis of the insurance dataset has provided significant insights into the key factors influencing insurance charges. Age and BMI exhibit a clear relationship with medical costs, with older individuals and those with higher BMI generally facing higher insurance expenses. The impact of smoking on insurance charges is particularly evident.</a:t>
            </a:r>
          </a:p>
        </p:txBody>
      </p:sp>
      <p:sp>
        <p:nvSpPr>
          <p:cNvPr id="9" name="TextBox 9"/>
          <p:cNvSpPr txBox="1"/>
          <p:nvPr/>
        </p:nvSpPr>
        <p:spPr>
          <a:xfrm>
            <a:off x="2972059" y="1199072"/>
            <a:ext cx="10591588" cy="1059942"/>
          </a:xfrm>
          <a:prstGeom prst="rect">
            <a:avLst/>
          </a:prstGeom>
        </p:spPr>
        <p:txBody>
          <a:bodyPr lIns="0" tIns="0" rIns="0" bIns="0" rtlCol="0" anchor="t">
            <a:spAutoFit/>
          </a:bodyPr>
          <a:lstStyle/>
          <a:p>
            <a:pPr algn="just">
              <a:lnSpc>
                <a:spcPts val="7727"/>
              </a:lnSpc>
              <a:spcBef>
                <a:spcPct val="0"/>
              </a:spcBef>
            </a:pPr>
            <a:r>
              <a:rPr lang="en-US" sz="5520" b="1">
                <a:solidFill>
                  <a:srgbClr val="191919"/>
                </a:solidFill>
                <a:latin typeface="Times New Roman Bold"/>
                <a:ea typeface="Times New Roman Bold"/>
                <a:cs typeface="Times New Roman Bold"/>
                <a:sym typeface="Times New Roman Bold"/>
              </a:rPr>
              <a:t>Conclusion</a:t>
            </a:r>
          </a:p>
        </p:txBody>
      </p:sp>
      <p:sp>
        <p:nvSpPr>
          <p:cNvPr id="10" name="TextBox 10"/>
          <p:cNvSpPr txBox="1"/>
          <p:nvPr/>
        </p:nvSpPr>
        <p:spPr>
          <a:xfrm>
            <a:off x="2749920" y="4056284"/>
            <a:ext cx="12579982" cy="1591945"/>
          </a:xfrm>
          <a:prstGeom prst="rect">
            <a:avLst/>
          </a:prstGeom>
        </p:spPr>
        <p:txBody>
          <a:bodyPr lIns="0" tIns="0" rIns="0" bIns="0" rtlCol="0" anchor="t">
            <a:spAutoFit/>
          </a:bodyPr>
          <a:lstStyle/>
          <a:p>
            <a:pPr algn="l">
              <a:lnSpc>
                <a:spcPts val="3079"/>
              </a:lnSpc>
              <a:spcBef>
                <a:spcPct val="0"/>
              </a:spcBef>
            </a:pPr>
            <a:r>
              <a:rPr lang="en-US" sz="2199">
                <a:solidFill>
                  <a:srgbClr val="191919"/>
                </a:solidFill>
                <a:latin typeface="Times New Roman"/>
                <a:ea typeface="Times New Roman"/>
                <a:cs typeface="Times New Roman"/>
                <a:sym typeface="Times New Roman"/>
              </a:rPr>
              <a:t>Insurers can use this information to assess risk profiles more effectively, develop targeted policies, and encourage healthier habits among policyholders. Businesses in the insurance sector can leverage these findings to optimize pricing strategies and improve customer segmentation.</a:t>
            </a:r>
          </a:p>
          <a:p>
            <a:pPr algn="l">
              <a:lnSpc>
                <a:spcPts val="3079"/>
              </a:lnSpc>
              <a:spcBef>
                <a:spcPct val="0"/>
              </a:spcBef>
            </a:pPr>
            <a:endParaRPr lang="en-US" sz="2199">
              <a:solidFill>
                <a:srgbClr val="191919"/>
              </a:solidFill>
              <a:latin typeface="Times New Roman"/>
              <a:ea typeface="Times New Roman"/>
              <a:cs typeface="Times New Roman"/>
              <a:sym typeface="Times New Roman"/>
            </a:endParaRPr>
          </a:p>
        </p:txBody>
      </p:sp>
      <p:sp>
        <p:nvSpPr>
          <p:cNvPr id="11" name="TextBox 11"/>
          <p:cNvSpPr txBox="1"/>
          <p:nvPr/>
        </p:nvSpPr>
        <p:spPr>
          <a:xfrm>
            <a:off x="2972059" y="7098469"/>
            <a:ext cx="4239659" cy="1201420"/>
          </a:xfrm>
          <a:prstGeom prst="rect">
            <a:avLst/>
          </a:prstGeom>
        </p:spPr>
        <p:txBody>
          <a:bodyPr lIns="0" tIns="0" rIns="0" bIns="0" rtlCol="0" anchor="t">
            <a:spAutoFit/>
          </a:bodyPr>
          <a:lstStyle/>
          <a:p>
            <a:pPr algn="r">
              <a:lnSpc>
                <a:spcPts val="3079"/>
              </a:lnSpc>
            </a:pPr>
            <a:r>
              <a:rPr lang="en-US" sz="2199" b="1">
                <a:solidFill>
                  <a:srgbClr val="191919"/>
                </a:solidFill>
                <a:latin typeface="Times New Roman Bold"/>
                <a:ea typeface="Times New Roman Bold"/>
                <a:cs typeface="Times New Roman Bold"/>
                <a:sym typeface="Times New Roman Bold"/>
              </a:rPr>
              <a:t>Age &amp; BMI</a:t>
            </a:r>
          </a:p>
          <a:p>
            <a:pPr algn="r">
              <a:lnSpc>
                <a:spcPts val="3079"/>
              </a:lnSpc>
              <a:spcBef>
                <a:spcPct val="0"/>
              </a:spcBef>
            </a:pPr>
            <a:r>
              <a:rPr lang="en-US" sz="2199" i="1">
                <a:solidFill>
                  <a:srgbClr val="191919"/>
                </a:solidFill>
                <a:latin typeface="Times New Roman Italics"/>
                <a:ea typeface="Times New Roman Italics"/>
                <a:cs typeface="Times New Roman Italics"/>
                <a:sym typeface="Times New Roman Italics"/>
              </a:rPr>
              <a:t>Clear relationship with medical costs.</a:t>
            </a:r>
          </a:p>
        </p:txBody>
      </p:sp>
      <p:sp>
        <p:nvSpPr>
          <p:cNvPr id="12" name="TextBox 12"/>
          <p:cNvSpPr txBox="1"/>
          <p:nvPr/>
        </p:nvSpPr>
        <p:spPr>
          <a:xfrm>
            <a:off x="11045223" y="5724429"/>
            <a:ext cx="4239659" cy="1201420"/>
          </a:xfrm>
          <a:prstGeom prst="rect">
            <a:avLst/>
          </a:prstGeom>
        </p:spPr>
        <p:txBody>
          <a:bodyPr lIns="0" tIns="0" rIns="0" bIns="0" rtlCol="0" anchor="t">
            <a:spAutoFit/>
          </a:bodyPr>
          <a:lstStyle/>
          <a:p>
            <a:pPr algn="l">
              <a:lnSpc>
                <a:spcPts val="3079"/>
              </a:lnSpc>
            </a:pPr>
            <a:r>
              <a:rPr lang="en-US" sz="2199" b="1">
                <a:solidFill>
                  <a:srgbClr val="191919"/>
                </a:solidFill>
                <a:latin typeface="Times New Roman Bold"/>
                <a:ea typeface="Times New Roman Bold"/>
                <a:cs typeface="Times New Roman Bold"/>
                <a:sym typeface="Times New Roman Bold"/>
              </a:rPr>
              <a:t>Smoking</a:t>
            </a:r>
          </a:p>
          <a:p>
            <a:pPr algn="l">
              <a:lnSpc>
                <a:spcPts val="3079"/>
              </a:lnSpc>
              <a:spcBef>
                <a:spcPct val="0"/>
              </a:spcBef>
            </a:pPr>
            <a:r>
              <a:rPr lang="en-US" sz="2199" i="1">
                <a:solidFill>
                  <a:srgbClr val="191919"/>
                </a:solidFill>
                <a:latin typeface="Times New Roman Italics"/>
                <a:ea typeface="Times New Roman Italics"/>
                <a:cs typeface="Times New Roman Italics"/>
                <a:sym typeface="Times New Roman Italics"/>
              </a:rPr>
              <a:t>Significant impact on insurance charges</a:t>
            </a:r>
          </a:p>
        </p:txBody>
      </p:sp>
      <p:sp>
        <p:nvSpPr>
          <p:cNvPr id="13" name="TextBox 13"/>
          <p:cNvSpPr txBox="1"/>
          <p:nvPr/>
        </p:nvSpPr>
        <p:spPr>
          <a:xfrm>
            <a:off x="11045223" y="8461723"/>
            <a:ext cx="4239659" cy="810895"/>
          </a:xfrm>
          <a:prstGeom prst="rect">
            <a:avLst/>
          </a:prstGeom>
        </p:spPr>
        <p:txBody>
          <a:bodyPr lIns="0" tIns="0" rIns="0" bIns="0" rtlCol="0" anchor="t">
            <a:spAutoFit/>
          </a:bodyPr>
          <a:lstStyle/>
          <a:p>
            <a:pPr algn="l">
              <a:lnSpc>
                <a:spcPts val="3079"/>
              </a:lnSpc>
            </a:pPr>
            <a:r>
              <a:rPr lang="en-US" sz="2199" b="1">
                <a:solidFill>
                  <a:srgbClr val="191919"/>
                </a:solidFill>
                <a:latin typeface="Times New Roman Bold"/>
                <a:ea typeface="Times New Roman Bold"/>
                <a:cs typeface="Times New Roman Bold"/>
                <a:sym typeface="Times New Roman Bold"/>
              </a:rPr>
              <a:t>Risk Assessment</a:t>
            </a:r>
          </a:p>
          <a:p>
            <a:pPr algn="l">
              <a:lnSpc>
                <a:spcPts val="3079"/>
              </a:lnSpc>
              <a:spcBef>
                <a:spcPct val="0"/>
              </a:spcBef>
            </a:pPr>
            <a:r>
              <a:rPr lang="en-US" sz="2199" i="1">
                <a:solidFill>
                  <a:srgbClr val="191919"/>
                </a:solidFill>
                <a:latin typeface="Times New Roman Italics"/>
                <a:ea typeface="Times New Roman Italics"/>
                <a:cs typeface="Times New Roman Italics"/>
                <a:sym typeface="Times New Roman Italics"/>
              </a:rPr>
              <a:t>Effective assessment of risk profiles</a:t>
            </a:r>
          </a:p>
        </p:txBody>
      </p:sp>
      <p:grpSp>
        <p:nvGrpSpPr>
          <p:cNvPr id="14" name="Group 14"/>
          <p:cNvGrpSpPr/>
          <p:nvPr/>
        </p:nvGrpSpPr>
        <p:grpSpPr>
          <a:xfrm>
            <a:off x="-8591640" y="-353712"/>
            <a:ext cx="10994424" cy="1099442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1049000" y="-6394609"/>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7264400" y="3575050"/>
            <a:ext cx="3657341" cy="906530"/>
          </a:xfrm>
          <a:prstGeom prst="rect">
            <a:avLst/>
          </a:prstGeom>
        </p:spPr>
        <p:txBody>
          <a:bodyPr wrap="square" lIns="0" tIns="0" rIns="0" bIns="0" rtlCol="0" anchor="t">
            <a:spAutoFit/>
          </a:bodyPr>
          <a:lstStyle/>
          <a:p>
            <a:pPr algn="just">
              <a:lnSpc>
                <a:spcPts val="7727"/>
              </a:lnSpc>
              <a:spcBef>
                <a:spcPct val="0"/>
              </a:spcBef>
            </a:pPr>
            <a:r>
              <a:rPr lang="en-US" sz="5520" b="1" dirty="0" smtClean="0">
                <a:solidFill>
                  <a:srgbClr val="191919"/>
                </a:solidFill>
                <a:latin typeface="Times New Roman Bold"/>
                <a:ea typeface="Times New Roman Bold"/>
                <a:cs typeface="Times New Roman Bold"/>
                <a:sym typeface="Times New Roman Bold"/>
              </a:rPr>
              <a:t>Thank you</a:t>
            </a:r>
          </a:p>
        </p:txBody>
      </p:sp>
      <p:grpSp>
        <p:nvGrpSpPr>
          <p:cNvPr id="14" name="Group 14"/>
          <p:cNvGrpSpPr/>
          <p:nvPr/>
        </p:nvGrpSpPr>
        <p:grpSpPr>
          <a:xfrm>
            <a:off x="-7391400" y="-190500"/>
            <a:ext cx="10994424" cy="1099442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7" name="TextBox 9"/>
          <p:cNvSpPr txBox="1"/>
          <p:nvPr/>
        </p:nvSpPr>
        <p:spPr>
          <a:xfrm>
            <a:off x="5816600" y="4718050"/>
            <a:ext cx="6324600" cy="307777"/>
          </a:xfrm>
          <a:prstGeom prst="rect">
            <a:avLst/>
          </a:prstGeom>
        </p:spPr>
        <p:txBody>
          <a:bodyPr wrap="square" lIns="0" tIns="0" rIns="0" bIns="0" rtlCol="0" anchor="t">
            <a:spAutoFit/>
          </a:bodyPr>
          <a:lstStyle/>
          <a:p>
            <a:r>
              <a:rPr lang="en-US" sz="2000" i="1" dirty="0" smtClean="0">
                <a:latin typeface="Times New Roman" panose="02020603050405020304" pitchFamily="18" charset="0"/>
                <a:cs typeface="Times New Roman" panose="02020603050405020304" pitchFamily="18" charset="0"/>
              </a:rPr>
              <a:t>For </a:t>
            </a:r>
            <a:r>
              <a:rPr lang="en-US" sz="2000" i="1" dirty="0">
                <a:latin typeface="Times New Roman" panose="02020603050405020304" pitchFamily="18" charset="0"/>
                <a:cs typeface="Times New Roman" panose="02020603050405020304" pitchFamily="18" charset="0"/>
              </a:rPr>
              <a:t>any queries or further discussions, feel free to reach out</a:t>
            </a:r>
            <a:r>
              <a:rPr lang="en-US" sz="2000" i="1" dirty="0" smtClean="0">
                <a:latin typeface="Times New Roman" panose="02020603050405020304" pitchFamily="18" charset="0"/>
                <a:cs typeface="Times New Roman" panose="02020603050405020304" pitchFamily="18" charset="0"/>
              </a:rPr>
              <a:t>.</a:t>
            </a:r>
          </a:p>
        </p:txBody>
      </p:sp>
      <p:sp>
        <p:nvSpPr>
          <p:cNvPr id="20" name="TextBox 9"/>
          <p:cNvSpPr txBox="1"/>
          <p:nvPr/>
        </p:nvSpPr>
        <p:spPr>
          <a:xfrm>
            <a:off x="12115800" y="7239087"/>
            <a:ext cx="4953000" cy="830997"/>
          </a:xfrm>
          <a:prstGeom prst="rect">
            <a:avLst/>
          </a:prstGeom>
        </p:spPr>
        <p:txBody>
          <a:bodyPr wrap="square" lIns="0" tIns="0" rIns="0" bIns="0" rtlCol="0" anchor="t">
            <a:spAutoFit/>
          </a:bodyPr>
          <a:lstStyle/>
          <a:p>
            <a:r>
              <a:rPr lang="en-US" b="1" dirty="0" smtClean="0">
                <a:latin typeface="Times New Roman" panose="02020603050405020304" pitchFamily="18" charset="0"/>
                <a:cs typeface="Times New Roman" panose="02020603050405020304" pitchFamily="18" charset="0"/>
              </a:rPr>
              <a:t>Email</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hemantdeo.ranchi@gmail.com</a:t>
            </a:r>
            <a:endParaRPr lang="en-IN" sz="20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Contact:</a:t>
            </a:r>
            <a:r>
              <a:rPr lang="en-US" dirty="0">
                <a:latin typeface="Times New Roman" panose="02020603050405020304" pitchFamily="18" charset="0"/>
                <a:cs typeface="Times New Roman" panose="02020603050405020304" pitchFamily="18" charset="0"/>
              </a:rPr>
              <a:t> +91 8340148266</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GitHub Link for this case study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hlinkClick r:id="rId3"/>
              </a:rPr>
              <a:t>LINK</a:t>
            </a:r>
            <a:endParaRPr lang="en-IN"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542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541976" y="-6275183"/>
            <a:ext cx="10994424"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TextBox 6"/>
          <p:cNvSpPr txBox="1"/>
          <p:nvPr/>
        </p:nvSpPr>
        <p:spPr>
          <a:xfrm>
            <a:off x="2654604" y="2973301"/>
            <a:ext cx="12016787" cy="5924699"/>
          </a:xfrm>
          <a:prstGeom prst="rect">
            <a:avLst/>
          </a:prstGeom>
        </p:spPr>
        <p:txBody>
          <a:bodyPr lIns="0" tIns="0" rIns="0" bIns="0" rtlCol="0" anchor="t">
            <a:spAutoFit/>
          </a:bodyPr>
          <a:lstStyle/>
          <a:p>
            <a:pPr algn="just">
              <a:lnSpc>
                <a:spcPts val="3318"/>
              </a:lnSpc>
            </a:pPr>
            <a:r>
              <a:rPr lang="en-US" sz="2100" spc="300" dirty="0">
                <a:solidFill>
                  <a:srgbClr val="191919"/>
                </a:solidFill>
                <a:latin typeface="Times New Roman"/>
                <a:ea typeface="Times New Roman"/>
                <a:cs typeface="Times New Roman"/>
                <a:sym typeface="Times New Roman"/>
              </a:rPr>
              <a:t>The objective of this case study is to analyze and prepare insurance customer data for effective decision-making by focusing on data quality assessment, transformation, exploratory data analysis (EDA), and predictive modeling. The final report summarizes key findings and provides actionable insights for an insurance company. Since no predefined dataset was provided, a </a:t>
            </a:r>
            <a:r>
              <a:rPr lang="en-US" sz="2100" spc="300" dirty="0" err="1">
                <a:solidFill>
                  <a:srgbClr val="191919"/>
                </a:solidFill>
                <a:latin typeface="Times New Roman"/>
                <a:ea typeface="Times New Roman"/>
                <a:cs typeface="Times New Roman"/>
                <a:sym typeface="Times New Roman"/>
              </a:rPr>
              <a:t>Kaggle</a:t>
            </a:r>
            <a:r>
              <a:rPr lang="en-US" sz="2100" spc="300" dirty="0">
                <a:solidFill>
                  <a:srgbClr val="191919"/>
                </a:solidFill>
                <a:latin typeface="Times New Roman"/>
                <a:ea typeface="Times New Roman"/>
                <a:cs typeface="Times New Roman"/>
                <a:sym typeface="Times New Roman"/>
              </a:rPr>
              <a:t> dataset that aligns with the scenario was used. This dataset includes demographic information, policy details, and claim records, with the assumption that it represents a real insurance company's customer base and contains relevant attributes for meaningful analysis. Data preparation plays a critical role in ensuring accurate analysis, as poor data quality can lead to incorrect business insights, ultimately impacting pricing strategies, risk assessment, and customer segmentation</a:t>
            </a:r>
            <a:r>
              <a:rPr lang="en-US" sz="2100" spc="300" dirty="0" smtClean="0">
                <a:solidFill>
                  <a:srgbClr val="191919"/>
                </a:solidFill>
                <a:latin typeface="Times New Roman"/>
                <a:ea typeface="Times New Roman"/>
                <a:cs typeface="Times New Roman"/>
                <a:sym typeface="Times New Roman"/>
              </a:rPr>
              <a:t>.</a:t>
            </a:r>
          </a:p>
          <a:p>
            <a:pPr algn="just">
              <a:lnSpc>
                <a:spcPts val="3318"/>
              </a:lnSpc>
            </a:pPr>
            <a:endParaRPr lang="en-US" sz="2100" spc="300" dirty="0">
              <a:solidFill>
                <a:srgbClr val="191919"/>
              </a:solidFill>
              <a:latin typeface="Times New Roman"/>
              <a:ea typeface="Times New Roman"/>
              <a:cs typeface="Times New Roman"/>
              <a:sym typeface="Times New Roman"/>
            </a:endParaRPr>
          </a:p>
          <a:p>
            <a:pPr algn="ctr">
              <a:lnSpc>
                <a:spcPts val="3318"/>
              </a:lnSpc>
            </a:pPr>
            <a:r>
              <a:rPr lang="en-US" sz="2100" spc="300" dirty="0" err="1" smtClean="0">
                <a:solidFill>
                  <a:srgbClr val="191919"/>
                </a:solidFill>
                <a:latin typeface="Times New Roman"/>
                <a:ea typeface="Times New Roman"/>
                <a:cs typeface="Times New Roman"/>
                <a:sym typeface="Times New Roman"/>
                <a:hlinkClick r:id="rId4"/>
              </a:rPr>
              <a:t>Kaggle</a:t>
            </a:r>
            <a:r>
              <a:rPr lang="en-US" sz="2100" spc="300" dirty="0" smtClean="0">
                <a:solidFill>
                  <a:srgbClr val="191919"/>
                </a:solidFill>
                <a:latin typeface="Times New Roman"/>
                <a:ea typeface="Times New Roman"/>
                <a:cs typeface="Times New Roman"/>
                <a:sym typeface="Times New Roman"/>
                <a:hlinkClick r:id="rId4"/>
              </a:rPr>
              <a:t> Link</a:t>
            </a:r>
            <a:r>
              <a:rPr lang="en-US" sz="2100" spc="300" dirty="0" smtClean="0">
                <a:solidFill>
                  <a:srgbClr val="191919"/>
                </a:solidFill>
                <a:latin typeface="Times New Roman"/>
                <a:ea typeface="Times New Roman"/>
                <a:cs typeface="Times New Roman"/>
                <a:sym typeface="Times New Roman"/>
              </a:rPr>
              <a:t> </a:t>
            </a:r>
            <a:endParaRPr lang="en-US" sz="2100" spc="300" dirty="0">
              <a:solidFill>
                <a:srgbClr val="191919"/>
              </a:solidFill>
              <a:latin typeface="Times New Roman"/>
              <a:ea typeface="Times New Roman"/>
              <a:cs typeface="Times New Roman"/>
              <a:sym typeface="Times New Roman"/>
            </a:endParaRPr>
          </a:p>
        </p:txBody>
      </p:sp>
      <p:sp>
        <p:nvSpPr>
          <p:cNvPr id="7" name="TextBox 7"/>
          <p:cNvSpPr txBox="1"/>
          <p:nvPr/>
        </p:nvSpPr>
        <p:spPr>
          <a:xfrm>
            <a:off x="5780082" y="1869326"/>
            <a:ext cx="6727836" cy="1075341"/>
          </a:xfrm>
          <a:prstGeom prst="rect">
            <a:avLst/>
          </a:prstGeom>
        </p:spPr>
        <p:txBody>
          <a:bodyPr lIns="0" tIns="0" rIns="0" bIns="0" rtlCol="0" anchor="t">
            <a:spAutoFit/>
          </a:bodyPr>
          <a:lstStyle/>
          <a:p>
            <a:pPr algn="l">
              <a:lnSpc>
                <a:spcPts val="6926"/>
              </a:lnSpc>
            </a:pPr>
            <a:r>
              <a:rPr lang="en-US" sz="7140" b="1" spc="357">
                <a:solidFill>
                  <a:srgbClr val="191919"/>
                </a:solidFill>
                <a:latin typeface="Times New Roman Bold"/>
                <a:ea typeface="Times New Roman Bold"/>
                <a:cs typeface="Times New Roman Bold"/>
                <a:sym typeface="Times New Roman Bold"/>
              </a:rPr>
              <a:t>Introduction</a:t>
            </a:r>
          </a:p>
        </p:txBody>
      </p:sp>
      <p:grpSp>
        <p:nvGrpSpPr>
          <p:cNvPr id="8" name="Group 8"/>
          <p:cNvGrpSpPr/>
          <p:nvPr/>
        </p:nvGrpSpPr>
        <p:grpSpPr>
          <a:xfrm rot="3945801">
            <a:off x="14871099" y="7497503"/>
            <a:ext cx="4776403" cy="477640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rot="3945801">
            <a:off x="15159135" y="6526042"/>
            <a:ext cx="1577153" cy="3243522"/>
          </a:xfrm>
          <a:custGeom>
            <a:avLst/>
            <a:gdLst/>
            <a:ahLst/>
            <a:cxnLst/>
            <a:rect l="l" t="t" r="r" b="b"/>
            <a:pathLst>
              <a:path w="1577153" h="3243522">
                <a:moveTo>
                  <a:pt x="0" y="0"/>
                </a:moveTo>
                <a:lnTo>
                  <a:pt x="1577153" y="0"/>
                </a:lnTo>
                <a:lnTo>
                  <a:pt x="1577153" y="3243522"/>
                </a:lnTo>
                <a:lnTo>
                  <a:pt x="0" y="3243522"/>
                </a:lnTo>
                <a:lnTo>
                  <a:pt x="0" y="0"/>
                </a:lnTo>
                <a:close/>
              </a:path>
            </a:pathLst>
          </a:custGeom>
          <a:blipFill>
            <a:blip r:embed="rId5">
              <a:extLst>
                <a:ext uri="{96DAC541-7B7A-43D3-8B79-37D633B846F1}">
                  <asvg:svgBlip xmlns="" xmlns:asvg="http://schemas.microsoft.com/office/drawing/2016/SVG/main" r:embed="rId6"/>
                </a:ext>
              </a:extLst>
            </a:blip>
            <a:stretch>
              <a:fillRect r="-204881"/>
            </a:stretch>
          </a:blipFill>
        </p:spPr>
      </p:sp>
      <p:grpSp>
        <p:nvGrpSpPr>
          <p:cNvPr id="12" name="Group 12"/>
          <p:cNvGrpSpPr/>
          <p:nvPr/>
        </p:nvGrpSpPr>
        <p:grpSpPr>
          <a:xfrm>
            <a:off x="-8839200" y="-159981"/>
            <a:ext cx="10994424" cy="1099442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3335000" y="-6896100"/>
            <a:ext cx="12753441" cy="1275344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826090" y="945786"/>
            <a:ext cx="10151535" cy="2369280"/>
          </a:xfrm>
          <a:prstGeom prst="rect">
            <a:avLst/>
          </a:prstGeom>
        </p:spPr>
        <p:txBody>
          <a:bodyPr lIns="0" tIns="0" rIns="0" bIns="0" rtlCol="0" anchor="t">
            <a:spAutoFit/>
          </a:bodyPr>
          <a:lstStyle/>
          <a:p>
            <a:pPr algn="ctr">
              <a:lnSpc>
                <a:spcPts val="9059"/>
              </a:lnSpc>
            </a:pPr>
            <a:r>
              <a:rPr lang="en-US" sz="6471" b="1">
                <a:solidFill>
                  <a:srgbClr val="191919"/>
                </a:solidFill>
                <a:latin typeface="Times New Roman Bold"/>
                <a:ea typeface="Times New Roman Bold"/>
                <a:cs typeface="Times New Roman Bold"/>
                <a:sym typeface="Times New Roman Bold"/>
              </a:rPr>
              <a:t>Dataset Overview &amp; Assumption</a:t>
            </a:r>
          </a:p>
        </p:txBody>
      </p:sp>
      <p:sp>
        <p:nvSpPr>
          <p:cNvPr id="7" name="TextBox 7"/>
          <p:cNvSpPr txBox="1"/>
          <p:nvPr/>
        </p:nvSpPr>
        <p:spPr>
          <a:xfrm>
            <a:off x="2552009" y="3668294"/>
            <a:ext cx="11445483" cy="5184943"/>
          </a:xfrm>
          <a:prstGeom prst="rect">
            <a:avLst/>
          </a:prstGeom>
        </p:spPr>
        <p:txBody>
          <a:bodyPr lIns="0" tIns="0" rIns="0" bIns="0" rtlCol="0" anchor="t">
            <a:spAutoFit/>
          </a:bodyPr>
          <a:lstStyle/>
          <a:p>
            <a:pPr algn="just">
              <a:lnSpc>
                <a:spcPts val="4540"/>
              </a:lnSpc>
              <a:spcBef>
                <a:spcPct val="0"/>
              </a:spcBef>
            </a:pPr>
            <a:r>
              <a:rPr lang="en-US" sz="3243">
                <a:solidFill>
                  <a:srgbClr val="191919"/>
                </a:solidFill>
                <a:latin typeface="Times New Roman"/>
                <a:ea typeface="Times New Roman"/>
                <a:cs typeface="Times New Roman"/>
                <a:sym typeface="Times New Roman"/>
              </a:rPr>
              <a:t>Since no predefined dataset was provided, I used a Kaggle dataset matching the scenario. The dataset contains details about insurance customers, including demographic information, policy details, and claim records. Assumptions made:</a:t>
            </a:r>
          </a:p>
          <a:p>
            <a:pPr marL="700251" lvl="1" indent="-350126" algn="just">
              <a:lnSpc>
                <a:spcPts val="4540"/>
              </a:lnSpc>
              <a:buFont typeface="Arial"/>
              <a:buChar char="•"/>
            </a:pPr>
            <a:r>
              <a:rPr lang="en-US" sz="3243">
                <a:solidFill>
                  <a:srgbClr val="191919"/>
                </a:solidFill>
                <a:latin typeface="Times New Roman"/>
                <a:ea typeface="Times New Roman"/>
                <a:cs typeface="Times New Roman"/>
                <a:sym typeface="Times New Roman"/>
              </a:rPr>
              <a:t>The dataset is representative of an actual insurance company's customer base.</a:t>
            </a:r>
          </a:p>
          <a:p>
            <a:pPr marL="700251" lvl="1" indent="-350126" algn="just">
              <a:lnSpc>
                <a:spcPts val="4540"/>
              </a:lnSpc>
              <a:buFont typeface="Arial"/>
              <a:buChar char="•"/>
            </a:pPr>
            <a:r>
              <a:rPr lang="en-US" sz="3243">
                <a:solidFill>
                  <a:srgbClr val="191919"/>
                </a:solidFill>
                <a:latin typeface="Times New Roman"/>
                <a:ea typeface="Times New Roman"/>
                <a:cs typeface="Times New Roman"/>
                <a:sym typeface="Times New Roman"/>
              </a:rPr>
              <a:t>All attributes have relevance to real-world insurance data analysis.</a:t>
            </a:r>
          </a:p>
          <a:p>
            <a:pPr algn="just">
              <a:lnSpc>
                <a:spcPts val="4540"/>
              </a:lnSpc>
              <a:spcBef>
                <a:spcPct val="0"/>
              </a:spcBef>
            </a:pPr>
            <a:r>
              <a:rPr lang="en-US" sz="3243">
                <a:solidFill>
                  <a:srgbClr val="191919"/>
                </a:solidFill>
                <a:latin typeface="Times New Roman"/>
                <a:ea typeface="Times New Roman"/>
                <a:cs typeface="Times New Roman"/>
                <a:sym typeface="Times New Roman"/>
              </a:rPr>
              <a:t>Kaggle for the Dataset which was used: Link</a:t>
            </a:r>
          </a:p>
        </p:txBody>
      </p:sp>
      <p:grpSp>
        <p:nvGrpSpPr>
          <p:cNvPr id="8" name="Group 8"/>
          <p:cNvGrpSpPr/>
          <p:nvPr/>
        </p:nvGrpSpPr>
        <p:grpSpPr>
          <a:xfrm>
            <a:off x="-8915400" y="-190500"/>
            <a:ext cx="10994424" cy="1099442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5784769" y="7760846"/>
            <a:ext cx="3697059" cy="369705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4741768" y="5984649"/>
            <a:ext cx="502729" cy="509013"/>
          </a:xfrm>
          <a:custGeom>
            <a:avLst/>
            <a:gdLst/>
            <a:ahLst/>
            <a:cxnLst/>
            <a:rect l="l" t="t" r="r" b="b"/>
            <a:pathLst>
              <a:path w="502729" h="509013">
                <a:moveTo>
                  <a:pt x="0" y="0"/>
                </a:moveTo>
                <a:lnTo>
                  <a:pt x="502728" y="0"/>
                </a:lnTo>
                <a:lnTo>
                  <a:pt x="502728" y="509013"/>
                </a:lnTo>
                <a:lnTo>
                  <a:pt x="0" y="509013"/>
                </a:lnTo>
                <a:lnTo>
                  <a:pt x="0" y="0"/>
                </a:lnTo>
                <a:close/>
              </a:path>
            </a:pathLst>
          </a:custGeom>
          <a:blipFill>
            <a:blip r:embed="rId2"/>
            <a:stretch>
              <a:fillRect/>
            </a:stretch>
          </a:blipFill>
        </p:spPr>
      </p:sp>
      <p:sp>
        <p:nvSpPr>
          <p:cNvPr id="6" name="Freeform 6"/>
          <p:cNvSpPr/>
          <p:nvPr/>
        </p:nvSpPr>
        <p:spPr>
          <a:xfrm>
            <a:off x="4790505" y="7196104"/>
            <a:ext cx="453992" cy="453992"/>
          </a:xfrm>
          <a:custGeom>
            <a:avLst/>
            <a:gdLst/>
            <a:ahLst/>
            <a:cxnLst/>
            <a:rect l="l" t="t" r="r" b="b"/>
            <a:pathLst>
              <a:path w="453992" h="453992">
                <a:moveTo>
                  <a:pt x="0" y="0"/>
                </a:moveTo>
                <a:lnTo>
                  <a:pt x="453991" y="0"/>
                </a:lnTo>
                <a:lnTo>
                  <a:pt x="453991" y="453992"/>
                </a:lnTo>
                <a:lnTo>
                  <a:pt x="0" y="453992"/>
                </a:lnTo>
                <a:lnTo>
                  <a:pt x="0" y="0"/>
                </a:lnTo>
                <a:close/>
              </a:path>
            </a:pathLst>
          </a:custGeom>
          <a:blipFill>
            <a:blip r:embed="rId3"/>
            <a:stretch>
              <a:fillRect/>
            </a:stretch>
          </a:blipFill>
        </p:spPr>
      </p:sp>
      <p:sp>
        <p:nvSpPr>
          <p:cNvPr id="7" name="Freeform 7"/>
          <p:cNvSpPr/>
          <p:nvPr/>
        </p:nvSpPr>
        <p:spPr>
          <a:xfrm>
            <a:off x="4761930" y="8456370"/>
            <a:ext cx="482567" cy="482567"/>
          </a:xfrm>
          <a:custGeom>
            <a:avLst/>
            <a:gdLst/>
            <a:ahLst/>
            <a:cxnLst/>
            <a:rect l="l" t="t" r="r" b="b"/>
            <a:pathLst>
              <a:path w="482567" h="482567">
                <a:moveTo>
                  <a:pt x="0" y="0"/>
                </a:moveTo>
                <a:lnTo>
                  <a:pt x="482566" y="0"/>
                </a:lnTo>
                <a:lnTo>
                  <a:pt x="482566" y="482566"/>
                </a:lnTo>
                <a:lnTo>
                  <a:pt x="0" y="482566"/>
                </a:lnTo>
                <a:lnTo>
                  <a:pt x="0" y="0"/>
                </a:lnTo>
                <a:close/>
              </a:path>
            </a:pathLst>
          </a:custGeom>
          <a:blipFill>
            <a:blip r:embed="rId4"/>
            <a:stretch>
              <a:fillRect/>
            </a:stretch>
          </a:blipFill>
        </p:spPr>
      </p:sp>
      <p:sp>
        <p:nvSpPr>
          <p:cNvPr id="8" name="TextBox 8"/>
          <p:cNvSpPr txBox="1"/>
          <p:nvPr/>
        </p:nvSpPr>
        <p:spPr>
          <a:xfrm>
            <a:off x="2942289" y="1150906"/>
            <a:ext cx="13497182" cy="2041011"/>
          </a:xfrm>
          <a:prstGeom prst="rect">
            <a:avLst/>
          </a:prstGeom>
        </p:spPr>
        <p:txBody>
          <a:bodyPr lIns="0" tIns="0" rIns="0" bIns="0" rtlCol="0" anchor="t">
            <a:spAutoFit/>
          </a:bodyPr>
          <a:lstStyle/>
          <a:p>
            <a:pPr algn="ctr">
              <a:lnSpc>
                <a:spcPts val="7728"/>
              </a:lnSpc>
            </a:pPr>
            <a:r>
              <a:rPr lang="en-US" sz="5520" b="1">
                <a:solidFill>
                  <a:srgbClr val="191919"/>
                </a:solidFill>
                <a:latin typeface="Times New Roman Bold"/>
                <a:ea typeface="Times New Roman Bold"/>
                <a:cs typeface="Times New Roman Bold"/>
                <a:sym typeface="Times New Roman Bold"/>
              </a:rPr>
              <a:t>Methodology: Data Cleaning &amp; Transformation</a:t>
            </a:r>
          </a:p>
        </p:txBody>
      </p:sp>
      <p:sp>
        <p:nvSpPr>
          <p:cNvPr id="9" name="TextBox 9"/>
          <p:cNvSpPr txBox="1"/>
          <p:nvPr/>
        </p:nvSpPr>
        <p:spPr>
          <a:xfrm>
            <a:off x="4127256" y="3210967"/>
            <a:ext cx="12071095" cy="2556493"/>
          </a:xfrm>
          <a:prstGeom prst="rect">
            <a:avLst/>
          </a:prstGeom>
        </p:spPr>
        <p:txBody>
          <a:bodyPr lIns="0" tIns="0" rIns="0" bIns="0" rtlCol="0" anchor="t">
            <a:spAutoFit/>
          </a:bodyPr>
          <a:lstStyle/>
          <a:p>
            <a:pPr algn="just">
              <a:lnSpc>
                <a:spcPts val="3990"/>
              </a:lnSpc>
            </a:pPr>
            <a:r>
              <a:rPr lang="en-US" sz="2850">
                <a:solidFill>
                  <a:srgbClr val="191919"/>
                </a:solidFill>
                <a:latin typeface="Times New Roman"/>
                <a:ea typeface="Times New Roman"/>
                <a:cs typeface="Times New Roman"/>
                <a:sym typeface="Times New Roman"/>
              </a:rPr>
              <a:t>The methodology involves a structured approach to ensure data quality and relevance for analysis. The process includes data quality assessment, data cleaning, and feature engineering. Each step is designed to refine the dataset, making it suitable for exploratory data analysis and predictive modeling.</a:t>
            </a:r>
          </a:p>
          <a:p>
            <a:pPr algn="just">
              <a:lnSpc>
                <a:spcPts val="3990"/>
              </a:lnSpc>
            </a:pPr>
            <a:endParaRPr lang="en-US" sz="2850">
              <a:solidFill>
                <a:srgbClr val="191919"/>
              </a:solidFill>
              <a:latin typeface="Times New Roman"/>
              <a:ea typeface="Times New Roman"/>
              <a:cs typeface="Times New Roman"/>
              <a:sym typeface="Times New Roman"/>
            </a:endParaRPr>
          </a:p>
        </p:txBody>
      </p:sp>
      <p:sp>
        <p:nvSpPr>
          <p:cNvPr id="10" name="TextBox 10"/>
          <p:cNvSpPr txBox="1"/>
          <p:nvPr/>
        </p:nvSpPr>
        <p:spPr>
          <a:xfrm>
            <a:off x="6035642" y="5872235"/>
            <a:ext cx="4374812" cy="537193"/>
          </a:xfrm>
          <a:prstGeom prst="rect">
            <a:avLst/>
          </a:prstGeom>
        </p:spPr>
        <p:txBody>
          <a:bodyPr lIns="0" tIns="0" rIns="0" bIns="0" rtlCol="0" anchor="t">
            <a:spAutoFit/>
          </a:bodyPr>
          <a:lstStyle/>
          <a:p>
            <a:pPr algn="just">
              <a:lnSpc>
                <a:spcPts val="3990"/>
              </a:lnSpc>
            </a:pPr>
            <a:r>
              <a:rPr lang="en-US" sz="2850">
                <a:solidFill>
                  <a:srgbClr val="191919"/>
                </a:solidFill>
                <a:latin typeface="Times New Roman"/>
                <a:ea typeface="Times New Roman"/>
                <a:cs typeface="Times New Roman"/>
                <a:sym typeface="Times New Roman"/>
              </a:rPr>
              <a:t>Data Quality Assessment</a:t>
            </a:r>
          </a:p>
        </p:txBody>
      </p:sp>
      <p:sp>
        <p:nvSpPr>
          <p:cNvPr id="11" name="TextBox 11"/>
          <p:cNvSpPr txBox="1"/>
          <p:nvPr/>
        </p:nvSpPr>
        <p:spPr>
          <a:xfrm>
            <a:off x="6035642" y="7112902"/>
            <a:ext cx="4374812" cy="537193"/>
          </a:xfrm>
          <a:prstGeom prst="rect">
            <a:avLst/>
          </a:prstGeom>
        </p:spPr>
        <p:txBody>
          <a:bodyPr lIns="0" tIns="0" rIns="0" bIns="0" rtlCol="0" anchor="t">
            <a:spAutoFit/>
          </a:bodyPr>
          <a:lstStyle/>
          <a:p>
            <a:pPr algn="just">
              <a:lnSpc>
                <a:spcPts val="3990"/>
              </a:lnSpc>
            </a:pPr>
            <a:r>
              <a:rPr lang="en-US" sz="2850">
                <a:solidFill>
                  <a:srgbClr val="191919"/>
                </a:solidFill>
                <a:latin typeface="Times New Roman"/>
                <a:ea typeface="Times New Roman"/>
                <a:cs typeface="Times New Roman"/>
                <a:sym typeface="Times New Roman"/>
              </a:rPr>
              <a:t>Data Cleaning</a:t>
            </a:r>
          </a:p>
        </p:txBody>
      </p:sp>
      <p:sp>
        <p:nvSpPr>
          <p:cNvPr id="12" name="TextBox 12"/>
          <p:cNvSpPr txBox="1"/>
          <p:nvPr/>
        </p:nvSpPr>
        <p:spPr>
          <a:xfrm>
            <a:off x="6035642" y="8417065"/>
            <a:ext cx="4374812" cy="537193"/>
          </a:xfrm>
          <a:prstGeom prst="rect">
            <a:avLst/>
          </a:prstGeom>
        </p:spPr>
        <p:txBody>
          <a:bodyPr lIns="0" tIns="0" rIns="0" bIns="0" rtlCol="0" anchor="t">
            <a:spAutoFit/>
          </a:bodyPr>
          <a:lstStyle/>
          <a:p>
            <a:pPr algn="just">
              <a:lnSpc>
                <a:spcPts val="3990"/>
              </a:lnSpc>
            </a:pPr>
            <a:r>
              <a:rPr lang="en-US" sz="2850">
                <a:solidFill>
                  <a:srgbClr val="191919"/>
                </a:solidFill>
                <a:latin typeface="Times New Roman"/>
                <a:ea typeface="Times New Roman"/>
                <a:cs typeface="Times New Roman"/>
                <a:sym typeface="Times New Roman"/>
              </a:rPr>
              <a:t>Feature Engineering</a:t>
            </a:r>
          </a:p>
        </p:txBody>
      </p:sp>
      <p:grpSp>
        <p:nvGrpSpPr>
          <p:cNvPr id="13" name="Group 13"/>
          <p:cNvGrpSpPr/>
          <p:nvPr/>
        </p:nvGrpSpPr>
        <p:grpSpPr>
          <a:xfrm>
            <a:off x="14706600" y="-6505211"/>
            <a:ext cx="10994424" cy="1099442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5" name="TextBox 1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7382531" y="-83562"/>
            <a:ext cx="10994424" cy="1099442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8" name="TextBox 1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5784769" y="7760846"/>
            <a:ext cx="3697059" cy="369705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4741768" y="6019840"/>
            <a:ext cx="502729" cy="509013"/>
          </a:xfrm>
          <a:custGeom>
            <a:avLst/>
            <a:gdLst/>
            <a:ahLst/>
            <a:cxnLst/>
            <a:rect l="l" t="t" r="r" b="b"/>
            <a:pathLst>
              <a:path w="502729" h="509013">
                <a:moveTo>
                  <a:pt x="0" y="0"/>
                </a:moveTo>
                <a:lnTo>
                  <a:pt x="502728" y="0"/>
                </a:lnTo>
                <a:lnTo>
                  <a:pt x="502728" y="509013"/>
                </a:lnTo>
                <a:lnTo>
                  <a:pt x="0" y="509013"/>
                </a:lnTo>
                <a:lnTo>
                  <a:pt x="0" y="0"/>
                </a:lnTo>
                <a:close/>
              </a:path>
            </a:pathLst>
          </a:custGeom>
          <a:blipFill>
            <a:blip r:embed="rId2"/>
            <a:stretch>
              <a:fillRect/>
            </a:stretch>
          </a:blipFill>
        </p:spPr>
      </p:sp>
      <p:sp>
        <p:nvSpPr>
          <p:cNvPr id="6" name="Freeform 6"/>
          <p:cNvSpPr/>
          <p:nvPr/>
        </p:nvSpPr>
        <p:spPr>
          <a:xfrm>
            <a:off x="4741768" y="7165482"/>
            <a:ext cx="588140" cy="588140"/>
          </a:xfrm>
          <a:custGeom>
            <a:avLst/>
            <a:gdLst/>
            <a:ahLst/>
            <a:cxnLst/>
            <a:rect l="l" t="t" r="r" b="b"/>
            <a:pathLst>
              <a:path w="588140" h="588140">
                <a:moveTo>
                  <a:pt x="0" y="0"/>
                </a:moveTo>
                <a:lnTo>
                  <a:pt x="588140" y="0"/>
                </a:lnTo>
                <a:lnTo>
                  <a:pt x="588140" y="588141"/>
                </a:lnTo>
                <a:lnTo>
                  <a:pt x="0" y="588141"/>
                </a:lnTo>
                <a:lnTo>
                  <a:pt x="0" y="0"/>
                </a:lnTo>
                <a:close/>
              </a:path>
            </a:pathLst>
          </a:custGeom>
          <a:blipFill>
            <a:blip r:embed="rId3"/>
            <a:stretch>
              <a:fillRect/>
            </a:stretch>
          </a:blipFill>
        </p:spPr>
      </p:sp>
      <p:sp>
        <p:nvSpPr>
          <p:cNvPr id="7" name="Freeform 7"/>
          <p:cNvSpPr/>
          <p:nvPr/>
        </p:nvSpPr>
        <p:spPr>
          <a:xfrm>
            <a:off x="4741768" y="8421530"/>
            <a:ext cx="608170" cy="608170"/>
          </a:xfrm>
          <a:custGeom>
            <a:avLst/>
            <a:gdLst/>
            <a:ahLst/>
            <a:cxnLst/>
            <a:rect l="l" t="t" r="r" b="b"/>
            <a:pathLst>
              <a:path w="608170" h="608170">
                <a:moveTo>
                  <a:pt x="0" y="0"/>
                </a:moveTo>
                <a:lnTo>
                  <a:pt x="608169" y="0"/>
                </a:lnTo>
                <a:lnTo>
                  <a:pt x="608169" y="608170"/>
                </a:lnTo>
                <a:lnTo>
                  <a:pt x="0" y="608170"/>
                </a:lnTo>
                <a:lnTo>
                  <a:pt x="0" y="0"/>
                </a:lnTo>
                <a:close/>
              </a:path>
            </a:pathLst>
          </a:custGeom>
          <a:blipFill>
            <a:blip r:embed="rId4"/>
            <a:stretch>
              <a:fillRect/>
            </a:stretch>
          </a:blipFill>
        </p:spPr>
      </p:sp>
      <p:sp>
        <p:nvSpPr>
          <p:cNvPr id="8" name="TextBox 8"/>
          <p:cNvSpPr txBox="1"/>
          <p:nvPr/>
        </p:nvSpPr>
        <p:spPr>
          <a:xfrm>
            <a:off x="2942289" y="1150906"/>
            <a:ext cx="13497182" cy="1059936"/>
          </a:xfrm>
          <a:prstGeom prst="rect">
            <a:avLst/>
          </a:prstGeom>
        </p:spPr>
        <p:txBody>
          <a:bodyPr lIns="0" tIns="0" rIns="0" bIns="0" rtlCol="0" anchor="t">
            <a:spAutoFit/>
          </a:bodyPr>
          <a:lstStyle/>
          <a:p>
            <a:pPr algn="ctr">
              <a:lnSpc>
                <a:spcPts val="7728"/>
              </a:lnSpc>
            </a:pPr>
            <a:r>
              <a:rPr lang="en-US" sz="5520" b="1">
                <a:solidFill>
                  <a:srgbClr val="191919"/>
                </a:solidFill>
                <a:latin typeface="Times New Roman Bold"/>
                <a:ea typeface="Times New Roman Bold"/>
                <a:cs typeface="Times New Roman Bold"/>
                <a:sym typeface="Times New Roman Bold"/>
              </a:rPr>
              <a:t>Data Quality Assessment</a:t>
            </a:r>
          </a:p>
        </p:txBody>
      </p:sp>
      <p:sp>
        <p:nvSpPr>
          <p:cNvPr id="9" name="TextBox 9"/>
          <p:cNvSpPr txBox="1"/>
          <p:nvPr/>
        </p:nvSpPr>
        <p:spPr>
          <a:xfrm>
            <a:off x="3713674" y="2543337"/>
            <a:ext cx="12071095" cy="2556493"/>
          </a:xfrm>
          <a:prstGeom prst="rect">
            <a:avLst/>
          </a:prstGeom>
        </p:spPr>
        <p:txBody>
          <a:bodyPr lIns="0" tIns="0" rIns="0" bIns="0" rtlCol="0" anchor="t">
            <a:spAutoFit/>
          </a:bodyPr>
          <a:lstStyle/>
          <a:p>
            <a:pPr algn="just">
              <a:lnSpc>
                <a:spcPts val="3990"/>
              </a:lnSpc>
            </a:pPr>
            <a:r>
              <a:rPr lang="en-US" sz="2850">
                <a:solidFill>
                  <a:srgbClr val="191919"/>
                </a:solidFill>
                <a:latin typeface="Times New Roman"/>
                <a:ea typeface="Times New Roman"/>
                <a:cs typeface="Times New Roman"/>
                <a:sym typeface="Times New Roman"/>
              </a:rPr>
              <a:t>The initial step involves a thorough examination of the dataset to identify potential issues. This includes identifying missing values, duplicate records, and inconsistent formats. Categorical variables are checked for standardization, and outliers in numerical columns like age and premium charges are detected.</a:t>
            </a:r>
          </a:p>
        </p:txBody>
      </p:sp>
      <p:sp>
        <p:nvSpPr>
          <p:cNvPr id="10" name="TextBox 10"/>
          <p:cNvSpPr txBox="1"/>
          <p:nvPr/>
        </p:nvSpPr>
        <p:spPr>
          <a:xfrm>
            <a:off x="6035642" y="5758366"/>
            <a:ext cx="4374812" cy="537193"/>
          </a:xfrm>
          <a:prstGeom prst="rect">
            <a:avLst/>
          </a:prstGeom>
        </p:spPr>
        <p:txBody>
          <a:bodyPr lIns="0" tIns="0" rIns="0" bIns="0" rtlCol="0" anchor="t">
            <a:spAutoFit/>
          </a:bodyPr>
          <a:lstStyle/>
          <a:p>
            <a:pPr algn="just">
              <a:lnSpc>
                <a:spcPts val="3990"/>
              </a:lnSpc>
            </a:pPr>
            <a:r>
              <a:rPr lang="en-US" sz="2850">
                <a:solidFill>
                  <a:srgbClr val="191919"/>
                </a:solidFill>
                <a:latin typeface="Times New Roman"/>
                <a:ea typeface="Times New Roman"/>
                <a:cs typeface="Times New Roman"/>
                <a:sym typeface="Times New Roman"/>
              </a:rPr>
              <a:t>Missing Values</a:t>
            </a:r>
          </a:p>
        </p:txBody>
      </p:sp>
      <p:sp>
        <p:nvSpPr>
          <p:cNvPr id="11" name="TextBox 11"/>
          <p:cNvSpPr txBox="1"/>
          <p:nvPr/>
        </p:nvSpPr>
        <p:spPr>
          <a:xfrm>
            <a:off x="6035642" y="7034609"/>
            <a:ext cx="4374812" cy="537193"/>
          </a:xfrm>
          <a:prstGeom prst="rect">
            <a:avLst/>
          </a:prstGeom>
        </p:spPr>
        <p:txBody>
          <a:bodyPr lIns="0" tIns="0" rIns="0" bIns="0" rtlCol="0" anchor="t">
            <a:spAutoFit/>
          </a:bodyPr>
          <a:lstStyle/>
          <a:p>
            <a:pPr algn="just">
              <a:lnSpc>
                <a:spcPts val="3990"/>
              </a:lnSpc>
            </a:pPr>
            <a:r>
              <a:rPr lang="en-US" sz="2850">
                <a:solidFill>
                  <a:srgbClr val="191919"/>
                </a:solidFill>
                <a:latin typeface="Times New Roman"/>
                <a:ea typeface="Times New Roman"/>
                <a:cs typeface="Times New Roman"/>
                <a:sym typeface="Times New Roman"/>
              </a:rPr>
              <a:t>Duplicate Records</a:t>
            </a:r>
          </a:p>
        </p:txBody>
      </p:sp>
      <p:sp>
        <p:nvSpPr>
          <p:cNvPr id="12" name="TextBox 12"/>
          <p:cNvSpPr txBox="1"/>
          <p:nvPr/>
        </p:nvSpPr>
        <p:spPr>
          <a:xfrm>
            <a:off x="6035642" y="8302765"/>
            <a:ext cx="4374812" cy="537193"/>
          </a:xfrm>
          <a:prstGeom prst="rect">
            <a:avLst/>
          </a:prstGeom>
        </p:spPr>
        <p:txBody>
          <a:bodyPr lIns="0" tIns="0" rIns="0" bIns="0" rtlCol="0" anchor="t">
            <a:spAutoFit/>
          </a:bodyPr>
          <a:lstStyle/>
          <a:p>
            <a:pPr algn="just">
              <a:lnSpc>
                <a:spcPts val="3990"/>
              </a:lnSpc>
            </a:pPr>
            <a:r>
              <a:rPr lang="en-US" sz="2850">
                <a:solidFill>
                  <a:srgbClr val="191919"/>
                </a:solidFill>
                <a:latin typeface="Times New Roman"/>
                <a:ea typeface="Times New Roman"/>
                <a:cs typeface="Times New Roman"/>
                <a:sym typeface="Times New Roman"/>
              </a:rPr>
              <a:t>Inconsistent Formats</a:t>
            </a:r>
          </a:p>
        </p:txBody>
      </p:sp>
      <p:sp>
        <p:nvSpPr>
          <p:cNvPr id="13" name="TextBox 13"/>
          <p:cNvSpPr txBox="1"/>
          <p:nvPr/>
        </p:nvSpPr>
        <p:spPr>
          <a:xfrm>
            <a:off x="6035642" y="6256002"/>
            <a:ext cx="5909805" cy="379078"/>
          </a:xfrm>
          <a:prstGeom prst="rect">
            <a:avLst/>
          </a:prstGeom>
        </p:spPr>
        <p:txBody>
          <a:bodyPr lIns="0" tIns="0" rIns="0" bIns="0" rtlCol="0" anchor="t">
            <a:spAutoFit/>
          </a:bodyPr>
          <a:lstStyle/>
          <a:p>
            <a:pPr algn="just">
              <a:lnSpc>
                <a:spcPts val="2730"/>
              </a:lnSpc>
            </a:pPr>
            <a:r>
              <a:rPr lang="en-US" sz="1950" dirty="0">
                <a:solidFill>
                  <a:srgbClr val="191919"/>
                </a:solidFill>
                <a:latin typeface="Times New Roman"/>
                <a:ea typeface="Times New Roman"/>
                <a:cs typeface="Times New Roman"/>
                <a:sym typeface="Times New Roman"/>
              </a:rPr>
              <a:t>Identified gaps in the dataset</a:t>
            </a:r>
          </a:p>
        </p:txBody>
      </p:sp>
      <p:sp>
        <p:nvSpPr>
          <p:cNvPr id="14" name="TextBox 14"/>
          <p:cNvSpPr txBox="1"/>
          <p:nvPr/>
        </p:nvSpPr>
        <p:spPr>
          <a:xfrm>
            <a:off x="6035642" y="7471295"/>
            <a:ext cx="5909805" cy="379078"/>
          </a:xfrm>
          <a:prstGeom prst="rect">
            <a:avLst/>
          </a:prstGeom>
        </p:spPr>
        <p:txBody>
          <a:bodyPr lIns="0" tIns="0" rIns="0" bIns="0" rtlCol="0" anchor="t">
            <a:spAutoFit/>
          </a:bodyPr>
          <a:lstStyle/>
          <a:p>
            <a:pPr algn="just">
              <a:lnSpc>
                <a:spcPts val="2730"/>
              </a:lnSpc>
            </a:pPr>
            <a:r>
              <a:rPr lang="en-US" sz="1950">
                <a:solidFill>
                  <a:srgbClr val="191919"/>
                </a:solidFill>
                <a:latin typeface="Times New Roman"/>
                <a:ea typeface="Times New Roman"/>
                <a:cs typeface="Times New Roman"/>
                <a:sym typeface="Times New Roman"/>
              </a:rPr>
              <a:t>Detected redundant entries</a:t>
            </a:r>
          </a:p>
        </p:txBody>
      </p:sp>
      <p:sp>
        <p:nvSpPr>
          <p:cNvPr id="15" name="TextBox 15"/>
          <p:cNvSpPr txBox="1"/>
          <p:nvPr/>
        </p:nvSpPr>
        <p:spPr>
          <a:xfrm>
            <a:off x="6045167" y="8820908"/>
            <a:ext cx="5909805" cy="379078"/>
          </a:xfrm>
          <a:prstGeom prst="rect">
            <a:avLst/>
          </a:prstGeom>
        </p:spPr>
        <p:txBody>
          <a:bodyPr lIns="0" tIns="0" rIns="0" bIns="0" rtlCol="0" anchor="t">
            <a:spAutoFit/>
          </a:bodyPr>
          <a:lstStyle/>
          <a:p>
            <a:pPr algn="just">
              <a:lnSpc>
                <a:spcPts val="2730"/>
              </a:lnSpc>
            </a:pPr>
            <a:r>
              <a:rPr lang="en-US" sz="1950">
                <a:solidFill>
                  <a:srgbClr val="191919"/>
                </a:solidFill>
                <a:latin typeface="Times New Roman"/>
                <a:ea typeface="Times New Roman"/>
                <a:cs typeface="Times New Roman"/>
                <a:sym typeface="Times New Roman"/>
              </a:rPr>
              <a:t>Standardized categorical variables</a:t>
            </a:r>
          </a:p>
        </p:txBody>
      </p:sp>
      <p:grpSp>
        <p:nvGrpSpPr>
          <p:cNvPr id="16" name="Group 16"/>
          <p:cNvGrpSpPr/>
          <p:nvPr/>
        </p:nvGrpSpPr>
        <p:grpSpPr>
          <a:xfrm>
            <a:off x="14591100" y="-5234602"/>
            <a:ext cx="10994424" cy="1099442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8" name="TextBox 1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8052136" y="-353712"/>
            <a:ext cx="10994424" cy="1099442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5784769" y="7760846"/>
            <a:ext cx="3697059" cy="369705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940463" y="5623705"/>
            <a:ext cx="4178378" cy="1741413"/>
            <a:chOff x="0" y="0"/>
            <a:chExt cx="812800" cy="338749"/>
          </a:xfrm>
        </p:grpSpPr>
        <p:sp>
          <p:nvSpPr>
            <p:cNvPr id="6" name="Freeform 6"/>
            <p:cNvSpPr/>
            <p:nvPr/>
          </p:nvSpPr>
          <p:spPr>
            <a:xfrm>
              <a:off x="0" y="0"/>
              <a:ext cx="812800" cy="338749"/>
            </a:xfrm>
            <a:custGeom>
              <a:avLst/>
              <a:gdLst/>
              <a:ahLst/>
              <a:cxnLst/>
              <a:rect l="l" t="t" r="r" b="b"/>
              <a:pathLst>
                <a:path w="812800" h="338749">
                  <a:moveTo>
                    <a:pt x="127000" y="0"/>
                  </a:moveTo>
                  <a:lnTo>
                    <a:pt x="685800" y="0"/>
                  </a:lnTo>
                  <a:cubicBezTo>
                    <a:pt x="755940" y="0"/>
                    <a:pt x="812800" y="56860"/>
                    <a:pt x="812800" y="127000"/>
                  </a:cubicBezTo>
                  <a:lnTo>
                    <a:pt x="812800" y="211749"/>
                  </a:lnTo>
                  <a:cubicBezTo>
                    <a:pt x="812800" y="281889"/>
                    <a:pt x="755940" y="338749"/>
                    <a:pt x="685800" y="338749"/>
                  </a:cubicBezTo>
                  <a:lnTo>
                    <a:pt x="127000" y="338749"/>
                  </a:lnTo>
                  <a:cubicBezTo>
                    <a:pt x="93318" y="338749"/>
                    <a:pt x="61015" y="325368"/>
                    <a:pt x="37197" y="301551"/>
                  </a:cubicBezTo>
                  <a:cubicBezTo>
                    <a:pt x="13380" y="277734"/>
                    <a:pt x="0" y="245431"/>
                    <a:pt x="0" y="211749"/>
                  </a:cubicBezTo>
                  <a:lnTo>
                    <a:pt x="0" y="127000"/>
                  </a:lnTo>
                  <a:cubicBezTo>
                    <a:pt x="0" y="56860"/>
                    <a:pt x="56860" y="0"/>
                    <a:pt x="127000" y="0"/>
                  </a:cubicBezTo>
                  <a:close/>
                </a:path>
              </a:pathLst>
            </a:custGeom>
            <a:gradFill rotWithShape="1">
              <a:gsLst>
                <a:gs pos="0">
                  <a:srgbClr val="FF3131">
                    <a:alpha val="100000"/>
                  </a:srgbClr>
                </a:gs>
                <a:gs pos="100000">
                  <a:srgbClr val="FF914D">
                    <a:alpha val="100000"/>
                  </a:srgbClr>
                </a:gs>
              </a:gsLst>
              <a:lin ang="0"/>
            </a:gradFill>
          </p:spPr>
        </p:sp>
        <p:sp>
          <p:nvSpPr>
            <p:cNvPr id="7" name="TextBox 7"/>
            <p:cNvSpPr txBox="1"/>
            <p:nvPr/>
          </p:nvSpPr>
          <p:spPr>
            <a:xfrm>
              <a:off x="0" y="-66675"/>
              <a:ext cx="812800" cy="405424"/>
            </a:xfrm>
            <a:prstGeom prst="rect">
              <a:avLst/>
            </a:prstGeom>
          </p:spPr>
          <p:txBody>
            <a:bodyPr lIns="50800" tIns="50800" rIns="50800" bIns="50800" rtlCol="0" anchor="ctr"/>
            <a:lstStyle/>
            <a:p>
              <a:pPr algn="ctr">
                <a:lnSpc>
                  <a:spcPts val="2380"/>
                </a:lnSpc>
              </a:pPr>
              <a:endParaRPr/>
            </a:p>
          </p:txBody>
        </p:sp>
      </p:grpSp>
      <p:sp>
        <p:nvSpPr>
          <p:cNvPr id="8" name="TextBox 8"/>
          <p:cNvSpPr txBox="1"/>
          <p:nvPr/>
        </p:nvSpPr>
        <p:spPr>
          <a:xfrm>
            <a:off x="3135283" y="1064300"/>
            <a:ext cx="10385130" cy="1059936"/>
          </a:xfrm>
          <a:prstGeom prst="rect">
            <a:avLst/>
          </a:prstGeom>
        </p:spPr>
        <p:txBody>
          <a:bodyPr lIns="0" tIns="0" rIns="0" bIns="0" rtlCol="0" anchor="t">
            <a:spAutoFit/>
          </a:bodyPr>
          <a:lstStyle/>
          <a:p>
            <a:pPr algn="ctr">
              <a:lnSpc>
                <a:spcPts val="7728"/>
              </a:lnSpc>
            </a:pPr>
            <a:r>
              <a:rPr lang="en-US" sz="5520" b="1">
                <a:solidFill>
                  <a:srgbClr val="191919"/>
                </a:solidFill>
                <a:latin typeface="Times New Roman Bold"/>
                <a:ea typeface="Times New Roman Bold"/>
                <a:cs typeface="Times New Roman Bold"/>
                <a:sym typeface="Times New Roman Bold"/>
              </a:rPr>
              <a:t>Feature Engineering</a:t>
            </a:r>
          </a:p>
        </p:txBody>
      </p:sp>
      <p:sp>
        <p:nvSpPr>
          <p:cNvPr id="9" name="TextBox 9"/>
          <p:cNvSpPr txBox="1"/>
          <p:nvPr/>
        </p:nvSpPr>
        <p:spPr>
          <a:xfrm>
            <a:off x="2511778" y="2543337"/>
            <a:ext cx="12071095" cy="2556493"/>
          </a:xfrm>
          <a:prstGeom prst="rect">
            <a:avLst/>
          </a:prstGeom>
        </p:spPr>
        <p:txBody>
          <a:bodyPr lIns="0" tIns="0" rIns="0" bIns="0" rtlCol="0" anchor="t">
            <a:spAutoFit/>
          </a:bodyPr>
          <a:lstStyle/>
          <a:p>
            <a:pPr algn="just">
              <a:lnSpc>
                <a:spcPts val="3990"/>
              </a:lnSpc>
            </a:pPr>
            <a:r>
              <a:rPr lang="en-US" sz="2850">
                <a:solidFill>
                  <a:srgbClr val="191919"/>
                </a:solidFill>
                <a:latin typeface="Times New Roman"/>
                <a:ea typeface="Times New Roman"/>
                <a:cs typeface="Times New Roman"/>
                <a:sym typeface="Times New Roman"/>
              </a:rPr>
              <a:t>Feature engineering involves creating new features from existing ones to enhance the dataset's analytical value. This includes extracting tenure (years since joining) from Date_Joined, creating new age categories (young, middle-aged, senior), and aggregating policy claims to provide an overview of customer behavior.</a:t>
            </a:r>
          </a:p>
        </p:txBody>
      </p:sp>
      <p:sp>
        <p:nvSpPr>
          <p:cNvPr id="10" name="TextBox 10"/>
          <p:cNvSpPr txBox="1"/>
          <p:nvPr/>
        </p:nvSpPr>
        <p:spPr>
          <a:xfrm>
            <a:off x="4561556" y="5920708"/>
            <a:ext cx="3773864" cy="1042018"/>
          </a:xfrm>
          <a:prstGeom prst="rect">
            <a:avLst/>
          </a:prstGeom>
        </p:spPr>
        <p:txBody>
          <a:bodyPr lIns="0" tIns="0" rIns="0" bIns="0" rtlCol="0" anchor="t">
            <a:spAutoFit/>
          </a:bodyPr>
          <a:lstStyle/>
          <a:p>
            <a:pPr algn="just">
              <a:lnSpc>
                <a:spcPts val="3990"/>
              </a:lnSpc>
            </a:pPr>
            <a:r>
              <a:rPr lang="en-US" sz="2850">
                <a:solidFill>
                  <a:srgbClr val="FFFEFE"/>
                </a:solidFill>
                <a:latin typeface="Times New Roman"/>
                <a:ea typeface="Times New Roman"/>
                <a:cs typeface="Times New Roman"/>
                <a:sym typeface="Times New Roman"/>
              </a:rPr>
              <a:t>Tenure Extraction</a:t>
            </a:r>
          </a:p>
          <a:p>
            <a:pPr algn="just">
              <a:lnSpc>
                <a:spcPts val="3990"/>
              </a:lnSpc>
            </a:pPr>
            <a:r>
              <a:rPr lang="en-US" sz="2850" i="1">
                <a:solidFill>
                  <a:srgbClr val="FFFEFE"/>
                </a:solidFill>
                <a:latin typeface="Times New Roman Italics"/>
                <a:ea typeface="Times New Roman Italics"/>
                <a:cs typeface="Times New Roman Italics"/>
                <a:sym typeface="Times New Roman Italics"/>
              </a:rPr>
              <a:t>years since joining</a:t>
            </a:r>
          </a:p>
        </p:txBody>
      </p:sp>
      <p:grpSp>
        <p:nvGrpSpPr>
          <p:cNvPr id="11" name="Group 11"/>
          <p:cNvGrpSpPr/>
          <p:nvPr/>
        </p:nvGrpSpPr>
        <p:grpSpPr>
          <a:xfrm>
            <a:off x="8685822" y="5637864"/>
            <a:ext cx="5208575" cy="1741413"/>
            <a:chOff x="0" y="0"/>
            <a:chExt cx="1013199" cy="338749"/>
          </a:xfrm>
        </p:grpSpPr>
        <p:sp>
          <p:nvSpPr>
            <p:cNvPr id="12" name="Freeform 12"/>
            <p:cNvSpPr/>
            <p:nvPr/>
          </p:nvSpPr>
          <p:spPr>
            <a:xfrm>
              <a:off x="0" y="0"/>
              <a:ext cx="1013199" cy="338749"/>
            </a:xfrm>
            <a:custGeom>
              <a:avLst/>
              <a:gdLst/>
              <a:ahLst/>
              <a:cxnLst/>
              <a:rect l="l" t="t" r="r" b="b"/>
              <a:pathLst>
                <a:path w="1013199" h="338749">
                  <a:moveTo>
                    <a:pt x="101881" y="0"/>
                  </a:moveTo>
                  <a:lnTo>
                    <a:pt x="911318" y="0"/>
                  </a:lnTo>
                  <a:cubicBezTo>
                    <a:pt x="967586" y="0"/>
                    <a:pt x="1013199" y="45614"/>
                    <a:pt x="1013199" y="101881"/>
                  </a:cubicBezTo>
                  <a:lnTo>
                    <a:pt x="1013199" y="236868"/>
                  </a:lnTo>
                  <a:cubicBezTo>
                    <a:pt x="1013199" y="263888"/>
                    <a:pt x="1002465" y="289802"/>
                    <a:pt x="983359" y="308909"/>
                  </a:cubicBezTo>
                  <a:cubicBezTo>
                    <a:pt x="964253" y="328015"/>
                    <a:pt x="938339" y="338749"/>
                    <a:pt x="911318" y="338749"/>
                  </a:cubicBezTo>
                  <a:lnTo>
                    <a:pt x="101881" y="338749"/>
                  </a:lnTo>
                  <a:cubicBezTo>
                    <a:pt x="74860" y="338749"/>
                    <a:pt x="48947" y="328015"/>
                    <a:pt x="29840" y="308909"/>
                  </a:cubicBezTo>
                  <a:cubicBezTo>
                    <a:pt x="10734" y="289802"/>
                    <a:pt x="0" y="263888"/>
                    <a:pt x="0" y="236868"/>
                  </a:cubicBezTo>
                  <a:lnTo>
                    <a:pt x="0" y="101881"/>
                  </a:lnTo>
                  <a:cubicBezTo>
                    <a:pt x="0" y="74860"/>
                    <a:pt x="10734" y="48947"/>
                    <a:pt x="29840" y="29840"/>
                  </a:cubicBezTo>
                  <a:cubicBezTo>
                    <a:pt x="48947" y="10734"/>
                    <a:pt x="74860" y="0"/>
                    <a:pt x="101881" y="0"/>
                  </a:cubicBezTo>
                  <a:close/>
                </a:path>
              </a:pathLst>
            </a:custGeom>
            <a:gradFill rotWithShape="1">
              <a:gsLst>
                <a:gs pos="0">
                  <a:srgbClr val="FF3131">
                    <a:alpha val="100000"/>
                  </a:srgbClr>
                </a:gs>
                <a:gs pos="100000">
                  <a:srgbClr val="FF914D">
                    <a:alpha val="100000"/>
                  </a:srgbClr>
                </a:gs>
              </a:gsLst>
              <a:lin ang="0"/>
            </a:gradFill>
          </p:spPr>
        </p:sp>
        <p:sp>
          <p:nvSpPr>
            <p:cNvPr id="13" name="TextBox 13"/>
            <p:cNvSpPr txBox="1"/>
            <p:nvPr/>
          </p:nvSpPr>
          <p:spPr>
            <a:xfrm>
              <a:off x="0" y="-66675"/>
              <a:ext cx="1013199" cy="405424"/>
            </a:xfrm>
            <a:prstGeom prst="rect">
              <a:avLst/>
            </a:prstGeom>
          </p:spPr>
          <p:txBody>
            <a:bodyPr lIns="50800" tIns="50800" rIns="50800" bIns="50800" rtlCol="0" anchor="ctr"/>
            <a:lstStyle/>
            <a:p>
              <a:pPr algn="ctr">
                <a:lnSpc>
                  <a:spcPts val="2380"/>
                </a:lnSpc>
              </a:pPr>
              <a:endParaRPr/>
            </a:p>
          </p:txBody>
        </p:sp>
      </p:grpSp>
      <p:sp>
        <p:nvSpPr>
          <p:cNvPr id="14" name="TextBox 14"/>
          <p:cNvSpPr txBox="1"/>
          <p:nvPr/>
        </p:nvSpPr>
        <p:spPr>
          <a:xfrm>
            <a:off x="9328378" y="5955947"/>
            <a:ext cx="4997222" cy="1042018"/>
          </a:xfrm>
          <a:prstGeom prst="rect">
            <a:avLst/>
          </a:prstGeom>
        </p:spPr>
        <p:txBody>
          <a:bodyPr lIns="0" tIns="0" rIns="0" bIns="0" rtlCol="0" anchor="t">
            <a:spAutoFit/>
          </a:bodyPr>
          <a:lstStyle/>
          <a:p>
            <a:pPr algn="just">
              <a:lnSpc>
                <a:spcPts val="3990"/>
              </a:lnSpc>
            </a:pPr>
            <a:r>
              <a:rPr lang="en-US" sz="2850">
                <a:solidFill>
                  <a:srgbClr val="FFFEFE"/>
                </a:solidFill>
                <a:latin typeface="Times New Roman"/>
                <a:ea typeface="Times New Roman"/>
                <a:cs typeface="Times New Roman"/>
                <a:sym typeface="Times New Roman"/>
              </a:rPr>
              <a:t>Age Categories</a:t>
            </a:r>
          </a:p>
          <a:p>
            <a:pPr algn="just">
              <a:lnSpc>
                <a:spcPts val="3990"/>
              </a:lnSpc>
            </a:pPr>
            <a:r>
              <a:rPr lang="en-US" sz="2850" i="1">
                <a:solidFill>
                  <a:srgbClr val="FFFEFE"/>
                </a:solidFill>
                <a:latin typeface="Times New Roman Italics"/>
                <a:ea typeface="Times New Roman Italics"/>
                <a:cs typeface="Times New Roman Italics"/>
                <a:sym typeface="Times New Roman Italics"/>
              </a:rPr>
              <a:t>Young, middle-aged, senior</a:t>
            </a:r>
          </a:p>
        </p:txBody>
      </p:sp>
      <p:grpSp>
        <p:nvGrpSpPr>
          <p:cNvPr id="15" name="Group 15"/>
          <p:cNvGrpSpPr/>
          <p:nvPr/>
        </p:nvGrpSpPr>
        <p:grpSpPr>
          <a:xfrm>
            <a:off x="6019800" y="7760846"/>
            <a:ext cx="5895373" cy="1741413"/>
            <a:chOff x="0" y="0"/>
            <a:chExt cx="1146799" cy="338749"/>
          </a:xfrm>
        </p:grpSpPr>
        <p:sp>
          <p:nvSpPr>
            <p:cNvPr id="16" name="Freeform 16"/>
            <p:cNvSpPr/>
            <p:nvPr/>
          </p:nvSpPr>
          <p:spPr>
            <a:xfrm>
              <a:off x="0" y="0"/>
              <a:ext cx="1146799" cy="338749"/>
            </a:xfrm>
            <a:custGeom>
              <a:avLst/>
              <a:gdLst/>
              <a:ahLst/>
              <a:cxnLst/>
              <a:rect l="l" t="t" r="r" b="b"/>
              <a:pathLst>
                <a:path w="1146799" h="338749">
                  <a:moveTo>
                    <a:pt x="90012" y="0"/>
                  </a:moveTo>
                  <a:lnTo>
                    <a:pt x="1056787" y="0"/>
                  </a:lnTo>
                  <a:cubicBezTo>
                    <a:pt x="1106499" y="0"/>
                    <a:pt x="1146799" y="40300"/>
                    <a:pt x="1146799" y="90012"/>
                  </a:cubicBezTo>
                  <a:lnTo>
                    <a:pt x="1146799" y="248737"/>
                  </a:lnTo>
                  <a:cubicBezTo>
                    <a:pt x="1146799" y="298449"/>
                    <a:pt x="1106499" y="338749"/>
                    <a:pt x="1056787" y="338749"/>
                  </a:cubicBezTo>
                  <a:lnTo>
                    <a:pt x="90012" y="338749"/>
                  </a:lnTo>
                  <a:cubicBezTo>
                    <a:pt x="40300" y="338749"/>
                    <a:pt x="0" y="298449"/>
                    <a:pt x="0" y="248737"/>
                  </a:cubicBezTo>
                  <a:lnTo>
                    <a:pt x="0" y="90012"/>
                  </a:lnTo>
                  <a:cubicBezTo>
                    <a:pt x="0" y="40300"/>
                    <a:pt x="40300" y="0"/>
                    <a:pt x="90012" y="0"/>
                  </a:cubicBezTo>
                  <a:close/>
                </a:path>
              </a:pathLst>
            </a:custGeom>
            <a:gradFill rotWithShape="1">
              <a:gsLst>
                <a:gs pos="0">
                  <a:srgbClr val="FF3131">
                    <a:alpha val="100000"/>
                  </a:srgbClr>
                </a:gs>
                <a:gs pos="100000">
                  <a:srgbClr val="FF914D">
                    <a:alpha val="100000"/>
                  </a:srgbClr>
                </a:gs>
              </a:gsLst>
              <a:lin ang="0"/>
            </a:gradFill>
          </p:spPr>
        </p:sp>
        <p:sp>
          <p:nvSpPr>
            <p:cNvPr id="17" name="TextBox 17"/>
            <p:cNvSpPr txBox="1"/>
            <p:nvPr/>
          </p:nvSpPr>
          <p:spPr>
            <a:xfrm>
              <a:off x="0" y="-66675"/>
              <a:ext cx="1146799" cy="405424"/>
            </a:xfrm>
            <a:prstGeom prst="rect">
              <a:avLst/>
            </a:prstGeom>
          </p:spPr>
          <p:txBody>
            <a:bodyPr lIns="50800" tIns="50800" rIns="50800" bIns="50800" rtlCol="0" anchor="ctr"/>
            <a:lstStyle/>
            <a:p>
              <a:pPr algn="ctr">
                <a:lnSpc>
                  <a:spcPts val="2380"/>
                </a:lnSpc>
              </a:pPr>
              <a:endParaRPr/>
            </a:p>
          </p:txBody>
        </p:sp>
      </p:grpSp>
      <p:sp>
        <p:nvSpPr>
          <p:cNvPr id="18" name="TextBox 18"/>
          <p:cNvSpPr txBox="1"/>
          <p:nvPr/>
        </p:nvSpPr>
        <p:spPr>
          <a:xfrm>
            <a:off x="6640893" y="8057849"/>
            <a:ext cx="5705482" cy="1042018"/>
          </a:xfrm>
          <a:prstGeom prst="rect">
            <a:avLst/>
          </a:prstGeom>
        </p:spPr>
        <p:txBody>
          <a:bodyPr lIns="0" tIns="0" rIns="0" bIns="0" rtlCol="0" anchor="t">
            <a:spAutoFit/>
          </a:bodyPr>
          <a:lstStyle/>
          <a:p>
            <a:pPr algn="just">
              <a:lnSpc>
                <a:spcPts val="3990"/>
              </a:lnSpc>
            </a:pPr>
            <a:r>
              <a:rPr lang="en-US" sz="2850">
                <a:solidFill>
                  <a:srgbClr val="FFFEFE"/>
                </a:solidFill>
                <a:latin typeface="Times New Roman"/>
                <a:ea typeface="Times New Roman"/>
                <a:cs typeface="Times New Roman"/>
                <a:sym typeface="Times New Roman"/>
              </a:rPr>
              <a:t>Policy Claims Aggregation</a:t>
            </a:r>
          </a:p>
          <a:p>
            <a:pPr algn="just">
              <a:lnSpc>
                <a:spcPts val="3990"/>
              </a:lnSpc>
            </a:pPr>
            <a:r>
              <a:rPr lang="en-US" sz="2850" i="1">
                <a:solidFill>
                  <a:srgbClr val="FFFEFE"/>
                </a:solidFill>
                <a:latin typeface="Times New Roman Italics"/>
                <a:ea typeface="Times New Roman Italics"/>
                <a:cs typeface="Times New Roman Italics"/>
                <a:sym typeface="Times New Roman Italics"/>
              </a:rPr>
              <a:t>Overview of customer behavior</a:t>
            </a:r>
          </a:p>
        </p:txBody>
      </p:sp>
      <p:grpSp>
        <p:nvGrpSpPr>
          <p:cNvPr id="19" name="Group 19"/>
          <p:cNvGrpSpPr/>
          <p:nvPr/>
        </p:nvGrpSpPr>
        <p:grpSpPr>
          <a:xfrm>
            <a:off x="14187163" y="-4968942"/>
            <a:ext cx="10994424" cy="1099442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8835072" y="-353712"/>
            <a:ext cx="10994424" cy="10994424"/>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24" name="TextBox 2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5784769" y="7760846"/>
            <a:ext cx="3697059" cy="369705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793202" y="5623705"/>
            <a:ext cx="5007667" cy="1741413"/>
            <a:chOff x="0" y="0"/>
            <a:chExt cx="974118" cy="338749"/>
          </a:xfrm>
        </p:grpSpPr>
        <p:sp>
          <p:nvSpPr>
            <p:cNvPr id="6" name="Freeform 6"/>
            <p:cNvSpPr/>
            <p:nvPr/>
          </p:nvSpPr>
          <p:spPr>
            <a:xfrm>
              <a:off x="0" y="0"/>
              <a:ext cx="974118" cy="338749"/>
            </a:xfrm>
            <a:custGeom>
              <a:avLst/>
              <a:gdLst/>
              <a:ahLst/>
              <a:cxnLst/>
              <a:rect l="l" t="t" r="r" b="b"/>
              <a:pathLst>
                <a:path w="974118" h="338749">
                  <a:moveTo>
                    <a:pt x="105968" y="0"/>
                  </a:moveTo>
                  <a:lnTo>
                    <a:pt x="868149" y="0"/>
                  </a:lnTo>
                  <a:cubicBezTo>
                    <a:pt x="896254" y="0"/>
                    <a:pt x="923207" y="11164"/>
                    <a:pt x="943080" y="31037"/>
                  </a:cubicBezTo>
                  <a:cubicBezTo>
                    <a:pt x="962953" y="50910"/>
                    <a:pt x="974118" y="77864"/>
                    <a:pt x="974118" y="105968"/>
                  </a:cubicBezTo>
                  <a:lnTo>
                    <a:pt x="974118" y="232780"/>
                  </a:lnTo>
                  <a:cubicBezTo>
                    <a:pt x="974118" y="291305"/>
                    <a:pt x="926674" y="338749"/>
                    <a:pt x="868149" y="338749"/>
                  </a:cubicBezTo>
                  <a:lnTo>
                    <a:pt x="105968" y="338749"/>
                  </a:lnTo>
                  <a:cubicBezTo>
                    <a:pt x="47444" y="338749"/>
                    <a:pt x="0" y="291305"/>
                    <a:pt x="0" y="232780"/>
                  </a:cubicBezTo>
                  <a:lnTo>
                    <a:pt x="0" y="105968"/>
                  </a:lnTo>
                  <a:cubicBezTo>
                    <a:pt x="0" y="47444"/>
                    <a:pt x="47444" y="0"/>
                    <a:pt x="105968" y="0"/>
                  </a:cubicBezTo>
                  <a:close/>
                </a:path>
              </a:pathLst>
            </a:custGeom>
            <a:gradFill rotWithShape="1">
              <a:gsLst>
                <a:gs pos="0">
                  <a:srgbClr val="FF3131">
                    <a:alpha val="100000"/>
                  </a:srgbClr>
                </a:gs>
                <a:gs pos="100000">
                  <a:srgbClr val="FF914D">
                    <a:alpha val="100000"/>
                  </a:srgbClr>
                </a:gs>
              </a:gsLst>
              <a:lin ang="0"/>
            </a:gradFill>
          </p:spPr>
        </p:sp>
        <p:sp>
          <p:nvSpPr>
            <p:cNvPr id="7" name="TextBox 7"/>
            <p:cNvSpPr txBox="1"/>
            <p:nvPr/>
          </p:nvSpPr>
          <p:spPr>
            <a:xfrm>
              <a:off x="0" y="-66675"/>
              <a:ext cx="974118" cy="405424"/>
            </a:xfrm>
            <a:prstGeom prst="rect">
              <a:avLst/>
            </a:prstGeom>
          </p:spPr>
          <p:txBody>
            <a:bodyPr lIns="50800" tIns="50800" rIns="50800" bIns="50800" rtlCol="0" anchor="ctr"/>
            <a:lstStyle/>
            <a:p>
              <a:pPr algn="ctr">
                <a:lnSpc>
                  <a:spcPts val="2380"/>
                </a:lnSpc>
              </a:pPr>
              <a:endParaRPr/>
            </a:p>
          </p:txBody>
        </p:sp>
      </p:grpSp>
      <p:sp>
        <p:nvSpPr>
          <p:cNvPr id="8" name="TextBox 8"/>
          <p:cNvSpPr txBox="1"/>
          <p:nvPr/>
        </p:nvSpPr>
        <p:spPr>
          <a:xfrm>
            <a:off x="3135283" y="1064300"/>
            <a:ext cx="10385130" cy="1059936"/>
          </a:xfrm>
          <a:prstGeom prst="rect">
            <a:avLst/>
          </a:prstGeom>
        </p:spPr>
        <p:txBody>
          <a:bodyPr lIns="0" tIns="0" rIns="0" bIns="0" rtlCol="0" anchor="t">
            <a:spAutoFit/>
          </a:bodyPr>
          <a:lstStyle/>
          <a:p>
            <a:pPr algn="ctr">
              <a:lnSpc>
                <a:spcPts val="7728"/>
              </a:lnSpc>
            </a:pPr>
            <a:r>
              <a:rPr lang="en-US" sz="5520" b="1">
                <a:solidFill>
                  <a:srgbClr val="191919"/>
                </a:solidFill>
                <a:latin typeface="Times New Roman Bold"/>
                <a:ea typeface="Times New Roman Bold"/>
                <a:cs typeface="Times New Roman Bold"/>
                <a:sym typeface="Times New Roman Bold"/>
              </a:rPr>
              <a:t>Exploratory Data Analysis (EDA)</a:t>
            </a:r>
          </a:p>
        </p:txBody>
      </p:sp>
      <p:sp>
        <p:nvSpPr>
          <p:cNvPr id="9" name="TextBox 9"/>
          <p:cNvSpPr txBox="1"/>
          <p:nvPr/>
        </p:nvSpPr>
        <p:spPr>
          <a:xfrm>
            <a:off x="2511778" y="2543337"/>
            <a:ext cx="12071095" cy="2556493"/>
          </a:xfrm>
          <a:prstGeom prst="rect">
            <a:avLst/>
          </a:prstGeom>
        </p:spPr>
        <p:txBody>
          <a:bodyPr lIns="0" tIns="0" rIns="0" bIns="0" rtlCol="0" anchor="t">
            <a:spAutoFit/>
          </a:bodyPr>
          <a:lstStyle/>
          <a:p>
            <a:pPr algn="just">
              <a:lnSpc>
                <a:spcPts val="3990"/>
              </a:lnSpc>
            </a:pPr>
            <a:r>
              <a:rPr lang="en-US" sz="2850">
                <a:solidFill>
                  <a:srgbClr val="191919"/>
                </a:solidFill>
                <a:latin typeface="Times New Roman"/>
                <a:ea typeface="Times New Roman"/>
                <a:cs typeface="Times New Roman"/>
                <a:sym typeface="Times New Roman"/>
              </a:rPr>
              <a:t>EDA involves using descriptive statistics and visualizations to understand the dataset's characteristics. This includes providing an overview of numerical and categorical distributions and identifying trends in claim counts and policy types. Key visualizations include boxplots to detect outliers, histograms for age and tenure distribution, and heatmaps to analyze feature correlations.</a:t>
            </a:r>
          </a:p>
        </p:txBody>
      </p:sp>
      <p:sp>
        <p:nvSpPr>
          <p:cNvPr id="10" name="TextBox 10"/>
          <p:cNvSpPr txBox="1"/>
          <p:nvPr/>
        </p:nvSpPr>
        <p:spPr>
          <a:xfrm>
            <a:off x="3414295" y="5920708"/>
            <a:ext cx="3992098" cy="1042018"/>
          </a:xfrm>
          <a:prstGeom prst="rect">
            <a:avLst/>
          </a:prstGeom>
        </p:spPr>
        <p:txBody>
          <a:bodyPr lIns="0" tIns="0" rIns="0" bIns="0" rtlCol="0" anchor="t">
            <a:spAutoFit/>
          </a:bodyPr>
          <a:lstStyle/>
          <a:p>
            <a:pPr algn="just">
              <a:lnSpc>
                <a:spcPts val="3990"/>
              </a:lnSpc>
            </a:pPr>
            <a:r>
              <a:rPr lang="en-US" sz="2850" i="1">
                <a:solidFill>
                  <a:srgbClr val="FFFEFE"/>
                </a:solidFill>
                <a:latin typeface="Times New Roman Italics"/>
                <a:ea typeface="Times New Roman Italics"/>
                <a:cs typeface="Times New Roman Italics"/>
                <a:sym typeface="Times New Roman Italics"/>
              </a:rPr>
              <a:t>Descriptive Statistics</a:t>
            </a:r>
          </a:p>
          <a:p>
            <a:pPr algn="just">
              <a:lnSpc>
                <a:spcPts val="3990"/>
              </a:lnSpc>
            </a:pPr>
            <a:r>
              <a:rPr lang="en-US" sz="2850" i="1">
                <a:solidFill>
                  <a:srgbClr val="FFFEFE"/>
                </a:solidFill>
                <a:latin typeface="Times New Roman Italics"/>
                <a:ea typeface="Times New Roman Italics"/>
                <a:cs typeface="Times New Roman Italics"/>
                <a:sym typeface="Times New Roman Italics"/>
              </a:rPr>
              <a:t>Overview of Distributions</a:t>
            </a:r>
          </a:p>
        </p:txBody>
      </p:sp>
      <p:grpSp>
        <p:nvGrpSpPr>
          <p:cNvPr id="11" name="Group 11"/>
          <p:cNvGrpSpPr/>
          <p:nvPr/>
        </p:nvGrpSpPr>
        <p:grpSpPr>
          <a:xfrm>
            <a:off x="8189053" y="5637864"/>
            <a:ext cx="6081511" cy="1741413"/>
            <a:chOff x="0" y="0"/>
            <a:chExt cx="1183007" cy="338749"/>
          </a:xfrm>
        </p:grpSpPr>
        <p:sp>
          <p:nvSpPr>
            <p:cNvPr id="12" name="Freeform 12"/>
            <p:cNvSpPr/>
            <p:nvPr/>
          </p:nvSpPr>
          <p:spPr>
            <a:xfrm>
              <a:off x="0" y="0"/>
              <a:ext cx="1183007" cy="338749"/>
            </a:xfrm>
            <a:custGeom>
              <a:avLst/>
              <a:gdLst/>
              <a:ahLst/>
              <a:cxnLst/>
              <a:rect l="l" t="t" r="r" b="b"/>
              <a:pathLst>
                <a:path w="1183007" h="338749">
                  <a:moveTo>
                    <a:pt x="87257" y="0"/>
                  </a:moveTo>
                  <a:lnTo>
                    <a:pt x="1095750" y="0"/>
                  </a:lnTo>
                  <a:cubicBezTo>
                    <a:pt x="1118892" y="0"/>
                    <a:pt x="1141086" y="9193"/>
                    <a:pt x="1157450" y="25557"/>
                  </a:cubicBezTo>
                  <a:cubicBezTo>
                    <a:pt x="1173814" y="41921"/>
                    <a:pt x="1183007" y="64115"/>
                    <a:pt x="1183007" y="87257"/>
                  </a:cubicBezTo>
                  <a:lnTo>
                    <a:pt x="1183007" y="251492"/>
                  </a:lnTo>
                  <a:cubicBezTo>
                    <a:pt x="1183007" y="274634"/>
                    <a:pt x="1173814" y="296828"/>
                    <a:pt x="1157450" y="313192"/>
                  </a:cubicBezTo>
                  <a:cubicBezTo>
                    <a:pt x="1141086" y="329556"/>
                    <a:pt x="1118892" y="338749"/>
                    <a:pt x="1095750" y="338749"/>
                  </a:cubicBezTo>
                  <a:lnTo>
                    <a:pt x="87257" y="338749"/>
                  </a:lnTo>
                  <a:cubicBezTo>
                    <a:pt x="64115" y="338749"/>
                    <a:pt x="41921" y="329556"/>
                    <a:pt x="25557" y="313192"/>
                  </a:cubicBezTo>
                  <a:cubicBezTo>
                    <a:pt x="9193" y="296828"/>
                    <a:pt x="0" y="274634"/>
                    <a:pt x="0" y="251492"/>
                  </a:cubicBezTo>
                  <a:lnTo>
                    <a:pt x="0" y="87257"/>
                  </a:lnTo>
                  <a:cubicBezTo>
                    <a:pt x="0" y="64115"/>
                    <a:pt x="9193" y="41921"/>
                    <a:pt x="25557" y="25557"/>
                  </a:cubicBezTo>
                  <a:cubicBezTo>
                    <a:pt x="41921" y="9193"/>
                    <a:pt x="64115" y="0"/>
                    <a:pt x="87257" y="0"/>
                  </a:cubicBezTo>
                  <a:close/>
                </a:path>
              </a:pathLst>
            </a:custGeom>
            <a:gradFill rotWithShape="1">
              <a:gsLst>
                <a:gs pos="0">
                  <a:srgbClr val="FF3131">
                    <a:alpha val="100000"/>
                  </a:srgbClr>
                </a:gs>
                <a:gs pos="100000">
                  <a:srgbClr val="FF914D">
                    <a:alpha val="100000"/>
                  </a:srgbClr>
                </a:gs>
              </a:gsLst>
              <a:lin ang="0"/>
            </a:gradFill>
          </p:spPr>
        </p:sp>
        <p:sp>
          <p:nvSpPr>
            <p:cNvPr id="13" name="TextBox 13"/>
            <p:cNvSpPr txBox="1"/>
            <p:nvPr/>
          </p:nvSpPr>
          <p:spPr>
            <a:xfrm>
              <a:off x="0" y="-66675"/>
              <a:ext cx="1183007" cy="405424"/>
            </a:xfrm>
            <a:prstGeom prst="rect">
              <a:avLst/>
            </a:prstGeom>
          </p:spPr>
          <p:txBody>
            <a:bodyPr lIns="50800" tIns="50800" rIns="50800" bIns="50800" rtlCol="0" anchor="ctr"/>
            <a:lstStyle/>
            <a:p>
              <a:pPr algn="ctr">
                <a:lnSpc>
                  <a:spcPts val="2380"/>
                </a:lnSpc>
              </a:pPr>
              <a:endParaRPr/>
            </a:p>
          </p:txBody>
        </p:sp>
      </p:grpSp>
      <p:sp>
        <p:nvSpPr>
          <p:cNvPr id="14" name="TextBox 14"/>
          <p:cNvSpPr txBox="1"/>
          <p:nvPr/>
        </p:nvSpPr>
        <p:spPr>
          <a:xfrm>
            <a:off x="8831608" y="5955947"/>
            <a:ext cx="4997222" cy="1042018"/>
          </a:xfrm>
          <a:prstGeom prst="rect">
            <a:avLst/>
          </a:prstGeom>
        </p:spPr>
        <p:txBody>
          <a:bodyPr lIns="0" tIns="0" rIns="0" bIns="0" rtlCol="0" anchor="t">
            <a:spAutoFit/>
          </a:bodyPr>
          <a:lstStyle/>
          <a:p>
            <a:pPr algn="just">
              <a:lnSpc>
                <a:spcPts val="3990"/>
              </a:lnSpc>
            </a:pPr>
            <a:r>
              <a:rPr lang="en-US" sz="2850">
                <a:solidFill>
                  <a:srgbClr val="FFFEFE"/>
                </a:solidFill>
                <a:latin typeface="Times New Roman"/>
                <a:ea typeface="Times New Roman"/>
                <a:cs typeface="Times New Roman"/>
                <a:sym typeface="Times New Roman"/>
              </a:rPr>
              <a:t>Key Visualizations</a:t>
            </a:r>
          </a:p>
          <a:p>
            <a:pPr algn="just">
              <a:lnSpc>
                <a:spcPts val="3990"/>
              </a:lnSpc>
            </a:pPr>
            <a:r>
              <a:rPr lang="en-US" sz="2850" i="1">
                <a:solidFill>
                  <a:srgbClr val="FFFEFE"/>
                </a:solidFill>
                <a:latin typeface="Times New Roman Italics"/>
                <a:ea typeface="Times New Roman Italics"/>
                <a:cs typeface="Times New Roman Italics"/>
                <a:sym typeface="Times New Roman Italics"/>
              </a:rPr>
              <a:t>Boxplots, histograms, heatmaps</a:t>
            </a:r>
          </a:p>
        </p:txBody>
      </p:sp>
      <p:grpSp>
        <p:nvGrpSpPr>
          <p:cNvPr id="15" name="Group 15"/>
          <p:cNvGrpSpPr/>
          <p:nvPr/>
        </p:nvGrpSpPr>
        <p:grpSpPr>
          <a:xfrm>
            <a:off x="5255825" y="7760846"/>
            <a:ext cx="6159287" cy="1741413"/>
            <a:chOff x="0" y="0"/>
            <a:chExt cx="1198137" cy="338749"/>
          </a:xfrm>
        </p:grpSpPr>
        <p:sp>
          <p:nvSpPr>
            <p:cNvPr id="16" name="Freeform 16"/>
            <p:cNvSpPr/>
            <p:nvPr/>
          </p:nvSpPr>
          <p:spPr>
            <a:xfrm>
              <a:off x="0" y="0"/>
              <a:ext cx="1198137" cy="338749"/>
            </a:xfrm>
            <a:custGeom>
              <a:avLst/>
              <a:gdLst/>
              <a:ahLst/>
              <a:cxnLst/>
              <a:rect l="l" t="t" r="r" b="b"/>
              <a:pathLst>
                <a:path w="1198137" h="338749">
                  <a:moveTo>
                    <a:pt x="86155" y="0"/>
                  </a:moveTo>
                  <a:lnTo>
                    <a:pt x="1111982" y="0"/>
                  </a:lnTo>
                  <a:cubicBezTo>
                    <a:pt x="1134831" y="0"/>
                    <a:pt x="1156745" y="9077"/>
                    <a:pt x="1172902" y="25234"/>
                  </a:cubicBezTo>
                  <a:cubicBezTo>
                    <a:pt x="1189060" y="41391"/>
                    <a:pt x="1198137" y="63305"/>
                    <a:pt x="1198137" y="86155"/>
                  </a:cubicBezTo>
                  <a:lnTo>
                    <a:pt x="1198137" y="252594"/>
                  </a:lnTo>
                  <a:cubicBezTo>
                    <a:pt x="1198137" y="275443"/>
                    <a:pt x="1189060" y="297357"/>
                    <a:pt x="1172902" y="313515"/>
                  </a:cubicBezTo>
                  <a:cubicBezTo>
                    <a:pt x="1156745" y="329672"/>
                    <a:pt x="1134831" y="338749"/>
                    <a:pt x="1111982" y="338749"/>
                  </a:cubicBezTo>
                  <a:lnTo>
                    <a:pt x="86155" y="338749"/>
                  </a:lnTo>
                  <a:cubicBezTo>
                    <a:pt x="63305" y="338749"/>
                    <a:pt x="41391" y="329672"/>
                    <a:pt x="25234" y="313515"/>
                  </a:cubicBezTo>
                  <a:cubicBezTo>
                    <a:pt x="9077" y="297357"/>
                    <a:pt x="0" y="275443"/>
                    <a:pt x="0" y="252594"/>
                  </a:cubicBezTo>
                  <a:lnTo>
                    <a:pt x="0" y="86155"/>
                  </a:lnTo>
                  <a:cubicBezTo>
                    <a:pt x="0" y="63305"/>
                    <a:pt x="9077" y="41391"/>
                    <a:pt x="25234" y="25234"/>
                  </a:cubicBezTo>
                  <a:cubicBezTo>
                    <a:pt x="41391" y="9077"/>
                    <a:pt x="63305" y="0"/>
                    <a:pt x="86155" y="0"/>
                  </a:cubicBezTo>
                  <a:close/>
                </a:path>
              </a:pathLst>
            </a:custGeom>
            <a:gradFill rotWithShape="1">
              <a:gsLst>
                <a:gs pos="0">
                  <a:srgbClr val="FF3131">
                    <a:alpha val="100000"/>
                  </a:srgbClr>
                </a:gs>
                <a:gs pos="100000">
                  <a:srgbClr val="FF914D">
                    <a:alpha val="100000"/>
                  </a:srgbClr>
                </a:gs>
              </a:gsLst>
              <a:lin ang="0"/>
            </a:gradFill>
          </p:spPr>
        </p:sp>
        <p:sp>
          <p:nvSpPr>
            <p:cNvPr id="17" name="TextBox 17"/>
            <p:cNvSpPr txBox="1"/>
            <p:nvPr/>
          </p:nvSpPr>
          <p:spPr>
            <a:xfrm>
              <a:off x="0" y="-66675"/>
              <a:ext cx="1198137" cy="405424"/>
            </a:xfrm>
            <a:prstGeom prst="rect">
              <a:avLst/>
            </a:prstGeom>
          </p:spPr>
          <p:txBody>
            <a:bodyPr lIns="50800" tIns="50800" rIns="50800" bIns="50800" rtlCol="0" anchor="ctr"/>
            <a:lstStyle/>
            <a:p>
              <a:pPr algn="ctr">
                <a:lnSpc>
                  <a:spcPts val="2380"/>
                </a:lnSpc>
              </a:pPr>
              <a:endParaRPr/>
            </a:p>
          </p:txBody>
        </p:sp>
      </p:grpSp>
      <p:sp>
        <p:nvSpPr>
          <p:cNvPr id="18" name="TextBox 18"/>
          <p:cNvSpPr txBox="1"/>
          <p:nvPr/>
        </p:nvSpPr>
        <p:spPr>
          <a:xfrm>
            <a:off x="5876918" y="8057849"/>
            <a:ext cx="5705482" cy="1042018"/>
          </a:xfrm>
          <a:prstGeom prst="rect">
            <a:avLst/>
          </a:prstGeom>
        </p:spPr>
        <p:txBody>
          <a:bodyPr lIns="0" tIns="0" rIns="0" bIns="0" rtlCol="0" anchor="t">
            <a:spAutoFit/>
          </a:bodyPr>
          <a:lstStyle/>
          <a:p>
            <a:pPr algn="just">
              <a:lnSpc>
                <a:spcPts val="3990"/>
              </a:lnSpc>
            </a:pPr>
            <a:r>
              <a:rPr lang="en-US" sz="2850" dirty="0">
                <a:solidFill>
                  <a:srgbClr val="FFFEFE"/>
                </a:solidFill>
                <a:latin typeface="Times New Roman"/>
                <a:ea typeface="Times New Roman"/>
                <a:cs typeface="Times New Roman"/>
                <a:sym typeface="Times New Roman"/>
              </a:rPr>
              <a:t>Business Implications</a:t>
            </a:r>
          </a:p>
          <a:p>
            <a:pPr algn="just">
              <a:lnSpc>
                <a:spcPts val="3990"/>
              </a:lnSpc>
            </a:pPr>
            <a:r>
              <a:rPr lang="en-US" sz="2850" i="1" dirty="0">
                <a:solidFill>
                  <a:srgbClr val="FFFEFE"/>
                </a:solidFill>
                <a:latin typeface="Times New Roman Italics"/>
                <a:ea typeface="Times New Roman Italics"/>
                <a:cs typeface="Times New Roman Italics"/>
                <a:sym typeface="Times New Roman Italics"/>
              </a:rPr>
              <a:t>Identified regions with high claims</a:t>
            </a:r>
          </a:p>
        </p:txBody>
      </p:sp>
      <p:grpSp>
        <p:nvGrpSpPr>
          <p:cNvPr id="19" name="Group 19"/>
          <p:cNvGrpSpPr/>
          <p:nvPr/>
        </p:nvGrpSpPr>
        <p:grpSpPr>
          <a:xfrm>
            <a:off x="14418893" y="-5497212"/>
            <a:ext cx="10994424" cy="1099442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9201063" y="-216264"/>
            <a:ext cx="10994424" cy="10994424"/>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24" name="TextBox 2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TextBox 2"/>
          <p:cNvSpPr txBox="1"/>
          <p:nvPr/>
        </p:nvSpPr>
        <p:spPr>
          <a:xfrm>
            <a:off x="2604120" y="992131"/>
            <a:ext cx="10858395" cy="1059942"/>
          </a:xfrm>
          <a:prstGeom prst="rect">
            <a:avLst/>
          </a:prstGeom>
        </p:spPr>
        <p:txBody>
          <a:bodyPr lIns="0" tIns="0" rIns="0" bIns="0" rtlCol="0" anchor="t">
            <a:spAutoFit/>
          </a:bodyPr>
          <a:lstStyle/>
          <a:p>
            <a:pPr algn="just">
              <a:lnSpc>
                <a:spcPts val="7727"/>
              </a:lnSpc>
              <a:spcBef>
                <a:spcPct val="0"/>
              </a:spcBef>
            </a:pPr>
            <a:r>
              <a:rPr lang="en-US" sz="5520" b="1">
                <a:solidFill>
                  <a:srgbClr val="191919"/>
                </a:solidFill>
                <a:latin typeface="Times New Roman Bold"/>
                <a:ea typeface="Times New Roman Bold"/>
                <a:cs typeface="Times New Roman Bold"/>
                <a:sym typeface="Times New Roman Bold"/>
              </a:rPr>
              <a:t>Key Visualizations &amp; Insights</a:t>
            </a:r>
          </a:p>
        </p:txBody>
      </p:sp>
      <p:sp>
        <p:nvSpPr>
          <p:cNvPr id="3" name="TextBox 3"/>
          <p:cNvSpPr txBox="1"/>
          <p:nvPr/>
        </p:nvSpPr>
        <p:spPr>
          <a:xfrm>
            <a:off x="2604120" y="2405851"/>
            <a:ext cx="13236683" cy="1554834"/>
          </a:xfrm>
          <a:prstGeom prst="rect">
            <a:avLst/>
          </a:prstGeom>
        </p:spPr>
        <p:txBody>
          <a:bodyPr lIns="0" tIns="0" rIns="0" bIns="0" rtlCol="0" anchor="t">
            <a:spAutoFit/>
          </a:bodyPr>
          <a:lstStyle/>
          <a:p>
            <a:pPr algn="just">
              <a:lnSpc>
                <a:spcPts val="3025"/>
              </a:lnSpc>
            </a:pPr>
            <a:r>
              <a:rPr lang="en-US" sz="2161">
                <a:solidFill>
                  <a:srgbClr val="000000"/>
                </a:solidFill>
                <a:latin typeface="Times New Roman"/>
                <a:ea typeface="Times New Roman"/>
                <a:cs typeface="Times New Roman"/>
                <a:sym typeface="Times New Roman"/>
              </a:rPr>
              <a:t>The EDA process yields several key visualizations that provide valuable insights. Scatter plots help visualize the relationship between age, BMI, and insurance charges. Box plots compare the distribution of charges between smokers and non-smokers. Histograms show the distribution of age, BMI, and charges. Heatmaps identify relationships between numerical variables.</a:t>
            </a:r>
          </a:p>
        </p:txBody>
      </p:sp>
      <p:grpSp>
        <p:nvGrpSpPr>
          <p:cNvPr id="4" name="Group 4"/>
          <p:cNvGrpSpPr/>
          <p:nvPr/>
        </p:nvGrpSpPr>
        <p:grpSpPr>
          <a:xfrm>
            <a:off x="11609324" y="-7569705"/>
            <a:ext cx="10994424" cy="1099442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6" name="TextBox 6"/>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2604120" y="5203789"/>
            <a:ext cx="5902679" cy="3778852"/>
          </a:xfrm>
          <a:custGeom>
            <a:avLst/>
            <a:gdLst/>
            <a:ahLst/>
            <a:cxnLst/>
            <a:rect l="l" t="t" r="r" b="b"/>
            <a:pathLst>
              <a:path w="5902679" h="3778852">
                <a:moveTo>
                  <a:pt x="0" y="0"/>
                </a:moveTo>
                <a:lnTo>
                  <a:pt x="5902678" y="0"/>
                </a:lnTo>
                <a:lnTo>
                  <a:pt x="5902678" y="3778853"/>
                </a:lnTo>
                <a:lnTo>
                  <a:pt x="0" y="3778853"/>
                </a:lnTo>
                <a:lnTo>
                  <a:pt x="0" y="0"/>
                </a:lnTo>
                <a:close/>
              </a:path>
            </a:pathLst>
          </a:custGeom>
          <a:blipFill>
            <a:blip r:embed="rId2"/>
            <a:stretch>
              <a:fillRect t="-20095"/>
            </a:stretch>
          </a:blipFill>
        </p:spPr>
      </p:sp>
      <p:sp>
        <p:nvSpPr>
          <p:cNvPr id="8" name="TextBox 8"/>
          <p:cNvSpPr txBox="1"/>
          <p:nvPr/>
        </p:nvSpPr>
        <p:spPr>
          <a:xfrm>
            <a:off x="8506798" y="5946000"/>
            <a:ext cx="7748879" cy="1889760"/>
          </a:xfrm>
          <a:prstGeom prst="rect">
            <a:avLst/>
          </a:prstGeom>
        </p:spPr>
        <p:txBody>
          <a:bodyPr lIns="0" tIns="0" rIns="0" bIns="0" rtlCol="0" anchor="t">
            <a:spAutoFit/>
          </a:bodyPr>
          <a:lstStyle/>
          <a:p>
            <a:pPr algn="just">
              <a:lnSpc>
                <a:spcPts val="2940"/>
              </a:lnSpc>
            </a:pPr>
            <a:r>
              <a:rPr lang="en-US" sz="2100" b="1">
                <a:solidFill>
                  <a:srgbClr val="191919"/>
                </a:solidFill>
                <a:latin typeface="Times New Roman Bold"/>
                <a:ea typeface="Times New Roman Bold"/>
                <a:cs typeface="Times New Roman Bold"/>
                <a:sym typeface="Times New Roman Bold"/>
              </a:rPr>
              <a:t>What it shows:</a:t>
            </a:r>
          </a:p>
          <a:p>
            <a:pPr marL="453390" lvl="1" indent="-226695" algn="just">
              <a:lnSpc>
                <a:spcPts val="2940"/>
              </a:lnSpc>
              <a:buFont typeface="Arial"/>
              <a:buChar char="•"/>
            </a:pPr>
            <a:r>
              <a:rPr lang="en-US" sz="2100">
                <a:solidFill>
                  <a:srgbClr val="191919"/>
                </a:solidFill>
                <a:latin typeface="Times New Roman"/>
                <a:ea typeface="Times New Roman"/>
                <a:cs typeface="Times New Roman"/>
                <a:sym typeface="Times New Roman"/>
              </a:rPr>
              <a:t>This scatter plot helps visualize the relationship between age and charges.</a:t>
            </a:r>
          </a:p>
          <a:p>
            <a:pPr marL="453390" lvl="1" indent="-226695" algn="just">
              <a:lnSpc>
                <a:spcPts val="2940"/>
              </a:lnSpc>
              <a:spcBef>
                <a:spcPct val="0"/>
              </a:spcBef>
              <a:buFont typeface="Arial"/>
              <a:buChar char="•"/>
            </a:pPr>
            <a:r>
              <a:rPr lang="en-US" sz="2100">
                <a:solidFill>
                  <a:srgbClr val="191919"/>
                </a:solidFill>
                <a:latin typeface="Times New Roman"/>
                <a:ea typeface="Times New Roman"/>
                <a:cs typeface="Times New Roman"/>
                <a:sym typeface="Times New Roman"/>
              </a:rPr>
              <a:t>If older individuals tend to have higher insurance charges, we can infer that insurance costs rise with age.</a:t>
            </a:r>
          </a:p>
        </p:txBody>
      </p:sp>
      <p:sp>
        <p:nvSpPr>
          <p:cNvPr id="9" name="TextBox 9"/>
          <p:cNvSpPr txBox="1"/>
          <p:nvPr/>
        </p:nvSpPr>
        <p:spPr>
          <a:xfrm>
            <a:off x="3860445" y="4560953"/>
            <a:ext cx="7748879" cy="403860"/>
          </a:xfrm>
          <a:prstGeom prst="rect">
            <a:avLst/>
          </a:prstGeom>
        </p:spPr>
        <p:txBody>
          <a:bodyPr lIns="0" tIns="0" rIns="0" bIns="0" rtlCol="0" anchor="t">
            <a:spAutoFit/>
          </a:bodyPr>
          <a:lstStyle/>
          <a:p>
            <a:pPr algn="just">
              <a:lnSpc>
                <a:spcPts val="2940"/>
              </a:lnSpc>
              <a:spcBef>
                <a:spcPct val="0"/>
              </a:spcBef>
            </a:pPr>
            <a:r>
              <a:rPr lang="en-US" sz="2100" b="1">
                <a:solidFill>
                  <a:srgbClr val="191919"/>
                </a:solidFill>
                <a:latin typeface="Times New Roman Bold"/>
                <a:ea typeface="Times New Roman Bold"/>
                <a:cs typeface="Times New Roman Bold"/>
                <a:sym typeface="Times New Roman Bold"/>
              </a:rPr>
              <a:t>Age vs Insurance Charges Graph</a:t>
            </a:r>
          </a:p>
        </p:txBody>
      </p:sp>
      <p:grpSp>
        <p:nvGrpSpPr>
          <p:cNvPr id="10" name="Group 10"/>
          <p:cNvGrpSpPr/>
          <p:nvPr/>
        </p:nvGrpSpPr>
        <p:grpSpPr>
          <a:xfrm>
            <a:off x="-8390305" y="-331523"/>
            <a:ext cx="10994424" cy="1099442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sp>
        <p:nvSpPr>
          <p:cNvPr id="2" name="TextBox 2"/>
          <p:cNvSpPr txBox="1"/>
          <p:nvPr/>
        </p:nvSpPr>
        <p:spPr>
          <a:xfrm>
            <a:off x="2604120" y="1194309"/>
            <a:ext cx="11111880" cy="987450"/>
          </a:xfrm>
          <a:prstGeom prst="rect">
            <a:avLst/>
          </a:prstGeom>
        </p:spPr>
        <p:txBody>
          <a:bodyPr wrap="square" lIns="0" tIns="0" rIns="0" bIns="0" rtlCol="0" anchor="t">
            <a:spAutoFit/>
          </a:bodyPr>
          <a:lstStyle/>
          <a:p>
            <a:pPr algn="just">
              <a:lnSpc>
                <a:spcPts val="7727"/>
              </a:lnSpc>
              <a:spcBef>
                <a:spcPct val="0"/>
              </a:spcBef>
            </a:pPr>
            <a:r>
              <a:rPr lang="en-US" sz="5520" b="1" dirty="0">
                <a:solidFill>
                  <a:srgbClr val="191919"/>
                </a:solidFill>
                <a:latin typeface="Times New Roman Bold"/>
                <a:ea typeface="Times New Roman Bold"/>
                <a:cs typeface="Times New Roman Bold"/>
                <a:sym typeface="Times New Roman Bold"/>
              </a:rPr>
              <a:t>Key Visualizations &amp; Insights </a:t>
            </a:r>
            <a:r>
              <a:rPr lang="en-US" sz="5520" b="1" dirty="0" err="1">
                <a:solidFill>
                  <a:srgbClr val="191919"/>
                </a:solidFill>
                <a:latin typeface="Times New Roman Bold"/>
                <a:ea typeface="Times New Roman Bold"/>
                <a:cs typeface="Times New Roman Bold"/>
                <a:sym typeface="Times New Roman Bold"/>
              </a:rPr>
              <a:t>conti</a:t>
            </a:r>
            <a:r>
              <a:rPr lang="en-US" sz="5520" b="1" dirty="0">
                <a:solidFill>
                  <a:srgbClr val="191919"/>
                </a:solidFill>
                <a:latin typeface="Times New Roman Bold"/>
                <a:ea typeface="Times New Roman Bold"/>
                <a:cs typeface="Times New Roman Bold"/>
                <a:sym typeface="Times New Roman Bold"/>
              </a:rPr>
              <a:t>..</a:t>
            </a:r>
          </a:p>
        </p:txBody>
      </p:sp>
      <p:grpSp>
        <p:nvGrpSpPr>
          <p:cNvPr id="3" name="Group 3"/>
          <p:cNvGrpSpPr/>
          <p:nvPr/>
        </p:nvGrpSpPr>
        <p:grpSpPr>
          <a:xfrm>
            <a:off x="11609324" y="-7569705"/>
            <a:ext cx="10994424" cy="1099442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5" name="TextBox 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2604120" y="3236086"/>
            <a:ext cx="4687609" cy="3000866"/>
          </a:xfrm>
          <a:custGeom>
            <a:avLst/>
            <a:gdLst/>
            <a:ahLst/>
            <a:cxnLst/>
            <a:rect l="l" t="t" r="r" b="b"/>
            <a:pathLst>
              <a:path w="4687609" h="3000866">
                <a:moveTo>
                  <a:pt x="0" y="0"/>
                </a:moveTo>
                <a:lnTo>
                  <a:pt x="4687609" y="0"/>
                </a:lnTo>
                <a:lnTo>
                  <a:pt x="4687609" y="3000866"/>
                </a:lnTo>
                <a:lnTo>
                  <a:pt x="0" y="3000866"/>
                </a:lnTo>
                <a:lnTo>
                  <a:pt x="0" y="0"/>
                </a:lnTo>
                <a:close/>
              </a:path>
            </a:pathLst>
          </a:custGeom>
          <a:blipFill>
            <a:blip r:embed="rId2"/>
            <a:stretch>
              <a:fillRect l="-229" t="-18532"/>
            </a:stretch>
          </a:blipFill>
        </p:spPr>
      </p:sp>
      <p:sp>
        <p:nvSpPr>
          <p:cNvPr id="7" name="Freeform 7"/>
          <p:cNvSpPr/>
          <p:nvPr/>
        </p:nvSpPr>
        <p:spPr>
          <a:xfrm>
            <a:off x="11985983" y="6969391"/>
            <a:ext cx="4428746" cy="2858779"/>
          </a:xfrm>
          <a:custGeom>
            <a:avLst/>
            <a:gdLst/>
            <a:ahLst/>
            <a:cxnLst/>
            <a:rect l="l" t="t" r="r" b="b"/>
            <a:pathLst>
              <a:path w="4428746" h="2858779">
                <a:moveTo>
                  <a:pt x="0" y="0"/>
                </a:moveTo>
                <a:lnTo>
                  <a:pt x="4428745" y="0"/>
                </a:lnTo>
                <a:lnTo>
                  <a:pt x="4428745" y="2858779"/>
                </a:lnTo>
                <a:lnTo>
                  <a:pt x="0" y="2858779"/>
                </a:lnTo>
                <a:lnTo>
                  <a:pt x="0" y="0"/>
                </a:lnTo>
                <a:close/>
              </a:path>
            </a:pathLst>
          </a:custGeom>
          <a:blipFill>
            <a:blip r:embed="rId3"/>
            <a:stretch>
              <a:fillRect l="-270" t="-19690"/>
            </a:stretch>
          </a:blipFill>
        </p:spPr>
      </p:sp>
      <p:sp>
        <p:nvSpPr>
          <p:cNvPr id="8" name="TextBox 8"/>
          <p:cNvSpPr txBox="1"/>
          <p:nvPr/>
        </p:nvSpPr>
        <p:spPr>
          <a:xfrm>
            <a:off x="7734885" y="3739044"/>
            <a:ext cx="7748879" cy="1889760"/>
          </a:xfrm>
          <a:prstGeom prst="rect">
            <a:avLst/>
          </a:prstGeom>
        </p:spPr>
        <p:txBody>
          <a:bodyPr lIns="0" tIns="0" rIns="0" bIns="0" rtlCol="0" anchor="t">
            <a:spAutoFit/>
          </a:bodyPr>
          <a:lstStyle/>
          <a:p>
            <a:pPr algn="just">
              <a:lnSpc>
                <a:spcPts val="2940"/>
              </a:lnSpc>
            </a:pPr>
            <a:r>
              <a:rPr lang="en-US" sz="2100" b="1">
                <a:solidFill>
                  <a:srgbClr val="191919"/>
                </a:solidFill>
                <a:latin typeface="Times New Roman Bold"/>
                <a:ea typeface="Times New Roman Bold"/>
                <a:cs typeface="Times New Roman Bold"/>
                <a:sym typeface="Times New Roman Bold"/>
              </a:rPr>
              <a:t>What it shows:</a:t>
            </a:r>
          </a:p>
          <a:p>
            <a:pPr marL="453390" lvl="1" indent="-226695" algn="just">
              <a:lnSpc>
                <a:spcPts val="2940"/>
              </a:lnSpc>
              <a:buFont typeface="Arial"/>
              <a:buChar char="•"/>
            </a:pPr>
            <a:r>
              <a:rPr lang="en-US" sz="2100">
                <a:solidFill>
                  <a:srgbClr val="191919"/>
                </a:solidFill>
                <a:latin typeface="Times New Roman"/>
                <a:ea typeface="Times New Roman"/>
                <a:cs typeface="Times New Roman"/>
                <a:sym typeface="Times New Roman"/>
              </a:rPr>
              <a:t>This graph illustrates the relationship between BMI (Body Mass Index) and charges.</a:t>
            </a:r>
          </a:p>
          <a:p>
            <a:pPr marL="453390" lvl="1" indent="-226695" algn="just">
              <a:lnSpc>
                <a:spcPts val="2940"/>
              </a:lnSpc>
              <a:spcBef>
                <a:spcPct val="0"/>
              </a:spcBef>
              <a:buFont typeface="Arial"/>
              <a:buChar char="•"/>
            </a:pPr>
            <a:r>
              <a:rPr lang="en-US" sz="2100">
                <a:solidFill>
                  <a:srgbClr val="191919"/>
                </a:solidFill>
                <a:latin typeface="Times New Roman"/>
                <a:ea typeface="Times New Roman"/>
                <a:cs typeface="Times New Roman"/>
                <a:sym typeface="Times New Roman"/>
              </a:rPr>
              <a:t>A strong correlation could indicate that higher BMI individuals tend to have higher medical costs.</a:t>
            </a:r>
          </a:p>
        </p:txBody>
      </p:sp>
      <p:sp>
        <p:nvSpPr>
          <p:cNvPr id="9" name="TextBox 9"/>
          <p:cNvSpPr txBox="1"/>
          <p:nvPr/>
        </p:nvSpPr>
        <p:spPr>
          <a:xfrm>
            <a:off x="3503014" y="2570447"/>
            <a:ext cx="7748879" cy="403860"/>
          </a:xfrm>
          <a:prstGeom prst="rect">
            <a:avLst/>
          </a:prstGeom>
        </p:spPr>
        <p:txBody>
          <a:bodyPr lIns="0" tIns="0" rIns="0" bIns="0" rtlCol="0" anchor="t">
            <a:spAutoFit/>
          </a:bodyPr>
          <a:lstStyle/>
          <a:p>
            <a:pPr algn="just">
              <a:lnSpc>
                <a:spcPts val="2940"/>
              </a:lnSpc>
              <a:spcBef>
                <a:spcPct val="0"/>
              </a:spcBef>
            </a:pPr>
            <a:r>
              <a:rPr lang="en-US" sz="2100" b="1">
                <a:solidFill>
                  <a:srgbClr val="191919"/>
                </a:solidFill>
                <a:latin typeface="Times New Roman Bold"/>
                <a:ea typeface="Times New Roman Bold"/>
                <a:cs typeface="Times New Roman Bold"/>
                <a:sym typeface="Times New Roman Bold"/>
              </a:rPr>
              <a:t>BMI vs Insurance Charges</a:t>
            </a:r>
          </a:p>
        </p:txBody>
      </p:sp>
      <p:sp>
        <p:nvSpPr>
          <p:cNvPr id="10" name="TextBox 10"/>
          <p:cNvSpPr txBox="1"/>
          <p:nvPr/>
        </p:nvSpPr>
        <p:spPr>
          <a:xfrm>
            <a:off x="2846454" y="7279393"/>
            <a:ext cx="7748879" cy="1889760"/>
          </a:xfrm>
          <a:prstGeom prst="rect">
            <a:avLst/>
          </a:prstGeom>
        </p:spPr>
        <p:txBody>
          <a:bodyPr lIns="0" tIns="0" rIns="0" bIns="0" rtlCol="0" anchor="t">
            <a:spAutoFit/>
          </a:bodyPr>
          <a:lstStyle/>
          <a:p>
            <a:pPr algn="just">
              <a:lnSpc>
                <a:spcPts val="2940"/>
              </a:lnSpc>
            </a:pPr>
            <a:r>
              <a:rPr lang="en-US" sz="2100" b="1">
                <a:solidFill>
                  <a:srgbClr val="191919"/>
                </a:solidFill>
                <a:latin typeface="Times New Roman Bold"/>
                <a:ea typeface="Times New Roman Bold"/>
                <a:cs typeface="Times New Roman Bold"/>
                <a:sym typeface="Times New Roman Bold"/>
              </a:rPr>
              <a:t>What it shows:</a:t>
            </a:r>
          </a:p>
          <a:p>
            <a:pPr marL="453390" lvl="1" indent="-226695" algn="just">
              <a:lnSpc>
                <a:spcPts val="2940"/>
              </a:lnSpc>
              <a:buFont typeface="Arial"/>
              <a:buChar char="•"/>
            </a:pPr>
            <a:r>
              <a:rPr lang="en-US" sz="2100">
                <a:solidFill>
                  <a:srgbClr val="191919"/>
                </a:solidFill>
                <a:latin typeface="Times New Roman"/>
                <a:ea typeface="Times New Roman"/>
                <a:cs typeface="Times New Roman"/>
                <a:sym typeface="Times New Roman"/>
              </a:rPr>
              <a:t>A box plot allows us to compare the distribution of charges between smokers and non-smokers.</a:t>
            </a:r>
          </a:p>
          <a:p>
            <a:pPr marL="453390" lvl="1" indent="-226695" algn="just">
              <a:lnSpc>
                <a:spcPts val="2940"/>
              </a:lnSpc>
              <a:spcBef>
                <a:spcPct val="0"/>
              </a:spcBef>
              <a:buFont typeface="Arial"/>
              <a:buChar char="•"/>
            </a:pPr>
            <a:r>
              <a:rPr lang="en-US" sz="2100">
                <a:solidFill>
                  <a:srgbClr val="191919"/>
                </a:solidFill>
                <a:latin typeface="Times New Roman"/>
                <a:ea typeface="Times New Roman"/>
                <a:cs typeface="Times New Roman"/>
                <a:sym typeface="Times New Roman"/>
              </a:rPr>
              <a:t>Smokers generally have higher insurance costs due to the increased health risks.</a:t>
            </a:r>
          </a:p>
        </p:txBody>
      </p:sp>
      <p:sp>
        <p:nvSpPr>
          <p:cNvPr id="11" name="TextBox 11"/>
          <p:cNvSpPr txBox="1"/>
          <p:nvPr/>
        </p:nvSpPr>
        <p:spPr>
          <a:xfrm>
            <a:off x="12519166" y="6293628"/>
            <a:ext cx="3362378" cy="403860"/>
          </a:xfrm>
          <a:prstGeom prst="rect">
            <a:avLst/>
          </a:prstGeom>
        </p:spPr>
        <p:txBody>
          <a:bodyPr lIns="0" tIns="0" rIns="0" bIns="0" rtlCol="0" anchor="t">
            <a:spAutoFit/>
          </a:bodyPr>
          <a:lstStyle/>
          <a:p>
            <a:pPr algn="just">
              <a:lnSpc>
                <a:spcPts val="2940"/>
              </a:lnSpc>
              <a:spcBef>
                <a:spcPct val="0"/>
              </a:spcBef>
            </a:pPr>
            <a:r>
              <a:rPr lang="en-US" sz="2100" b="1">
                <a:solidFill>
                  <a:srgbClr val="191919"/>
                </a:solidFill>
                <a:latin typeface="Times New Roman Bold"/>
                <a:ea typeface="Times New Roman Bold"/>
                <a:cs typeface="Times New Roman Bold"/>
                <a:sym typeface="Times New Roman Bold"/>
              </a:rPr>
              <a:t>BMI vs Insurance Charges</a:t>
            </a:r>
          </a:p>
        </p:txBody>
      </p:sp>
      <p:grpSp>
        <p:nvGrpSpPr>
          <p:cNvPr id="12" name="Group 12"/>
          <p:cNvGrpSpPr/>
          <p:nvPr/>
        </p:nvGrpSpPr>
        <p:grpSpPr>
          <a:xfrm>
            <a:off x="-8617525" y="-353712"/>
            <a:ext cx="10994424" cy="1099442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id="14" name="TextBox 1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1086</Words>
  <Application>Microsoft Office PowerPoint</Application>
  <PresentationFormat>Custom</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 Italics</vt:lpstr>
      <vt:lpstr>Calibri</vt:lpstr>
      <vt:lpstr>Arial</vt:lpstr>
      <vt:lpstr>Times New Roman</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Orange Simple Portfolio Presentation</dc:title>
  <dc:creator>P Hemant Deo</dc:creator>
  <cp:lastModifiedBy>P Hemant Deo</cp:lastModifiedBy>
  <cp:revision>5</cp:revision>
  <dcterms:created xsi:type="dcterms:W3CDTF">2006-08-16T00:00:00Z</dcterms:created>
  <dcterms:modified xsi:type="dcterms:W3CDTF">2025-03-27T10:07:29Z</dcterms:modified>
  <dc:identifier>DAGi5r6lnb4</dc:identifier>
</cp:coreProperties>
</file>