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7" r:id="rId1"/>
  </p:sldMasterIdLst>
  <p:notesMasterIdLst>
    <p:notesMasterId r:id="rId26"/>
  </p:notesMasterIdLst>
  <p:sldIdLst>
    <p:sldId id="256" r:id="rId2"/>
    <p:sldId id="414" r:id="rId3"/>
    <p:sldId id="368" r:id="rId4"/>
    <p:sldId id="406" r:id="rId5"/>
    <p:sldId id="407" r:id="rId6"/>
    <p:sldId id="408" r:id="rId7"/>
    <p:sldId id="410" r:id="rId8"/>
    <p:sldId id="409" r:id="rId9"/>
    <p:sldId id="411" r:id="rId10"/>
    <p:sldId id="412" r:id="rId11"/>
    <p:sldId id="413" r:id="rId12"/>
    <p:sldId id="367" r:id="rId13"/>
    <p:sldId id="369" r:id="rId14"/>
    <p:sldId id="415" r:id="rId15"/>
    <p:sldId id="400" r:id="rId16"/>
    <p:sldId id="404" r:id="rId17"/>
    <p:sldId id="405" r:id="rId18"/>
    <p:sldId id="416" r:id="rId19"/>
    <p:sldId id="395" r:id="rId20"/>
    <p:sldId id="396" r:id="rId21"/>
    <p:sldId id="397" r:id="rId22"/>
    <p:sldId id="375" r:id="rId23"/>
    <p:sldId id="393" r:id="rId24"/>
    <p:sldId id="35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5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1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F97C3-5613-468F-B164-353EDCB5150B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04BC-907E-41EC-A7F7-83A4E0C61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실제데이터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실제로 우리가 직접측정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우리가 만든 모델로 예측을 해보았다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실제값이랑</a:t>
            </a:r>
            <a:r>
              <a:rPr kumimoji="1" lang="ko-KR" altLang="en-US" dirty="0"/>
              <a:t> 차이가 좀 발생했다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</a:t>
            </a:r>
            <a:r>
              <a:rPr kumimoji="1" lang="ko-KR" altLang="en-US" dirty="0" err="1"/>
              <a:t>심박을</a:t>
            </a:r>
            <a:r>
              <a:rPr kumimoji="1" lang="ko-KR" altLang="en-US" dirty="0"/>
              <a:t> 측정하는 기기의 차이와 실험하는 환경의 차이 때문이 원인이라고 생각한다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우리는 우리가 실제로 측정한 데이터를 기반으로 학습을 다시 진행할 예정이다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04BC-907E-41EC-A7F7-83A4E0C61EF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3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19F2-338E-568E-D9E8-3BBE39E42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A4A9C-D8BE-C88A-E9DB-8AA53BA2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32B18-4700-5531-FAF4-DC8BF42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F01F-DBD9-48B6-B4B6-1398AF70C86F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76413-DD37-77D3-AE6A-DAEAE2A2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1DFE4-39AF-3437-4F5C-2D89DC3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7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CC96-D473-8D82-0547-A94DBA4C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BAD3-B927-FDDD-37DD-D196D246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21064-916C-D626-2040-9075F867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79A-C752-4DE7-B7E2-ADA778BC9DC8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6DBCA-3AF6-E01D-8D0C-65332304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9F9E2-10F6-788B-9424-7EBC8920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B4D56E-2252-998D-E06E-EA48DC8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4BDD8-D37B-BC4C-0C92-803EAE3F1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C4FD3-2C28-4CCF-902B-14ECD92A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500-3266-477A-AD79-FC3B04504FB3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4E800-D03A-7256-AF4C-33C5A7E1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61B42-3E5A-440C-C289-358E2D8F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1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79CE-4E31-71E5-F4A0-26DE69EE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1C7DA-3FA5-0143-6F2F-E1CBA5DF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D48F2-66C5-2A04-B15E-8EC415F1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9AB5-52FB-4F14-B9CA-4D9FF681FA96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E642-8B08-4BC8-EE1D-05184F06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2F5DD-8B86-B17B-D158-8C497E54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0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850A-5E62-3111-5A88-BA171B86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4C1C5-1A18-6101-17F9-3DA1F139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20E43-9F4A-0470-252F-FCE7F5E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FD5-ADB4-4D1A-8D78-2C2CEB920F8D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50640-57B3-B22C-06B6-41034375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996F5-7416-018A-CE44-A3673DA4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96051-3892-34D0-920C-55F7CC77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1F1E9-2F1C-7BA9-CB1D-CDE62D3A3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E93E0-E98A-9722-7F82-A8A1306A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E68E3-BD09-B540-17D3-4FBF2065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D953-0268-4F0D-9628-D6A75F0886E9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5556F-52B9-F24C-987A-29185ADC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5E2DF-39AB-B9F5-206D-36111A49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2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E29FF-F536-B7C8-B564-29F351AA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5274C-1B86-A1E3-4723-F6C3D04D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AD159-C56A-CAF8-9856-6D711DDC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43AA19-059F-8812-8F3C-FA5F18929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0B9F6-95B2-62E7-3248-744877005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28C99-0D5E-7E69-FC80-F9B02871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8B98-4D66-447E-B647-932144DB90C5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0E2701-F330-486B-3F8B-DA9E1A7C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D2790E-16A3-8FE6-124F-AAC19D37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FFD45-B9B1-C480-6DAA-2DB0C240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8B2CC-DC02-83C8-B0F6-4B6AFAA1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607-15AD-4A14-A620-8076933E1CE6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C8145-5404-0E65-0A1A-3AEB3F61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69B688-1547-05C4-FFE5-14F4F7B9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73D97-473F-39A0-D7D3-011B31A8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78BF-6A4E-4A63-A9E9-FA4551CD6668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7013EA-5FC9-5835-BE14-1FF6721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D4FD6-1F4B-6713-A1B9-AFF9A351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0FAC7-C783-DE5C-9ABF-5AAD8AF8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6A366-BA00-0595-707E-DC43D298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80999-E90D-0A73-847D-4D7441C7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1744C-B352-233D-57E4-CAE07AF1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97D0-D254-4B2C-9C34-2BE0B1ED388B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4B911-F9E4-E96A-0ECA-C9C25FEC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8461-C755-B873-D137-8E7CC2E1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192F7-1E42-10A8-C2D8-2135215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5EE6A7-6760-DC45-EC3B-8B1319AA4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9DFC4A-98CB-1ED1-3F1F-948B19A08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9B00D-FF61-384A-0ADD-DFA75E99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E0F-68D2-4C00-B2CC-66B0DE298A3A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4AD1A-E819-DB9F-C1F1-0A60F0DD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45496-9167-B68D-7623-E83B083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835202-0D17-234C-C44C-2A012200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3E3CD-8884-E968-C5C3-BA92AD6A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3D1-DC1B-FD96-0F47-B63319460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1837-9A0A-48CF-AFB6-B61D4337B0C5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1A69-8ECB-34B5-13DE-781173D20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80284-7FA8-8AD4-E0C3-F36FD872D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E45F-327E-4BD0-80B5-A795515D7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5DC273-5206-F1DE-0C58-C7CDE74F65EC}"/>
              </a:ext>
            </a:extLst>
          </p:cNvPr>
          <p:cNvSpPr/>
          <p:nvPr/>
        </p:nvSpPr>
        <p:spPr>
          <a:xfrm>
            <a:off x="1497574" y="1370489"/>
            <a:ext cx="9311201" cy="15903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800" b="1" dirty="0">
                <a:solidFill>
                  <a:schemeClr val="tx1"/>
                </a:solidFill>
              </a:rPr>
              <a:t>2024 </a:t>
            </a:r>
            <a:r>
              <a:rPr lang="ko-KR" altLang="en-US" sz="4800" b="1" dirty="0">
                <a:solidFill>
                  <a:schemeClr val="tx1"/>
                </a:solidFill>
              </a:rPr>
              <a:t>캡스턴 디자인 데모 진행</a:t>
            </a:r>
            <a:endParaRPr lang="en-US" altLang="ko-KR" sz="4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B218C-9B84-31FE-F953-DDA48ED209CA}"/>
              </a:ext>
            </a:extLst>
          </p:cNvPr>
          <p:cNvSpPr txBox="1"/>
          <p:nvPr/>
        </p:nvSpPr>
        <p:spPr>
          <a:xfrm>
            <a:off x="2469260" y="3404741"/>
            <a:ext cx="73678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지지직</a:t>
            </a:r>
            <a:r>
              <a:rPr lang="ko-KR" altLang="en-US" sz="2000" b="1" dirty="0">
                <a:solidFill>
                  <a:schemeClr val="tx1"/>
                </a:solidFill>
              </a:rPr>
              <a:t> 팀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201901749 </a:t>
            </a:r>
            <a:r>
              <a:rPr lang="ko-KR" altLang="en-US" sz="1800" b="1" dirty="0">
                <a:solidFill>
                  <a:schemeClr val="tx1"/>
                </a:solidFill>
              </a:rPr>
              <a:t>박종현</a:t>
            </a:r>
            <a:r>
              <a:rPr lang="en-US" altLang="ko-KR" b="1" dirty="0">
                <a:solidFill>
                  <a:schemeClr val="tx1"/>
                </a:solidFill>
              </a:rPr>
              <a:t>  201901761 </a:t>
            </a:r>
            <a:r>
              <a:rPr lang="ko-KR" altLang="en-US" b="1" dirty="0" err="1">
                <a:solidFill>
                  <a:schemeClr val="tx1"/>
                </a:solidFill>
              </a:rPr>
              <a:t>이제욱</a:t>
            </a:r>
            <a:r>
              <a:rPr lang="ko-KR" altLang="en-US" b="1" dirty="0">
                <a:solidFill>
                  <a:schemeClr val="tx1"/>
                </a:solidFill>
              </a:rPr>
              <a:t>  </a:t>
            </a:r>
            <a:r>
              <a:rPr lang="en-US" altLang="ko-KR" b="1" dirty="0">
                <a:solidFill>
                  <a:schemeClr val="tx1"/>
                </a:solidFill>
              </a:rPr>
              <a:t>201901764</a:t>
            </a:r>
            <a:r>
              <a:rPr lang="ko-KR" altLang="en-US" b="1" dirty="0">
                <a:solidFill>
                  <a:schemeClr val="tx1"/>
                </a:solidFill>
              </a:rPr>
              <a:t> 이태우</a:t>
            </a:r>
          </a:p>
        </p:txBody>
      </p:sp>
      <p:sp>
        <p:nvSpPr>
          <p:cNvPr id="4" name="번개 3">
            <a:extLst>
              <a:ext uri="{FF2B5EF4-FFF2-40B4-BE49-F238E27FC236}">
                <a16:creationId xmlns:a16="http://schemas.microsoft.com/office/drawing/2014/main" id="{61BB3C18-14DF-262A-059C-165E0E49F129}"/>
              </a:ext>
            </a:extLst>
          </p:cNvPr>
          <p:cNvSpPr/>
          <p:nvPr/>
        </p:nvSpPr>
        <p:spPr>
          <a:xfrm rot="20056518" flipH="1">
            <a:off x="10773866" y="5254209"/>
            <a:ext cx="1124057" cy="1154015"/>
          </a:xfrm>
          <a:prstGeom prst="lightningBolt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70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가속도</a:t>
            </a:r>
            <a:r>
              <a:rPr lang="en-US" altLang="ko-KR" sz="1600" dirty="0"/>
              <a:t>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가속도</a:t>
            </a:r>
            <a:r>
              <a:rPr lang="en-US" altLang="ko-KR" b="1" dirty="0"/>
              <a:t>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7E169-4E40-60F3-FFC0-B6743F8A181C}"/>
              </a:ext>
            </a:extLst>
          </p:cNvPr>
          <p:cNvSpPr/>
          <p:nvPr/>
        </p:nvSpPr>
        <p:spPr>
          <a:xfrm>
            <a:off x="647974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Raw Data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8B44BA-74D6-E590-9C9F-03C8FB43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85" y="4677419"/>
            <a:ext cx="2239031" cy="15385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B9B602-DE01-4C6C-3A75-5B4C3D90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96" y="3683362"/>
            <a:ext cx="2648061" cy="8425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8D04B0-5C82-2650-46DE-29EF64F0CDE0}"/>
              </a:ext>
            </a:extLst>
          </p:cNvPr>
          <p:cNvSpPr/>
          <p:nvPr/>
        </p:nvSpPr>
        <p:spPr>
          <a:xfrm>
            <a:off x="3618765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Intensity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B7A8F-E5F5-B7E6-2D10-314C68428F4F}"/>
              </a:ext>
            </a:extLst>
          </p:cNvPr>
          <p:cNvSpPr txBox="1"/>
          <p:nvPr/>
        </p:nvSpPr>
        <p:spPr>
          <a:xfrm>
            <a:off x="1983315" y="2079343"/>
            <a:ext cx="22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ko-KR" altLang="en-US" sz="1200" dirty="0"/>
              <a:t>운동강도 변환 및 필터링</a:t>
            </a:r>
          </a:p>
        </p:txBody>
      </p:sp>
      <p:sp>
        <p:nvSpPr>
          <p:cNvPr id="34" name="오른쪽 화살표[R] 39">
            <a:extLst>
              <a:ext uri="{FF2B5EF4-FFF2-40B4-BE49-F238E27FC236}">
                <a16:creationId xmlns:a16="http://schemas.microsoft.com/office/drawing/2014/main" id="{AFD8A461-D41D-234C-8982-75ACBC55B0EE}"/>
              </a:ext>
            </a:extLst>
          </p:cNvPr>
          <p:cNvSpPr/>
          <p:nvPr/>
        </p:nvSpPr>
        <p:spPr>
          <a:xfrm>
            <a:off x="5382039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3" name="오른쪽 화살표[R] 39">
            <a:extLst>
              <a:ext uri="{FF2B5EF4-FFF2-40B4-BE49-F238E27FC236}">
                <a16:creationId xmlns:a16="http://schemas.microsoft.com/office/drawing/2014/main" id="{CEE5FEB6-5B2D-7399-6877-061743DEF8CA}"/>
              </a:ext>
            </a:extLst>
          </p:cNvPr>
          <p:cNvSpPr/>
          <p:nvPr/>
        </p:nvSpPr>
        <p:spPr>
          <a:xfrm>
            <a:off x="2429990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6CC580-64DD-9548-BED9-5EE71CB90B2E}"/>
              </a:ext>
            </a:extLst>
          </p:cNvPr>
          <p:cNvSpPr txBox="1"/>
          <p:nvPr/>
        </p:nvSpPr>
        <p:spPr>
          <a:xfrm>
            <a:off x="4814022" y="2079343"/>
            <a:ext cx="241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2. </a:t>
            </a:r>
            <a:r>
              <a:rPr kumimoji="1" lang="ko-KR" altLang="en-US" sz="1200" dirty="0"/>
              <a:t>데이터 샘플링 및 특징 추출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65810-EF95-23DC-80CC-D1BE11EE2A11}"/>
              </a:ext>
            </a:extLst>
          </p:cNvPr>
          <p:cNvSpPr txBox="1"/>
          <p:nvPr/>
        </p:nvSpPr>
        <p:spPr>
          <a:xfrm>
            <a:off x="4771969" y="3990853"/>
            <a:ext cx="264806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샘플링 주파수 </a:t>
            </a:r>
            <a:r>
              <a:rPr kumimoji="1" lang="en-US" altLang="ko-KR" sz="1200" dirty="0"/>
              <a:t>&amp; </a:t>
            </a:r>
            <a:br>
              <a:rPr kumimoji="1" lang="en-US" altLang="ko-KR" sz="1200" dirty="0"/>
            </a:br>
            <a:r>
              <a:rPr kumimoji="1" lang="ko-KR" altLang="en-US" sz="1200" dirty="0"/>
              <a:t>수면단계 </a:t>
            </a:r>
            <a:r>
              <a:rPr kumimoji="1" lang="ko-KR" altLang="en-US" sz="1200" dirty="0" err="1"/>
              <a:t>라벨링</a:t>
            </a:r>
            <a:r>
              <a:rPr kumimoji="1" lang="ko-KR" altLang="en-US" sz="1200" dirty="0"/>
              <a:t> 간격을 이용한 샘플링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운동강도의 차이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변화</a:t>
            </a:r>
            <a:r>
              <a:rPr kumimoji="1" lang="en-US" altLang="ko-KR" sz="1200" dirty="0"/>
              <a:t>) </a:t>
            </a:r>
            <a:r>
              <a:rPr kumimoji="1" lang="ko-KR" altLang="en-US" sz="1200" dirty="0"/>
              <a:t>특징 추출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일정 간격 내의 최대 운동강도 시퀀스 추출</a:t>
            </a:r>
            <a:endParaRPr kumimoji="1"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C7039F-B619-099B-BDD7-54A79C1C4373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6060AF-CA77-9193-5FB4-864FF0078BFE}"/>
              </a:ext>
            </a:extLst>
          </p:cNvPr>
          <p:cNvSpPr/>
          <p:nvPr/>
        </p:nvSpPr>
        <p:spPr>
          <a:xfrm>
            <a:off x="6652009" y="2604300"/>
            <a:ext cx="1543083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Feature Data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509D17-2777-3F1A-18BB-83D31ADA5E1F}"/>
              </a:ext>
            </a:extLst>
          </p:cNvPr>
          <p:cNvSpPr/>
          <p:nvPr/>
        </p:nvSpPr>
        <p:spPr>
          <a:xfrm>
            <a:off x="9877171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44" name="오른쪽 화살표[R] 39">
            <a:extLst>
              <a:ext uri="{FF2B5EF4-FFF2-40B4-BE49-F238E27FC236}">
                <a16:creationId xmlns:a16="http://schemas.microsoft.com/office/drawing/2014/main" id="{6D3EE2D0-06BE-72AB-CE0F-43DECF53A46D}"/>
              </a:ext>
            </a:extLst>
          </p:cNvPr>
          <p:cNvSpPr/>
          <p:nvPr/>
        </p:nvSpPr>
        <p:spPr>
          <a:xfrm>
            <a:off x="8511242" y="2746642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D532F0-F829-3448-EFCE-FAC904D51332}"/>
              </a:ext>
            </a:extLst>
          </p:cNvPr>
          <p:cNvSpPr txBox="1"/>
          <p:nvPr/>
        </p:nvSpPr>
        <p:spPr>
          <a:xfrm>
            <a:off x="8195092" y="2079343"/>
            <a:ext cx="17293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3. </a:t>
            </a:r>
            <a:r>
              <a:rPr kumimoji="1" lang="ko-KR" altLang="en-US" sz="1200" dirty="0"/>
              <a:t>모델 학습 및 분류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37275E-97C5-1690-321D-C8A29481BF39}"/>
              </a:ext>
            </a:extLst>
          </p:cNvPr>
          <p:cNvSpPr txBox="1"/>
          <p:nvPr/>
        </p:nvSpPr>
        <p:spPr>
          <a:xfrm>
            <a:off x="7984706" y="3991877"/>
            <a:ext cx="2480750" cy="8876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Random Forest, 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KNN, Decision Tree,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147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가속도</a:t>
            </a:r>
            <a:r>
              <a:rPr lang="en-US" altLang="ko-KR" sz="1600" dirty="0"/>
              <a:t>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가속도</a:t>
            </a:r>
            <a:r>
              <a:rPr lang="en-US" altLang="ko-KR" b="1" dirty="0"/>
              <a:t>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65810-EF95-23DC-80CC-D1BE11EE2A11}"/>
              </a:ext>
            </a:extLst>
          </p:cNvPr>
          <p:cNvSpPr txBox="1"/>
          <p:nvPr/>
        </p:nvSpPr>
        <p:spPr>
          <a:xfrm>
            <a:off x="1006037" y="2800079"/>
            <a:ext cx="10052281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 </a:t>
            </a:r>
            <a:r>
              <a:rPr kumimoji="1" lang="ko-KR" altLang="en-US" sz="1400" dirty="0"/>
              <a:t>전체적인 성능이 매우 저조함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코드를 다시 살펴보아야 하겠지만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현재 발견한 명확한 해결점이 존재한다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b="1" dirty="0"/>
              <a:t>학습에 사용한 수면단계 데이터의 분포가 비정상적임</a:t>
            </a:r>
            <a:r>
              <a:rPr kumimoji="1" lang="en-US" altLang="ko-KR" sz="1400" b="1" dirty="0"/>
              <a:t>.</a:t>
            </a:r>
            <a:br>
              <a:rPr kumimoji="1" lang="en-US" altLang="ko-KR" sz="1400" dirty="0"/>
            </a:br>
            <a:r>
              <a:rPr kumimoji="1" lang="ko-KR" altLang="en-US" sz="1400" dirty="0"/>
              <a:t>일반적인 수면 비율을 고려할 때 </a:t>
            </a:r>
            <a:r>
              <a:rPr kumimoji="1" lang="en-US" altLang="ko-KR" sz="1400" dirty="0"/>
              <a:t>N1, N2 </a:t>
            </a:r>
            <a:r>
              <a:rPr kumimoji="1" lang="ko-KR" altLang="en-US" sz="1400" dirty="0"/>
              <a:t>수면단계는 </a:t>
            </a:r>
            <a:r>
              <a:rPr kumimoji="1" lang="en-US" altLang="ko-KR" sz="1400" dirty="0"/>
              <a:t>30~40% </a:t>
            </a:r>
            <a:r>
              <a:rPr kumimoji="1" lang="ko-KR" altLang="en-US" sz="1400" dirty="0"/>
              <a:t>가량</a:t>
            </a:r>
            <a:r>
              <a:rPr kumimoji="1" lang="en-US" altLang="ko-KR" sz="1400" dirty="0"/>
              <a:t>, REM</a:t>
            </a:r>
            <a:r>
              <a:rPr kumimoji="1" lang="ko-KR" altLang="en-US" sz="1400" dirty="0"/>
              <a:t>은 </a:t>
            </a:r>
            <a:r>
              <a:rPr kumimoji="1" lang="en-US" altLang="ko-KR" sz="1400" dirty="0"/>
              <a:t>30%, N3</a:t>
            </a:r>
            <a:r>
              <a:rPr kumimoji="1" lang="ko-KR" altLang="en-US" sz="1400" dirty="0"/>
              <a:t>은 약 </a:t>
            </a:r>
            <a:r>
              <a:rPr kumimoji="1" lang="en-US" altLang="ko-KR" sz="1400" dirty="0"/>
              <a:t>10% </a:t>
            </a:r>
            <a:r>
              <a:rPr kumimoji="1" lang="ko-KR" altLang="en-US" sz="1400" dirty="0"/>
              <a:t>정도를 차지하지만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학습에 이용한 데이터에는 </a:t>
            </a:r>
            <a:r>
              <a:rPr kumimoji="1" lang="en-US" altLang="ko-KR" sz="1400" dirty="0"/>
              <a:t>N1</a:t>
            </a:r>
            <a:r>
              <a:rPr kumimoji="1" lang="ko-KR" altLang="en-US" sz="1400" dirty="0"/>
              <a:t>이 아예 없거나</a:t>
            </a:r>
            <a:r>
              <a:rPr kumimoji="1" lang="en-US" altLang="ko-KR" sz="1400" dirty="0"/>
              <a:t>, REM</a:t>
            </a:r>
            <a:r>
              <a:rPr kumimoji="1" lang="ko-KR" altLang="en-US" sz="1400" dirty="0"/>
              <a:t>이 없는 경우도 존재하는 매우 비정상적인 데이터가 다수 발견됨</a:t>
            </a:r>
            <a:r>
              <a:rPr kumimoji="1" lang="en-US" altLang="ko-KR" sz="1400" dirty="0"/>
              <a:t>. </a:t>
            </a:r>
            <a:br>
              <a:rPr kumimoji="1" lang="en-US" altLang="ko-KR" sz="1400" dirty="0"/>
            </a:br>
            <a:r>
              <a:rPr kumimoji="1" lang="ko-KR" altLang="en-US" sz="1400" dirty="0"/>
              <a:t>우리 디바이스에서는 작동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비작동</a:t>
            </a:r>
            <a:r>
              <a:rPr kumimoji="1" lang="ko-KR" altLang="en-US" sz="1400" dirty="0"/>
              <a:t> 구간만 판별하면 되기에 </a:t>
            </a:r>
            <a:r>
              <a:rPr kumimoji="1" lang="ko-KR" altLang="en-US" sz="1400" dirty="0" err="1"/>
              <a:t>라벨링</a:t>
            </a:r>
            <a:r>
              <a:rPr kumimoji="1" lang="ko-KR" altLang="en-US" sz="1400" dirty="0"/>
              <a:t> 재설정이 가능하고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성능 향상을 기대할 수 있음</a:t>
            </a:r>
            <a:r>
              <a:rPr kumimoji="1"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dirty="0" err="1"/>
              <a:t>온보드</a:t>
            </a:r>
            <a:r>
              <a:rPr kumimoji="1" lang="ko-KR" altLang="en-US" sz="1400" dirty="0"/>
              <a:t> 환경을 고려하여 </a:t>
            </a:r>
            <a:r>
              <a:rPr kumimoji="1" lang="en-US" altLang="ko-KR" sz="1400" dirty="0" err="1"/>
              <a:t>MicroPython</a:t>
            </a:r>
            <a:r>
              <a:rPr kumimoji="1" lang="ko-KR" altLang="en-US" sz="1400" dirty="0"/>
              <a:t>이 제공하는 </a:t>
            </a:r>
            <a:r>
              <a:rPr kumimoji="1" lang="ko-KR" altLang="en-US" sz="1400" dirty="0" err="1"/>
              <a:t>머신러닝</a:t>
            </a:r>
            <a:r>
              <a:rPr kumimoji="1" lang="ko-KR" altLang="en-US" sz="1400" dirty="0"/>
              <a:t> 모델만 사용하였지만</a:t>
            </a:r>
            <a:r>
              <a:rPr kumimoji="1" lang="en-US" altLang="ko-KR" sz="1400" dirty="0"/>
              <a:t>, Flutter</a:t>
            </a:r>
            <a:r>
              <a:rPr kumimoji="1" lang="ko-KR" altLang="en-US" sz="1400" dirty="0"/>
              <a:t>에 모델을 탑재가 가능하기 때문에 보다 무거운 딥러닝 모델도 탑재가 가능함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추가적인 실험을 진행할 경우 성능 향상을 기대할 수 있음</a:t>
            </a:r>
            <a:r>
              <a:rPr kumimoji="1" lang="en-US" altLang="ko-KR" sz="14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3D05FE-6F36-DD3D-C59E-114A8667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29" y="800513"/>
            <a:ext cx="824980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2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CAAE-431B-1652-902F-44B02747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9DA8-ABDA-4B0B-60A6-DD48F00D9B89}"/>
              </a:ext>
            </a:extLst>
          </p:cNvPr>
          <p:cNvSpPr txBox="1"/>
          <p:nvPr/>
        </p:nvSpPr>
        <p:spPr>
          <a:xfrm>
            <a:off x="4378330" y="2828290"/>
            <a:ext cx="543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수면자세 분류 및 진동 자극 테스트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0A6F85-205E-7D1A-11C5-C49716C84A61}"/>
              </a:ext>
            </a:extLst>
          </p:cNvPr>
          <p:cNvSpPr/>
          <p:nvPr/>
        </p:nvSpPr>
        <p:spPr>
          <a:xfrm>
            <a:off x="2668402" y="26892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741B504A-FBB1-BF45-1C30-05E4A21C47C8}"/>
              </a:ext>
            </a:extLst>
          </p:cNvPr>
          <p:cNvSpPr/>
          <p:nvPr/>
        </p:nvSpPr>
        <p:spPr>
          <a:xfrm>
            <a:off x="3674440" y="26892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2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019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Demo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기본 동작 시연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en-US" altLang="ko-KR" b="1" dirty="0"/>
              <a:t>Work Flow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98DF89-BDF6-DADA-4F99-C13E483B53D8}"/>
              </a:ext>
            </a:extLst>
          </p:cNvPr>
          <p:cNvGrpSpPr/>
          <p:nvPr/>
        </p:nvGrpSpPr>
        <p:grpSpPr>
          <a:xfrm>
            <a:off x="2142192" y="2517046"/>
            <a:ext cx="8510746" cy="2231290"/>
            <a:chOff x="544455" y="3562998"/>
            <a:chExt cx="8510746" cy="223129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FE9CF7-B4A0-E13E-5357-863E93A67C07}"/>
                </a:ext>
              </a:extLst>
            </p:cNvPr>
            <p:cNvSpPr/>
            <p:nvPr/>
          </p:nvSpPr>
          <p:spPr>
            <a:xfrm>
              <a:off x="544455" y="4158761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정자세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왼쪽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B419C5-69BD-B169-6AC7-024DE2CC9643}"/>
                </a:ext>
              </a:extLst>
            </p:cNvPr>
            <p:cNvSpPr/>
            <p:nvPr/>
          </p:nvSpPr>
          <p:spPr>
            <a:xfrm>
              <a:off x="3755907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오른쪽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뒤쪽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BC618E-1EE3-9162-3A9C-9102CED313D7}"/>
                </a:ext>
              </a:extLst>
            </p:cNvPr>
            <p:cNvSpPr/>
            <p:nvPr/>
          </p:nvSpPr>
          <p:spPr>
            <a:xfrm>
              <a:off x="6967360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진동</a:t>
              </a:r>
            </a:p>
          </p:txBody>
        </p:sp>
        <p:sp>
          <p:nvSpPr>
            <p:cNvPr id="37" name="U자형 화살표[U] 36">
              <a:extLst>
                <a:ext uri="{FF2B5EF4-FFF2-40B4-BE49-F238E27FC236}">
                  <a16:creationId xmlns:a16="http://schemas.microsoft.com/office/drawing/2014/main" id="{E4652FDF-E5E3-321B-5078-8BC9CFD8012B}"/>
                </a:ext>
              </a:extLst>
            </p:cNvPr>
            <p:cNvSpPr/>
            <p:nvPr/>
          </p:nvSpPr>
          <p:spPr>
            <a:xfrm rot="10800000">
              <a:off x="971363" y="5028744"/>
              <a:ext cx="6629145" cy="765544"/>
            </a:xfrm>
            <a:prstGeom prst="uturnArrow">
              <a:avLst>
                <a:gd name="adj1" fmla="val 25000"/>
                <a:gd name="adj2" fmla="val 23611"/>
                <a:gd name="adj3" fmla="val 22222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오른쪽 화살표[R] 39">
              <a:extLst>
                <a:ext uri="{FF2B5EF4-FFF2-40B4-BE49-F238E27FC236}">
                  <a16:creationId xmlns:a16="http://schemas.microsoft.com/office/drawing/2014/main" id="{055D084E-1994-B252-FF4F-9B14D5B62FF3}"/>
                </a:ext>
              </a:extLst>
            </p:cNvPr>
            <p:cNvSpPr/>
            <p:nvPr/>
          </p:nvSpPr>
          <p:spPr>
            <a:xfrm>
              <a:off x="2402886" y="4294744"/>
              <a:ext cx="121564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02365575-D302-409A-E8B5-69D6BB6E94E0}"/>
                </a:ext>
              </a:extLst>
            </p:cNvPr>
            <p:cNvSpPr/>
            <p:nvPr/>
          </p:nvSpPr>
          <p:spPr>
            <a:xfrm>
              <a:off x="5749082" y="4548735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U자형 화살표[U] 41">
              <a:extLst>
                <a:ext uri="{FF2B5EF4-FFF2-40B4-BE49-F238E27FC236}">
                  <a16:creationId xmlns:a16="http://schemas.microsoft.com/office/drawing/2014/main" id="{992783AD-F6D4-E5D0-FAA6-54E0C5399D4A}"/>
                </a:ext>
              </a:extLst>
            </p:cNvPr>
            <p:cNvSpPr/>
            <p:nvPr/>
          </p:nvSpPr>
          <p:spPr>
            <a:xfrm>
              <a:off x="861029" y="3562998"/>
              <a:ext cx="1135912" cy="563070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83FF41-6ED0-F573-39EE-E69567FE907C}"/>
                </a:ext>
              </a:extLst>
            </p:cNvPr>
            <p:cNvSpPr txBox="1"/>
            <p:nvPr/>
          </p:nvSpPr>
          <p:spPr>
            <a:xfrm>
              <a:off x="5999216" y="3674813"/>
              <a:ext cx="3055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/>
                <a:t>5</a:t>
              </a:r>
              <a:r>
                <a:rPr kumimoji="1" lang="ko-KR" altLang="en-US" sz="1200" dirty="0"/>
                <a:t>초 지난 후에도 같으면 진동 세기 </a:t>
              </a:r>
              <a:r>
                <a:rPr kumimoji="1" lang="en-US" altLang="ko-KR" sz="1200" dirty="0"/>
                <a:t>Up</a:t>
              </a:r>
              <a:endParaRPr kumimoji="1" lang="ko-KR" altLang="en-US" sz="1200" dirty="0"/>
            </a:p>
          </p:txBody>
        </p:sp>
        <p:sp>
          <p:nvSpPr>
            <p:cNvPr id="46" name="오른쪽 화살표[R] 45">
              <a:extLst>
                <a:ext uri="{FF2B5EF4-FFF2-40B4-BE49-F238E27FC236}">
                  <a16:creationId xmlns:a16="http://schemas.microsoft.com/office/drawing/2014/main" id="{E3D97DBA-A639-D286-5E7E-D27261F9ABFA}"/>
                </a:ext>
              </a:extLst>
            </p:cNvPr>
            <p:cNvSpPr/>
            <p:nvPr/>
          </p:nvSpPr>
          <p:spPr>
            <a:xfrm rot="10800000">
              <a:off x="5680436" y="4040752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89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CAAE-431B-1652-902F-44B02747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9DA8-ABDA-4B0B-60A6-DD48F00D9B89}"/>
              </a:ext>
            </a:extLst>
          </p:cNvPr>
          <p:cNvSpPr txBox="1"/>
          <p:nvPr/>
        </p:nvSpPr>
        <p:spPr>
          <a:xfrm>
            <a:off x="4972163" y="2833545"/>
            <a:ext cx="543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수면 자세 모니터링 시연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0A6F85-205E-7D1A-11C5-C49716C84A61}"/>
              </a:ext>
            </a:extLst>
          </p:cNvPr>
          <p:cNvSpPr/>
          <p:nvPr/>
        </p:nvSpPr>
        <p:spPr>
          <a:xfrm>
            <a:off x="3262235" y="2694480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741B504A-FBB1-BF45-1C30-05E4A21C47C8}"/>
              </a:ext>
            </a:extLst>
          </p:cNvPr>
          <p:cNvSpPr/>
          <p:nvPr/>
        </p:nvSpPr>
        <p:spPr>
          <a:xfrm>
            <a:off x="4268273" y="2694479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1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-10633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019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Demo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기본 동작 시연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749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안정 자세</a:t>
            </a:r>
            <a:r>
              <a:rPr lang="en-US" altLang="ko-KR" b="1" dirty="0"/>
              <a:t>(</a:t>
            </a:r>
            <a:r>
              <a:rPr lang="ko-KR" altLang="en-US" b="1" dirty="0"/>
              <a:t>정자세</a:t>
            </a:r>
            <a:r>
              <a:rPr lang="en-US" altLang="ko-KR" b="1" dirty="0"/>
              <a:t>, </a:t>
            </a:r>
            <a:r>
              <a:rPr lang="ko-KR" altLang="en-US" b="1" dirty="0"/>
              <a:t>왼쪽자세</a:t>
            </a:r>
            <a:r>
              <a:rPr lang="en-US" altLang="ko-KR" b="1" dirty="0"/>
              <a:t>)</a:t>
            </a:r>
            <a:r>
              <a:rPr lang="ko-KR" altLang="en-US" b="1" dirty="0"/>
              <a:t>에서 불안정 자세</a:t>
            </a:r>
            <a:r>
              <a:rPr lang="en-US" altLang="ko-KR" b="1" dirty="0"/>
              <a:t>(</a:t>
            </a:r>
            <a:r>
              <a:rPr lang="ko-KR" altLang="en-US" b="1" dirty="0"/>
              <a:t>오른쪽</a:t>
            </a:r>
            <a:r>
              <a:rPr lang="en-US" altLang="ko-KR" b="1" dirty="0"/>
              <a:t>,</a:t>
            </a:r>
            <a:r>
              <a:rPr lang="ko-KR" altLang="en-US" b="1" dirty="0"/>
              <a:t> 뒤쪽</a:t>
            </a:r>
            <a:r>
              <a:rPr lang="en-US" altLang="ko-KR" b="1" dirty="0"/>
              <a:t>)</a:t>
            </a:r>
            <a:r>
              <a:rPr lang="ko-KR" altLang="en-US" b="1" dirty="0"/>
              <a:t>로 갈 때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1610E-41C3-3144-F26C-2A6EF637CAC4}"/>
              </a:ext>
            </a:extLst>
          </p:cNvPr>
          <p:cNvSpPr txBox="1"/>
          <p:nvPr/>
        </p:nvSpPr>
        <p:spPr>
          <a:xfrm>
            <a:off x="959787" y="2724193"/>
            <a:ext cx="5136213" cy="198971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처음 누웠을 때 안정 자세를 유지하다가 수면 중에 불안정 자세로 변하는 과정을 설명한 그림이다</a:t>
            </a:r>
            <a:r>
              <a:rPr lang="en-US" altLang="ko-KR" sz="1400" dirty="0"/>
              <a:t>. </a:t>
            </a:r>
          </a:p>
          <a:p>
            <a:pPr latinLnBrk="0">
              <a:lnSpc>
                <a:spcPct val="150000"/>
              </a:lnSpc>
            </a:pPr>
            <a:endParaRPr lang="en-US" altLang="ko-KR" sz="1400" dirty="0"/>
          </a:p>
          <a:p>
            <a:pPr latinLnBrk="0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안정 자세와 불안정 자세를 모두 정확하게 판별할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 과정이 모니터링되어야 한다</a:t>
            </a:r>
            <a:r>
              <a:rPr lang="en-US" altLang="ko-KR" sz="1400" dirty="0"/>
              <a:t>.</a:t>
            </a:r>
            <a:endParaRPr lang="en-US" altLang="ko-KR" sz="1400" b="1" dirty="0"/>
          </a:p>
          <a:p>
            <a:pPr latinLnBrk="0">
              <a:lnSpc>
                <a:spcPct val="150000"/>
              </a:lnSpc>
            </a:pPr>
            <a:endParaRPr lang="en-US" altLang="ko-KR" sz="1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4B9865-DB29-EB60-8C9B-941C6DFF4667}"/>
              </a:ext>
            </a:extLst>
          </p:cNvPr>
          <p:cNvGrpSpPr/>
          <p:nvPr/>
        </p:nvGrpSpPr>
        <p:grpSpPr>
          <a:xfrm>
            <a:off x="7162541" y="2072082"/>
            <a:ext cx="4431044" cy="2296198"/>
            <a:chOff x="8033469" y="2229115"/>
            <a:chExt cx="3362642" cy="14030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981DF9-E74A-4A82-5A70-E49339CABFEA}"/>
                </a:ext>
              </a:extLst>
            </p:cNvPr>
            <p:cNvGrpSpPr/>
            <p:nvPr/>
          </p:nvGrpSpPr>
          <p:grpSpPr>
            <a:xfrm>
              <a:off x="8033469" y="2792185"/>
              <a:ext cx="3362642" cy="839972"/>
              <a:chOff x="544455" y="4158761"/>
              <a:chExt cx="4980512" cy="83997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FE9CF7-B4A0-E13E-5357-863E93A67C07}"/>
                  </a:ext>
                </a:extLst>
              </p:cNvPr>
              <p:cNvSpPr/>
              <p:nvPr/>
            </p:nvSpPr>
            <p:spPr>
              <a:xfrm>
                <a:off x="544455" y="4158761"/>
                <a:ext cx="1769060" cy="83997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정자세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왼쪽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EB419C5-69BD-B169-6AC7-024DE2CC9643}"/>
                  </a:ext>
                </a:extLst>
              </p:cNvPr>
              <p:cNvSpPr/>
              <p:nvPr/>
            </p:nvSpPr>
            <p:spPr>
              <a:xfrm>
                <a:off x="3755908" y="4158761"/>
                <a:ext cx="1769059" cy="83997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오른쪽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뒤쪽</a:t>
                </a:r>
              </a:p>
            </p:txBody>
          </p:sp>
          <p:sp>
            <p:nvSpPr>
              <p:cNvPr id="40" name="오른쪽 화살표[R] 39">
                <a:extLst>
                  <a:ext uri="{FF2B5EF4-FFF2-40B4-BE49-F238E27FC236}">
                    <a16:creationId xmlns:a16="http://schemas.microsoft.com/office/drawing/2014/main" id="{055D084E-1994-B252-FF4F-9B14D5B62FF3}"/>
                  </a:ext>
                </a:extLst>
              </p:cNvPr>
              <p:cNvSpPr/>
              <p:nvPr/>
            </p:nvSpPr>
            <p:spPr>
              <a:xfrm>
                <a:off x="2402886" y="4294744"/>
                <a:ext cx="1215642" cy="50798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" name="U자형 화살표[U] 10">
              <a:extLst>
                <a:ext uri="{FF2B5EF4-FFF2-40B4-BE49-F238E27FC236}">
                  <a16:creationId xmlns:a16="http://schemas.microsoft.com/office/drawing/2014/main" id="{2CBC58B2-8116-D594-DB4A-E86133F5A617}"/>
                </a:ext>
              </a:extLst>
            </p:cNvPr>
            <p:cNvSpPr/>
            <p:nvPr/>
          </p:nvSpPr>
          <p:spPr>
            <a:xfrm>
              <a:off x="8260743" y="2229115"/>
              <a:ext cx="739849" cy="563070"/>
            </a:xfrm>
            <a:prstGeom prst="uturnArrow">
              <a:avLst>
                <a:gd name="adj1" fmla="val 25000"/>
                <a:gd name="adj2" fmla="val 25000"/>
                <a:gd name="adj3" fmla="val 23112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7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-10633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019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Demo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기본 동작 시연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불안정 자세일 때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1610E-41C3-3144-F26C-2A6EF637CAC4}"/>
              </a:ext>
            </a:extLst>
          </p:cNvPr>
          <p:cNvSpPr txBox="1"/>
          <p:nvPr/>
        </p:nvSpPr>
        <p:spPr>
          <a:xfrm>
            <a:off x="950706" y="2286183"/>
            <a:ext cx="5449402" cy="263604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400" dirty="0"/>
              <a:t>-    </a:t>
            </a:r>
            <a:r>
              <a:rPr lang="ko-KR" altLang="en-US" sz="1400" dirty="0"/>
              <a:t>사용자가 수면 중에 불안정 자세로 수면을 취할 때 조치 과정을 설명한 그림이다</a:t>
            </a:r>
            <a:r>
              <a:rPr lang="en-US" altLang="ko-KR" sz="1400" dirty="0"/>
              <a:t>. </a:t>
            </a:r>
          </a:p>
          <a:p>
            <a:pPr latinLnBrk="0">
              <a:lnSpc>
                <a:spcPct val="150000"/>
              </a:lnSpc>
            </a:pPr>
            <a:endParaRPr lang="en-US" altLang="ko-KR" sz="1400" dirty="0"/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위 그림에서 디바이스는 진동을 울려 사용자의 수면 자세를 변화 시키려 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</a:t>
            </a:r>
            <a:r>
              <a:rPr lang="en-US" altLang="ko-KR" sz="1400" dirty="0"/>
              <a:t>5</a:t>
            </a:r>
            <a:r>
              <a:rPr lang="ko-KR" altLang="en-US" sz="1400" dirty="0"/>
              <a:t>초 이상 사용자의 수면 자세가 안정 자세로 변화가 없을 경우 진동의 세기를 올린다</a:t>
            </a:r>
            <a:r>
              <a:rPr lang="en-US" altLang="ko-KR" sz="1400" dirty="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AFACF1-2F53-7530-03CB-072523368983}"/>
              </a:ext>
            </a:extLst>
          </p:cNvPr>
          <p:cNvGrpSpPr/>
          <p:nvPr/>
        </p:nvGrpSpPr>
        <p:grpSpPr>
          <a:xfrm>
            <a:off x="7361446" y="1895912"/>
            <a:ext cx="4358507" cy="2845695"/>
            <a:chOff x="3755907" y="3533269"/>
            <a:chExt cx="5049156" cy="152344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961FF6-4FC9-D4B5-D5BF-1B8F5832BDE7}"/>
                </a:ext>
              </a:extLst>
            </p:cNvPr>
            <p:cNvSpPr/>
            <p:nvPr/>
          </p:nvSpPr>
          <p:spPr>
            <a:xfrm>
              <a:off x="3755907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오른쪽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뒤쪽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AF3D2E-120A-59D3-8F77-4D0158781D7C}"/>
                </a:ext>
              </a:extLst>
            </p:cNvPr>
            <p:cNvSpPr/>
            <p:nvPr/>
          </p:nvSpPr>
          <p:spPr>
            <a:xfrm>
              <a:off x="7036003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진동</a:t>
              </a:r>
            </a:p>
          </p:txBody>
        </p:sp>
        <p:sp>
          <p:nvSpPr>
            <p:cNvPr id="25" name="오른쪽 화살표[R] 24">
              <a:extLst>
                <a:ext uri="{FF2B5EF4-FFF2-40B4-BE49-F238E27FC236}">
                  <a16:creationId xmlns:a16="http://schemas.microsoft.com/office/drawing/2014/main" id="{48383066-14C0-158C-6616-EC200760471A}"/>
                </a:ext>
              </a:extLst>
            </p:cNvPr>
            <p:cNvSpPr/>
            <p:nvPr/>
          </p:nvSpPr>
          <p:spPr>
            <a:xfrm>
              <a:off x="5749082" y="4548735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486505-6D0E-7CF0-8296-C8DD68D455D8}"/>
                </a:ext>
              </a:extLst>
            </p:cNvPr>
            <p:cNvSpPr txBox="1"/>
            <p:nvPr/>
          </p:nvSpPr>
          <p:spPr>
            <a:xfrm>
              <a:off x="5680435" y="3533269"/>
              <a:ext cx="161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200" dirty="0"/>
            </a:p>
          </p:txBody>
        </p:sp>
        <p:sp>
          <p:nvSpPr>
            <p:cNvPr id="27" name="오른쪽 화살표[R] 26">
              <a:extLst>
                <a:ext uri="{FF2B5EF4-FFF2-40B4-BE49-F238E27FC236}">
                  <a16:creationId xmlns:a16="http://schemas.microsoft.com/office/drawing/2014/main" id="{5AAFE09D-3A0A-33A3-6ED6-B7997EDF3A2A}"/>
                </a:ext>
              </a:extLst>
            </p:cNvPr>
            <p:cNvSpPr/>
            <p:nvPr/>
          </p:nvSpPr>
          <p:spPr>
            <a:xfrm rot="10800000">
              <a:off x="5680436" y="4040752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E2BE2F-1D17-D838-BE89-1AFD8341D127}"/>
              </a:ext>
            </a:extLst>
          </p:cNvPr>
          <p:cNvSpPr txBox="1"/>
          <p:nvPr/>
        </p:nvSpPr>
        <p:spPr>
          <a:xfrm>
            <a:off x="8078059" y="2497743"/>
            <a:ext cx="3055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5</a:t>
            </a:r>
            <a:r>
              <a:rPr kumimoji="1" lang="ko-KR" altLang="en-US" sz="1200" dirty="0"/>
              <a:t>초 지난 후에도 같으면 진동 세기 </a:t>
            </a:r>
            <a:r>
              <a:rPr kumimoji="1" lang="en-US" altLang="ko-KR" sz="1200" dirty="0"/>
              <a:t>Up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263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-10633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019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Demo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기본 동작 시연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불안정 자세에서 안정 자세로 갈 때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1610E-41C3-3144-F26C-2A6EF637CAC4}"/>
              </a:ext>
            </a:extLst>
          </p:cNvPr>
          <p:cNvSpPr txBox="1"/>
          <p:nvPr/>
        </p:nvSpPr>
        <p:spPr>
          <a:xfrm>
            <a:off x="1006038" y="2337123"/>
            <a:ext cx="5089962" cy="263604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사용자가 수면 중에 불안정 자세로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진동을 통해 안정 자세로 유도하는 과정을 나타낸 그림이다</a:t>
            </a:r>
            <a:r>
              <a:rPr lang="en-US" altLang="ko-KR" sz="1400" dirty="0"/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추후에는 수면 단계를 판별하는 센서의 입력을 바탕으로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사용자의 수면 단계를 악화시키지 않는 범위 내에서 진동 세기를 조절하려 한다</a:t>
            </a:r>
            <a:r>
              <a:rPr lang="en-US" altLang="ko-KR" sz="1400" dirty="0"/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latinLnBrk="0">
              <a:lnSpc>
                <a:spcPct val="150000"/>
              </a:lnSpc>
            </a:pPr>
            <a:endParaRPr lang="en-US" altLang="ko-KR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E97C8F-010B-8442-DF11-EAE4223C81A2}"/>
              </a:ext>
            </a:extLst>
          </p:cNvPr>
          <p:cNvGrpSpPr/>
          <p:nvPr/>
        </p:nvGrpSpPr>
        <p:grpSpPr>
          <a:xfrm>
            <a:off x="7555834" y="2613056"/>
            <a:ext cx="3995806" cy="2084176"/>
            <a:chOff x="4610562" y="4188772"/>
            <a:chExt cx="4125858" cy="16055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F3BA7B-3CF8-7BC2-17D5-F69DF4356549}"/>
                </a:ext>
              </a:extLst>
            </p:cNvPr>
            <p:cNvSpPr/>
            <p:nvPr/>
          </p:nvSpPr>
          <p:spPr>
            <a:xfrm>
              <a:off x="4610562" y="4188772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정자세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왼쪽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E1596F8-D78E-0601-A303-4D697A3DB905}"/>
                </a:ext>
              </a:extLst>
            </p:cNvPr>
            <p:cNvSpPr/>
            <p:nvPr/>
          </p:nvSpPr>
          <p:spPr>
            <a:xfrm>
              <a:off x="6967360" y="4188772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진동</a:t>
              </a:r>
            </a:p>
          </p:txBody>
        </p:sp>
        <p:sp>
          <p:nvSpPr>
            <p:cNvPr id="13" name="U자형 화살표[U] 12">
              <a:extLst>
                <a:ext uri="{FF2B5EF4-FFF2-40B4-BE49-F238E27FC236}">
                  <a16:creationId xmlns:a16="http://schemas.microsoft.com/office/drawing/2014/main" id="{C033A46C-9118-A530-2EC2-DF1FDC6812BD}"/>
                </a:ext>
              </a:extLst>
            </p:cNvPr>
            <p:cNvSpPr/>
            <p:nvPr/>
          </p:nvSpPr>
          <p:spPr>
            <a:xfrm rot="10800000">
              <a:off x="5227590" y="5028744"/>
              <a:ext cx="2372917" cy="765544"/>
            </a:xfrm>
            <a:prstGeom prst="uturnArrow">
              <a:avLst>
                <a:gd name="adj1" fmla="val 25000"/>
                <a:gd name="adj2" fmla="val 23611"/>
                <a:gd name="adj3" fmla="val 22222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89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CAAE-431B-1652-902F-44B02747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9DA8-ABDA-4B0B-60A6-DD48F00D9B89}"/>
              </a:ext>
            </a:extLst>
          </p:cNvPr>
          <p:cNvSpPr txBox="1"/>
          <p:nvPr/>
        </p:nvSpPr>
        <p:spPr>
          <a:xfrm>
            <a:off x="5093034" y="2828290"/>
            <a:ext cx="543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진동강화 알고리즘 시연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0A6F85-205E-7D1A-11C5-C49716C84A61}"/>
              </a:ext>
            </a:extLst>
          </p:cNvPr>
          <p:cNvSpPr/>
          <p:nvPr/>
        </p:nvSpPr>
        <p:spPr>
          <a:xfrm>
            <a:off x="3383106" y="26892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741B504A-FBB1-BF45-1C30-05E4A21C47C8}"/>
              </a:ext>
            </a:extLst>
          </p:cNvPr>
          <p:cNvSpPr/>
          <p:nvPr/>
        </p:nvSpPr>
        <p:spPr>
          <a:xfrm>
            <a:off x="4389144" y="26892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019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Demo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진동 강화 알고리즘 시연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effectLst/>
                <a:latin typeface="AppleSDGothicNeo"/>
              </a:rPr>
              <a:t>✔ 불안정 자세에서 계속 누워있을 </a:t>
            </a:r>
            <a:r>
              <a:rPr lang="ko-KR" altLang="en-US" b="1" i="0" dirty="0" err="1">
                <a:effectLst/>
                <a:latin typeface="AppleSDGothicNeo"/>
              </a:rPr>
              <a:t>떄</a:t>
            </a:r>
            <a:r>
              <a:rPr lang="ko-KR" altLang="en-US" b="1" i="0" dirty="0">
                <a:effectLst/>
                <a:latin typeface="AppleSDGothicNeo"/>
              </a:rPr>
              <a:t> 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98DF89-BDF6-DADA-4F99-C13E483B53D8}"/>
              </a:ext>
            </a:extLst>
          </p:cNvPr>
          <p:cNvGrpSpPr/>
          <p:nvPr/>
        </p:nvGrpSpPr>
        <p:grpSpPr>
          <a:xfrm>
            <a:off x="6799826" y="2699908"/>
            <a:ext cx="4980513" cy="1810520"/>
            <a:chOff x="3755907" y="4040752"/>
            <a:chExt cx="4980513" cy="10159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B419C5-69BD-B169-6AC7-024DE2CC9643}"/>
                </a:ext>
              </a:extLst>
            </p:cNvPr>
            <p:cNvSpPr/>
            <p:nvPr/>
          </p:nvSpPr>
          <p:spPr>
            <a:xfrm>
              <a:off x="3755907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오른쪽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뒤쪽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BC618E-1EE3-9162-3A9C-9102CED313D7}"/>
                </a:ext>
              </a:extLst>
            </p:cNvPr>
            <p:cNvSpPr/>
            <p:nvPr/>
          </p:nvSpPr>
          <p:spPr>
            <a:xfrm>
              <a:off x="6967360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진동</a:t>
              </a:r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02365575-D302-409A-E8B5-69D6BB6E94E0}"/>
                </a:ext>
              </a:extLst>
            </p:cNvPr>
            <p:cNvSpPr/>
            <p:nvPr/>
          </p:nvSpPr>
          <p:spPr>
            <a:xfrm>
              <a:off x="5749082" y="4548735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오른쪽 화살표[R] 45">
              <a:extLst>
                <a:ext uri="{FF2B5EF4-FFF2-40B4-BE49-F238E27FC236}">
                  <a16:creationId xmlns:a16="http://schemas.microsoft.com/office/drawing/2014/main" id="{E3D97DBA-A639-D286-5E7E-D27261F9ABFA}"/>
                </a:ext>
              </a:extLst>
            </p:cNvPr>
            <p:cNvSpPr/>
            <p:nvPr/>
          </p:nvSpPr>
          <p:spPr>
            <a:xfrm rot="10800000">
              <a:off x="5680436" y="4040752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41B976-5C1E-B094-9496-9FB107A919CF}"/>
              </a:ext>
            </a:extLst>
          </p:cNvPr>
          <p:cNvSpPr txBox="1"/>
          <p:nvPr/>
        </p:nvSpPr>
        <p:spPr>
          <a:xfrm>
            <a:off x="1006038" y="1964135"/>
            <a:ext cx="5382128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불안정 자세로 계속 위치할 때 예를 들어 오른쪽 자세에서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계속 오른쪽 자세로 위치할 </a:t>
            </a:r>
            <a:r>
              <a:rPr lang="ko-KR" altLang="en-US" sz="1400" dirty="0" err="1"/>
              <a:t>떄</a:t>
            </a:r>
            <a:r>
              <a:rPr lang="ko-KR" altLang="en-US" sz="1400" dirty="0"/>
              <a:t> 혹은 뒤집힌 자세에서 계속 뒤집힌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자세로 위치할 때 진동은 강화되어야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 </a:t>
            </a:r>
            <a:r>
              <a:rPr lang="ko-KR" altLang="en-US" sz="1400" dirty="0" err="1"/>
              <a:t>떄</a:t>
            </a:r>
            <a:r>
              <a:rPr lang="ko-KR" altLang="en-US" sz="1400" dirty="0"/>
              <a:t> 진동은 </a:t>
            </a:r>
            <a:r>
              <a:rPr lang="en-US" altLang="ko-KR" sz="1400" dirty="0"/>
              <a:t>5</a:t>
            </a:r>
            <a:r>
              <a:rPr lang="ko-KR" altLang="en-US" sz="1400" dirty="0"/>
              <a:t>초 주기로 강화되어야 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진동은 </a:t>
            </a:r>
            <a:r>
              <a:rPr lang="en-US" altLang="ko-KR" sz="1400" dirty="0"/>
              <a:t>1</a:t>
            </a:r>
            <a:r>
              <a:rPr lang="ko-KR" altLang="en-US" sz="1400" dirty="0"/>
              <a:t>단계에서 최대 단계까지 강화될 수 있으며 최대 단계에서 계속 반복될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9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역할 분담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세부 역할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역할 분담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00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E6E6E-0EA3-48D6-D2B4-15E68B7CD833}"/>
              </a:ext>
            </a:extLst>
          </p:cNvPr>
          <p:cNvSpPr txBox="1"/>
          <p:nvPr/>
        </p:nvSpPr>
        <p:spPr>
          <a:xfrm>
            <a:off x="935246" y="1924183"/>
            <a:ext cx="83191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박종현 </a:t>
            </a:r>
            <a:r>
              <a:rPr lang="en-US" altLang="ko-KR" sz="1600" b="1" dirty="0"/>
              <a:t>: </a:t>
            </a:r>
            <a:r>
              <a:rPr lang="en-US" altLang="ko-KR" sz="1600" dirty="0"/>
              <a:t>PPG </a:t>
            </a:r>
            <a:r>
              <a:rPr lang="ko-KR" altLang="en-US" sz="1600" dirty="0"/>
              <a:t>센서 테스트 및 가속도 기반 수면단계 분류 실험 진행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err="1"/>
              <a:t>이제욱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이태우 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가속도 기반 수면자세 분류 및 진동 자극 실험 진행</a:t>
            </a:r>
          </a:p>
        </p:txBody>
      </p:sp>
    </p:spTree>
    <p:extLst>
      <p:ext uri="{BB962C8B-B14F-4D97-AF65-F5344CB8AC3E}">
        <p14:creationId xmlns:p14="http://schemas.microsoft.com/office/powerpoint/2010/main" val="419363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019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Demo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진동 강화 알고리즘 시연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effectLst/>
                <a:latin typeface="AppleSDGothicNeo"/>
              </a:rPr>
              <a:t>✔ </a:t>
            </a:r>
            <a:r>
              <a:rPr lang="ko-KR" altLang="en-US" b="1" dirty="0">
                <a:latin typeface="AppleSDGothicNeo"/>
              </a:rPr>
              <a:t>불안정 자세일 때 다른 불안정한 자세로 갔을 때 진동이 유지 되는지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98DF89-BDF6-DADA-4F99-C13E483B53D8}"/>
              </a:ext>
            </a:extLst>
          </p:cNvPr>
          <p:cNvGrpSpPr/>
          <p:nvPr/>
        </p:nvGrpSpPr>
        <p:grpSpPr>
          <a:xfrm>
            <a:off x="6799826" y="2699908"/>
            <a:ext cx="4980513" cy="1683833"/>
            <a:chOff x="3755907" y="4040752"/>
            <a:chExt cx="4980513" cy="10159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B419C5-69BD-B169-6AC7-024DE2CC9643}"/>
                </a:ext>
              </a:extLst>
            </p:cNvPr>
            <p:cNvSpPr/>
            <p:nvPr/>
          </p:nvSpPr>
          <p:spPr>
            <a:xfrm>
              <a:off x="3755907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오른쪽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BC618E-1EE3-9162-3A9C-9102CED313D7}"/>
                </a:ext>
              </a:extLst>
            </p:cNvPr>
            <p:cNvSpPr/>
            <p:nvPr/>
          </p:nvSpPr>
          <p:spPr>
            <a:xfrm>
              <a:off x="6967360" y="4098206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뒤쪽</a:t>
              </a:r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02365575-D302-409A-E8B5-69D6BB6E94E0}"/>
                </a:ext>
              </a:extLst>
            </p:cNvPr>
            <p:cNvSpPr/>
            <p:nvPr/>
          </p:nvSpPr>
          <p:spPr>
            <a:xfrm>
              <a:off x="5749082" y="4548735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오른쪽 화살표[R] 45">
              <a:extLst>
                <a:ext uri="{FF2B5EF4-FFF2-40B4-BE49-F238E27FC236}">
                  <a16:creationId xmlns:a16="http://schemas.microsoft.com/office/drawing/2014/main" id="{E3D97DBA-A639-D286-5E7E-D27261F9ABFA}"/>
                </a:ext>
              </a:extLst>
            </p:cNvPr>
            <p:cNvSpPr/>
            <p:nvPr/>
          </p:nvSpPr>
          <p:spPr>
            <a:xfrm rot="10800000">
              <a:off x="5680436" y="4040752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41B976-5C1E-B094-9496-9FB107A919CF}"/>
              </a:ext>
            </a:extLst>
          </p:cNvPr>
          <p:cNvSpPr txBox="1"/>
          <p:nvPr/>
        </p:nvSpPr>
        <p:spPr>
          <a:xfrm>
            <a:off x="1006038" y="1964135"/>
            <a:ext cx="5382128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불안정 자세로 다른 불안정 자세로 갈 때</a:t>
            </a:r>
            <a:r>
              <a:rPr lang="en-US" altLang="ko-KR" sz="1400" dirty="0"/>
              <a:t> </a:t>
            </a:r>
            <a:r>
              <a:rPr lang="ko-KR" altLang="en-US" sz="1400" dirty="0"/>
              <a:t>진동 단계는 변함 없어야 하며 진동은 자세 변화가 없을 시 계속 강화되어야 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 </a:t>
            </a:r>
            <a:r>
              <a:rPr lang="ko-KR" altLang="en-US" sz="1400" dirty="0" err="1"/>
              <a:t>떄</a:t>
            </a:r>
            <a:r>
              <a:rPr lang="ko-KR" altLang="en-US" sz="1400" dirty="0"/>
              <a:t> 진동은 여전히 </a:t>
            </a:r>
            <a:r>
              <a:rPr lang="en-US" altLang="ko-KR" sz="1400" dirty="0"/>
              <a:t>5</a:t>
            </a:r>
            <a:r>
              <a:rPr lang="ko-KR" altLang="en-US" sz="1400" dirty="0"/>
              <a:t>초 주기로 강화되어야 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진동은 </a:t>
            </a:r>
            <a:r>
              <a:rPr lang="en-US" altLang="ko-KR" sz="1400" dirty="0"/>
              <a:t>1</a:t>
            </a:r>
            <a:r>
              <a:rPr lang="ko-KR" altLang="en-US" sz="1400" dirty="0"/>
              <a:t>단계에서 최대 단계까지 강화될 수 있으며 최대 단계에서 계속 반복될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6B609-E59F-3B0D-4228-F36DB404D2DC}"/>
              </a:ext>
            </a:extLst>
          </p:cNvPr>
          <p:cNvSpPr txBox="1"/>
          <p:nvPr/>
        </p:nvSpPr>
        <p:spPr>
          <a:xfrm>
            <a:off x="8346141" y="4524484"/>
            <a:ext cx="2743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계속 진동해야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414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019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Demo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진동 강화 알고리즘 시연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effectLst/>
                <a:latin typeface="AppleSDGothicNeo"/>
              </a:rPr>
              <a:t>✔ 불안정 자세에서 안정 자세로 돌아올 </a:t>
            </a:r>
            <a:r>
              <a:rPr lang="ko-KR" altLang="en-US" b="1" i="0" dirty="0" err="1">
                <a:effectLst/>
                <a:latin typeface="AppleSDGothicNeo"/>
              </a:rPr>
              <a:t>떄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02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98DF89-BDF6-DADA-4F99-C13E483B53D8}"/>
              </a:ext>
            </a:extLst>
          </p:cNvPr>
          <p:cNvGrpSpPr/>
          <p:nvPr/>
        </p:nvGrpSpPr>
        <p:grpSpPr>
          <a:xfrm>
            <a:off x="6799826" y="2699908"/>
            <a:ext cx="4980513" cy="1810520"/>
            <a:chOff x="3755907" y="4040752"/>
            <a:chExt cx="4980513" cy="10159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B419C5-69BD-B169-6AC7-024DE2CC9643}"/>
                </a:ext>
              </a:extLst>
            </p:cNvPr>
            <p:cNvSpPr/>
            <p:nvPr/>
          </p:nvSpPr>
          <p:spPr>
            <a:xfrm>
              <a:off x="3755907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오른쪽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뒤쪽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BC618E-1EE3-9162-3A9C-9102CED313D7}"/>
                </a:ext>
              </a:extLst>
            </p:cNvPr>
            <p:cNvSpPr/>
            <p:nvPr/>
          </p:nvSpPr>
          <p:spPr>
            <a:xfrm>
              <a:off x="6967360" y="4090769"/>
              <a:ext cx="1769060" cy="8399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정자세</a:t>
              </a:r>
              <a:r>
                <a:rPr kumimoji="1" lang="en-US" altLang="ko-KR" dirty="0"/>
                <a:t>, </a:t>
              </a:r>
              <a:r>
                <a:rPr kumimoji="1" lang="ko-KR" altLang="en-US" dirty="0"/>
                <a:t>왼쪽</a:t>
              </a:r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02365575-D302-409A-E8B5-69D6BB6E94E0}"/>
                </a:ext>
              </a:extLst>
            </p:cNvPr>
            <p:cNvSpPr/>
            <p:nvPr/>
          </p:nvSpPr>
          <p:spPr>
            <a:xfrm>
              <a:off x="5749082" y="4548735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오른쪽 화살표[R] 45">
              <a:extLst>
                <a:ext uri="{FF2B5EF4-FFF2-40B4-BE49-F238E27FC236}">
                  <a16:creationId xmlns:a16="http://schemas.microsoft.com/office/drawing/2014/main" id="{E3D97DBA-A639-D286-5E7E-D27261F9ABFA}"/>
                </a:ext>
              </a:extLst>
            </p:cNvPr>
            <p:cNvSpPr/>
            <p:nvPr/>
          </p:nvSpPr>
          <p:spPr>
            <a:xfrm rot="10800000">
              <a:off x="5680436" y="4040752"/>
              <a:ext cx="1131452" cy="5079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41B976-5C1E-B094-9496-9FB107A919CF}"/>
              </a:ext>
            </a:extLst>
          </p:cNvPr>
          <p:cNvSpPr txBox="1"/>
          <p:nvPr/>
        </p:nvSpPr>
        <p:spPr>
          <a:xfrm>
            <a:off x="1006038" y="2865794"/>
            <a:ext cx="5382128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불안정 자세로 안정 자세로 돌아온다면 진동은 멈춰야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또 모든 진동 레벨은 초기 단계로 초기화 되어야 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187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CAAE-431B-1652-902F-44B02747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9DA8-ABDA-4B0B-60A6-DD48F00D9B89}"/>
              </a:ext>
            </a:extLst>
          </p:cNvPr>
          <p:cNvSpPr txBox="1"/>
          <p:nvPr/>
        </p:nvSpPr>
        <p:spPr>
          <a:xfrm>
            <a:off x="5923959" y="2828290"/>
            <a:ext cx="225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향후 계획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0A6F85-205E-7D1A-11C5-C49716C84A61}"/>
              </a:ext>
            </a:extLst>
          </p:cNvPr>
          <p:cNvSpPr/>
          <p:nvPr/>
        </p:nvSpPr>
        <p:spPr>
          <a:xfrm>
            <a:off x="4214030" y="26892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03</a:t>
            </a:r>
            <a:endParaRPr lang="ko-KR" altLang="en-US" sz="2400" dirty="0"/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741B504A-FBB1-BF45-1C30-05E4A21C47C8}"/>
              </a:ext>
            </a:extLst>
          </p:cNvPr>
          <p:cNvSpPr/>
          <p:nvPr/>
        </p:nvSpPr>
        <p:spPr>
          <a:xfrm>
            <a:off x="5220068" y="26892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5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4" y="1426210"/>
            <a:ext cx="560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 </a:t>
            </a:r>
            <a:r>
              <a:rPr lang="ko-KR" altLang="en-US" b="1" dirty="0"/>
              <a:t>향후 단기 계획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487C1-2F5D-F0C8-7574-F81A08550F39}"/>
              </a:ext>
            </a:extLst>
          </p:cNvPr>
          <p:cNvSpPr txBox="1"/>
          <p:nvPr/>
        </p:nvSpPr>
        <p:spPr>
          <a:xfrm>
            <a:off x="1632605" y="323896"/>
            <a:ext cx="141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향후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6C7E5-67F4-3EAD-0A6D-F1FA782BAE83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향후 단기 계획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B6E795-E3FE-C15B-84EF-8DEFC95670D9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03</a:t>
            </a:r>
            <a:endParaRPr lang="ko-KR" altLang="en-US" sz="2400" dirty="0"/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9A9B7199-BFD4-EB5A-3894-0EFAE36AD331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C7D2E-23CD-946A-8F03-DE40F4591545}"/>
              </a:ext>
            </a:extLst>
          </p:cNvPr>
          <p:cNvSpPr txBox="1"/>
          <p:nvPr/>
        </p:nvSpPr>
        <p:spPr>
          <a:xfrm>
            <a:off x="1006038" y="1970201"/>
            <a:ext cx="590130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가속도 데이터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수정 및 성능 테스트 진행 예정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새로운 특징 추출 고안 및 가벼운 딥러닝 모델도 실험할 예정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납땜 안전용품이 아직 </a:t>
            </a:r>
            <a:r>
              <a:rPr lang="ko-KR" altLang="en-US" sz="1400" dirty="0" err="1"/>
              <a:t>배송중이라</a:t>
            </a:r>
            <a:r>
              <a:rPr lang="ko-KR" altLang="en-US" sz="1400" dirty="0"/>
              <a:t> 차주에 납땜 진행 후 실측 디바이스에서도 똑같이 테스트 진행할 예정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742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0" y="0"/>
            <a:ext cx="12193270" cy="685927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4173855" y="2819400"/>
            <a:ext cx="3358515" cy="86106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5000" b="0">
                <a:latin typeface="맑은 고딕" charset="0"/>
                <a:ea typeface="맑은 고딕" charset="0"/>
              </a:rPr>
              <a:t>감사합니다</a:t>
            </a:r>
            <a:endParaRPr lang="ko-KR" altLang="en-US" sz="5000"/>
          </a:p>
        </p:txBody>
      </p:sp>
      <p:sp>
        <p:nvSpPr>
          <p:cNvPr id="2" name="번개 1">
            <a:extLst>
              <a:ext uri="{FF2B5EF4-FFF2-40B4-BE49-F238E27FC236}">
                <a16:creationId xmlns:a16="http://schemas.microsoft.com/office/drawing/2014/main" id="{33F75680-7CBC-CA16-4303-48BDB5453AFF}"/>
              </a:ext>
            </a:extLst>
          </p:cNvPr>
          <p:cNvSpPr/>
          <p:nvPr/>
        </p:nvSpPr>
        <p:spPr>
          <a:xfrm rot="20056518" flipH="1">
            <a:off x="10773866" y="5254209"/>
            <a:ext cx="1124057" cy="1154015"/>
          </a:xfrm>
          <a:prstGeom prst="lightningBolt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CAAE-431B-1652-902F-44B02747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9DA8-ABDA-4B0B-60A6-DD48F00D9B89}"/>
              </a:ext>
            </a:extLst>
          </p:cNvPr>
          <p:cNvSpPr txBox="1"/>
          <p:nvPr/>
        </p:nvSpPr>
        <p:spPr>
          <a:xfrm>
            <a:off x="5752877" y="2828290"/>
            <a:ext cx="234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수면단계 분류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0A6F85-205E-7D1A-11C5-C49716C84A61}"/>
              </a:ext>
            </a:extLst>
          </p:cNvPr>
          <p:cNvSpPr/>
          <p:nvPr/>
        </p:nvSpPr>
        <p:spPr>
          <a:xfrm>
            <a:off x="4042949" y="26892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741B504A-FBB1-BF45-1C30-05E4A21C47C8}"/>
              </a:ext>
            </a:extLst>
          </p:cNvPr>
          <p:cNvSpPr/>
          <p:nvPr/>
        </p:nvSpPr>
        <p:spPr>
          <a:xfrm>
            <a:off x="5048987" y="26892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5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PPG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6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en-US" altLang="ko-KR" b="1" dirty="0"/>
              <a:t>PPG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E6E6E-0EA3-48D6-D2B4-15E68B7CD833}"/>
              </a:ext>
            </a:extLst>
          </p:cNvPr>
          <p:cNvSpPr txBox="1"/>
          <p:nvPr/>
        </p:nvSpPr>
        <p:spPr>
          <a:xfrm>
            <a:off x="935246" y="1924183"/>
            <a:ext cx="6768841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조교 피드백에 따라 </a:t>
            </a:r>
            <a:r>
              <a:rPr lang="en-US" altLang="ko-KR" sz="1400" dirty="0"/>
              <a:t>PPG </a:t>
            </a:r>
            <a:r>
              <a:rPr lang="ko-KR" altLang="en-US" sz="1400" dirty="0"/>
              <a:t>신호의 불특정성을 극복하고 안정적인 심박수를 얻고자 </a:t>
            </a:r>
            <a:br>
              <a:rPr lang="en-US" altLang="ko-KR" sz="1400" dirty="0"/>
            </a:br>
            <a:r>
              <a:rPr lang="ko-KR" altLang="en-US" sz="1400" dirty="0"/>
              <a:t>지난 </a:t>
            </a:r>
            <a:r>
              <a:rPr lang="en-US" altLang="ko-KR" sz="1400" dirty="0"/>
              <a:t>3</a:t>
            </a:r>
            <a:r>
              <a:rPr lang="ko-KR" altLang="en-US" sz="1400" dirty="0"/>
              <a:t>주간 측정했던 모든 신호를 분석하며 가장 잘 그려졌던 조건을 기록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그 중 </a:t>
            </a:r>
            <a:r>
              <a:rPr lang="en-US" altLang="ko-KR" sz="1400" dirty="0"/>
              <a:t>100~200Hz</a:t>
            </a:r>
            <a:r>
              <a:rPr lang="ko-KR" altLang="en-US" sz="1400" dirty="0"/>
              <a:t>의 신호에 </a:t>
            </a:r>
            <a:r>
              <a:rPr lang="en-US" altLang="ko-KR" sz="1400" dirty="0"/>
              <a:t>MA Filtering</a:t>
            </a:r>
            <a:r>
              <a:rPr lang="ko-KR" altLang="en-US" sz="1400" dirty="0"/>
              <a:t>을 적용한 결과가 이상적으로 판단되어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데이터를 재 수집하고자 </a:t>
            </a:r>
            <a:r>
              <a:rPr lang="ko-KR" altLang="en-US" sz="1400" dirty="0" err="1"/>
              <a:t>재측정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b="1" dirty="0"/>
              <a:t>하지만 센서 고장으로 이전과 같은 파형이 도저히 측정되지 않음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b="1" dirty="0"/>
              <a:t>(</a:t>
            </a:r>
            <a:r>
              <a:rPr lang="ko-KR" altLang="en-US" sz="1400" b="1" dirty="0"/>
              <a:t>우측 그림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손가락 유무 상관없이 동일한 파형 무한 반복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3359B9-BDBC-FDF7-1164-C1C135EA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28" y="594199"/>
            <a:ext cx="2338240" cy="23248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6B9768-D878-F481-0907-CE0E5D0D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630" y="3346248"/>
            <a:ext cx="4508709" cy="28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PPG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en-US" altLang="ko-KR" b="1" dirty="0"/>
              <a:t>PPG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8F7066-D449-7D5A-9C7D-706FF373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17" y="1277796"/>
            <a:ext cx="4669798" cy="303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E5BE55-47C4-2989-A3F9-143D171937C5}"/>
              </a:ext>
            </a:extLst>
          </p:cNvPr>
          <p:cNvSpPr txBox="1"/>
          <p:nvPr/>
        </p:nvSpPr>
        <p:spPr>
          <a:xfrm>
            <a:off x="935246" y="1924183"/>
            <a:ext cx="5034901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여분 </a:t>
            </a:r>
            <a:r>
              <a:rPr lang="en-US" altLang="ko-KR" sz="1400" dirty="0"/>
              <a:t>PPG</a:t>
            </a:r>
            <a:r>
              <a:rPr lang="ko-KR" altLang="en-US" sz="1400" dirty="0"/>
              <a:t>인 </a:t>
            </a:r>
            <a:r>
              <a:rPr lang="en-US" altLang="ko-KR" sz="1400" dirty="0"/>
              <a:t>MAX30102</a:t>
            </a:r>
            <a:r>
              <a:rPr lang="ko-KR" altLang="en-US" sz="1400" dirty="0"/>
              <a:t>를 이용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이전과 마찬가지로 호흡수만 측정됨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공식 사이트에서 센서 시그널의 안정성을 위해 납땜을 진행하라는 조언을 듣고 납땜을 시도하였으나 </a:t>
            </a:r>
            <a:r>
              <a:rPr lang="ko-KR" altLang="en-US" sz="1400" b="1" dirty="0"/>
              <a:t>납땜 실수로 가운데 두 개의 핀에 합선이 일어나 연결 불가능 상태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미리 주문했던 </a:t>
            </a:r>
            <a:r>
              <a:rPr lang="en-US" altLang="ko-KR" sz="1400" dirty="0"/>
              <a:t>PPG </a:t>
            </a:r>
            <a:r>
              <a:rPr lang="ko-KR" altLang="en-US" sz="1400" dirty="0"/>
              <a:t>센서가 아직 </a:t>
            </a:r>
            <a:r>
              <a:rPr lang="ko-KR" altLang="en-US" sz="1400" dirty="0" err="1"/>
              <a:t>배송중이고</a:t>
            </a:r>
            <a:r>
              <a:rPr lang="ko-KR" altLang="en-US" sz="1400" dirty="0"/>
              <a:t> 현재 이용가능한 센서가 모두 망가졌기 때문에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차선책으로 준비했던 가속도 센서 기반 수면단계 판별을 진행하였음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47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가속도</a:t>
            </a:r>
            <a:r>
              <a:rPr lang="en-US" altLang="ko-KR" sz="1600" dirty="0"/>
              <a:t>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가속도</a:t>
            </a:r>
            <a:r>
              <a:rPr lang="en-US" altLang="ko-KR" b="1" dirty="0"/>
              <a:t>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5BE55-47C4-2989-A3F9-143D171937C5}"/>
              </a:ext>
            </a:extLst>
          </p:cNvPr>
          <p:cNvSpPr txBox="1"/>
          <p:nvPr/>
        </p:nvSpPr>
        <p:spPr>
          <a:xfrm>
            <a:off x="935246" y="1924183"/>
            <a:ext cx="5034901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Raspberry Pi Pico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온보드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Micropython</a:t>
            </a:r>
            <a:r>
              <a:rPr lang="ko-KR" altLang="en-US" sz="1400" dirty="0"/>
              <a:t>에서 구동하는</a:t>
            </a:r>
            <a:r>
              <a:rPr lang="en-US" altLang="ko-KR" sz="1400" dirty="0"/>
              <a:t> </a:t>
            </a:r>
            <a:r>
              <a:rPr lang="ko-KR" altLang="en-US" sz="1400" dirty="0"/>
              <a:t>것을 목적으로</a:t>
            </a:r>
            <a:r>
              <a:rPr lang="en-US" altLang="ko-KR" sz="1400" dirty="0"/>
              <a:t>,</a:t>
            </a:r>
            <a:r>
              <a:rPr lang="ko-KR" altLang="en-US" sz="1400" dirty="0"/>
              <a:t> 모델 지원 범위 내에서 가벼운 모델을 사용하는 연구를 참고하여 구현하였음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우측 두 연구는 가속도 센서와 </a:t>
            </a:r>
            <a:r>
              <a:rPr lang="ko-KR" altLang="en-US" sz="1400" dirty="0" err="1"/>
              <a:t>랜덤포레스트</a:t>
            </a:r>
            <a:r>
              <a:rPr lang="en-US" altLang="ko-KR" sz="1400" dirty="0"/>
              <a:t>, </a:t>
            </a:r>
            <a:r>
              <a:rPr lang="ko-KR" altLang="en-US" sz="1400" dirty="0"/>
              <a:t>서포트 벡터 </a:t>
            </a:r>
            <a:r>
              <a:rPr lang="ko-KR" altLang="en-US" sz="1400" dirty="0" err="1"/>
              <a:t>머신만을</a:t>
            </a:r>
            <a:r>
              <a:rPr lang="ko-KR" altLang="en-US" sz="1400" dirty="0"/>
              <a:t> 이용하여 </a:t>
            </a:r>
            <a:r>
              <a:rPr lang="en-US" altLang="ko-KR" sz="1400" dirty="0"/>
              <a:t>80% </a:t>
            </a:r>
            <a:r>
              <a:rPr lang="ko-KR" altLang="en-US" sz="1400" dirty="0"/>
              <a:t>이상의 정확성을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BA5E8E-144B-111A-6AFA-BB1D46F0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185" y="711570"/>
            <a:ext cx="4377354" cy="2232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6DA4CA-47DA-486A-0D24-66D85B10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00" y="3183815"/>
            <a:ext cx="4585403" cy="23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9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가속도</a:t>
            </a:r>
            <a:r>
              <a:rPr lang="en-US" altLang="ko-KR" sz="1600" dirty="0"/>
              <a:t>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가속도</a:t>
            </a:r>
            <a:r>
              <a:rPr lang="en-US" altLang="ko-KR" b="1" dirty="0"/>
              <a:t>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7E169-4E40-60F3-FFC0-B6743F8A181C}"/>
              </a:ext>
            </a:extLst>
          </p:cNvPr>
          <p:cNvSpPr/>
          <p:nvPr/>
        </p:nvSpPr>
        <p:spPr>
          <a:xfrm>
            <a:off x="647974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Raw Data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8B44BA-74D6-E590-9C9F-03C8FB43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85" y="4677419"/>
            <a:ext cx="2239031" cy="15385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B9B602-DE01-4C6C-3A75-5B4C3D90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96" y="3683362"/>
            <a:ext cx="2648061" cy="8425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8D04B0-5C82-2650-46DE-29EF64F0CDE0}"/>
              </a:ext>
            </a:extLst>
          </p:cNvPr>
          <p:cNvSpPr/>
          <p:nvPr/>
        </p:nvSpPr>
        <p:spPr>
          <a:xfrm>
            <a:off x="3618765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Intensity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B7A8F-E5F5-B7E6-2D10-314C68428F4F}"/>
              </a:ext>
            </a:extLst>
          </p:cNvPr>
          <p:cNvSpPr txBox="1"/>
          <p:nvPr/>
        </p:nvSpPr>
        <p:spPr>
          <a:xfrm>
            <a:off x="1983315" y="2079343"/>
            <a:ext cx="22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ko-KR" altLang="en-US" sz="1200" dirty="0"/>
              <a:t>운동강도 변환 및 필터링</a:t>
            </a:r>
          </a:p>
        </p:txBody>
      </p:sp>
      <p:sp>
        <p:nvSpPr>
          <p:cNvPr id="34" name="오른쪽 화살표[R] 39">
            <a:extLst>
              <a:ext uri="{FF2B5EF4-FFF2-40B4-BE49-F238E27FC236}">
                <a16:creationId xmlns:a16="http://schemas.microsoft.com/office/drawing/2014/main" id="{AFD8A461-D41D-234C-8982-75ACBC55B0EE}"/>
              </a:ext>
            </a:extLst>
          </p:cNvPr>
          <p:cNvSpPr/>
          <p:nvPr/>
        </p:nvSpPr>
        <p:spPr>
          <a:xfrm>
            <a:off x="5382039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6060AF-CA77-9193-5FB4-864FF0078BFE}"/>
              </a:ext>
            </a:extLst>
          </p:cNvPr>
          <p:cNvSpPr/>
          <p:nvPr/>
        </p:nvSpPr>
        <p:spPr>
          <a:xfrm>
            <a:off x="6652009" y="2604300"/>
            <a:ext cx="1543083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Feature Data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509D17-2777-3F1A-18BB-83D31ADA5E1F}"/>
              </a:ext>
            </a:extLst>
          </p:cNvPr>
          <p:cNvSpPr/>
          <p:nvPr/>
        </p:nvSpPr>
        <p:spPr>
          <a:xfrm>
            <a:off x="9877171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43" name="오른쪽 화살표[R] 39">
            <a:extLst>
              <a:ext uri="{FF2B5EF4-FFF2-40B4-BE49-F238E27FC236}">
                <a16:creationId xmlns:a16="http://schemas.microsoft.com/office/drawing/2014/main" id="{CEE5FEB6-5B2D-7399-6877-061743DEF8CA}"/>
              </a:ext>
            </a:extLst>
          </p:cNvPr>
          <p:cNvSpPr/>
          <p:nvPr/>
        </p:nvSpPr>
        <p:spPr>
          <a:xfrm>
            <a:off x="2429990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오른쪽 화살표[R] 39">
            <a:extLst>
              <a:ext uri="{FF2B5EF4-FFF2-40B4-BE49-F238E27FC236}">
                <a16:creationId xmlns:a16="http://schemas.microsoft.com/office/drawing/2014/main" id="{6D3EE2D0-06BE-72AB-CE0F-43DECF53A46D}"/>
              </a:ext>
            </a:extLst>
          </p:cNvPr>
          <p:cNvSpPr/>
          <p:nvPr/>
        </p:nvSpPr>
        <p:spPr>
          <a:xfrm>
            <a:off x="8511242" y="2746642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6CC580-64DD-9548-BED9-5EE71CB90B2E}"/>
              </a:ext>
            </a:extLst>
          </p:cNvPr>
          <p:cNvSpPr txBox="1"/>
          <p:nvPr/>
        </p:nvSpPr>
        <p:spPr>
          <a:xfrm>
            <a:off x="4814022" y="2079343"/>
            <a:ext cx="241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2. </a:t>
            </a:r>
            <a:r>
              <a:rPr kumimoji="1" lang="ko-KR" altLang="en-US" sz="1200" dirty="0"/>
              <a:t>데이터 샘플링 및 특징 추출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D532F0-F829-3448-EFCE-FAC904D51332}"/>
              </a:ext>
            </a:extLst>
          </p:cNvPr>
          <p:cNvSpPr txBox="1"/>
          <p:nvPr/>
        </p:nvSpPr>
        <p:spPr>
          <a:xfrm>
            <a:off x="8195092" y="2079343"/>
            <a:ext cx="172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3. </a:t>
            </a:r>
            <a:r>
              <a:rPr kumimoji="1" lang="ko-KR" altLang="en-US" sz="1200" dirty="0"/>
              <a:t>모델 학습 및 분류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65810-EF95-23DC-80CC-D1BE11EE2A11}"/>
              </a:ext>
            </a:extLst>
          </p:cNvPr>
          <p:cNvSpPr txBox="1"/>
          <p:nvPr/>
        </p:nvSpPr>
        <p:spPr>
          <a:xfrm>
            <a:off x="4771969" y="3990853"/>
            <a:ext cx="264806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샘플링 주파수 </a:t>
            </a:r>
            <a:r>
              <a:rPr kumimoji="1" lang="en-US" altLang="ko-KR" sz="1200" dirty="0"/>
              <a:t>&amp; </a:t>
            </a:r>
            <a:br>
              <a:rPr kumimoji="1" lang="en-US" altLang="ko-KR" sz="1200" dirty="0"/>
            </a:br>
            <a:r>
              <a:rPr kumimoji="1" lang="ko-KR" altLang="en-US" sz="1200" dirty="0"/>
              <a:t>수면단계 </a:t>
            </a:r>
            <a:r>
              <a:rPr kumimoji="1" lang="ko-KR" altLang="en-US" sz="1200" dirty="0" err="1"/>
              <a:t>라벨링</a:t>
            </a:r>
            <a:r>
              <a:rPr kumimoji="1" lang="ko-KR" altLang="en-US" sz="1200" dirty="0"/>
              <a:t> 간격을 이용한 샘플링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운동강도의 차이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변화</a:t>
            </a:r>
            <a:r>
              <a:rPr kumimoji="1" lang="en-US" altLang="ko-KR" sz="1200" dirty="0"/>
              <a:t>) </a:t>
            </a:r>
            <a:r>
              <a:rPr kumimoji="1" lang="ko-KR" altLang="en-US" sz="1200" dirty="0"/>
              <a:t>특징 추출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일정 간격 내의 최대 운동강도 시퀀스 추출</a:t>
            </a:r>
            <a:endParaRPr kumimoji="1"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37275E-97C5-1690-321D-C8A29481BF39}"/>
              </a:ext>
            </a:extLst>
          </p:cNvPr>
          <p:cNvSpPr txBox="1"/>
          <p:nvPr/>
        </p:nvSpPr>
        <p:spPr>
          <a:xfrm>
            <a:off x="7984706" y="3991877"/>
            <a:ext cx="24807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Random Forest, 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KNN, Decision Tree,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6459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가속도</a:t>
            </a:r>
            <a:r>
              <a:rPr lang="en-US" altLang="ko-KR" sz="1600" dirty="0"/>
              <a:t>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가속도</a:t>
            </a:r>
            <a:r>
              <a:rPr lang="en-US" altLang="ko-KR" b="1" dirty="0"/>
              <a:t>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오른쪽 화살표[R] 39">
            <a:extLst>
              <a:ext uri="{FF2B5EF4-FFF2-40B4-BE49-F238E27FC236}">
                <a16:creationId xmlns:a16="http://schemas.microsoft.com/office/drawing/2014/main" id="{AFD8A461-D41D-234C-8982-75ACBC55B0EE}"/>
              </a:ext>
            </a:extLst>
          </p:cNvPr>
          <p:cNvSpPr/>
          <p:nvPr/>
        </p:nvSpPr>
        <p:spPr>
          <a:xfrm>
            <a:off x="5382039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6060AF-CA77-9193-5FB4-864FF0078BFE}"/>
              </a:ext>
            </a:extLst>
          </p:cNvPr>
          <p:cNvSpPr/>
          <p:nvPr/>
        </p:nvSpPr>
        <p:spPr>
          <a:xfrm>
            <a:off x="6652009" y="2604300"/>
            <a:ext cx="1543083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Feature Data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509D17-2777-3F1A-18BB-83D31ADA5E1F}"/>
              </a:ext>
            </a:extLst>
          </p:cNvPr>
          <p:cNvSpPr/>
          <p:nvPr/>
        </p:nvSpPr>
        <p:spPr>
          <a:xfrm>
            <a:off x="9877171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44" name="오른쪽 화살표[R] 39">
            <a:extLst>
              <a:ext uri="{FF2B5EF4-FFF2-40B4-BE49-F238E27FC236}">
                <a16:creationId xmlns:a16="http://schemas.microsoft.com/office/drawing/2014/main" id="{6D3EE2D0-06BE-72AB-CE0F-43DECF53A46D}"/>
              </a:ext>
            </a:extLst>
          </p:cNvPr>
          <p:cNvSpPr/>
          <p:nvPr/>
        </p:nvSpPr>
        <p:spPr>
          <a:xfrm>
            <a:off x="8511242" y="2746642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6CC580-64DD-9548-BED9-5EE71CB90B2E}"/>
              </a:ext>
            </a:extLst>
          </p:cNvPr>
          <p:cNvSpPr txBox="1"/>
          <p:nvPr/>
        </p:nvSpPr>
        <p:spPr>
          <a:xfrm>
            <a:off x="4814022" y="2079343"/>
            <a:ext cx="241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2. </a:t>
            </a:r>
            <a:r>
              <a:rPr kumimoji="1" lang="ko-KR" altLang="en-US" sz="1200" dirty="0"/>
              <a:t>데이터 샘플링 및 특징 추출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D532F0-F829-3448-EFCE-FAC904D51332}"/>
              </a:ext>
            </a:extLst>
          </p:cNvPr>
          <p:cNvSpPr txBox="1"/>
          <p:nvPr/>
        </p:nvSpPr>
        <p:spPr>
          <a:xfrm>
            <a:off x="8195092" y="2079343"/>
            <a:ext cx="172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3. </a:t>
            </a:r>
            <a:r>
              <a:rPr kumimoji="1" lang="ko-KR" altLang="en-US" sz="1200" dirty="0"/>
              <a:t>모델 학습 및 분류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65810-EF95-23DC-80CC-D1BE11EE2A11}"/>
              </a:ext>
            </a:extLst>
          </p:cNvPr>
          <p:cNvSpPr txBox="1"/>
          <p:nvPr/>
        </p:nvSpPr>
        <p:spPr>
          <a:xfrm>
            <a:off x="4771969" y="3990853"/>
            <a:ext cx="264806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샘플링 주파수 </a:t>
            </a:r>
            <a:r>
              <a:rPr kumimoji="1" lang="en-US" altLang="ko-KR" sz="1200" dirty="0"/>
              <a:t>&amp; </a:t>
            </a:r>
            <a:br>
              <a:rPr kumimoji="1" lang="en-US" altLang="ko-KR" sz="1200" dirty="0"/>
            </a:br>
            <a:r>
              <a:rPr kumimoji="1" lang="ko-KR" altLang="en-US" sz="1200" dirty="0"/>
              <a:t>수면단계 </a:t>
            </a:r>
            <a:r>
              <a:rPr kumimoji="1" lang="ko-KR" altLang="en-US" sz="1200" dirty="0" err="1"/>
              <a:t>라벨링</a:t>
            </a:r>
            <a:r>
              <a:rPr kumimoji="1" lang="ko-KR" altLang="en-US" sz="1200" dirty="0"/>
              <a:t> 간격을 이용한 샘플링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운동강도의 차이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변화</a:t>
            </a:r>
            <a:r>
              <a:rPr kumimoji="1" lang="en-US" altLang="ko-KR" sz="1200" dirty="0"/>
              <a:t>) </a:t>
            </a:r>
            <a:r>
              <a:rPr kumimoji="1" lang="ko-KR" altLang="en-US" sz="1200" dirty="0"/>
              <a:t>특징 추출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일정 간격 내의 최대 운동강도 시퀀스 추출</a:t>
            </a:r>
            <a:endParaRPr kumimoji="1"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37275E-97C5-1690-321D-C8A29481BF39}"/>
              </a:ext>
            </a:extLst>
          </p:cNvPr>
          <p:cNvSpPr txBox="1"/>
          <p:nvPr/>
        </p:nvSpPr>
        <p:spPr>
          <a:xfrm>
            <a:off x="7984706" y="3991877"/>
            <a:ext cx="24807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Random Forest, 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KNN, Decision Tree, Logistic Regression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742FA8-CBC2-F014-BEFC-E13C8CD0E1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7E169-4E40-60F3-FFC0-B6743F8A181C}"/>
              </a:ext>
            </a:extLst>
          </p:cNvPr>
          <p:cNvSpPr/>
          <p:nvPr/>
        </p:nvSpPr>
        <p:spPr>
          <a:xfrm>
            <a:off x="647974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Raw Data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8B44BA-74D6-E590-9C9F-03C8FB43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85" y="4677419"/>
            <a:ext cx="2239031" cy="15385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B9B602-DE01-4C6C-3A75-5B4C3D90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96" y="3683362"/>
            <a:ext cx="2648061" cy="8425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8D04B0-5C82-2650-46DE-29EF64F0CDE0}"/>
              </a:ext>
            </a:extLst>
          </p:cNvPr>
          <p:cNvSpPr/>
          <p:nvPr/>
        </p:nvSpPr>
        <p:spPr>
          <a:xfrm>
            <a:off x="3618765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Intensity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B7A8F-E5F5-B7E6-2D10-314C68428F4F}"/>
              </a:ext>
            </a:extLst>
          </p:cNvPr>
          <p:cNvSpPr txBox="1"/>
          <p:nvPr/>
        </p:nvSpPr>
        <p:spPr>
          <a:xfrm>
            <a:off x="1917549" y="2079343"/>
            <a:ext cx="21075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ko-KR" altLang="en-US" sz="1200" dirty="0"/>
              <a:t>운동강도 변환 및 필터링</a:t>
            </a:r>
          </a:p>
        </p:txBody>
      </p:sp>
      <p:sp>
        <p:nvSpPr>
          <p:cNvPr id="43" name="오른쪽 화살표[R] 39">
            <a:extLst>
              <a:ext uri="{FF2B5EF4-FFF2-40B4-BE49-F238E27FC236}">
                <a16:creationId xmlns:a16="http://schemas.microsoft.com/office/drawing/2014/main" id="{CEE5FEB6-5B2D-7399-6877-061743DEF8CA}"/>
              </a:ext>
            </a:extLst>
          </p:cNvPr>
          <p:cNvSpPr/>
          <p:nvPr/>
        </p:nvSpPr>
        <p:spPr>
          <a:xfrm>
            <a:off x="2429990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57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84A2EBFA-5554-07A4-4EF1-69BF644A4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1342-134D-AC98-FCBB-22C151302314}"/>
              </a:ext>
            </a:extLst>
          </p:cNvPr>
          <p:cNvSpPr txBox="1"/>
          <p:nvPr/>
        </p:nvSpPr>
        <p:spPr>
          <a:xfrm>
            <a:off x="1632605" y="323896"/>
            <a:ext cx="16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수면단계 분류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55E6B-D98C-74A7-161F-06AD577C8BB7}"/>
              </a:ext>
            </a:extLst>
          </p:cNvPr>
          <p:cNvSpPr txBox="1"/>
          <p:nvPr/>
        </p:nvSpPr>
        <p:spPr>
          <a:xfrm>
            <a:off x="1632604" y="631236"/>
            <a:ext cx="310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가속도</a:t>
            </a:r>
            <a:r>
              <a:rPr lang="en-US" altLang="ko-KR" sz="1600" dirty="0"/>
              <a:t> </a:t>
            </a:r>
            <a:r>
              <a:rPr lang="ko-KR" altLang="en-US" sz="1600" dirty="0"/>
              <a:t>센서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D8C5248-315A-0FEB-031B-F448FF7E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55DEE45F-327E-4BD0-80B5-A795515D7C1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75C63-3992-32B1-11EB-C08B8E27BEC3}"/>
              </a:ext>
            </a:extLst>
          </p:cNvPr>
          <p:cNvSpPr txBox="1"/>
          <p:nvPr/>
        </p:nvSpPr>
        <p:spPr>
          <a:xfrm>
            <a:off x="743585" y="14262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✔ </a:t>
            </a:r>
            <a:r>
              <a:rPr lang="ko-KR" altLang="en-US" b="1" dirty="0"/>
              <a:t>가속도</a:t>
            </a:r>
            <a:r>
              <a:rPr lang="en-US" altLang="ko-KR" b="1" dirty="0"/>
              <a:t> </a:t>
            </a:r>
            <a:r>
              <a:rPr lang="ko-KR" altLang="en-US" b="1" dirty="0"/>
              <a:t>테스트</a:t>
            </a:r>
            <a:endParaRPr lang="en-US" altLang="ko-KR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8C47F3-BF5B-95DA-597D-F924BFA1A296}"/>
              </a:ext>
            </a:extLst>
          </p:cNvPr>
          <p:cNvSpPr/>
          <p:nvPr/>
        </p:nvSpPr>
        <p:spPr>
          <a:xfrm>
            <a:off x="0" y="314325"/>
            <a:ext cx="1295948" cy="739775"/>
          </a:xfrm>
          <a:prstGeom prst="roundRect">
            <a:avLst>
              <a:gd name="adj" fmla="val 1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01</a:t>
            </a:r>
            <a:endParaRPr lang="ko-KR" altLang="en-US" sz="2400" dirty="0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345A1C6-4449-4C39-CE19-BB925C2E3CFB}"/>
              </a:ext>
            </a:extLst>
          </p:cNvPr>
          <p:cNvSpPr/>
          <p:nvPr/>
        </p:nvSpPr>
        <p:spPr>
          <a:xfrm>
            <a:off x="1006038" y="314324"/>
            <a:ext cx="592058" cy="739775"/>
          </a:xfrm>
          <a:prstGeom prst="chevron">
            <a:avLst/>
          </a:prstGeom>
          <a:solidFill>
            <a:srgbClr val="00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7E169-4E40-60F3-FFC0-B6743F8A181C}"/>
              </a:ext>
            </a:extLst>
          </p:cNvPr>
          <p:cNvSpPr/>
          <p:nvPr/>
        </p:nvSpPr>
        <p:spPr>
          <a:xfrm>
            <a:off x="647974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Raw Data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8B44BA-74D6-E590-9C9F-03C8FB43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85" y="4677419"/>
            <a:ext cx="2239031" cy="15385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B9B602-DE01-4C6C-3A75-5B4C3D90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96" y="3683362"/>
            <a:ext cx="2648061" cy="8425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1B7A8F-E5F5-B7E6-2D10-314C68428F4F}"/>
              </a:ext>
            </a:extLst>
          </p:cNvPr>
          <p:cNvSpPr txBox="1"/>
          <p:nvPr/>
        </p:nvSpPr>
        <p:spPr>
          <a:xfrm>
            <a:off x="1983315" y="2079343"/>
            <a:ext cx="22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ko-KR" altLang="en-US" sz="1200" dirty="0"/>
              <a:t>운동강도 변환 및 필터링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509D17-2777-3F1A-18BB-83D31ADA5E1F}"/>
              </a:ext>
            </a:extLst>
          </p:cNvPr>
          <p:cNvSpPr/>
          <p:nvPr/>
        </p:nvSpPr>
        <p:spPr>
          <a:xfrm>
            <a:off x="9877171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43" name="오른쪽 화살표[R] 39">
            <a:extLst>
              <a:ext uri="{FF2B5EF4-FFF2-40B4-BE49-F238E27FC236}">
                <a16:creationId xmlns:a16="http://schemas.microsoft.com/office/drawing/2014/main" id="{CEE5FEB6-5B2D-7399-6877-061743DEF8CA}"/>
              </a:ext>
            </a:extLst>
          </p:cNvPr>
          <p:cNvSpPr/>
          <p:nvPr/>
        </p:nvSpPr>
        <p:spPr>
          <a:xfrm>
            <a:off x="2429990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오른쪽 화살표[R] 39">
            <a:extLst>
              <a:ext uri="{FF2B5EF4-FFF2-40B4-BE49-F238E27FC236}">
                <a16:creationId xmlns:a16="http://schemas.microsoft.com/office/drawing/2014/main" id="{6D3EE2D0-06BE-72AB-CE0F-43DECF53A46D}"/>
              </a:ext>
            </a:extLst>
          </p:cNvPr>
          <p:cNvSpPr/>
          <p:nvPr/>
        </p:nvSpPr>
        <p:spPr>
          <a:xfrm>
            <a:off x="8511242" y="2746642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D532F0-F829-3448-EFCE-FAC904D51332}"/>
              </a:ext>
            </a:extLst>
          </p:cNvPr>
          <p:cNvSpPr txBox="1"/>
          <p:nvPr/>
        </p:nvSpPr>
        <p:spPr>
          <a:xfrm>
            <a:off x="8195092" y="2079343"/>
            <a:ext cx="172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3. </a:t>
            </a:r>
            <a:r>
              <a:rPr kumimoji="1" lang="ko-KR" altLang="en-US" sz="1200" dirty="0"/>
              <a:t>모델 학습 및 분류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37275E-97C5-1690-321D-C8A29481BF39}"/>
              </a:ext>
            </a:extLst>
          </p:cNvPr>
          <p:cNvSpPr txBox="1"/>
          <p:nvPr/>
        </p:nvSpPr>
        <p:spPr>
          <a:xfrm>
            <a:off x="7984706" y="3991877"/>
            <a:ext cx="24807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Random Forest, 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KNN, Decision Tree, Logistic Regression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4133A8-254B-1139-47EB-2AB978AEA774}"/>
              </a:ext>
            </a:extLst>
          </p:cNvPr>
          <p:cNvSpPr/>
          <p:nvPr/>
        </p:nvSpPr>
        <p:spPr>
          <a:xfrm>
            <a:off x="0" y="45016"/>
            <a:ext cx="12192001" cy="6858000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8D04B0-5C82-2650-46DE-29EF64F0CDE0}"/>
              </a:ext>
            </a:extLst>
          </p:cNvPr>
          <p:cNvSpPr/>
          <p:nvPr/>
        </p:nvSpPr>
        <p:spPr>
          <a:xfrm>
            <a:off x="3618765" y="2604301"/>
            <a:ext cx="1511190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Intensity</a:t>
            </a:r>
            <a:endParaRPr kumimoji="1" lang="ko-KR" altLang="en-US" dirty="0"/>
          </a:p>
        </p:txBody>
      </p:sp>
      <p:sp>
        <p:nvSpPr>
          <p:cNvPr id="34" name="오른쪽 화살표[R] 39">
            <a:extLst>
              <a:ext uri="{FF2B5EF4-FFF2-40B4-BE49-F238E27FC236}">
                <a16:creationId xmlns:a16="http://schemas.microsoft.com/office/drawing/2014/main" id="{AFD8A461-D41D-234C-8982-75ACBC55B0EE}"/>
              </a:ext>
            </a:extLst>
          </p:cNvPr>
          <p:cNvSpPr/>
          <p:nvPr/>
        </p:nvSpPr>
        <p:spPr>
          <a:xfrm>
            <a:off x="5382039" y="2746643"/>
            <a:ext cx="1017887" cy="404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6060AF-CA77-9193-5FB4-864FF0078BFE}"/>
              </a:ext>
            </a:extLst>
          </p:cNvPr>
          <p:cNvSpPr/>
          <p:nvPr/>
        </p:nvSpPr>
        <p:spPr>
          <a:xfrm>
            <a:off x="6652009" y="2604300"/>
            <a:ext cx="1543083" cy="7819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Feature Data</a:t>
            </a:r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6CC580-64DD-9548-BED9-5EE71CB90B2E}"/>
              </a:ext>
            </a:extLst>
          </p:cNvPr>
          <p:cNvSpPr txBox="1"/>
          <p:nvPr/>
        </p:nvSpPr>
        <p:spPr>
          <a:xfrm>
            <a:off x="4814022" y="2079343"/>
            <a:ext cx="24126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2. </a:t>
            </a:r>
            <a:r>
              <a:rPr kumimoji="1" lang="ko-KR" altLang="en-US" sz="1200" dirty="0"/>
              <a:t>데이터 샘플링 및 특징 추출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65810-EF95-23DC-80CC-D1BE11EE2A11}"/>
              </a:ext>
            </a:extLst>
          </p:cNvPr>
          <p:cNvSpPr txBox="1"/>
          <p:nvPr/>
        </p:nvSpPr>
        <p:spPr>
          <a:xfrm>
            <a:off x="4771969" y="3990853"/>
            <a:ext cx="2648061" cy="17186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샘플링 주파수 </a:t>
            </a:r>
            <a:r>
              <a:rPr kumimoji="1" lang="en-US" altLang="ko-KR" sz="1200" dirty="0"/>
              <a:t>&amp; </a:t>
            </a:r>
            <a:br>
              <a:rPr kumimoji="1" lang="en-US" altLang="ko-KR" sz="1200" dirty="0"/>
            </a:br>
            <a:r>
              <a:rPr kumimoji="1" lang="ko-KR" altLang="en-US" sz="1200" dirty="0"/>
              <a:t>수면단계 </a:t>
            </a:r>
            <a:r>
              <a:rPr kumimoji="1" lang="ko-KR" altLang="en-US" sz="1200" dirty="0" err="1"/>
              <a:t>라벨링</a:t>
            </a:r>
            <a:r>
              <a:rPr kumimoji="1" lang="ko-KR" altLang="en-US" sz="1200" dirty="0"/>
              <a:t> 간격을 이용한 샘플링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운동강도의 차이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변화</a:t>
            </a:r>
            <a:r>
              <a:rPr kumimoji="1" lang="en-US" altLang="ko-KR" sz="1200" dirty="0"/>
              <a:t>) </a:t>
            </a:r>
            <a:r>
              <a:rPr kumimoji="1" lang="ko-KR" altLang="en-US" sz="1200" dirty="0"/>
              <a:t>특징 추출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일정 간격 내의 최대 운동강도 시퀀스 추출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8762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Pages>67</Pages>
  <Words>1146</Words>
  <Characters>0</Characters>
  <Application>Microsoft Office PowerPoint</Application>
  <DocSecurity>0</DocSecurity>
  <PresentationFormat>와이드스크린</PresentationFormat>
  <Lines>0</Lines>
  <Paragraphs>219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AppleSDGothicNeo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종현 박</dc:creator>
  <cp:lastModifiedBy>박종현</cp:lastModifiedBy>
  <cp:revision>315</cp:revision>
  <dcterms:modified xsi:type="dcterms:W3CDTF">2024-05-17T07:44:52Z</dcterms:modified>
  <cp:version>9.102.66.42778</cp:version>
</cp:coreProperties>
</file>