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sldIdLst>
    <p:sldId id="343" r:id="rId2"/>
    <p:sldId id="257" r:id="rId3"/>
    <p:sldId id="350" r:id="rId4"/>
    <p:sldId id="284" r:id="rId5"/>
    <p:sldId id="342" r:id="rId6"/>
    <p:sldId id="351" r:id="rId7"/>
    <p:sldId id="352" r:id="rId8"/>
    <p:sldId id="353" r:id="rId9"/>
    <p:sldId id="354" r:id="rId10"/>
    <p:sldId id="355" r:id="rId11"/>
    <p:sldId id="356" r:id="rId12"/>
    <p:sldId id="357" r:id="rId13"/>
    <p:sldId id="358" r:id="rId14"/>
    <p:sldId id="359" r:id="rId15"/>
    <p:sldId id="360" r:id="rId16"/>
    <p:sldId id="361" r:id="rId17"/>
    <p:sldId id="366" r:id="rId18"/>
    <p:sldId id="367" r:id="rId19"/>
    <p:sldId id="362" r:id="rId20"/>
    <p:sldId id="3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34" autoAdjust="0"/>
  </p:normalViewPr>
  <p:slideViewPr>
    <p:cSldViewPr snapToGrid="0">
      <p:cViewPr varScale="1">
        <p:scale>
          <a:sx n="77" d="100"/>
          <a:sy n="77" d="100"/>
        </p:scale>
        <p:origin x="68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6/4/2021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6/4/2021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6/4/2021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6/4/2021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6/4/2021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6/4/2021</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6/4/2021</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6/4/2021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6/4/2021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6/4/2021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6/4/2021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6/4/2021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6/4/2021</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normAutofit/>
          </a:bodyPr>
          <a:lstStyle/>
          <a:p>
            <a:r>
              <a:rPr lang="en-US" sz="6000" dirty="0"/>
              <a:t>Movie Analysis for Studio Development</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lstStyle/>
          <a:p>
            <a:r>
              <a:rPr lang="en-US" dirty="0"/>
              <a:t>Ryan S. Chung</a:t>
            </a: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906049" y="942870"/>
            <a:ext cx="4447001" cy="1292750"/>
          </a:xfrm>
        </p:spPr>
        <p:txBody>
          <a:bodyPr/>
          <a:lstStyle/>
          <a:p>
            <a:r>
              <a:rPr lang="en-US" dirty="0"/>
              <a:t>Insight #5</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06050" y="2281657"/>
            <a:ext cx="3402904" cy="3743362"/>
          </a:xfrm>
        </p:spPr>
        <p:txBody>
          <a:bodyPr/>
          <a:lstStyle/>
          <a:p>
            <a:r>
              <a:rPr lang="en-US" dirty="0"/>
              <a:t>After analyzing the relationship between the world wide profit versus month of the year.  It was found that August had the highest average world wide profit.</a:t>
            </a:r>
          </a:p>
        </p:txBody>
      </p:sp>
      <p:pic>
        <p:nvPicPr>
          <p:cNvPr id="27" name="Picture Placeholder 26" descr="Woman standing in front of a window on tablet">
            <a:extLst>
              <a:ext uri="{FF2B5EF4-FFF2-40B4-BE49-F238E27FC236}">
                <a16:creationId xmlns:a16="http://schemas.microsoft.com/office/drawing/2014/main" id="{1E23C3D4-3265-654A-93D6-FE4FDACECE7C}"/>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924550" y="633875"/>
            <a:ext cx="5632450" cy="5591175"/>
          </a:xfrm>
        </p:spPr>
      </p:pic>
      <p:sp>
        <p:nvSpPr>
          <p:cNvPr id="11" name="Rectangle 10">
            <a:extLst>
              <a:ext uri="{FF2B5EF4-FFF2-40B4-BE49-F238E27FC236}">
                <a16:creationId xmlns:a16="http://schemas.microsoft.com/office/drawing/2014/main" id="{410F2166-DC23-4DB9-8527-EB49AC5BE6A2}"/>
              </a:ext>
            </a:extLst>
          </p:cNvPr>
          <p:cNvSpPr/>
          <p:nvPr/>
        </p:nvSpPr>
        <p:spPr>
          <a:xfrm>
            <a:off x="4471793" y="632950"/>
            <a:ext cx="7085208" cy="55911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96ACB33-877D-4CF6-8735-E05DCAA584CA}"/>
              </a:ext>
            </a:extLst>
          </p:cNvPr>
          <p:cNvSpPr/>
          <p:nvPr/>
        </p:nvSpPr>
        <p:spPr>
          <a:xfrm>
            <a:off x="4837093" y="942870"/>
            <a:ext cx="6448857" cy="4972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BBFCB9E-8641-438C-A4E3-C85727476FAA}"/>
              </a:ext>
            </a:extLst>
          </p:cNvPr>
          <p:cNvPicPr>
            <a:picLocks noChangeAspect="1"/>
          </p:cNvPicPr>
          <p:nvPr/>
        </p:nvPicPr>
        <p:blipFill>
          <a:blip r:embed="rId3"/>
          <a:stretch>
            <a:fillRect/>
          </a:stretch>
        </p:blipFill>
        <p:spPr>
          <a:xfrm>
            <a:off x="4952518" y="1247953"/>
            <a:ext cx="6048454" cy="4667175"/>
          </a:xfrm>
          <a:prstGeom prst="rect">
            <a:avLst/>
          </a:prstGeom>
        </p:spPr>
      </p:pic>
    </p:spTree>
    <p:extLst>
      <p:ext uri="{BB962C8B-B14F-4D97-AF65-F5344CB8AC3E}">
        <p14:creationId xmlns:p14="http://schemas.microsoft.com/office/powerpoint/2010/main" val="2822315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D37721-8D62-429B-BC6D-212B26BE5CE2}"/>
              </a:ext>
            </a:extLst>
          </p:cNvPr>
          <p:cNvSpPr>
            <a:spLocks noGrp="1"/>
          </p:cNvSpPr>
          <p:nvPr>
            <p:ph idx="1"/>
          </p:nvPr>
        </p:nvSpPr>
        <p:spPr/>
        <p:txBody>
          <a:bodyPr/>
          <a:lstStyle/>
          <a:p>
            <a:r>
              <a:rPr lang="en-US" dirty="0"/>
              <a:t>In the last few slides, some important insights were highlighted to keep in mind for the development of the new studio.  While that information is valid, further investigation brought forth several new items of note.</a:t>
            </a:r>
          </a:p>
          <a:p>
            <a:r>
              <a:rPr lang="en-US" dirty="0"/>
              <a:t>In the next few slides, the same questions initially asked for this project will be asked but the findings will be excluding all movies that did not have an overall profit for both the domestic profit and world wide profit categories.</a:t>
            </a:r>
          </a:p>
        </p:txBody>
      </p:sp>
      <p:sp>
        <p:nvSpPr>
          <p:cNvPr id="3" name="Title 2">
            <a:extLst>
              <a:ext uri="{FF2B5EF4-FFF2-40B4-BE49-F238E27FC236}">
                <a16:creationId xmlns:a16="http://schemas.microsoft.com/office/drawing/2014/main" id="{0FF880DF-2CD1-4963-BE81-B499B2F343A2}"/>
              </a:ext>
            </a:extLst>
          </p:cNvPr>
          <p:cNvSpPr>
            <a:spLocks noGrp="1"/>
          </p:cNvSpPr>
          <p:nvPr>
            <p:ph type="title"/>
          </p:nvPr>
        </p:nvSpPr>
        <p:spPr/>
        <p:txBody>
          <a:bodyPr/>
          <a:lstStyle/>
          <a:p>
            <a:r>
              <a:rPr lang="en-US" dirty="0"/>
              <a:t>Further Analysis</a:t>
            </a:r>
          </a:p>
        </p:txBody>
      </p:sp>
    </p:spTree>
    <p:extLst>
      <p:ext uri="{BB962C8B-B14F-4D97-AF65-F5344CB8AC3E}">
        <p14:creationId xmlns:p14="http://schemas.microsoft.com/office/powerpoint/2010/main" val="3640350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906049" y="942870"/>
            <a:ext cx="4447001" cy="1292750"/>
          </a:xfrm>
        </p:spPr>
        <p:txBody>
          <a:bodyPr/>
          <a:lstStyle/>
          <a:p>
            <a:r>
              <a:rPr lang="en-US" dirty="0"/>
              <a:t>Insight #A</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06050" y="2281657"/>
            <a:ext cx="3402904" cy="3743362"/>
          </a:xfrm>
        </p:spPr>
        <p:txBody>
          <a:bodyPr/>
          <a:lstStyle/>
          <a:p>
            <a:r>
              <a:rPr lang="en-US" dirty="0"/>
              <a:t>Now looking at the relationship of all films that had a domestic profit greater than zero versus their allocated budget, we can see there is a much stronger positive correlation between the two categories.</a:t>
            </a:r>
          </a:p>
        </p:txBody>
      </p:sp>
      <p:pic>
        <p:nvPicPr>
          <p:cNvPr id="27" name="Picture Placeholder 26" descr="Woman standing in front of a window on tablet">
            <a:extLst>
              <a:ext uri="{FF2B5EF4-FFF2-40B4-BE49-F238E27FC236}">
                <a16:creationId xmlns:a16="http://schemas.microsoft.com/office/drawing/2014/main" id="{1E23C3D4-3265-654A-93D6-FE4FDACECE7C}"/>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924550" y="633875"/>
            <a:ext cx="5632450" cy="5591175"/>
          </a:xfrm>
        </p:spPr>
      </p:pic>
      <p:sp>
        <p:nvSpPr>
          <p:cNvPr id="11" name="Rectangle 10">
            <a:extLst>
              <a:ext uri="{FF2B5EF4-FFF2-40B4-BE49-F238E27FC236}">
                <a16:creationId xmlns:a16="http://schemas.microsoft.com/office/drawing/2014/main" id="{410F2166-DC23-4DB9-8527-EB49AC5BE6A2}"/>
              </a:ext>
            </a:extLst>
          </p:cNvPr>
          <p:cNvSpPr/>
          <p:nvPr/>
        </p:nvSpPr>
        <p:spPr>
          <a:xfrm>
            <a:off x="4471793" y="632950"/>
            <a:ext cx="7085208" cy="55911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96ACB33-877D-4CF6-8735-E05DCAA584CA}"/>
              </a:ext>
            </a:extLst>
          </p:cNvPr>
          <p:cNvSpPr/>
          <p:nvPr/>
        </p:nvSpPr>
        <p:spPr>
          <a:xfrm>
            <a:off x="4837093" y="942870"/>
            <a:ext cx="6448857" cy="4972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1275A4B-7C02-4E50-A3A1-E146F0A5B346}"/>
              </a:ext>
            </a:extLst>
          </p:cNvPr>
          <p:cNvPicPr>
            <a:picLocks noChangeAspect="1"/>
          </p:cNvPicPr>
          <p:nvPr/>
        </p:nvPicPr>
        <p:blipFill>
          <a:blip r:embed="rId3"/>
          <a:stretch>
            <a:fillRect/>
          </a:stretch>
        </p:blipFill>
        <p:spPr>
          <a:xfrm>
            <a:off x="4837092" y="1589245"/>
            <a:ext cx="6427578" cy="3769182"/>
          </a:xfrm>
          <a:prstGeom prst="rect">
            <a:avLst/>
          </a:prstGeom>
        </p:spPr>
      </p:pic>
    </p:spTree>
    <p:extLst>
      <p:ext uri="{BB962C8B-B14F-4D97-AF65-F5344CB8AC3E}">
        <p14:creationId xmlns:p14="http://schemas.microsoft.com/office/powerpoint/2010/main" val="1293980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906049" y="942870"/>
            <a:ext cx="4447001" cy="1292750"/>
          </a:xfrm>
        </p:spPr>
        <p:txBody>
          <a:bodyPr/>
          <a:lstStyle/>
          <a:p>
            <a:r>
              <a:rPr lang="en-US" dirty="0"/>
              <a:t>Insight #B</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06050" y="2545539"/>
            <a:ext cx="3402904" cy="3479479"/>
          </a:xfrm>
        </p:spPr>
        <p:txBody>
          <a:bodyPr/>
          <a:lstStyle/>
          <a:p>
            <a:r>
              <a:rPr lang="en-US" dirty="0"/>
              <a:t>Looking at the relationship of all films that had a world wide profit greater than zero versus their allocated budget, we can see the relationship between the two categories is similar to the first round of analysis.</a:t>
            </a:r>
          </a:p>
        </p:txBody>
      </p:sp>
      <p:pic>
        <p:nvPicPr>
          <p:cNvPr id="27" name="Picture Placeholder 26" descr="Woman standing in front of a window on tablet">
            <a:extLst>
              <a:ext uri="{FF2B5EF4-FFF2-40B4-BE49-F238E27FC236}">
                <a16:creationId xmlns:a16="http://schemas.microsoft.com/office/drawing/2014/main" id="{1E23C3D4-3265-654A-93D6-FE4FDACECE7C}"/>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924550" y="633875"/>
            <a:ext cx="5632450" cy="5591175"/>
          </a:xfrm>
        </p:spPr>
      </p:pic>
      <p:sp>
        <p:nvSpPr>
          <p:cNvPr id="11" name="Rectangle 10">
            <a:extLst>
              <a:ext uri="{FF2B5EF4-FFF2-40B4-BE49-F238E27FC236}">
                <a16:creationId xmlns:a16="http://schemas.microsoft.com/office/drawing/2014/main" id="{410F2166-DC23-4DB9-8527-EB49AC5BE6A2}"/>
              </a:ext>
            </a:extLst>
          </p:cNvPr>
          <p:cNvSpPr/>
          <p:nvPr/>
        </p:nvSpPr>
        <p:spPr>
          <a:xfrm>
            <a:off x="4471793" y="632950"/>
            <a:ext cx="7085208" cy="55911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96ACB33-877D-4CF6-8735-E05DCAA584CA}"/>
              </a:ext>
            </a:extLst>
          </p:cNvPr>
          <p:cNvSpPr/>
          <p:nvPr/>
        </p:nvSpPr>
        <p:spPr>
          <a:xfrm>
            <a:off x="4837093" y="942870"/>
            <a:ext cx="6448857" cy="4972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5DE925A-93A1-47FA-975A-D3C63AEFBC64}"/>
              </a:ext>
            </a:extLst>
          </p:cNvPr>
          <p:cNvPicPr>
            <a:picLocks noChangeAspect="1"/>
          </p:cNvPicPr>
          <p:nvPr/>
        </p:nvPicPr>
        <p:blipFill>
          <a:blip r:embed="rId3"/>
          <a:stretch>
            <a:fillRect/>
          </a:stretch>
        </p:blipFill>
        <p:spPr>
          <a:xfrm>
            <a:off x="4981903" y="1625675"/>
            <a:ext cx="6304047" cy="3605724"/>
          </a:xfrm>
          <a:prstGeom prst="rect">
            <a:avLst/>
          </a:prstGeom>
        </p:spPr>
      </p:pic>
    </p:spTree>
    <p:extLst>
      <p:ext uri="{BB962C8B-B14F-4D97-AF65-F5344CB8AC3E}">
        <p14:creationId xmlns:p14="http://schemas.microsoft.com/office/powerpoint/2010/main" val="1442576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906049" y="942870"/>
            <a:ext cx="4447001" cy="1292750"/>
          </a:xfrm>
        </p:spPr>
        <p:txBody>
          <a:bodyPr/>
          <a:lstStyle/>
          <a:p>
            <a:r>
              <a:rPr lang="en-US" dirty="0"/>
              <a:t>Insight #C</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06050" y="2281657"/>
            <a:ext cx="3402904" cy="3743362"/>
          </a:xfrm>
        </p:spPr>
        <p:txBody>
          <a:bodyPr/>
          <a:lstStyle/>
          <a:p>
            <a:r>
              <a:rPr lang="en-US" dirty="0"/>
              <a:t>Now looking at which month had the highest profit for both the domestic and world wide category, we can see that after excluding all overall films with loss in each category the month’s with the highest average profit changed.</a:t>
            </a:r>
          </a:p>
          <a:p>
            <a:r>
              <a:rPr lang="en-US" dirty="0"/>
              <a:t>June now has the highest average domestic profit</a:t>
            </a:r>
          </a:p>
          <a:p>
            <a:r>
              <a:rPr lang="en-US" dirty="0"/>
              <a:t>October then has the highest average world wide profit as well.</a:t>
            </a:r>
          </a:p>
          <a:p>
            <a:endParaRPr lang="en-US" dirty="0"/>
          </a:p>
        </p:txBody>
      </p:sp>
      <p:pic>
        <p:nvPicPr>
          <p:cNvPr id="27" name="Picture Placeholder 26" descr="Woman standing in front of a window on tablet">
            <a:extLst>
              <a:ext uri="{FF2B5EF4-FFF2-40B4-BE49-F238E27FC236}">
                <a16:creationId xmlns:a16="http://schemas.microsoft.com/office/drawing/2014/main" id="{1E23C3D4-3265-654A-93D6-FE4FDACECE7C}"/>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924550" y="633875"/>
            <a:ext cx="5632450" cy="5591175"/>
          </a:xfrm>
        </p:spPr>
      </p:pic>
      <p:sp>
        <p:nvSpPr>
          <p:cNvPr id="11" name="Rectangle 10">
            <a:extLst>
              <a:ext uri="{FF2B5EF4-FFF2-40B4-BE49-F238E27FC236}">
                <a16:creationId xmlns:a16="http://schemas.microsoft.com/office/drawing/2014/main" id="{410F2166-DC23-4DB9-8527-EB49AC5BE6A2}"/>
              </a:ext>
            </a:extLst>
          </p:cNvPr>
          <p:cNvSpPr/>
          <p:nvPr/>
        </p:nvSpPr>
        <p:spPr>
          <a:xfrm>
            <a:off x="4471793" y="632950"/>
            <a:ext cx="7085208" cy="55911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96ACB33-877D-4CF6-8735-E05DCAA584CA}"/>
              </a:ext>
            </a:extLst>
          </p:cNvPr>
          <p:cNvSpPr/>
          <p:nvPr/>
        </p:nvSpPr>
        <p:spPr>
          <a:xfrm>
            <a:off x="4837093" y="942870"/>
            <a:ext cx="6448857" cy="4972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E08BDB3-6DD8-404C-BFE5-88981D26B709}"/>
              </a:ext>
            </a:extLst>
          </p:cNvPr>
          <p:cNvPicPr>
            <a:picLocks noChangeAspect="1"/>
          </p:cNvPicPr>
          <p:nvPr/>
        </p:nvPicPr>
        <p:blipFill>
          <a:blip r:embed="rId3"/>
          <a:stretch>
            <a:fillRect/>
          </a:stretch>
        </p:blipFill>
        <p:spPr>
          <a:xfrm>
            <a:off x="5095072" y="942410"/>
            <a:ext cx="5838650" cy="2388588"/>
          </a:xfrm>
          <a:prstGeom prst="rect">
            <a:avLst/>
          </a:prstGeom>
        </p:spPr>
      </p:pic>
      <p:pic>
        <p:nvPicPr>
          <p:cNvPr id="6" name="Picture 5">
            <a:extLst>
              <a:ext uri="{FF2B5EF4-FFF2-40B4-BE49-F238E27FC236}">
                <a16:creationId xmlns:a16="http://schemas.microsoft.com/office/drawing/2014/main" id="{16AD46C1-1A99-483B-957D-7C8E5309E6B4}"/>
              </a:ext>
            </a:extLst>
          </p:cNvPr>
          <p:cNvPicPr>
            <a:picLocks noChangeAspect="1"/>
          </p:cNvPicPr>
          <p:nvPr/>
        </p:nvPicPr>
        <p:blipFill>
          <a:blip r:embed="rId4"/>
          <a:stretch>
            <a:fillRect/>
          </a:stretch>
        </p:blipFill>
        <p:spPr>
          <a:xfrm>
            <a:off x="5163876" y="3330547"/>
            <a:ext cx="5795290" cy="2583667"/>
          </a:xfrm>
          <a:prstGeom prst="rect">
            <a:avLst/>
          </a:prstGeom>
        </p:spPr>
      </p:pic>
    </p:spTree>
    <p:extLst>
      <p:ext uri="{BB962C8B-B14F-4D97-AF65-F5344CB8AC3E}">
        <p14:creationId xmlns:p14="http://schemas.microsoft.com/office/powerpoint/2010/main" val="1363541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6D4609-936C-477B-9C24-874ED4A3A4A7}"/>
              </a:ext>
            </a:extLst>
          </p:cNvPr>
          <p:cNvSpPr>
            <a:spLocks noGrp="1"/>
          </p:cNvSpPr>
          <p:nvPr>
            <p:ph idx="1"/>
          </p:nvPr>
        </p:nvSpPr>
        <p:spPr/>
        <p:txBody>
          <a:bodyPr/>
          <a:lstStyle/>
          <a:p>
            <a:r>
              <a:rPr lang="en-US" dirty="0"/>
              <a:t>After analyzing the movie data sets, we were able to confirm the following:</a:t>
            </a:r>
          </a:p>
          <a:p>
            <a:pPr marL="457200" indent="-457200">
              <a:buFont typeface="+mj-lt"/>
              <a:buAutoNum type="arabicPeriod"/>
            </a:pPr>
            <a:r>
              <a:rPr lang="en-US" dirty="0"/>
              <a:t>1.  There was a slight positive correlation between the domestic income of films versus their allocated budget.  The positive correlation was also found to be much stronger when excluding films with an overall loss from the analysis.</a:t>
            </a:r>
          </a:p>
          <a:p>
            <a:pPr marL="457200" indent="-457200">
              <a:buFont typeface="+mj-lt"/>
              <a:buAutoNum type="arabicPeriod"/>
            </a:pPr>
            <a:r>
              <a:rPr lang="en-US" dirty="0"/>
              <a:t>2.  There was a strong positive correlation between the world wide profit and the allocated budget for the films and the relationship was found to be as similarly strong when excluding films with an overall world wide profit loss.</a:t>
            </a:r>
          </a:p>
        </p:txBody>
      </p:sp>
      <p:sp>
        <p:nvSpPr>
          <p:cNvPr id="3" name="Title 2">
            <a:extLst>
              <a:ext uri="{FF2B5EF4-FFF2-40B4-BE49-F238E27FC236}">
                <a16:creationId xmlns:a16="http://schemas.microsoft.com/office/drawing/2014/main" id="{AC776853-D5BB-44A2-8CB7-C41282AC89D0}"/>
              </a:ext>
            </a:extLst>
          </p:cNvPr>
          <p:cNvSpPr>
            <a:spLocks noGrp="1"/>
          </p:cNvSpPr>
          <p:nvPr>
            <p:ph type="title"/>
          </p:nvPr>
        </p:nvSpPr>
        <p:spPr>
          <a:xfrm>
            <a:off x="1097280" y="942871"/>
            <a:ext cx="10058400" cy="1165330"/>
          </a:xfrm>
        </p:spPr>
        <p:txBody>
          <a:bodyPr/>
          <a:lstStyle/>
          <a:p>
            <a:r>
              <a:rPr lang="en-US" dirty="0"/>
              <a:t>Results and Conclusion	</a:t>
            </a:r>
          </a:p>
        </p:txBody>
      </p:sp>
    </p:spTree>
    <p:extLst>
      <p:ext uri="{BB962C8B-B14F-4D97-AF65-F5344CB8AC3E}">
        <p14:creationId xmlns:p14="http://schemas.microsoft.com/office/powerpoint/2010/main" val="275887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6D4609-936C-477B-9C24-874ED4A3A4A7}"/>
              </a:ext>
            </a:extLst>
          </p:cNvPr>
          <p:cNvSpPr>
            <a:spLocks noGrp="1"/>
          </p:cNvSpPr>
          <p:nvPr>
            <p:ph idx="1"/>
          </p:nvPr>
        </p:nvSpPr>
        <p:spPr/>
        <p:txBody>
          <a:bodyPr/>
          <a:lstStyle/>
          <a:p>
            <a:pPr marL="457200" indent="-457200">
              <a:buFont typeface="+mj-lt"/>
              <a:buAutoNum type="arabicPeriod"/>
            </a:pPr>
            <a:r>
              <a:rPr lang="en-US" dirty="0"/>
              <a:t>3.  The relationship between a movies average rating versus their allocated budget was also found to be slightly positive.</a:t>
            </a:r>
          </a:p>
          <a:p>
            <a:pPr marL="457200" indent="-457200">
              <a:buFont typeface="+mj-lt"/>
              <a:buAutoNum type="arabicPeriod"/>
            </a:pPr>
            <a:r>
              <a:rPr lang="en-US" dirty="0"/>
              <a:t>4.  When looking at which month’s had the highest average domestic and world wide profit, it was found that May had the highest average domestic profit with August having the highest average world wide profit.</a:t>
            </a:r>
          </a:p>
          <a:p>
            <a:pPr marL="457200" indent="-457200">
              <a:buFont typeface="+mj-lt"/>
              <a:buAutoNum type="arabicPeriod"/>
            </a:pPr>
            <a:r>
              <a:rPr lang="en-US" dirty="0"/>
              <a:t>5.  Yet, it was found that June had the highest average domestic profit with October having the highest world wide profit when excluding films with an overall loss from the analysis.</a:t>
            </a:r>
          </a:p>
        </p:txBody>
      </p:sp>
      <p:sp>
        <p:nvSpPr>
          <p:cNvPr id="3" name="Title 2">
            <a:extLst>
              <a:ext uri="{FF2B5EF4-FFF2-40B4-BE49-F238E27FC236}">
                <a16:creationId xmlns:a16="http://schemas.microsoft.com/office/drawing/2014/main" id="{AC776853-D5BB-44A2-8CB7-C41282AC89D0}"/>
              </a:ext>
            </a:extLst>
          </p:cNvPr>
          <p:cNvSpPr>
            <a:spLocks noGrp="1"/>
          </p:cNvSpPr>
          <p:nvPr>
            <p:ph type="title"/>
          </p:nvPr>
        </p:nvSpPr>
        <p:spPr/>
        <p:txBody>
          <a:bodyPr/>
          <a:lstStyle/>
          <a:p>
            <a:r>
              <a:rPr lang="en-US" dirty="0"/>
              <a:t>Results and Conclusion	</a:t>
            </a:r>
          </a:p>
        </p:txBody>
      </p:sp>
    </p:spTree>
    <p:extLst>
      <p:ext uri="{BB962C8B-B14F-4D97-AF65-F5344CB8AC3E}">
        <p14:creationId xmlns:p14="http://schemas.microsoft.com/office/powerpoint/2010/main" val="1813339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3C825A-6F03-4D5D-AA4B-8F224DDEAE83}"/>
              </a:ext>
            </a:extLst>
          </p:cNvPr>
          <p:cNvSpPr>
            <a:spLocks noGrp="1"/>
          </p:cNvSpPr>
          <p:nvPr>
            <p:ph type="body" idx="1"/>
          </p:nvPr>
        </p:nvSpPr>
        <p:spPr/>
        <p:txBody>
          <a:bodyPr/>
          <a:lstStyle/>
          <a:p>
            <a:r>
              <a:rPr lang="en-US" dirty="0"/>
              <a:t>Profit V Budget</a:t>
            </a:r>
          </a:p>
        </p:txBody>
      </p:sp>
      <p:sp>
        <p:nvSpPr>
          <p:cNvPr id="3" name="Content Placeholder 2">
            <a:extLst>
              <a:ext uri="{FF2B5EF4-FFF2-40B4-BE49-F238E27FC236}">
                <a16:creationId xmlns:a16="http://schemas.microsoft.com/office/drawing/2014/main" id="{ED882FEA-1022-459D-906E-00F238A9D7AC}"/>
              </a:ext>
            </a:extLst>
          </p:cNvPr>
          <p:cNvSpPr>
            <a:spLocks noGrp="1"/>
          </p:cNvSpPr>
          <p:nvPr>
            <p:ph sz="half" idx="2"/>
          </p:nvPr>
        </p:nvSpPr>
        <p:spPr/>
        <p:txBody>
          <a:bodyPr/>
          <a:lstStyle/>
          <a:p>
            <a:r>
              <a:rPr lang="en-US" dirty="0"/>
              <a:t>In response, to the initial business problem presented by Microsoft’s new endeavor.  It would be wise to keep in mind that there were positive correlations between movies profit and allocated budget.</a:t>
            </a:r>
          </a:p>
        </p:txBody>
      </p:sp>
      <p:sp>
        <p:nvSpPr>
          <p:cNvPr id="4" name="Text Placeholder 3">
            <a:extLst>
              <a:ext uri="{FF2B5EF4-FFF2-40B4-BE49-F238E27FC236}">
                <a16:creationId xmlns:a16="http://schemas.microsoft.com/office/drawing/2014/main" id="{E3A6707F-9155-4959-A740-89FBFC83603D}"/>
              </a:ext>
            </a:extLst>
          </p:cNvPr>
          <p:cNvSpPr>
            <a:spLocks noGrp="1"/>
          </p:cNvSpPr>
          <p:nvPr>
            <p:ph type="body" sz="quarter" idx="3"/>
          </p:nvPr>
        </p:nvSpPr>
        <p:spPr/>
        <p:txBody>
          <a:bodyPr/>
          <a:lstStyle/>
          <a:p>
            <a:r>
              <a:rPr lang="en-US" dirty="0"/>
              <a:t>Release Date</a:t>
            </a:r>
          </a:p>
        </p:txBody>
      </p:sp>
      <p:sp>
        <p:nvSpPr>
          <p:cNvPr id="5" name="Content Placeholder 4">
            <a:extLst>
              <a:ext uri="{FF2B5EF4-FFF2-40B4-BE49-F238E27FC236}">
                <a16:creationId xmlns:a16="http://schemas.microsoft.com/office/drawing/2014/main" id="{3E085097-76BF-49F3-AD74-C00153121C0D}"/>
              </a:ext>
            </a:extLst>
          </p:cNvPr>
          <p:cNvSpPr>
            <a:spLocks noGrp="1"/>
          </p:cNvSpPr>
          <p:nvPr>
            <p:ph sz="quarter" idx="4"/>
          </p:nvPr>
        </p:nvSpPr>
        <p:spPr/>
        <p:txBody>
          <a:bodyPr/>
          <a:lstStyle/>
          <a:p>
            <a:r>
              <a:rPr lang="en-US" dirty="0"/>
              <a:t>It would also be wise to keep in mind that the release date of films would be important in increasing the studio’s chance at profit and overall success.</a:t>
            </a:r>
          </a:p>
        </p:txBody>
      </p:sp>
      <p:sp>
        <p:nvSpPr>
          <p:cNvPr id="6" name="Title 5">
            <a:extLst>
              <a:ext uri="{FF2B5EF4-FFF2-40B4-BE49-F238E27FC236}">
                <a16:creationId xmlns:a16="http://schemas.microsoft.com/office/drawing/2014/main" id="{482DC39D-740D-406D-9663-3DD4F8DC965C}"/>
              </a:ext>
            </a:extLst>
          </p:cNvPr>
          <p:cNvSpPr>
            <a:spLocks noGrp="1"/>
          </p:cNvSpPr>
          <p:nvPr>
            <p:ph type="title"/>
          </p:nvPr>
        </p:nvSpPr>
        <p:spPr>
          <a:xfrm>
            <a:off x="1097280" y="942870"/>
            <a:ext cx="10058400" cy="1114529"/>
          </a:xfrm>
        </p:spPr>
        <p:txBody>
          <a:bodyPr/>
          <a:lstStyle/>
          <a:p>
            <a:r>
              <a:rPr lang="en-US" dirty="0"/>
              <a:t>Final Thoughts</a:t>
            </a:r>
          </a:p>
        </p:txBody>
      </p:sp>
    </p:spTree>
    <p:extLst>
      <p:ext uri="{BB962C8B-B14F-4D97-AF65-F5344CB8AC3E}">
        <p14:creationId xmlns:p14="http://schemas.microsoft.com/office/powerpoint/2010/main" val="3656219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1788C-C473-42BF-9CBB-DED9DADDE855}"/>
              </a:ext>
            </a:extLst>
          </p:cNvPr>
          <p:cNvSpPr>
            <a:spLocks noGrp="1"/>
          </p:cNvSpPr>
          <p:nvPr>
            <p:ph sz="half" idx="2"/>
          </p:nvPr>
        </p:nvSpPr>
        <p:spPr>
          <a:xfrm>
            <a:off x="1097280" y="2029216"/>
            <a:ext cx="10058400" cy="3839880"/>
          </a:xfrm>
        </p:spPr>
        <p:txBody>
          <a:bodyPr/>
          <a:lstStyle/>
          <a:p>
            <a:r>
              <a:rPr lang="en-US" dirty="0"/>
              <a:t>While the information brought forth and information discovered.</a:t>
            </a:r>
          </a:p>
          <a:p>
            <a:r>
              <a:rPr lang="en-US" dirty="0"/>
              <a:t>It is highly suggested to keep in mind the content of data analyzed and used for this project.</a:t>
            </a:r>
          </a:p>
          <a:p>
            <a:r>
              <a:rPr lang="en-US" dirty="0"/>
              <a:t>Further areas to analyze and incorporate into current discoveries would include the following:</a:t>
            </a:r>
          </a:p>
          <a:p>
            <a:r>
              <a:rPr lang="en-US" dirty="0"/>
              <a:t>- Looking at location of released movies.</a:t>
            </a:r>
          </a:p>
          <a:p>
            <a:r>
              <a:rPr lang="en-US" dirty="0"/>
              <a:t>- Looking at the number of movies released in each month and the impact on current findings.</a:t>
            </a:r>
          </a:p>
          <a:p>
            <a:r>
              <a:rPr lang="en-US" dirty="0"/>
              <a:t>- Looking at the director’s and studio’s relationship to a movies overall profit.</a:t>
            </a:r>
          </a:p>
          <a:p>
            <a:r>
              <a:rPr lang="en-US" dirty="0"/>
              <a:t>- More information would prove useful in re-evaluating current findings.</a:t>
            </a:r>
          </a:p>
        </p:txBody>
      </p:sp>
      <p:sp>
        <p:nvSpPr>
          <p:cNvPr id="6" name="Title 5">
            <a:extLst>
              <a:ext uri="{FF2B5EF4-FFF2-40B4-BE49-F238E27FC236}">
                <a16:creationId xmlns:a16="http://schemas.microsoft.com/office/drawing/2014/main" id="{287851AC-105D-46B7-8BF6-9357E839A400}"/>
              </a:ext>
            </a:extLst>
          </p:cNvPr>
          <p:cNvSpPr>
            <a:spLocks noGrp="1"/>
          </p:cNvSpPr>
          <p:nvPr>
            <p:ph type="title"/>
          </p:nvPr>
        </p:nvSpPr>
        <p:spPr>
          <a:xfrm>
            <a:off x="1097280" y="942870"/>
            <a:ext cx="10058400" cy="1086345"/>
          </a:xfrm>
        </p:spPr>
        <p:txBody>
          <a:bodyPr/>
          <a:lstStyle/>
          <a:p>
            <a:r>
              <a:rPr lang="en-US" dirty="0"/>
              <a:t>Project Recommendations</a:t>
            </a:r>
          </a:p>
        </p:txBody>
      </p:sp>
    </p:spTree>
    <p:extLst>
      <p:ext uri="{BB962C8B-B14F-4D97-AF65-F5344CB8AC3E}">
        <p14:creationId xmlns:p14="http://schemas.microsoft.com/office/powerpoint/2010/main" val="2720326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E45D5-85C3-41A5-8BA5-322AF19E765F}"/>
              </a:ext>
            </a:extLst>
          </p:cNvPr>
          <p:cNvSpPr>
            <a:spLocks noGrp="1"/>
          </p:cNvSpPr>
          <p:nvPr>
            <p:ph type="ctrTitle"/>
          </p:nvPr>
        </p:nvSpPr>
        <p:spPr/>
        <p:txBody>
          <a:bodyPr/>
          <a:lstStyle/>
          <a:p>
            <a:pPr algn="ctr"/>
            <a:r>
              <a:rPr lang="en-US" dirty="0"/>
              <a:t>Questions?</a:t>
            </a:r>
          </a:p>
        </p:txBody>
      </p:sp>
    </p:spTree>
    <p:extLst>
      <p:ext uri="{BB962C8B-B14F-4D97-AF65-F5344CB8AC3E}">
        <p14:creationId xmlns:p14="http://schemas.microsoft.com/office/powerpoint/2010/main" val="4253137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dirty="0">
                <a:solidFill>
                  <a:schemeClr val="tx1"/>
                </a:solidFill>
              </a:rPr>
              <a:t>OUTLINE</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t>Business Problem</a:t>
            </a:r>
          </a:p>
          <a:p>
            <a:r>
              <a:rPr lang="en-US" dirty="0"/>
              <a:t>Summary of Project</a:t>
            </a:r>
          </a:p>
          <a:p>
            <a:r>
              <a:rPr lang="en-US" dirty="0"/>
              <a:t>Data and Methods</a:t>
            </a:r>
          </a:p>
          <a:p>
            <a:r>
              <a:rPr lang="en-US" dirty="0"/>
              <a:t>Business Insights</a:t>
            </a:r>
          </a:p>
          <a:p>
            <a:r>
              <a:rPr lang="en-US" dirty="0"/>
              <a:t>Results and Conclusion</a:t>
            </a:r>
          </a:p>
          <a:p>
            <a:r>
              <a:rPr lang="en-US" dirty="0"/>
              <a:t>Final Thoughts</a:t>
            </a:r>
          </a:p>
          <a:p>
            <a:r>
              <a:rPr lang="en-US" dirty="0"/>
              <a:t>Recommendations</a:t>
            </a:r>
          </a:p>
          <a:p>
            <a:endParaRPr lang="en-US" dirty="0"/>
          </a:p>
        </p:txBody>
      </p:sp>
    </p:spTree>
    <p:extLst>
      <p:ext uri="{BB962C8B-B14F-4D97-AF65-F5344CB8AC3E}">
        <p14:creationId xmlns:p14="http://schemas.microsoft.com/office/powerpoint/2010/main" val="2276898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FA3A7-F385-440A-ABBA-D71CFA262F14}"/>
              </a:ext>
            </a:extLst>
          </p:cNvPr>
          <p:cNvSpPr>
            <a:spLocks noGrp="1"/>
          </p:cNvSpPr>
          <p:nvPr>
            <p:ph type="ctrTitle"/>
          </p:nvPr>
        </p:nvSpPr>
        <p:spPr/>
        <p:txBody>
          <a:bodyPr/>
          <a:lstStyle/>
          <a:p>
            <a:pPr algn="ctr"/>
            <a:r>
              <a:rPr lang="en-US" dirty="0"/>
              <a:t>Thank you!</a:t>
            </a:r>
          </a:p>
        </p:txBody>
      </p:sp>
    </p:spTree>
    <p:extLst>
      <p:ext uri="{BB962C8B-B14F-4D97-AF65-F5344CB8AC3E}">
        <p14:creationId xmlns:p14="http://schemas.microsoft.com/office/powerpoint/2010/main" val="4001437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a:xfrm>
            <a:off x="635000" y="3135207"/>
            <a:ext cx="5978742" cy="587584"/>
          </a:xfrm>
        </p:spPr>
        <p:txBody>
          <a:bodyPr/>
          <a:lstStyle/>
          <a:p>
            <a:pPr>
              <a:tabLst>
                <a:tab pos="3308350" algn="l"/>
              </a:tabLst>
            </a:pPr>
            <a:r>
              <a:rPr lang="en-US" dirty="0">
                <a:solidFill>
                  <a:schemeClr val="tx1">
                    <a:lumMod val="85000"/>
                    <a:lumOff val="15000"/>
                  </a:schemeClr>
                </a:solidFill>
              </a:rPr>
              <a:t>Business Problem</a:t>
            </a:r>
          </a:p>
        </p:txBody>
      </p:sp>
      <p:sp>
        <p:nvSpPr>
          <p:cNvPr id="5" name="Content Placeholder 4">
            <a:extLst>
              <a:ext uri="{FF2B5EF4-FFF2-40B4-BE49-F238E27FC236}">
                <a16:creationId xmlns:a16="http://schemas.microsoft.com/office/drawing/2014/main" id="{319ED1B1-6FE0-FA43-95C4-366DBD1F1305}"/>
              </a:ext>
            </a:extLst>
          </p:cNvPr>
          <p:cNvSpPr>
            <a:spLocks noGrp="1"/>
          </p:cNvSpPr>
          <p:nvPr>
            <p:ph sz="half" idx="2"/>
          </p:nvPr>
        </p:nvSpPr>
        <p:spPr>
          <a:xfrm>
            <a:off x="7002050" y="831286"/>
            <a:ext cx="4384110" cy="5195425"/>
          </a:xfrm>
        </p:spPr>
        <p:txBody>
          <a:bodyPr/>
          <a:lstStyle/>
          <a:p>
            <a:pPr marL="0" indent="0">
              <a:buFont typeface="Calibri" panose="020F0502020204030204" pitchFamily="34" charset="0"/>
              <a:buNone/>
            </a:pPr>
            <a:r>
              <a:rPr lang="en-US" spc="200" dirty="0"/>
              <a:t>With Microsoft deciding to create a new movie studio, the company is looking for insights on how to ensure its success.</a:t>
            </a:r>
            <a:endParaRPr lang="en-US" spc="200" dirty="0">
              <a:solidFill>
                <a:schemeClr val="tx1"/>
              </a:solidFill>
            </a:endParaRPr>
          </a:p>
        </p:txBody>
      </p:sp>
    </p:spTree>
    <p:extLst>
      <p:ext uri="{BB962C8B-B14F-4D97-AF65-F5344CB8AC3E}">
        <p14:creationId xmlns:p14="http://schemas.microsoft.com/office/powerpoint/2010/main" val="971976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p:txBody>
          <a:bodyPr>
            <a:normAutofit/>
          </a:bodyPr>
          <a:lstStyle/>
          <a:p>
            <a:r>
              <a:rPr lang="en-US" sz="4800" dirty="0"/>
              <a:t>Summary</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p:txBody>
          <a:bodyPr/>
          <a:lstStyle/>
          <a:p>
            <a:r>
              <a:rPr lang="en-US" dirty="0"/>
              <a:t>In order to present Microsoft with the insights they are looking to collect.  Several movie data sets were analyzed in order to confirm information that would prove useful in the creation of their new studio.</a:t>
            </a:r>
          </a:p>
          <a:p>
            <a:endParaRPr lang="en-US" dirty="0"/>
          </a:p>
          <a:p>
            <a:r>
              <a:rPr lang="en-US" dirty="0"/>
              <a:t>This power point will aim to explore the data provided and highlight significant findings.</a:t>
            </a:r>
          </a:p>
        </p:txBody>
      </p:sp>
      <p:pic>
        <p:nvPicPr>
          <p:cNvPr id="27" name="Picture Placeholder 26" descr="Woman standing in front of a window on tablet">
            <a:extLst>
              <a:ext uri="{FF2B5EF4-FFF2-40B4-BE49-F238E27FC236}">
                <a16:creationId xmlns:a16="http://schemas.microsoft.com/office/drawing/2014/main" id="{1E23C3D4-3265-654A-93D6-FE4FDACECE7C}"/>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924550" y="633875"/>
            <a:ext cx="5632450" cy="5591175"/>
          </a:xfrm>
        </p:spPr>
      </p:pic>
    </p:spTree>
    <p:extLst>
      <p:ext uri="{BB962C8B-B14F-4D97-AF65-F5344CB8AC3E}">
        <p14:creationId xmlns:p14="http://schemas.microsoft.com/office/powerpoint/2010/main" val="125535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p:txBody>
          <a:bodyPr>
            <a:normAutofit/>
          </a:bodyPr>
          <a:lstStyle/>
          <a:p>
            <a:r>
              <a:rPr lang="en-US" sz="3600" dirty="0"/>
              <a:t>Data and Methods Used</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2"/>
          </p:nvPr>
        </p:nvSpPr>
        <p:spPr/>
        <p:txBody>
          <a:bodyPr/>
          <a:lstStyle/>
          <a:p>
            <a:r>
              <a:rPr lang="en-US" dirty="0"/>
              <a:t>With the consolidation of several data sets consisted of various films, exploratory analysis was used to confirm several business problem related insights.</a:t>
            </a:r>
          </a:p>
          <a:p>
            <a:r>
              <a:rPr lang="en-US" dirty="0"/>
              <a:t>Question 1: What is the relationship between both domestic and world wide profit versus the allocated budget for movies?</a:t>
            </a:r>
          </a:p>
          <a:p>
            <a:r>
              <a:rPr lang="en-US" dirty="0"/>
              <a:t>Question 2: What is the relationship between the average rating and allocated budget for films?</a:t>
            </a:r>
          </a:p>
          <a:p>
            <a:r>
              <a:rPr lang="en-US" dirty="0"/>
              <a:t>Question 3: What does domestic and world wide profit look like relative to each month of the year?</a:t>
            </a:r>
          </a:p>
          <a:p>
            <a:endParaRPr lang="en-US" dirty="0"/>
          </a:p>
        </p:txBody>
      </p:sp>
      <p:pic>
        <p:nvPicPr>
          <p:cNvPr id="7" name="Content Placeholder 6" descr="A close up of a person in glasses looking at her computer">
            <a:extLst>
              <a:ext uri="{FF2B5EF4-FFF2-40B4-BE49-F238E27FC236}">
                <a16:creationId xmlns:a16="http://schemas.microsoft.com/office/drawing/2014/main" id="{31DCECD3-2E44-5D44-9FA4-EC4D470EC66E}"/>
              </a:ext>
            </a:extLst>
          </p:cNvPr>
          <p:cNvPicPr>
            <a:picLocks noGrp="1" noChangeAspect="1"/>
          </p:cNvPicPr>
          <p:nvPr>
            <p:ph sz="half" idx="14"/>
          </p:nvPr>
        </p:nvPicPr>
        <p:blipFill rotWithShape="1">
          <a:blip r:embed="rId2" cstate="email">
            <a:extLst>
              <a:ext uri="{28A0092B-C50C-407E-A947-70E740481C1C}">
                <a14:useLocalDpi xmlns:a14="http://schemas.microsoft.com/office/drawing/2010/main"/>
              </a:ext>
            </a:extLst>
          </a:blip>
          <a:srcRect/>
          <a:stretch/>
        </p:blipFill>
        <p:spPr>
          <a:xfrm>
            <a:off x="604838" y="626533"/>
            <a:ext cx="4589462" cy="5604933"/>
          </a:xfrm>
        </p:spPr>
      </p:pic>
    </p:spTree>
    <p:extLst>
      <p:ext uri="{BB962C8B-B14F-4D97-AF65-F5344CB8AC3E}">
        <p14:creationId xmlns:p14="http://schemas.microsoft.com/office/powerpoint/2010/main" val="4176208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906049" y="942870"/>
            <a:ext cx="4447001" cy="1292750"/>
          </a:xfrm>
        </p:spPr>
        <p:txBody>
          <a:bodyPr/>
          <a:lstStyle/>
          <a:p>
            <a:r>
              <a:rPr lang="en-US" dirty="0"/>
              <a:t>Insight #1</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06050" y="2281657"/>
            <a:ext cx="3402904" cy="3743362"/>
          </a:xfrm>
        </p:spPr>
        <p:txBody>
          <a:bodyPr/>
          <a:lstStyle/>
          <a:p>
            <a:r>
              <a:rPr lang="en-US" dirty="0"/>
              <a:t>Looking at the relationship between the domestic profit of the films analyzed versus their allocated production budget, we can see there is a slight positive correlation.</a:t>
            </a:r>
          </a:p>
        </p:txBody>
      </p:sp>
      <p:pic>
        <p:nvPicPr>
          <p:cNvPr id="27" name="Picture Placeholder 26" descr="Woman standing in front of a window on tablet">
            <a:extLst>
              <a:ext uri="{FF2B5EF4-FFF2-40B4-BE49-F238E27FC236}">
                <a16:creationId xmlns:a16="http://schemas.microsoft.com/office/drawing/2014/main" id="{1E23C3D4-3265-654A-93D6-FE4FDACECE7C}"/>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924550" y="633875"/>
            <a:ext cx="5632450" cy="5591175"/>
          </a:xfrm>
        </p:spPr>
      </p:pic>
      <p:sp>
        <p:nvSpPr>
          <p:cNvPr id="11" name="Rectangle 10">
            <a:extLst>
              <a:ext uri="{FF2B5EF4-FFF2-40B4-BE49-F238E27FC236}">
                <a16:creationId xmlns:a16="http://schemas.microsoft.com/office/drawing/2014/main" id="{410F2166-DC23-4DB9-8527-EB49AC5BE6A2}"/>
              </a:ext>
            </a:extLst>
          </p:cNvPr>
          <p:cNvSpPr/>
          <p:nvPr/>
        </p:nvSpPr>
        <p:spPr>
          <a:xfrm>
            <a:off x="4471793" y="632950"/>
            <a:ext cx="7085208" cy="55911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96ACB33-877D-4CF6-8735-E05DCAA584CA}"/>
              </a:ext>
            </a:extLst>
          </p:cNvPr>
          <p:cNvSpPr/>
          <p:nvPr/>
        </p:nvSpPr>
        <p:spPr>
          <a:xfrm>
            <a:off x="4837093" y="942870"/>
            <a:ext cx="6448857" cy="4972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92E8624C-90E5-44E8-B119-2BBAFB75F217}"/>
              </a:ext>
            </a:extLst>
          </p:cNvPr>
          <p:cNvPicPr>
            <a:picLocks noChangeAspect="1"/>
          </p:cNvPicPr>
          <p:nvPr/>
        </p:nvPicPr>
        <p:blipFill>
          <a:blip r:embed="rId3"/>
          <a:stretch>
            <a:fillRect/>
          </a:stretch>
        </p:blipFill>
        <p:spPr>
          <a:xfrm>
            <a:off x="4957841" y="1741854"/>
            <a:ext cx="6328110" cy="3650600"/>
          </a:xfrm>
          <a:prstGeom prst="rect">
            <a:avLst/>
          </a:prstGeom>
        </p:spPr>
      </p:pic>
    </p:spTree>
    <p:extLst>
      <p:ext uri="{BB962C8B-B14F-4D97-AF65-F5344CB8AC3E}">
        <p14:creationId xmlns:p14="http://schemas.microsoft.com/office/powerpoint/2010/main" val="2191459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906049" y="942870"/>
            <a:ext cx="4447001" cy="1292750"/>
          </a:xfrm>
        </p:spPr>
        <p:txBody>
          <a:bodyPr/>
          <a:lstStyle/>
          <a:p>
            <a:r>
              <a:rPr lang="en-US" dirty="0"/>
              <a:t>Insight #2</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06050" y="2281657"/>
            <a:ext cx="3402904" cy="3743362"/>
          </a:xfrm>
        </p:spPr>
        <p:txBody>
          <a:bodyPr/>
          <a:lstStyle/>
          <a:p>
            <a:r>
              <a:rPr lang="en-US" dirty="0"/>
              <a:t>Looking at the relationship of all films world wide profit versus their allocated budget, we can see there is a much stronger positive correlation between the two items compared to the domestic profit v. budget relationship.</a:t>
            </a:r>
          </a:p>
        </p:txBody>
      </p:sp>
      <p:pic>
        <p:nvPicPr>
          <p:cNvPr id="27" name="Picture Placeholder 26" descr="Woman standing in front of a window on tablet">
            <a:extLst>
              <a:ext uri="{FF2B5EF4-FFF2-40B4-BE49-F238E27FC236}">
                <a16:creationId xmlns:a16="http://schemas.microsoft.com/office/drawing/2014/main" id="{1E23C3D4-3265-654A-93D6-FE4FDACECE7C}"/>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924550" y="633875"/>
            <a:ext cx="5632450" cy="5591175"/>
          </a:xfrm>
        </p:spPr>
      </p:pic>
      <p:sp>
        <p:nvSpPr>
          <p:cNvPr id="11" name="Rectangle 10">
            <a:extLst>
              <a:ext uri="{FF2B5EF4-FFF2-40B4-BE49-F238E27FC236}">
                <a16:creationId xmlns:a16="http://schemas.microsoft.com/office/drawing/2014/main" id="{410F2166-DC23-4DB9-8527-EB49AC5BE6A2}"/>
              </a:ext>
            </a:extLst>
          </p:cNvPr>
          <p:cNvSpPr/>
          <p:nvPr/>
        </p:nvSpPr>
        <p:spPr>
          <a:xfrm>
            <a:off x="4471793" y="632950"/>
            <a:ext cx="7085208" cy="55911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96ACB33-877D-4CF6-8735-E05DCAA584CA}"/>
              </a:ext>
            </a:extLst>
          </p:cNvPr>
          <p:cNvSpPr/>
          <p:nvPr/>
        </p:nvSpPr>
        <p:spPr>
          <a:xfrm>
            <a:off x="4837093" y="942870"/>
            <a:ext cx="6448857" cy="4972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712C233-310B-4234-ABC9-8622CD52E8EE}"/>
              </a:ext>
            </a:extLst>
          </p:cNvPr>
          <p:cNvPicPr>
            <a:picLocks noChangeAspect="1"/>
          </p:cNvPicPr>
          <p:nvPr/>
        </p:nvPicPr>
        <p:blipFill>
          <a:blip r:embed="rId3"/>
          <a:stretch>
            <a:fillRect/>
          </a:stretch>
        </p:blipFill>
        <p:spPr>
          <a:xfrm>
            <a:off x="4880454" y="1594681"/>
            <a:ext cx="6448857" cy="3667711"/>
          </a:xfrm>
          <a:prstGeom prst="rect">
            <a:avLst/>
          </a:prstGeom>
        </p:spPr>
      </p:pic>
    </p:spTree>
    <p:extLst>
      <p:ext uri="{BB962C8B-B14F-4D97-AF65-F5344CB8AC3E}">
        <p14:creationId xmlns:p14="http://schemas.microsoft.com/office/powerpoint/2010/main" val="1960940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906049" y="942870"/>
            <a:ext cx="4447001" cy="1292750"/>
          </a:xfrm>
        </p:spPr>
        <p:txBody>
          <a:bodyPr/>
          <a:lstStyle/>
          <a:p>
            <a:r>
              <a:rPr lang="en-US" dirty="0"/>
              <a:t>Insight #3</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06050" y="2281657"/>
            <a:ext cx="3402904" cy="3743362"/>
          </a:xfrm>
        </p:spPr>
        <p:txBody>
          <a:bodyPr/>
          <a:lstStyle/>
          <a:p>
            <a:r>
              <a:rPr lang="en-US" dirty="0"/>
              <a:t>Next, taking a look at the average rating of movies versus their allocated production budget, there is a slight positive correlation between the two indicators.</a:t>
            </a:r>
          </a:p>
        </p:txBody>
      </p:sp>
      <p:pic>
        <p:nvPicPr>
          <p:cNvPr id="27" name="Picture Placeholder 26" descr="Woman standing in front of a window on tablet">
            <a:extLst>
              <a:ext uri="{FF2B5EF4-FFF2-40B4-BE49-F238E27FC236}">
                <a16:creationId xmlns:a16="http://schemas.microsoft.com/office/drawing/2014/main" id="{1E23C3D4-3265-654A-93D6-FE4FDACECE7C}"/>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924550" y="633875"/>
            <a:ext cx="5632450" cy="5591175"/>
          </a:xfrm>
        </p:spPr>
      </p:pic>
      <p:sp>
        <p:nvSpPr>
          <p:cNvPr id="11" name="Rectangle 10">
            <a:extLst>
              <a:ext uri="{FF2B5EF4-FFF2-40B4-BE49-F238E27FC236}">
                <a16:creationId xmlns:a16="http://schemas.microsoft.com/office/drawing/2014/main" id="{410F2166-DC23-4DB9-8527-EB49AC5BE6A2}"/>
              </a:ext>
            </a:extLst>
          </p:cNvPr>
          <p:cNvSpPr/>
          <p:nvPr/>
        </p:nvSpPr>
        <p:spPr>
          <a:xfrm>
            <a:off x="4471793" y="632950"/>
            <a:ext cx="7085208" cy="55911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96ACB33-877D-4CF6-8735-E05DCAA584CA}"/>
              </a:ext>
            </a:extLst>
          </p:cNvPr>
          <p:cNvSpPr/>
          <p:nvPr/>
        </p:nvSpPr>
        <p:spPr>
          <a:xfrm>
            <a:off x="4837093" y="942870"/>
            <a:ext cx="6448857" cy="4972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C58167A-B498-4BF2-AC6C-5156690E14D9}"/>
              </a:ext>
            </a:extLst>
          </p:cNvPr>
          <p:cNvPicPr>
            <a:picLocks noChangeAspect="1"/>
          </p:cNvPicPr>
          <p:nvPr/>
        </p:nvPicPr>
        <p:blipFill>
          <a:blip r:embed="rId3"/>
          <a:stretch>
            <a:fillRect/>
          </a:stretch>
        </p:blipFill>
        <p:spPr>
          <a:xfrm>
            <a:off x="4959545" y="1754409"/>
            <a:ext cx="6203951" cy="3638045"/>
          </a:xfrm>
          <a:prstGeom prst="rect">
            <a:avLst/>
          </a:prstGeom>
        </p:spPr>
      </p:pic>
    </p:spTree>
    <p:extLst>
      <p:ext uri="{BB962C8B-B14F-4D97-AF65-F5344CB8AC3E}">
        <p14:creationId xmlns:p14="http://schemas.microsoft.com/office/powerpoint/2010/main" val="2466281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906049" y="942870"/>
            <a:ext cx="4447001" cy="1292750"/>
          </a:xfrm>
        </p:spPr>
        <p:txBody>
          <a:bodyPr/>
          <a:lstStyle/>
          <a:p>
            <a:r>
              <a:rPr lang="en-US" dirty="0"/>
              <a:t>Insight #4</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06050" y="2281657"/>
            <a:ext cx="3402904" cy="3743362"/>
          </a:xfrm>
        </p:spPr>
        <p:txBody>
          <a:bodyPr/>
          <a:lstStyle/>
          <a:p>
            <a:r>
              <a:rPr lang="en-US" dirty="0"/>
              <a:t>After analyzing the relationship between the domestic profit versus month of the year.  It was found that May had the highest average domestic profit.</a:t>
            </a:r>
          </a:p>
        </p:txBody>
      </p:sp>
      <p:pic>
        <p:nvPicPr>
          <p:cNvPr id="27" name="Picture Placeholder 26" descr="Woman standing in front of a window on tablet">
            <a:extLst>
              <a:ext uri="{FF2B5EF4-FFF2-40B4-BE49-F238E27FC236}">
                <a16:creationId xmlns:a16="http://schemas.microsoft.com/office/drawing/2014/main" id="{1E23C3D4-3265-654A-93D6-FE4FDACECE7C}"/>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924550" y="633875"/>
            <a:ext cx="5632450" cy="5591175"/>
          </a:xfrm>
        </p:spPr>
      </p:pic>
      <p:sp>
        <p:nvSpPr>
          <p:cNvPr id="11" name="Rectangle 10">
            <a:extLst>
              <a:ext uri="{FF2B5EF4-FFF2-40B4-BE49-F238E27FC236}">
                <a16:creationId xmlns:a16="http://schemas.microsoft.com/office/drawing/2014/main" id="{410F2166-DC23-4DB9-8527-EB49AC5BE6A2}"/>
              </a:ext>
            </a:extLst>
          </p:cNvPr>
          <p:cNvSpPr/>
          <p:nvPr/>
        </p:nvSpPr>
        <p:spPr>
          <a:xfrm>
            <a:off x="4471793" y="632950"/>
            <a:ext cx="7085208" cy="55911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96ACB33-877D-4CF6-8735-E05DCAA584CA}"/>
              </a:ext>
            </a:extLst>
          </p:cNvPr>
          <p:cNvSpPr/>
          <p:nvPr/>
        </p:nvSpPr>
        <p:spPr>
          <a:xfrm>
            <a:off x="4837093" y="942870"/>
            <a:ext cx="6448857" cy="4972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83DE630-C6C1-4F52-9CD1-DC5A2E01EE90}"/>
              </a:ext>
            </a:extLst>
          </p:cNvPr>
          <p:cNvPicPr>
            <a:picLocks noChangeAspect="1"/>
          </p:cNvPicPr>
          <p:nvPr/>
        </p:nvPicPr>
        <p:blipFill>
          <a:blip r:embed="rId3"/>
          <a:stretch>
            <a:fillRect/>
          </a:stretch>
        </p:blipFill>
        <p:spPr>
          <a:xfrm>
            <a:off x="4976309" y="1240077"/>
            <a:ext cx="6076176" cy="4549191"/>
          </a:xfrm>
          <a:prstGeom prst="rect">
            <a:avLst/>
          </a:prstGeom>
        </p:spPr>
      </p:pic>
    </p:spTree>
    <p:extLst>
      <p:ext uri="{BB962C8B-B14F-4D97-AF65-F5344CB8AC3E}">
        <p14:creationId xmlns:p14="http://schemas.microsoft.com/office/powerpoint/2010/main" val="2435075136"/>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ales Pitch" id="{BA0280BF-E6B4-464B-BF28-F0D2A23065D1}" vid="{A1F0DEB3-06CD-4A85-8D08-B66BE056CE0F}"/>
    </a:ext>
  </a:extLst>
</a:theme>
</file>

<file path=docProps/app.xml><?xml version="1.0" encoding="utf-8"?>
<Properties xmlns="http://schemas.openxmlformats.org/officeDocument/2006/extended-properties" xmlns:vt="http://schemas.openxmlformats.org/officeDocument/2006/docPropsVTypes">
  <Template>Minimalist sales pitch</Template>
  <TotalTime>151</TotalTime>
  <Words>950</Words>
  <Application>Microsoft Office PowerPoint</Application>
  <PresentationFormat>Widescreen</PresentationFormat>
  <Paragraphs>65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Century Gothic</vt:lpstr>
      <vt:lpstr>RetrospectVTI</vt:lpstr>
      <vt:lpstr>Movie Analysis for Studio Development</vt:lpstr>
      <vt:lpstr>OUTLINE</vt:lpstr>
      <vt:lpstr>Business Problem</vt:lpstr>
      <vt:lpstr>Summary</vt:lpstr>
      <vt:lpstr>Data and Methods Used</vt:lpstr>
      <vt:lpstr>Insight #1</vt:lpstr>
      <vt:lpstr>Insight #2</vt:lpstr>
      <vt:lpstr>Insight #3</vt:lpstr>
      <vt:lpstr>Insight #4</vt:lpstr>
      <vt:lpstr>Insight #5</vt:lpstr>
      <vt:lpstr>Further Analysis</vt:lpstr>
      <vt:lpstr>Insight #A</vt:lpstr>
      <vt:lpstr>Insight #B</vt:lpstr>
      <vt:lpstr>Insight #C</vt:lpstr>
      <vt:lpstr>Results and Conclusion </vt:lpstr>
      <vt:lpstr>Results and Conclusion </vt:lpstr>
      <vt:lpstr>Final Thoughts</vt:lpstr>
      <vt:lpstr>Project Recommendations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Analysis for Studio Development</dc:title>
  <dc:creator>ryan chung</dc:creator>
  <cp:lastModifiedBy>ryan chung</cp:lastModifiedBy>
  <cp:revision>15</cp:revision>
  <cp:lastPrinted>2021-06-05T05:52:55Z</cp:lastPrinted>
  <dcterms:created xsi:type="dcterms:W3CDTF">2021-06-05T04:27:34Z</dcterms:created>
  <dcterms:modified xsi:type="dcterms:W3CDTF">2021-06-05T07:35:11Z</dcterms:modified>
</cp:coreProperties>
</file>