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24" r:id="rId2"/>
    <p:sldId id="2542" r:id="rId3"/>
    <p:sldId id="2544" r:id="rId4"/>
    <p:sldId id="2582" r:id="rId5"/>
    <p:sldId id="2545" r:id="rId6"/>
    <p:sldId id="2574" r:id="rId7"/>
    <p:sldId id="2583" r:id="rId8"/>
    <p:sldId id="2585" r:id="rId9"/>
    <p:sldId id="2584" r:id="rId10"/>
    <p:sldId id="2576" r:id="rId11"/>
    <p:sldId id="2554" r:id="rId12"/>
    <p:sldId id="255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ryan chung" initials="rc" lastIdx="1" clrIdx="2">
    <p:extLst>
      <p:ext uri="{19B8F6BF-5375-455C-9EA6-DF929625EA0E}">
        <p15:presenceInfo xmlns:p15="http://schemas.microsoft.com/office/powerpoint/2012/main" userId="9d01a4a33a2057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2682" autoAdjust="0"/>
  </p:normalViewPr>
  <p:slideViewPr>
    <p:cSldViewPr snapToGrid="0" snapToObjects="1" showGuides="1">
      <p:cViewPr varScale="1">
        <p:scale>
          <a:sx n="80" d="100"/>
          <a:sy n="80" d="100"/>
        </p:scale>
        <p:origin x="384" y="90"/>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8/12/2021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8/12/2021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R2 value of the trained model being 0.330 and the R2 value of the tested/predicted model being 0.333 we can confirm the final model is best fitted.</a:t>
            </a:r>
          </a:p>
          <a:p>
            <a:endParaRPr lang="en-US" dirty="0"/>
          </a:p>
          <a:p>
            <a:r>
              <a:rPr lang="en-US" dirty="0"/>
              <a:t>The RMSE value was found to be 0.037 which indicates the data is fairly concentrated on the model’s line of best fit.</a:t>
            </a:r>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3186800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33333"/>
                </a:solidFill>
                <a:effectLst/>
                <a:latin typeface="Open Sans" panose="020B0604020202020204" pitchFamily="34" charset="0"/>
              </a:rPr>
              <a:t>Column Names and descriptions for Kings County Data Set</a:t>
            </a:r>
          </a:p>
          <a:p>
            <a:pPr algn="l">
              <a:buFont typeface="Arial" panose="020B0604020202020204" pitchFamily="34" charset="0"/>
              <a:buNone/>
            </a:pPr>
            <a:r>
              <a:rPr lang="en-US" b="1" i="0" dirty="0">
                <a:solidFill>
                  <a:srgbClr val="333333"/>
                </a:solidFill>
                <a:effectLst/>
                <a:latin typeface="Open Sans" panose="020B0604020202020204" pitchFamily="34" charset="0"/>
              </a:rPr>
              <a:t>id</a:t>
            </a:r>
            <a:r>
              <a:rPr lang="en-US" b="0" i="0" dirty="0">
                <a:solidFill>
                  <a:srgbClr val="333333"/>
                </a:solidFill>
                <a:effectLst/>
                <a:latin typeface="Open Sans" panose="020B0604020202020204" pitchFamily="34" charset="0"/>
              </a:rPr>
              <a:t> - unique identified for a house // </a:t>
            </a:r>
            <a:r>
              <a:rPr lang="en-US" b="1" i="0" dirty="0">
                <a:solidFill>
                  <a:srgbClr val="333333"/>
                </a:solidFill>
                <a:effectLst/>
                <a:latin typeface="Open Sans" panose="020B0604020202020204" pitchFamily="34" charset="0"/>
              </a:rPr>
              <a:t>Date</a:t>
            </a:r>
            <a:r>
              <a:rPr lang="en-US" b="0" i="0" dirty="0">
                <a:solidFill>
                  <a:srgbClr val="333333"/>
                </a:solidFill>
                <a:effectLst/>
                <a:latin typeface="Open Sans" panose="020B0604020202020204" pitchFamily="34" charset="0"/>
              </a:rPr>
              <a:t> - house was sold //</a:t>
            </a:r>
            <a:r>
              <a:rPr lang="en-US" b="1" i="0" dirty="0">
                <a:solidFill>
                  <a:srgbClr val="333333"/>
                </a:solidFill>
                <a:effectLst/>
                <a:latin typeface="Open Sans" panose="020B0604020202020204" pitchFamily="34" charset="0"/>
              </a:rPr>
              <a:t>Price</a:t>
            </a:r>
            <a:r>
              <a:rPr lang="en-US" b="0" i="0" dirty="0">
                <a:solidFill>
                  <a:srgbClr val="333333"/>
                </a:solidFill>
                <a:effectLst/>
                <a:latin typeface="Open Sans" panose="020B0604020202020204" pitchFamily="34" charset="0"/>
              </a:rPr>
              <a:t> - is prediction target // </a:t>
            </a:r>
            <a:r>
              <a:rPr lang="en-US" b="1" i="0" dirty="0" err="1">
                <a:solidFill>
                  <a:srgbClr val="333333"/>
                </a:solidFill>
                <a:effectLst/>
                <a:latin typeface="Open Sans" panose="020B0604020202020204" pitchFamily="34" charset="0"/>
              </a:rPr>
              <a:t>bedroomsNumber</a:t>
            </a:r>
            <a:r>
              <a:rPr lang="en-US" b="0" i="0" dirty="0">
                <a:solidFill>
                  <a:srgbClr val="333333"/>
                </a:solidFill>
                <a:effectLst/>
                <a:latin typeface="Open Sans" panose="020B0604020202020204" pitchFamily="34" charset="0"/>
              </a:rPr>
              <a:t> - of Bedrooms/House // </a:t>
            </a:r>
            <a:r>
              <a:rPr lang="en-US" b="1" i="0" dirty="0" err="1">
                <a:solidFill>
                  <a:srgbClr val="333333"/>
                </a:solidFill>
                <a:effectLst/>
                <a:latin typeface="Open Sans" panose="020B0604020202020204" pitchFamily="34" charset="0"/>
              </a:rPr>
              <a:t>bathroomsNumber</a:t>
            </a:r>
            <a:r>
              <a:rPr lang="en-US" b="0" i="0" dirty="0">
                <a:solidFill>
                  <a:srgbClr val="333333"/>
                </a:solidFill>
                <a:effectLst/>
                <a:latin typeface="Open Sans" panose="020B0604020202020204" pitchFamily="34" charset="0"/>
              </a:rPr>
              <a:t> - of bathrooms/bedrooms</a:t>
            </a:r>
          </a:p>
          <a:p>
            <a:pPr algn="l">
              <a:buFont typeface="Arial" panose="020B0604020202020204" pitchFamily="34" charset="0"/>
              <a:buNone/>
            </a:pPr>
            <a:r>
              <a:rPr lang="en-US" b="1" i="0" dirty="0" err="1">
                <a:solidFill>
                  <a:srgbClr val="333333"/>
                </a:solidFill>
                <a:effectLst/>
                <a:latin typeface="Open Sans" panose="020B0604020202020204" pitchFamily="34" charset="0"/>
              </a:rPr>
              <a:t>sqft_livingsquare</a:t>
            </a:r>
            <a:r>
              <a:rPr lang="en-US" b="0" i="0" dirty="0">
                <a:solidFill>
                  <a:srgbClr val="333333"/>
                </a:solidFill>
                <a:effectLst/>
                <a:latin typeface="Open Sans" panose="020B0604020202020204" pitchFamily="34" charset="0"/>
              </a:rPr>
              <a:t> - footage of the home // </a:t>
            </a:r>
            <a:r>
              <a:rPr lang="en-US" b="1" i="0" dirty="0" err="1">
                <a:solidFill>
                  <a:srgbClr val="333333"/>
                </a:solidFill>
                <a:effectLst/>
                <a:latin typeface="Open Sans" panose="020B0604020202020204" pitchFamily="34" charset="0"/>
              </a:rPr>
              <a:t>sqft_lotsquare</a:t>
            </a:r>
            <a:r>
              <a:rPr lang="en-US" b="0" i="0" dirty="0">
                <a:solidFill>
                  <a:srgbClr val="333333"/>
                </a:solidFill>
                <a:effectLst/>
                <a:latin typeface="Open Sans" panose="020B0604020202020204" pitchFamily="34" charset="0"/>
              </a:rPr>
              <a:t> - footage of the lot // </a:t>
            </a:r>
            <a:r>
              <a:rPr lang="en-US" b="1" i="0" dirty="0" err="1">
                <a:solidFill>
                  <a:srgbClr val="333333"/>
                </a:solidFill>
                <a:effectLst/>
                <a:latin typeface="Open Sans" panose="020B0604020202020204" pitchFamily="34" charset="0"/>
              </a:rPr>
              <a:t>floorsTotal</a:t>
            </a:r>
            <a:r>
              <a:rPr lang="en-US" b="0" i="0" dirty="0">
                <a:solidFill>
                  <a:srgbClr val="333333"/>
                </a:solidFill>
                <a:effectLst/>
                <a:latin typeface="Open Sans" panose="020B0604020202020204" pitchFamily="34" charset="0"/>
              </a:rPr>
              <a:t> - floors (levels) in house // </a:t>
            </a:r>
            <a:r>
              <a:rPr lang="en-US" b="1" i="0" dirty="0">
                <a:solidFill>
                  <a:srgbClr val="333333"/>
                </a:solidFill>
                <a:effectLst/>
                <a:latin typeface="Open Sans" panose="020B0604020202020204" pitchFamily="34" charset="0"/>
              </a:rPr>
              <a:t>waterfront</a:t>
            </a:r>
            <a:r>
              <a:rPr lang="en-US" b="0" i="0" dirty="0">
                <a:solidFill>
                  <a:srgbClr val="333333"/>
                </a:solidFill>
                <a:effectLst/>
                <a:latin typeface="Open Sans" panose="020B0604020202020204" pitchFamily="34" charset="0"/>
              </a:rPr>
              <a:t> - House which has a view to a waterfront</a:t>
            </a:r>
          </a:p>
          <a:p>
            <a:pPr algn="l">
              <a:buFont typeface="Arial" panose="020B0604020202020204" pitchFamily="34" charset="0"/>
              <a:buNone/>
            </a:pPr>
            <a:r>
              <a:rPr lang="en-US" b="1" i="0" dirty="0">
                <a:solidFill>
                  <a:srgbClr val="333333"/>
                </a:solidFill>
                <a:effectLst/>
                <a:latin typeface="Open Sans" panose="020B0604020202020204" pitchFamily="34" charset="0"/>
              </a:rPr>
              <a:t>view</a:t>
            </a:r>
            <a:r>
              <a:rPr lang="en-US" b="0" i="0" dirty="0">
                <a:solidFill>
                  <a:srgbClr val="333333"/>
                </a:solidFill>
                <a:effectLst/>
                <a:latin typeface="Open Sans" panose="020B0604020202020204" pitchFamily="34" charset="0"/>
              </a:rPr>
              <a:t> - Has been viewed // </a:t>
            </a:r>
            <a:r>
              <a:rPr lang="en-US" b="1" i="0" dirty="0">
                <a:solidFill>
                  <a:srgbClr val="333333"/>
                </a:solidFill>
                <a:effectLst/>
                <a:latin typeface="Open Sans" panose="020B0604020202020204" pitchFamily="34" charset="0"/>
              </a:rPr>
              <a:t>condition</a:t>
            </a:r>
            <a:r>
              <a:rPr lang="en-US" b="0" i="0" dirty="0">
                <a:solidFill>
                  <a:srgbClr val="333333"/>
                </a:solidFill>
                <a:effectLst/>
                <a:latin typeface="Open Sans" panose="020B0604020202020204" pitchFamily="34" charset="0"/>
              </a:rPr>
              <a:t> - How good the condition is ( Overall ) // </a:t>
            </a:r>
            <a:r>
              <a:rPr lang="en-US" b="1" i="0" dirty="0">
                <a:solidFill>
                  <a:srgbClr val="333333"/>
                </a:solidFill>
                <a:effectLst/>
                <a:latin typeface="Open Sans" panose="020B0604020202020204" pitchFamily="34" charset="0"/>
              </a:rPr>
              <a:t>grade</a:t>
            </a:r>
            <a:r>
              <a:rPr lang="en-US" b="0" i="0" dirty="0">
                <a:solidFill>
                  <a:srgbClr val="333333"/>
                </a:solidFill>
                <a:effectLst/>
                <a:latin typeface="Open Sans" panose="020B0604020202020204" pitchFamily="34" charset="0"/>
              </a:rPr>
              <a:t> - overall grade given to the housing unit, based on King County grading system</a:t>
            </a:r>
          </a:p>
          <a:p>
            <a:pPr algn="l">
              <a:buFont typeface="Arial" panose="020B0604020202020204" pitchFamily="34" charset="0"/>
              <a:buNone/>
            </a:pPr>
            <a:r>
              <a:rPr lang="en-US" b="1" i="0" dirty="0" err="1">
                <a:solidFill>
                  <a:srgbClr val="333333"/>
                </a:solidFill>
                <a:effectLst/>
                <a:latin typeface="Open Sans" panose="020B0604020202020204" pitchFamily="34" charset="0"/>
              </a:rPr>
              <a:t>sqft_above</a:t>
            </a:r>
            <a:r>
              <a:rPr lang="en-US" b="0" i="0" dirty="0">
                <a:solidFill>
                  <a:srgbClr val="333333"/>
                </a:solidFill>
                <a:effectLst/>
                <a:latin typeface="Open Sans" panose="020B0604020202020204" pitchFamily="34" charset="0"/>
              </a:rPr>
              <a:t> - square footage of house apart from basement // </a:t>
            </a:r>
            <a:r>
              <a:rPr lang="en-US" b="1" i="0" dirty="0" err="1">
                <a:solidFill>
                  <a:srgbClr val="333333"/>
                </a:solidFill>
                <a:effectLst/>
                <a:latin typeface="Open Sans" panose="020B0604020202020204" pitchFamily="34" charset="0"/>
              </a:rPr>
              <a:t>sqft_basement</a:t>
            </a:r>
            <a:r>
              <a:rPr lang="en-US" b="0" i="0" dirty="0">
                <a:solidFill>
                  <a:srgbClr val="333333"/>
                </a:solidFill>
                <a:effectLst/>
                <a:latin typeface="Open Sans" panose="020B0604020202020204" pitchFamily="34" charset="0"/>
              </a:rPr>
              <a:t> - square footage of the basement // </a:t>
            </a:r>
            <a:r>
              <a:rPr lang="en-US" b="1" i="0" dirty="0" err="1">
                <a:solidFill>
                  <a:srgbClr val="333333"/>
                </a:solidFill>
                <a:effectLst/>
                <a:latin typeface="Open Sans" panose="020B0604020202020204" pitchFamily="34" charset="0"/>
              </a:rPr>
              <a:t>yr_built</a:t>
            </a:r>
            <a:r>
              <a:rPr lang="en-US" b="0" i="0" dirty="0">
                <a:solidFill>
                  <a:srgbClr val="333333"/>
                </a:solidFill>
                <a:effectLst/>
                <a:latin typeface="Open Sans" panose="020B0604020202020204" pitchFamily="34" charset="0"/>
              </a:rPr>
              <a:t> - Built Year // </a:t>
            </a:r>
            <a:r>
              <a:rPr lang="en-US" b="1" i="0" dirty="0" err="1">
                <a:solidFill>
                  <a:srgbClr val="333333"/>
                </a:solidFill>
                <a:effectLst/>
                <a:latin typeface="Open Sans" panose="020B0604020202020204" pitchFamily="34" charset="0"/>
              </a:rPr>
              <a:t>yr_renovated</a:t>
            </a:r>
            <a:r>
              <a:rPr lang="en-US" b="0" i="0" dirty="0">
                <a:solidFill>
                  <a:srgbClr val="333333"/>
                </a:solidFill>
                <a:effectLst/>
                <a:latin typeface="Open Sans" panose="020B0604020202020204" pitchFamily="34" charset="0"/>
              </a:rPr>
              <a:t> - Year when house was renovated</a:t>
            </a:r>
          </a:p>
          <a:p>
            <a:pPr algn="l">
              <a:buFont typeface="Arial" panose="020B0604020202020204" pitchFamily="34" charset="0"/>
              <a:buNone/>
            </a:pPr>
            <a:r>
              <a:rPr lang="en-US" b="1" i="0" dirty="0" err="1">
                <a:solidFill>
                  <a:srgbClr val="333333"/>
                </a:solidFill>
                <a:effectLst/>
                <a:latin typeface="Open Sans" panose="020B0604020202020204" pitchFamily="34" charset="0"/>
              </a:rPr>
              <a:t>zipcode</a:t>
            </a:r>
            <a:r>
              <a:rPr lang="en-US" b="0" i="0" dirty="0">
                <a:solidFill>
                  <a:srgbClr val="333333"/>
                </a:solidFill>
                <a:effectLst/>
                <a:latin typeface="Open Sans" panose="020B0604020202020204" pitchFamily="34" charset="0"/>
              </a:rPr>
              <a:t> – zip // </a:t>
            </a:r>
            <a:r>
              <a:rPr lang="en-US" b="1" i="0" dirty="0" err="1">
                <a:solidFill>
                  <a:srgbClr val="333333"/>
                </a:solidFill>
                <a:effectLst/>
                <a:latin typeface="Open Sans" panose="020B0604020202020204" pitchFamily="34" charset="0"/>
              </a:rPr>
              <a:t>lat</a:t>
            </a:r>
            <a:r>
              <a:rPr lang="en-US" b="0" i="0" dirty="0">
                <a:solidFill>
                  <a:srgbClr val="333333"/>
                </a:solidFill>
                <a:effectLst/>
                <a:latin typeface="Open Sans" panose="020B0604020202020204" pitchFamily="34" charset="0"/>
              </a:rPr>
              <a:t> - Latitude coordinate // </a:t>
            </a:r>
            <a:r>
              <a:rPr lang="en-US" b="1" i="0" dirty="0">
                <a:solidFill>
                  <a:srgbClr val="333333"/>
                </a:solidFill>
                <a:effectLst/>
                <a:latin typeface="Open Sans" panose="020B0604020202020204" pitchFamily="34" charset="0"/>
              </a:rPr>
              <a:t>long</a:t>
            </a:r>
            <a:r>
              <a:rPr lang="en-US" b="0" i="0" dirty="0">
                <a:solidFill>
                  <a:srgbClr val="333333"/>
                </a:solidFill>
                <a:effectLst/>
                <a:latin typeface="Open Sans" panose="020B0604020202020204" pitchFamily="34" charset="0"/>
              </a:rPr>
              <a:t> - Longitude coordinate // </a:t>
            </a:r>
            <a:r>
              <a:rPr lang="en-US" b="1" i="0" dirty="0">
                <a:solidFill>
                  <a:srgbClr val="333333"/>
                </a:solidFill>
                <a:effectLst/>
                <a:latin typeface="Open Sans" panose="020B0604020202020204" pitchFamily="34" charset="0"/>
              </a:rPr>
              <a:t>sqft_living15</a:t>
            </a:r>
            <a:r>
              <a:rPr lang="en-US" b="0" i="0" dirty="0">
                <a:solidFill>
                  <a:srgbClr val="333333"/>
                </a:solidFill>
                <a:effectLst/>
                <a:latin typeface="Open Sans" panose="020B0604020202020204" pitchFamily="34" charset="0"/>
              </a:rPr>
              <a:t> - The square footage of interior housing living space for the nearest 15 neighbors</a:t>
            </a:r>
          </a:p>
          <a:p>
            <a:pPr algn="l">
              <a:buFont typeface="Arial" panose="020B0604020202020204" pitchFamily="34" charset="0"/>
              <a:buChar char="•"/>
            </a:pPr>
            <a:r>
              <a:rPr lang="en-US" b="1" i="0" dirty="0">
                <a:solidFill>
                  <a:srgbClr val="333333"/>
                </a:solidFill>
                <a:effectLst/>
                <a:latin typeface="Open Sans" panose="020B0604020202020204" pitchFamily="34" charset="0"/>
              </a:rPr>
              <a:t>sqft_lot15</a:t>
            </a:r>
            <a:r>
              <a:rPr lang="en-US" b="0" i="0" dirty="0">
                <a:solidFill>
                  <a:srgbClr val="333333"/>
                </a:solidFill>
                <a:effectLst/>
                <a:latin typeface="Open Sans" panose="020B0604020202020204" pitchFamily="34" charset="0"/>
              </a:rPr>
              <a:t> - The square footage of the land lots of the nearest 15 neighbors</a:t>
            </a: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Visualizations from top left to bottom right:</a:t>
            </a:r>
          </a:p>
          <a:p>
            <a:r>
              <a:rPr lang="en-US" dirty="0"/>
              <a:t>Living Space v Price // Lot Space v Price // Above Space v Price // Living Space 15 v Price // Lot 15 Space v Price</a:t>
            </a:r>
          </a:p>
          <a:p>
            <a:endParaRPr lang="en-US" dirty="0"/>
          </a:p>
          <a:p>
            <a:r>
              <a:rPr lang="en-US" dirty="0"/>
              <a:t>From these basic visualizations, the housing features will need to be scaled and normalized for the creation of the model. (As seen in JYNB).</a:t>
            </a:r>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Initial OLS Summary we can see the R2 values is 0.610.</a:t>
            </a:r>
          </a:p>
          <a:p>
            <a:endParaRPr lang="en-US" dirty="0"/>
          </a:p>
          <a:p>
            <a:r>
              <a:rPr lang="en-US" dirty="0"/>
              <a:t>In order to check for multicollinearity of features within the model, the variance inflation factor was calculated for each feature.  After calculating each VIF, the features with the highest VIF were removed from the initial model until all calculated VIFs in the model were less than 5. (As seen in JYNB).</a:t>
            </a:r>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524047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creation of the final model, the error term distribution was checked and found to be normal.  The final VIF values of each housing feature in the model are displayed above.</a:t>
            </a:r>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1052666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removing features with VIF values over 5, the OLS summary was checked once more.  A new R2 value of 0.330 was found and each feature in the model had p values &lt; 0.01.</a:t>
            </a:r>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238791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8.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1.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sz="4800" dirty="0"/>
              <a:t>Analysis of Property Sales</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lstStyle/>
          <a:p>
            <a:r>
              <a:rPr lang="en-US" dirty="0"/>
              <a:t>Ryan Chung</a:t>
            </a:r>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normAutofit fontScale="90000"/>
          </a:bodyPr>
          <a:lstStyle/>
          <a:p>
            <a:r>
              <a:rPr lang="en-US" dirty="0"/>
              <a:t>Confirmation of R2 Values and RMSE Value</a:t>
            </a:r>
            <a:endParaRPr lang="en-US" dirty="0">
              <a:solidFill>
                <a:srgbClr val="5DAAB0"/>
              </a:solidFill>
            </a:endParaRP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endParaRPr lang="en-US" dirty="0"/>
          </a:p>
          <a:p>
            <a:pPr lvl="0"/>
            <a:r>
              <a:rPr lang="en-US" dirty="0"/>
              <a:t>When comparing the two computed R2 values, the final model was confirmed to be best fitted.</a:t>
            </a:r>
          </a:p>
          <a:p>
            <a:pPr lvl="0"/>
            <a:endParaRPr lang="en-US" dirty="0"/>
          </a:p>
          <a:p>
            <a:pPr lvl="0"/>
            <a:r>
              <a:rPr lang="en-US" dirty="0"/>
              <a:t>Using the sklearn library, the RMSE value was found to be 0.0375.</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Images from JYNB</a:t>
            </a:r>
          </a:p>
        </p:txBody>
      </p:sp>
      <p:pic>
        <p:nvPicPr>
          <p:cNvPr id="7" name="Picture 6">
            <a:extLst>
              <a:ext uri="{FF2B5EF4-FFF2-40B4-BE49-F238E27FC236}">
                <a16:creationId xmlns:a16="http://schemas.microsoft.com/office/drawing/2014/main" id="{F7EA5249-733D-4233-8113-864530BBF6E5}"/>
              </a:ext>
            </a:extLst>
          </p:cNvPr>
          <p:cNvPicPr>
            <a:picLocks noChangeAspect="1"/>
          </p:cNvPicPr>
          <p:nvPr/>
        </p:nvPicPr>
        <p:blipFill>
          <a:blip r:embed="rId3"/>
          <a:stretch>
            <a:fillRect/>
          </a:stretch>
        </p:blipFill>
        <p:spPr>
          <a:xfrm>
            <a:off x="855501" y="982061"/>
            <a:ext cx="5420481" cy="1762371"/>
          </a:xfrm>
          <a:prstGeom prst="rect">
            <a:avLst/>
          </a:prstGeom>
        </p:spPr>
      </p:pic>
      <p:pic>
        <p:nvPicPr>
          <p:cNvPr id="11" name="Picture 10">
            <a:extLst>
              <a:ext uri="{FF2B5EF4-FFF2-40B4-BE49-F238E27FC236}">
                <a16:creationId xmlns:a16="http://schemas.microsoft.com/office/drawing/2014/main" id="{26E532C2-E681-482C-BC31-CFDE607233EA}"/>
              </a:ext>
            </a:extLst>
          </p:cNvPr>
          <p:cNvPicPr>
            <a:picLocks noChangeAspect="1"/>
          </p:cNvPicPr>
          <p:nvPr/>
        </p:nvPicPr>
        <p:blipFill>
          <a:blip r:embed="rId4"/>
          <a:stretch>
            <a:fillRect/>
          </a:stretch>
        </p:blipFill>
        <p:spPr>
          <a:xfrm>
            <a:off x="855500" y="3008515"/>
            <a:ext cx="5462939" cy="2867424"/>
          </a:xfrm>
          <a:prstGeom prst="rect">
            <a:avLst/>
          </a:prstGeom>
        </p:spPr>
      </p:pic>
    </p:spTree>
    <p:extLst>
      <p:ext uri="{BB962C8B-B14F-4D97-AF65-F5344CB8AC3E}">
        <p14:creationId xmlns:p14="http://schemas.microsoft.com/office/powerpoint/2010/main" val="38944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a:bodyPr>
          <a:lstStyle/>
          <a:p>
            <a:r>
              <a:rPr lang="en-US" dirty="0"/>
              <a:t>Results &amp; Conclusions</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Data Cleaned + Visualized (EDA)</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Initial Model Checked for Multicollinearity + Error Term Distribution</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R2 Values of Model Compared + RMSE Calculated</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Features Identified as Accurate Predictors for Business Recommendations.</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a:xfrm>
            <a:off x="838200" y="2731384"/>
            <a:ext cx="4008438" cy="2560899"/>
          </a:xfrm>
        </p:spPr>
        <p:txBody>
          <a:bodyPr/>
          <a:lstStyle/>
          <a:p>
            <a:pPr>
              <a:lnSpc>
                <a:spcPct val="100000"/>
              </a:lnSpc>
            </a:pPr>
            <a:r>
              <a:rPr lang="en-US" dirty="0"/>
              <a:t>Reviewing the final multiple regression OLS summary, the features indicated to be accurate predictors of a house’s selling price include the following: Square footage of property’s lot, number of floors, waterfront, view, condition of property, square footage of basement, &amp; square footage of nearest 15 neighbor’s lot.</a:t>
            </a:r>
          </a:p>
          <a:p>
            <a:pPr>
              <a:lnSpc>
                <a:spcPct val="100000"/>
              </a:lnSpc>
            </a:pPr>
            <a:r>
              <a:rPr lang="en-US" dirty="0"/>
              <a:t>Returning to the initial business problem, it can be said that the local real estate agency should look at these features of residential housing listings when purchasing and selling property.</a:t>
            </a:r>
          </a:p>
        </p:txBody>
      </p:sp>
    </p:spTree>
    <p:extLst>
      <p:ext uri="{BB962C8B-B14F-4D97-AF65-F5344CB8AC3E}">
        <p14:creationId xmlns:p14="http://schemas.microsoft.com/office/powerpoint/2010/main" val="22684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a:xfrm>
            <a:off x="2278856" y="2766218"/>
            <a:ext cx="7634288" cy="1325563"/>
          </a:xfrm>
        </p:spPr>
        <p:txBody>
          <a:bodyPr/>
          <a:lstStyle/>
          <a:p>
            <a:pPr algn="ctr"/>
            <a:r>
              <a:rPr lang="en-US" dirty="0"/>
              <a:t>Thank You!</a:t>
            </a:r>
          </a:p>
        </p:txBody>
      </p:sp>
    </p:spTree>
    <p:extLst>
      <p:ext uri="{BB962C8B-B14F-4D97-AF65-F5344CB8AC3E}">
        <p14:creationId xmlns:p14="http://schemas.microsoft.com/office/powerpoint/2010/main" val="95433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t>Outline</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lstStyle/>
          <a:p>
            <a:r>
              <a:rPr lang="en-US" dirty="0"/>
              <a:t>Introduction</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lstStyle/>
          <a:p>
            <a:r>
              <a:rPr lang="en-US" dirty="0"/>
              <a:t>Business Problem</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lstStyle/>
          <a:p>
            <a:r>
              <a:rPr lang="en-US" dirty="0"/>
              <a:t>Results &amp; Conclusion</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lstStyle/>
          <a:p>
            <a:r>
              <a:rPr lang="en-US" dirty="0"/>
              <a:t>Data &amp; Methods Used</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lstStyle/>
          <a:p>
            <a:r>
              <a:rPr lang="en-US" dirty="0"/>
              <a:t>Final Thoughts</a:t>
            </a: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152891" y="1691472"/>
            <a:ext cx="5045593" cy="1325563"/>
          </a:xfrm>
        </p:spPr>
        <p:txBody>
          <a:bodyPr/>
          <a:lstStyle/>
          <a:p>
            <a:r>
              <a:rPr lang="en-US" dirty="0"/>
              <a:t>Project Introduction </a:t>
            </a:r>
            <a:endParaRPr lang="en-US" dirty="0">
              <a:solidFill>
                <a:srgbClr val="5DAAB0"/>
              </a:solidFill>
            </a:endParaRP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p:txBody>
          <a:bodyPr>
            <a:noAutofit/>
          </a:bodyPr>
          <a:lstStyle/>
          <a:p>
            <a:pPr>
              <a:lnSpc>
                <a:spcPct val="100000"/>
              </a:lnSpc>
            </a:pPr>
            <a:r>
              <a:rPr lang="en-US" dirty="0"/>
              <a:t>A local real estate agency is looking to identify features of house listings that act as accurate predictors of their selling prices to take into consideration when purchasing and selling residential property.</a:t>
            </a:r>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p:txBody>
          <a:bodyPr/>
          <a:lstStyle/>
          <a:p>
            <a:r>
              <a:rPr lang="en-US" dirty="0"/>
              <a:t>Business Problem</a:t>
            </a:r>
          </a:p>
        </p:txBody>
      </p:sp>
      <p:pic>
        <p:nvPicPr>
          <p:cNvPr id="13" name="Picture Placeholder 12" descr="A group of people sitting in front of a window">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44976" b="13760"/>
          <a:stretch/>
        </p:blipFill>
        <p:spPr>
          <a:xfrm>
            <a:off x="0" y="3500438"/>
            <a:ext cx="12192000" cy="3357562"/>
          </a:xfrm>
          <a:prstGeom prst="rect">
            <a:avLst/>
          </a:prstGeom>
        </p:spPr>
      </p:pic>
    </p:spTree>
    <p:extLst>
      <p:ext uri="{BB962C8B-B14F-4D97-AF65-F5344CB8AC3E}">
        <p14:creationId xmlns:p14="http://schemas.microsoft.com/office/powerpoint/2010/main" val="60504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3" name="Title 2">
            <a:extLst>
              <a:ext uri="{FF2B5EF4-FFF2-40B4-BE49-F238E27FC236}">
                <a16:creationId xmlns:a16="http://schemas.microsoft.com/office/drawing/2014/main" id="{B8B027D2-0DBE-47FD-8104-6AA5F9A1E2B2}"/>
              </a:ext>
            </a:extLst>
          </p:cNvPr>
          <p:cNvSpPr>
            <a:spLocks noGrp="1"/>
          </p:cNvSpPr>
          <p:nvPr>
            <p:ph type="title"/>
          </p:nvPr>
        </p:nvSpPr>
        <p:spPr>
          <a:xfrm>
            <a:off x="664528" y="1540553"/>
            <a:ext cx="2578099" cy="5020585"/>
          </a:xfrm>
        </p:spPr>
        <p:txBody>
          <a:bodyPr>
            <a:normAutofit/>
          </a:bodyPr>
          <a:lstStyle/>
          <a:p>
            <a:r>
              <a:rPr lang="en-US" sz="2000" b="0" dirty="0">
                <a:latin typeface="Arial" panose="020B0604020202020204" pitchFamily="34" charset="0"/>
                <a:cs typeface="Arial" panose="020B0604020202020204" pitchFamily="34" charset="0"/>
              </a:rPr>
              <a:t>For this project, the real estate agency provided a data set which was comprised of residential property listings with various features.  </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Some of the features in the data set include housing aspects such as number of bedrooms, bathrooms, and floors.</a:t>
            </a:r>
          </a:p>
        </p:txBody>
      </p:sp>
      <p:sp>
        <p:nvSpPr>
          <p:cNvPr id="8" name="Title 2">
            <a:extLst>
              <a:ext uri="{FF2B5EF4-FFF2-40B4-BE49-F238E27FC236}">
                <a16:creationId xmlns:a16="http://schemas.microsoft.com/office/drawing/2014/main" id="{C7ECF641-959B-4467-9675-D7F2A0E87BD3}"/>
              </a:ext>
            </a:extLst>
          </p:cNvPr>
          <p:cNvSpPr txBox="1">
            <a:spLocks/>
          </p:cNvSpPr>
          <p:nvPr/>
        </p:nvSpPr>
        <p:spPr>
          <a:xfrm>
            <a:off x="664529" y="600753"/>
            <a:ext cx="2651864" cy="939800"/>
          </a:xfrm>
          <a:prstGeom prst="rect">
            <a:avLst/>
          </a:prstGeom>
        </p:spPr>
        <p:txBody>
          <a:bodyPr vert="horz" lIns="0" tIns="45720" rIns="91440" bIns="45720" rtlCol="0" anchor="t">
            <a:normAutofit/>
          </a:bodyPr>
          <a:lstStyle>
            <a:lvl1pPr algn="l" defTabSz="914400" rtl="0" eaLnBrk="1" latinLnBrk="0" hangingPunct="1">
              <a:lnSpc>
                <a:spcPct val="90000"/>
              </a:lnSpc>
              <a:spcBef>
                <a:spcPct val="0"/>
              </a:spcBef>
              <a:buNone/>
              <a:defRPr sz="4000" b="1" i="0" kern="1200" spc="-150">
                <a:solidFill>
                  <a:schemeClr val="tx2"/>
                </a:solidFill>
                <a:latin typeface="+mj-lt"/>
                <a:ea typeface="+mj-ea"/>
                <a:cs typeface="Gill Sans" panose="020B0502020104020203" pitchFamily="34" charset="-79"/>
              </a:defRPr>
            </a:lvl1pPr>
          </a:lstStyle>
          <a:p>
            <a:r>
              <a:rPr lang="en-US" dirty="0"/>
              <a:t>Data Used</a:t>
            </a:r>
          </a:p>
        </p:txBody>
      </p:sp>
    </p:spTree>
    <p:extLst>
      <p:ext uri="{BB962C8B-B14F-4D97-AF65-F5344CB8AC3E}">
        <p14:creationId xmlns:p14="http://schemas.microsoft.com/office/powerpoint/2010/main" val="20247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5" y="379573"/>
            <a:ext cx="4385843" cy="1325563"/>
          </a:xfrm>
        </p:spPr>
        <p:txBody>
          <a:bodyPr>
            <a:normAutofit/>
          </a:bodyPr>
          <a:lstStyle/>
          <a:p>
            <a:br>
              <a:rPr lang="en-US" dirty="0"/>
            </a:br>
            <a:r>
              <a:rPr lang="en-US" dirty="0">
                <a:solidFill>
                  <a:srgbClr val="5DAAB0"/>
                </a:solidFill>
              </a:rPr>
              <a:t>Methods </a:t>
            </a:r>
          </a:p>
        </p:txBody>
      </p:sp>
      <p:sp>
        <p:nvSpPr>
          <p:cNvPr id="19" name="Text Placeholder 18">
            <a:extLst>
              <a:ext uri="{FF2B5EF4-FFF2-40B4-BE49-F238E27FC236}">
                <a16:creationId xmlns:a16="http://schemas.microsoft.com/office/drawing/2014/main" id="{4C3079F2-FA5D-4717-9945-965E324EBF60}"/>
              </a:ext>
            </a:extLst>
          </p:cNvPr>
          <p:cNvSpPr>
            <a:spLocks noGrp="1"/>
          </p:cNvSpPr>
          <p:nvPr>
            <p:ph type="body" sz="quarter" idx="14"/>
          </p:nvPr>
        </p:nvSpPr>
        <p:spPr>
          <a:xfrm>
            <a:off x="8756674" y="1558843"/>
            <a:ext cx="3023149" cy="382749"/>
          </a:xfrm>
        </p:spPr>
        <p:txBody>
          <a:bodyPr/>
          <a:lstStyle/>
          <a:p>
            <a:pPr marL="0" indent="0">
              <a:buNone/>
            </a:pPr>
            <a:r>
              <a:rPr lang="en-US" dirty="0"/>
              <a:t>Final Model</a:t>
            </a:r>
          </a:p>
        </p:txBody>
      </p:sp>
      <p:pic>
        <p:nvPicPr>
          <p:cNvPr id="21" name="Picture Placeholder 20" descr="A group of people sitting at a table ">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454" r="6454"/>
          <a:stretch>
            <a:fillRect/>
          </a:stretch>
        </p:blipFill>
        <p:spPr>
          <a:xfrm>
            <a:off x="844947" y="1750218"/>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a:xfrm>
            <a:off x="5438063" y="1558843"/>
            <a:ext cx="3046302" cy="382749"/>
          </a:xfrm>
        </p:spPr>
        <p:txBody>
          <a:bodyPr/>
          <a:lstStyle/>
          <a:p>
            <a:r>
              <a:rPr lang="en-US" dirty="0"/>
              <a:t>Initial Steps</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a:xfrm>
            <a:off x="5470525" y="2062956"/>
            <a:ext cx="3046413" cy="3044825"/>
          </a:xfrm>
        </p:spPr>
        <p:txBody>
          <a:bodyPr>
            <a:normAutofit fontScale="92500"/>
          </a:bodyPr>
          <a:lstStyle/>
          <a:p>
            <a:r>
              <a:rPr lang="en-US" dirty="0"/>
              <a:t>Upon receiving the data set, it was cleaned and checked for null values.</a:t>
            </a:r>
          </a:p>
          <a:p>
            <a:r>
              <a:rPr lang="en-US" dirty="0"/>
              <a:t>After cleaning the data, basic visualizations were created for several housing features.</a:t>
            </a:r>
          </a:p>
          <a:p>
            <a:r>
              <a:rPr lang="en-US" dirty="0"/>
              <a:t>Three simple linear regression models were created based upon the insights from the basic visualizations.</a:t>
            </a:r>
          </a:p>
          <a:p>
            <a:r>
              <a:rPr lang="en-US" dirty="0"/>
              <a:t>After looking at various housings features and their impact on their selling prices, the decision to make a multiple linear regression was made.</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a:xfrm>
            <a:off x="8756675" y="2065440"/>
            <a:ext cx="3023149" cy="3044825"/>
          </a:xfrm>
        </p:spPr>
        <p:txBody>
          <a:bodyPr>
            <a:normAutofit fontScale="92500" lnSpcReduction="10000"/>
          </a:bodyPr>
          <a:lstStyle/>
          <a:p>
            <a:r>
              <a:rPr lang="en-US" dirty="0"/>
              <a:t>The multiple regression model encompassed all housing features and was created using an iterative approach.</a:t>
            </a:r>
          </a:p>
          <a:p>
            <a:r>
              <a:rPr lang="en-US" dirty="0"/>
              <a:t>A train test split approach was utilized, features were scaled, and the model was then checked for multicollinearity along with its distribution of error terms.</a:t>
            </a:r>
          </a:p>
          <a:p>
            <a:r>
              <a:rPr lang="en-US" dirty="0"/>
              <a:t>Upon the completion of the finalized model, R2 values were compared and the RMSE was evaluated.</a:t>
            </a:r>
          </a:p>
          <a:p>
            <a:r>
              <a:rPr lang="en-US" dirty="0"/>
              <a:t>Several housing features were identified to be accurate predictors of a house’s selling price.</a:t>
            </a:r>
          </a:p>
          <a:p>
            <a:endParaRPr lang="en-US" dirty="0"/>
          </a:p>
        </p:txBody>
      </p:sp>
    </p:spTree>
    <p:extLst>
      <p:ext uri="{BB962C8B-B14F-4D97-AF65-F5344CB8AC3E}">
        <p14:creationId xmlns:p14="http://schemas.microsoft.com/office/powerpoint/2010/main" val="329899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314958" y="988860"/>
            <a:ext cx="3767896" cy="2036100"/>
          </a:xfrm>
        </p:spPr>
        <p:txBody>
          <a:bodyPr/>
          <a:lstStyle/>
          <a:p>
            <a:pPr algn="ctr"/>
            <a:r>
              <a:rPr lang="en-US" dirty="0"/>
              <a:t>Initial Visualizations</a:t>
            </a:r>
          </a:p>
        </p:txBody>
      </p:sp>
      <p:pic>
        <p:nvPicPr>
          <p:cNvPr id="42" name="Picture 41">
            <a:extLst>
              <a:ext uri="{FF2B5EF4-FFF2-40B4-BE49-F238E27FC236}">
                <a16:creationId xmlns:a16="http://schemas.microsoft.com/office/drawing/2014/main" id="{EC6E1ACC-7C48-4BA1-A32F-A330796CF192}"/>
              </a:ext>
            </a:extLst>
          </p:cNvPr>
          <p:cNvPicPr>
            <a:picLocks noChangeAspect="1"/>
          </p:cNvPicPr>
          <p:nvPr/>
        </p:nvPicPr>
        <p:blipFill>
          <a:blip r:embed="rId3"/>
          <a:stretch>
            <a:fillRect/>
          </a:stretch>
        </p:blipFill>
        <p:spPr>
          <a:xfrm>
            <a:off x="4129581" y="995373"/>
            <a:ext cx="3932836" cy="2036100"/>
          </a:xfrm>
          <a:prstGeom prst="rect">
            <a:avLst/>
          </a:prstGeom>
        </p:spPr>
      </p:pic>
      <p:pic>
        <p:nvPicPr>
          <p:cNvPr id="44" name="Picture 43">
            <a:extLst>
              <a:ext uri="{FF2B5EF4-FFF2-40B4-BE49-F238E27FC236}">
                <a16:creationId xmlns:a16="http://schemas.microsoft.com/office/drawing/2014/main" id="{78584F93-5605-4A8A-8AA1-5C8C4F9FAFAB}"/>
              </a:ext>
            </a:extLst>
          </p:cNvPr>
          <p:cNvPicPr>
            <a:picLocks noChangeAspect="1"/>
          </p:cNvPicPr>
          <p:nvPr/>
        </p:nvPicPr>
        <p:blipFill>
          <a:blip r:embed="rId4"/>
          <a:stretch>
            <a:fillRect/>
          </a:stretch>
        </p:blipFill>
        <p:spPr>
          <a:xfrm>
            <a:off x="7944206" y="995373"/>
            <a:ext cx="3932836" cy="2036101"/>
          </a:xfrm>
          <a:prstGeom prst="rect">
            <a:avLst/>
          </a:prstGeom>
        </p:spPr>
      </p:pic>
      <p:pic>
        <p:nvPicPr>
          <p:cNvPr id="48" name="Picture 47">
            <a:extLst>
              <a:ext uri="{FF2B5EF4-FFF2-40B4-BE49-F238E27FC236}">
                <a16:creationId xmlns:a16="http://schemas.microsoft.com/office/drawing/2014/main" id="{0B221B69-A10F-4C54-B18A-DF3ABC937765}"/>
              </a:ext>
            </a:extLst>
          </p:cNvPr>
          <p:cNvPicPr>
            <a:picLocks noChangeAspect="1"/>
          </p:cNvPicPr>
          <p:nvPr/>
        </p:nvPicPr>
        <p:blipFill>
          <a:blip r:embed="rId5"/>
          <a:stretch>
            <a:fillRect/>
          </a:stretch>
        </p:blipFill>
        <p:spPr>
          <a:xfrm>
            <a:off x="4129581" y="3445219"/>
            <a:ext cx="3932837" cy="2036102"/>
          </a:xfrm>
          <a:prstGeom prst="rect">
            <a:avLst/>
          </a:prstGeom>
        </p:spPr>
      </p:pic>
      <p:pic>
        <p:nvPicPr>
          <p:cNvPr id="52" name="Picture 51">
            <a:extLst>
              <a:ext uri="{FF2B5EF4-FFF2-40B4-BE49-F238E27FC236}">
                <a16:creationId xmlns:a16="http://schemas.microsoft.com/office/drawing/2014/main" id="{9C50D513-78D9-4B52-BCD7-F33A148A37C4}"/>
              </a:ext>
            </a:extLst>
          </p:cNvPr>
          <p:cNvPicPr>
            <a:picLocks noChangeAspect="1"/>
          </p:cNvPicPr>
          <p:nvPr/>
        </p:nvPicPr>
        <p:blipFill>
          <a:blip r:embed="rId6"/>
          <a:stretch>
            <a:fillRect/>
          </a:stretch>
        </p:blipFill>
        <p:spPr>
          <a:xfrm>
            <a:off x="232487" y="3445219"/>
            <a:ext cx="3932838" cy="2036102"/>
          </a:xfrm>
          <a:prstGeom prst="rect">
            <a:avLst/>
          </a:prstGeom>
        </p:spPr>
      </p:pic>
      <p:pic>
        <p:nvPicPr>
          <p:cNvPr id="54" name="Picture 53">
            <a:extLst>
              <a:ext uri="{FF2B5EF4-FFF2-40B4-BE49-F238E27FC236}">
                <a16:creationId xmlns:a16="http://schemas.microsoft.com/office/drawing/2014/main" id="{7256ACC9-4568-4EE0-B686-C733CD3FDD21}"/>
              </a:ext>
            </a:extLst>
          </p:cNvPr>
          <p:cNvPicPr>
            <a:picLocks noChangeAspect="1"/>
          </p:cNvPicPr>
          <p:nvPr/>
        </p:nvPicPr>
        <p:blipFill>
          <a:blip r:embed="rId7"/>
          <a:stretch>
            <a:fillRect/>
          </a:stretch>
        </p:blipFill>
        <p:spPr>
          <a:xfrm>
            <a:off x="7944204" y="3445219"/>
            <a:ext cx="3932838" cy="2036102"/>
          </a:xfrm>
          <a:prstGeom prst="rect">
            <a:avLst/>
          </a:prstGeom>
        </p:spPr>
      </p:pic>
    </p:spTree>
    <p:extLst>
      <p:ext uri="{BB962C8B-B14F-4D97-AF65-F5344CB8AC3E}">
        <p14:creationId xmlns:p14="http://schemas.microsoft.com/office/powerpoint/2010/main" val="168469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841682" y="971950"/>
            <a:ext cx="2753288" cy="4301508"/>
          </a:xfrm>
        </p:spPr>
        <p:txBody>
          <a:bodyPr/>
          <a:lstStyle/>
          <a:p>
            <a:pPr algn="ctr"/>
            <a:r>
              <a:rPr lang="en-US" dirty="0"/>
              <a:t>Initial MLR OLS Summary + VIF Values</a:t>
            </a:r>
          </a:p>
        </p:txBody>
      </p:sp>
      <p:pic>
        <p:nvPicPr>
          <p:cNvPr id="7" name="Picture 6">
            <a:extLst>
              <a:ext uri="{FF2B5EF4-FFF2-40B4-BE49-F238E27FC236}">
                <a16:creationId xmlns:a16="http://schemas.microsoft.com/office/drawing/2014/main" id="{48E70DFB-1DD4-4A5D-B2FD-C9C7BE6AE4DA}"/>
              </a:ext>
            </a:extLst>
          </p:cNvPr>
          <p:cNvPicPr>
            <a:picLocks noChangeAspect="1"/>
          </p:cNvPicPr>
          <p:nvPr/>
        </p:nvPicPr>
        <p:blipFill>
          <a:blip r:embed="rId3"/>
          <a:stretch>
            <a:fillRect/>
          </a:stretch>
        </p:blipFill>
        <p:spPr>
          <a:xfrm>
            <a:off x="3980145" y="363255"/>
            <a:ext cx="4499976" cy="6179862"/>
          </a:xfrm>
          <a:prstGeom prst="rect">
            <a:avLst/>
          </a:prstGeom>
        </p:spPr>
      </p:pic>
      <p:pic>
        <p:nvPicPr>
          <p:cNvPr id="9" name="Picture 8">
            <a:extLst>
              <a:ext uri="{FF2B5EF4-FFF2-40B4-BE49-F238E27FC236}">
                <a16:creationId xmlns:a16="http://schemas.microsoft.com/office/drawing/2014/main" id="{9B936444-5D03-48E6-9E19-6D6993BD5CF2}"/>
              </a:ext>
            </a:extLst>
          </p:cNvPr>
          <p:cNvPicPr>
            <a:picLocks noChangeAspect="1"/>
          </p:cNvPicPr>
          <p:nvPr/>
        </p:nvPicPr>
        <p:blipFill>
          <a:blip r:embed="rId4"/>
          <a:stretch>
            <a:fillRect/>
          </a:stretch>
        </p:blipFill>
        <p:spPr>
          <a:xfrm>
            <a:off x="9287354" y="1197418"/>
            <a:ext cx="1798180" cy="4165970"/>
          </a:xfrm>
          <a:prstGeom prst="rect">
            <a:avLst/>
          </a:prstGeom>
        </p:spPr>
      </p:pic>
    </p:spTree>
    <p:extLst>
      <p:ext uri="{BB962C8B-B14F-4D97-AF65-F5344CB8AC3E}">
        <p14:creationId xmlns:p14="http://schemas.microsoft.com/office/powerpoint/2010/main" val="365860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841682" y="971950"/>
            <a:ext cx="2753288" cy="4301508"/>
          </a:xfrm>
        </p:spPr>
        <p:txBody>
          <a:bodyPr/>
          <a:lstStyle/>
          <a:p>
            <a:pPr algn="ctr"/>
            <a:r>
              <a:rPr lang="en-US" dirty="0"/>
              <a:t>Final </a:t>
            </a:r>
            <a:br>
              <a:rPr lang="en-US" dirty="0"/>
            </a:br>
            <a:r>
              <a:rPr lang="en-US" dirty="0"/>
              <a:t>MLR OLS Summary + VIF Values</a:t>
            </a:r>
          </a:p>
        </p:txBody>
      </p:sp>
      <p:pic>
        <p:nvPicPr>
          <p:cNvPr id="4" name="Picture 3">
            <a:extLst>
              <a:ext uri="{FF2B5EF4-FFF2-40B4-BE49-F238E27FC236}">
                <a16:creationId xmlns:a16="http://schemas.microsoft.com/office/drawing/2014/main" id="{0A45792A-6A77-40FE-91DA-8B0A16E310CB}"/>
              </a:ext>
            </a:extLst>
          </p:cNvPr>
          <p:cNvPicPr>
            <a:picLocks noChangeAspect="1"/>
          </p:cNvPicPr>
          <p:nvPr/>
        </p:nvPicPr>
        <p:blipFill>
          <a:blip r:embed="rId3"/>
          <a:stretch>
            <a:fillRect/>
          </a:stretch>
        </p:blipFill>
        <p:spPr>
          <a:xfrm>
            <a:off x="3964706" y="1530587"/>
            <a:ext cx="4888889" cy="3796825"/>
          </a:xfrm>
          <a:prstGeom prst="rect">
            <a:avLst/>
          </a:prstGeom>
        </p:spPr>
      </p:pic>
      <p:pic>
        <p:nvPicPr>
          <p:cNvPr id="6" name="Picture 5">
            <a:extLst>
              <a:ext uri="{FF2B5EF4-FFF2-40B4-BE49-F238E27FC236}">
                <a16:creationId xmlns:a16="http://schemas.microsoft.com/office/drawing/2014/main" id="{31361302-48DA-4FCA-8550-40845F555FAF}"/>
              </a:ext>
            </a:extLst>
          </p:cNvPr>
          <p:cNvPicPr>
            <a:picLocks noChangeAspect="1"/>
          </p:cNvPicPr>
          <p:nvPr/>
        </p:nvPicPr>
        <p:blipFill>
          <a:blip r:embed="rId4"/>
          <a:stretch>
            <a:fillRect/>
          </a:stretch>
        </p:blipFill>
        <p:spPr>
          <a:xfrm>
            <a:off x="9223331" y="1707108"/>
            <a:ext cx="2126987" cy="2831192"/>
          </a:xfrm>
          <a:prstGeom prst="rect">
            <a:avLst/>
          </a:prstGeom>
        </p:spPr>
      </p:pic>
    </p:spTree>
    <p:extLst>
      <p:ext uri="{BB962C8B-B14F-4D97-AF65-F5344CB8AC3E}">
        <p14:creationId xmlns:p14="http://schemas.microsoft.com/office/powerpoint/2010/main" val="330442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841682" y="971950"/>
            <a:ext cx="2753288" cy="4301508"/>
          </a:xfrm>
        </p:spPr>
        <p:txBody>
          <a:bodyPr/>
          <a:lstStyle/>
          <a:p>
            <a:pPr algn="ctr"/>
            <a:r>
              <a:rPr lang="en-US" dirty="0"/>
              <a:t>Final</a:t>
            </a:r>
            <a:br>
              <a:rPr lang="en-US" dirty="0"/>
            </a:br>
            <a:r>
              <a:rPr lang="en-US" dirty="0"/>
              <a:t>MLR OLS Summary</a:t>
            </a:r>
          </a:p>
        </p:txBody>
      </p:sp>
      <p:pic>
        <p:nvPicPr>
          <p:cNvPr id="3" name="Picture 2">
            <a:extLst>
              <a:ext uri="{FF2B5EF4-FFF2-40B4-BE49-F238E27FC236}">
                <a16:creationId xmlns:a16="http://schemas.microsoft.com/office/drawing/2014/main" id="{1D774E10-CAEA-431A-9FAD-6D7BB13C28AF}"/>
              </a:ext>
            </a:extLst>
          </p:cNvPr>
          <p:cNvPicPr>
            <a:picLocks noChangeAspect="1"/>
          </p:cNvPicPr>
          <p:nvPr/>
        </p:nvPicPr>
        <p:blipFill>
          <a:blip r:embed="rId3"/>
          <a:stretch>
            <a:fillRect/>
          </a:stretch>
        </p:blipFill>
        <p:spPr>
          <a:xfrm>
            <a:off x="4453746" y="971950"/>
            <a:ext cx="6182588" cy="4858428"/>
          </a:xfrm>
          <a:prstGeom prst="rect">
            <a:avLst/>
          </a:prstGeom>
        </p:spPr>
      </p:pic>
    </p:spTree>
    <p:extLst>
      <p:ext uri="{BB962C8B-B14F-4D97-AF65-F5344CB8AC3E}">
        <p14:creationId xmlns:p14="http://schemas.microsoft.com/office/powerpoint/2010/main" val="1077761470"/>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119</TotalTime>
  <Words>917</Words>
  <Application>Microsoft Office PowerPoint</Application>
  <PresentationFormat>Widescreen</PresentationFormat>
  <Paragraphs>72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Constantia</vt:lpstr>
      <vt:lpstr>Helvetica Light</vt:lpstr>
      <vt:lpstr>Open Sans</vt:lpstr>
      <vt:lpstr>Office Theme</vt:lpstr>
      <vt:lpstr>Analysis of Property Sales</vt:lpstr>
      <vt:lpstr>Outline</vt:lpstr>
      <vt:lpstr>Project Introduction </vt:lpstr>
      <vt:lpstr>For this project, the real estate agency provided a data set which was comprised of residential property listings with various features.    Some of the features in the data set include housing aspects such as number of bedrooms, bathrooms, and floors.</vt:lpstr>
      <vt:lpstr> Methods </vt:lpstr>
      <vt:lpstr>Initial Visualizations</vt:lpstr>
      <vt:lpstr>Initial MLR OLS Summary + VIF Values</vt:lpstr>
      <vt:lpstr>Final  MLR OLS Summary + VIF Values</vt:lpstr>
      <vt:lpstr>Final MLR OLS Summary</vt:lpstr>
      <vt:lpstr>Confirmation of R2 Values and RMSE Value</vt:lpstr>
      <vt:lpstr>Results &amp;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Property Sales</dc:title>
  <dc:creator>ryan chung</dc:creator>
  <cp:lastModifiedBy>ryan chung</cp:lastModifiedBy>
  <cp:revision>7</cp:revision>
  <dcterms:created xsi:type="dcterms:W3CDTF">2021-08-13T01:47:56Z</dcterms:created>
  <dcterms:modified xsi:type="dcterms:W3CDTF">2021-08-13T03:59:59Z</dcterms:modified>
</cp:coreProperties>
</file>