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4"/>
  </p:sldMasterIdLst>
  <p:notesMasterIdLst>
    <p:notesMasterId r:id="rId16"/>
  </p:notesMasterIdLst>
  <p:handoutMasterIdLst>
    <p:handoutMasterId r:id="rId17"/>
  </p:handoutMasterIdLst>
  <p:sldIdLst>
    <p:sldId id="257" r:id="rId5"/>
    <p:sldId id="261" r:id="rId6"/>
    <p:sldId id="302" r:id="rId7"/>
    <p:sldId id="303" r:id="rId8"/>
    <p:sldId id="276" r:id="rId9"/>
    <p:sldId id="275" r:id="rId10"/>
    <p:sldId id="304" r:id="rId11"/>
    <p:sldId id="305" r:id="rId12"/>
    <p:sldId id="306" r:id="rId13"/>
    <p:sldId id="307" r:id="rId14"/>
    <p:sldId id="273" r:id="rId15"/>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28"/>
  </p:normalViewPr>
  <p:slideViewPr>
    <p:cSldViewPr snapToGrid="0" snapToObjects="1">
      <p:cViewPr varScale="1">
        <p:scale>
          <a:sx n="90" d="100"/>
          <a:sy n="90" d="100"/>
        </p:scale>
        <p:origin x="162" y="90"/>
      </p:cViewPr>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62DEA7-9DCD-4B2E-9DC5-BE121C266AFD}" type="doc">
      <dgm:prSet loTypeId="urn:microsoft.com/office/officeart/2018/2/layout/IconVerticalSolidList" loCatId="icon" qsTypeId="urn:microsoft.com/office/officeart/2005/8/quickstyle/simple1" qsCatId="simple" csTypeId="urn:microsoft.com/office/officeart/2018/5/colors/Iconchunking_neutralbg_accent3_2" csCatId="accent3" phldr="1"/>
      <dgm:spPr/>
      <dgm:t>
        <a:bodyPr/>
        <a:lstStyle/>
        <a:p>
          <a:endParaRPr lang="en-US"/>
        </a:p>
      </dgm:t>
    </dgm:pt>
    <dgm:pt modelId="{41CDB9B8-E81E-41E7-AE89-8F6EDFC88D92}">
      <dgm:prSet/>
      <dgm:spPr/>
      <dgm:t>
        <a:bodyPr/>
        <a:lstStyle/>
        <a:p>
          <a:pPr>
            <a:lnSpc>
              <a:spcPct val="100000"/>
            </a:lnSpc>
          </a:pPr>
          <a:r>
            <a:rPr lang="en-US" dirty="0"/>
            <a:t>Business Problem</a:t>
          </a:r>
        </a:p>
      </dgm:t>
    </dgm:pt>
    <dgm:pt modelId="{5D2FF527-BA77-40BE-9414-16FAE46386BB}" type="parTrans" cxnId="{21EB7847-13AE-4881-9090-909F31360F4E}">
      <dgm:prSet/>
      <dgm:spPr/>
      <dgm:t>
        <a:bodyPr/>
        <a:lstStyle/>
        <a:p>
          <a:endParaRPr lang="en-US"/>
        </a:p>
      </dgm:t>
    </dgm:pt>
    <dgm:pt modelId="{BA791450-8D1E-4A6F-B71D-2984D9E245C4}" type="sibTrans" cxnId="{21EB7847-13AE-4881-9090-909F31360F4E}">
      <dgm:prSet/>
      <dgm:spPr/>
      <dgm:t>
        <a:bodyPr/>
        <a:lstStyle/>
        <a:p>
          <a:endParaRPr lang="en-US"/>
        </a:p>
      </dgm:t>
    </dgm:pt>
    <dgm:pt modelId="{4D7D34C7-9466-4514-BF51-7396C17436B5}">
      <dgm:prSet/>
      <dgm:spPr/>
      <dgm:t>
        <a:bodyPr/>
        <a:lstStyle/>
        <a:p>
          <a:pPr>
            <a:lnSpc>
              <a:spcPct val="100000"/>
            </a:lnSpc>
          </a:pPr>
          <a:r>
            <a:rPr lang="en-US" dirty="0"/>
            <a:t>Data and Methods</a:t>
          </a:r>
        </a:p>
      </dgm:t>
    </dgm:pt>
    <dgm:pt modelId="{37DD6CE0-C2AA-4EB6-9E7D-14AED2127C40}" type="parTrans" cxnId="{7EEBEB1B-497E-4365-84F9-FBB75D7759E5}">
      <dgm:prSet/>
      <dgm:spPr/>
      <dgm:t>
        <a:bodyPr/>
        <a:lstStyle/>
        <a:p>
          <a:endParaRPr lang="en-US"/>
        </a:p>
      </dgm:t>
    </dgm:pt>
    <dgm:pt modelId="{483498F9-A0C2-4668-85AB-D8E6E254F73B}" type="sibTrans" cxnId="{7EEBEB1B-497E-4365-84F9-FBB75D7759E5}">
      <dgm:prSet/>
      <dgm:spPr/>
      <dgm:t>
        <a:bodyPr/>
        <a:lstStyle/>
        <a:p>
          <a:endParaRPr lang="en-US"/>
        </a:p>
      </dgm:t>
    </dgm:pt>
    <dgm:pt modelId="{8E185869-F0D4-43E2-B08A-2F3E83EE98F3}">
      <dgm:prSet/>
      <dgm:spPr/>
      <dgm:t>
        <a:bodyPr/>
        <a:lstStyle/>
        <a:p>
          <a:pPr>
            <a:lnSpc>
              <a:spcPct val="100000"/>
            </a:lnSpc>
          </a:pPr>
          <a:r>
            <a:rPr lang="en-US" dirty="0"/>
            <a:t>Conclusions</a:t>
          </a:r>
        </a:p>
      </dgm:t>
    </dgm:pt>
    <dgm:pt modelId="{7EE27099-92EA-4EDF-B176-0E355876D272}" type="parTrans" cxnId="{7F970F62-30E3-4F5B-A242-825013BF84A8}">
      <dgm:prSet/>
      <dgm:spPr/>
      <dgm:t>
        <a:bodyPr/>
        <a:lstStyle/>
        <a:p>
          <a:endParaRPr lang="en-US"/>
        </a:p>
      </dgm:t>
    </dgm:pt>
    <dgm:pt modelId="{77D0876E-2BA2-4E28-ADB5-9885FCB7156A}" type="sibTrans" cxnId="{7F970F62-30E3-4F5B-A242-825013BF84A8}">
      <dgm:prSet/>
      <dgm:spPr/>
      <dgm:t>
        <a:bodyPr/>
        <a:lstStyle/>
        <a:p>
          <a:endParaRPr lang="en-US"/>
        </a:p>
      </dgm:t>
    </dgm:pt>
    <dgm:pt modelId="{C54DDAD1-57E2-410C-AC1B-2D57D298F048}" type="pres">
      <dgm:prSet presAssocID="{7B62DEA7-9DCD-4B2E-9DC5-BE121C266AFD}" presName="root" presStyleCnt="0">
        <dgm:presLayoutVars>
          <dgm:dir/>
          <dgm:resizeHandles val="exact"/>
        </dgm:presLayoutVars>
      </dgm:prSet>
      <dgm:spPr/>
    </dgm:pt>
    <dgm:pt modelId="{9980D35F-2118-4C83-9732-EF5CBBCA6FCA}" type="pres">
      <dgm:prSet presAssocID="{41CDB9B8-E81E-41E7-AE89-8F6EDFC88D92}" presName="compNode" presStyleCnt="0"/>
      <dgm:spPr/>
    </dgm:pt>
    <dgm:pt modelId="{DFE25A03-8A30-40B2-A251-4BE180558007}" type="pres">
      <dgm:prSet presAssocID="{41CDB9B8-E81E-41E7-AE89-8F6EDFC88D92}" presName="bgRect" presStyleLbl="bgShp" presStyleIdx="0" presStyleCnt="3"/>
      <dgm:spPr/>
    </dgm:pt>
    <dgm:pt modelId="{6B154ADC-7C71-49D8-B272-61A29620255E}" type="pres">
      <dgm:prSet presAssocID="{41CDB9B8-E81E-41E7-AE89-8F6EDFC88D9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wnward trend"/>
        </a:ext>
      </dgm:extLst>
    </dgm:pt>
    <dgm:pt modelId="{C94C9083-F19A-454E-BE10-DDDCEFD0B4A0}" type="pres">
      <dgm:prSet presAssocID="{41CDB9B8-E81E-41E7-AE89-8F6EDFC88D92}" presName="spaceRect" presStyleCnt="0"/>
      <dgm:spPr/>
    </dgm:pt>
    <dgm:pt modelId="{8ABDDEF2-D3EE-48F5-810E-D8B8D64CB1D1}" type="pres">
      <dgm:prSet presAssocID="{41CDB9B8-E81E-41E7-AE89-8F6EDFC88D92}" presName="parTx" presStyleLbl="revTx" presStyleIdx="0" presStyleCnt="3">
        <dgm:presLayoutVars>
          <dgm:chMax val="0"/>
          <dgm:chPref val="0"/>
        </dgm:presLayoutVars>
      </dgm:prSet>
      <dgm:spPr/>
    </dgm:pt>
    <dgm:pt modelId="{F7E222F4-C766-4010-93A0-7F5C3ECC40EC}" type="pres">
      <dgm:prSet presAssocID="{BA791450-8D1E-4A6F-B71D-2984D9E245C4}" presName="sibTrans" presStyleCnt="0"/>
      <dgm:spPr/>
    </dgm:pt>
    <dgm:pt modelId="{87D36025-EDF2-4358-A23A-5EE20443630A}" type="pres">
      <dgm:prSet presAssocID="{4D7D34C7-9466-4514-BF51-7396C17436B5}" presName="compNode" presStyleCnt="0"/>
      <dgm:spPr/>
    </dgm:pt>
    <dgm:pt modelId="{E7329DE9-6CBC-4222-BA02-41C8593CFC1E}" type="pres">
      <dgm:prSet presAssocID="{4D7D34C7-9466-4514-BF51-7396C17436B5}" presName="bgRect" presStyleLbl="bgShp" presStyleIdx="1" presStyleCnt="3"/>
      <dgm:spPr/>
    </dgm:pt>
    <dgm:pt modelId="{1E7A56FE-768E-48F9-ABA8-AAF197C8B2AB}" type="pres">
      <dgm:prSet presAssocID="{4D7D34C7-9466-4514-BF51-7396C17436B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p with pin"/>
        </a:ext>
      </dgm:extLst>
    </dgm:pt>
    <dgm:pt modelId="{A63FC64D-8217-4E60-AC79-C557D2F90AF3}" type="pres">
      <dgm:prSet presAssocID="{4D7D34C7-9466-4514-BF51-7396C17436B5}" presName="spaceRect" presStyleCnt="0"/>
      <dgm:spPr/>
    </dgm:pt>
    <dgm:pt modelId="{24D6C1C7-45DC-4D9D-8D3C-EF806EEEC836}" type="pres">
      <dgm:prSet presAssocID="{4D7D34C7-9466-4514-BF51-7396C17436B5}" presName="parTx" presStyleLbl="revTx" presStyleIdx="1" presStyleCnt="3">
        <dgm:presLayoutVars>
          <dgm:chMax val="0"/>
          <dgm:chPref val="0"/>
        </dgm:presLayoutVars>
      </dgm:prSet>
      <dgm:spPr/>
    </dgm:pt>
    <dgm:pt modelId="{950A0348-0898-470C-8DF1-782CE8070D06}" type="pres">
      <dgm:prSet presAssocID="{483498F9-A0C2-4668-85AB-D8E6E254F73B}" presName="sibTrans" presStyleCnt="0"/>
      <dgm:spPr/>
    </dgm:pt>
    <dgm:pt modelId="{02DBEA77-C4FA-4163-88D1-D6B72205D221}" type="pres">
      <dgm:prSet presAssocID="{8E185869-F0D4-43E2-B08A-2F3E83EE98F3}" presName="compNode" presStyleCnt="0"/>
      <dgm:spPr/>
    </dgm:pt>
    <dgm:pt modelId="{625AEBC4-C6DD-430A-8F95-BBF226EF4AB3}" type="pres">
      <dgm:prSet presAssocID="{8E185869-F0D4-43E2-B08A-2F3E83EE98F3}" presName="bgRect" presStyleLbl="bgShp" presStyleIdx="2" presStyleCnt="3"/>
      <dgm:spPr/>
    </dgm:pt>
    <dgm:pt modelId="{9EC1BAA1-CEB2-4B9D-A637-07137D038F05}" type="pres">
      <dgm:prSet presAssocID="{8E185869-F0D4-43E2-B08A-2F3E83EE98F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list"/>
        </a:ext>
      </dgm:extLst>
    </dgm:pt>
    <dgm:pt modelId="{0E4092B3-0527-4E96-B2A5-2B7CA6F4A4FC}" type="pres">
      <dgm:prSet presAssocID="{8E185869-F0D4-43E2-B08A-2F3E83EE98F3}" presName="spaceRect" presStyleCnt="0"/>
      <dgm:spPr/>
    </dgm:pt>
    <dgm:pt modelId="{DEB2A193-A1DC-4B26-848A-CC858F8E32AC}" type="pres">
      <dgm:prSet presAssocID="{8E185869-F0D4-43E2-B08A-2F3E83EE98F3}" presName="parTx" presStyleLbl="revTx" presStyleIdx="2" presStyleCnt="3">
        <dgm:presLayoutVars>
          <dgm:chMax val="0"/>
          <dgm:chPref val="0"/>
        </dgm:presLayoutVars>
      </dgm:prSet>
      <dgm:spPr/>
    </dgm:pt>
  </dgm:ptLst>
  <dgm:cxnLst>
    <dgm:cxn modelId="{7EEBEB1B-497E-4365-84F9-FBB75D7759E5}" srcId="{7B62DEA7-9DCD-4B2E-9DC5-BE121C266AFD}" destId="{4D7D34C7-9466-4514-BF51-7396C17436B5}" srcOrd="1" destOrd="0" parTransId="{37DD6CE0-C2AA-4EB6-9E7D-14AED2127C40}" sibTransId="{483498F9-A0C2-4668-85AB-D8E6E254F73B}"/>
    <dgm:cxn modelId="{FD7AD83B-7876-49C4-96DE-C0E479028947}" type="presOf" srcId="{41CDB9B8-E81E-41E7-AE89-8F6EDFC88D92}" destId="{8ABDDEF2-D3EE-48F5-810E-D8B8D64CB1D1}" srcOrd="0" destOrd="0" presId="urn:microsoft.com/office/officeart/2018/2/layout/IconVerticalSolidList"/>
    <dgm:cxn modelId="{7F970F62-30E3-4F5B-A242-825013BF84A8}" srcId="{7B62DEA7-9DCD-4B2E-9DC5-BE121C266AFD}" destId="{8E185869-F0D4-43E2-B08A-2F3E83EE98F3}" srcOrd="2" destOrd="0" parTransId="{7EE27099-92EA-4EDF-B176-0E355876D272}" sibTransId="{77D0876E-2BA2-4E28-ADB5-9885FCB7156A}"/>
    <dgm:cxn modelId="{21EB7847-13AE-4881-9090-909F31360F4E}" srcId="{7B62DEA7-9DCD-4B2E-9DC5-BE121C266AFD}" destId="{41CDB9B8-E81E-41E7-AE89-8F6EDFC88D92}" srcOrd="0" destOrd="0" parTransId="{5D2FF527-BA77-40BE-9414-16FAE46386BB}" sibTransId="{BA791450-8D1E-4A6F-B71D-2984D9E245C4}"/>
    <dgm:cxn modelId="{15E4859A-6FE7-4F93-9F13-B5B64ACFADF4}" type="presOf" srcId="{7B62DEA7-9DCD-4B2E-9DC5-BE121C266AFD}" destId="{C54DDAD1-57E2-410C-AC1B-2D57D298F048}" srcOrd="0" destOrd="0" presId="urn:microsoft.com/office/officeart/2018/2/layout/IconVerticalSolidList"/>
    <dgm:cxn modelId="{F9FCBEAA-6B8B-4272-96AC-743648D41B7F}" type="presOf" srcId="{4D7D34C7-9466-4514-BF51-7396C17436B5}" destId="{24D6C1C7-45DC-4D9D-8D3C-EF806EEEC836}" srcOrd="0" destOrd="0" presId="urn:microsoft.com/office/officeart/2018/2/layout/IconVerticalSolidList"/>
    <dgm:cxn modelId="{111667AB-D41A-4BAE-93F5-9664017E161D}" type="presOf" srcId="{8E185869-F0D4-43E2-B08A-2F3E83EE98F3}" destId="{DEB2A193-A1DC-4B26-848A-CC858F8E32AC}" srcOrd="0" destOrd="0" presId="urn:microsoft.com/office/officeart/2018/2/layout/IconVerticalSolidList"/>
    <dgm:cxn modelId="{FF46BE6D-2690-405B-A4B2-83A12542E6CE}" type="presParOf" srcId="{C54DDAD1-57E2-410C-AC1B-2D57D298F048}" destId="{9980D35F-2118-4C83-9732-EF5CBBCA6FCA}" srcOrd="0" destOrd="0" presId="urn:microsoft.com/office/officeart/2018/2/layout/IconVerticalSolidList"/>
    <dgm:cxn modelId="{E67405C6-58A6-4BD1-87AC-010D9EF340BF}" type="presParOf" srcId="{9980D35F-2118-4C83-9732-EF5CBBCA6FCA}" destId="{DFE25A03-8A30-40B2-A251-4BE180558007}" srcOrd="0" destOrd="0" presId="urn:microsoft.com/office/officeart/2018/2/layout/IconVerticalSolidList"/>
    <dgm:cxn modelId="{244E9B3D-250F-4D1D-9284-2349C5E4EF7F}" type="presParOf" srcId="{9980D35F-2118-4C83-9732-EF5CBBCA6FCA}" destId="{6B154ADC-7C71-49D8-B272-61A29620255E}" srcOrd="1" destOrd="0" presId="urn:microsoft.com/office/officeart/2018/2/layout/IconVerticalSolidList"/>
    <dgm:cxn modelId="{FF0506F1-1B9E-47E3-AF0A-DDBF9B31D0EE}" type="presParOf" srcId="{9980D35F-2118-4C83-9732-EF5CBBCA6FCA}" destId="{C94C9083-F19A-454E-BE10-DDDCEFD0B4A0}" srcOrd="2" destOrd="0" presId="urn:microsoft.com/office/officeart/2018/2/layout/IconVerticalSolidList"/>
    <dgm:cxn modelId="{C7239360-C14C-4642-B728-CA1056795C7D}" type="presParOf" srcId="{9980D35F-2118-4C83-9732-EF5CBBCA6FCA}" destId="{8ABDDEF2-D3EE-48F5-810E-D8B8D64CB1D1}" srcOrd="3" destOrd="0" presId="urn:microsoft.com/office/officeart/2018/2/layout/IconVerticalSolidList"/>
    <dgm:cxn modelId="{6F3279CE-8917-4EF1-A234-27FC6C39FDF6}" type="presParOf" srcId="{C54DDAD1-57E2-410C-AC1B-2D57D298F048}" destId="{F7E222F4-C766-4010-93A0-7F5C3ECC40EC}" srcOrd="1" destOrd="0" presId="urn:microsoft.com/office/officeart/2018/2/layout/IconVerticalSolidList"/>
    <dgm:cxn modelId="{37DAB135-C11D-43AA-B6D6-3BCCFB0C64EF}" type="presParOf" srcId="{C54DDAD1-57E2-410C-AC1B-2D57D298F048}" destId="{87D36025-EDF2-4358-A23A-5EE20443630A}" srcOrd="2" destOrd="0" presId="urn:microsoft.com/office/officeart/2018/2/layout/IconVerticalSolidList"/>
    <dgm:cxn modelId="{87BC9BD5-3469-4707-96C3-150ED01591D8}" type="presParOf" srcId="{87D36025-EDF2-4358-A23A-5EE20443630A}" destId="{E7329DE9-6CBC-4222-BA02-41C8593CFC1E}" srcOrd="0" destOrd="0" presId="urn:microsoft.com/office/officeart/2018/2/layout/IconVerticalSolidList"/>
    <dgm:cxn modelId="{5C091AE1-02CD-4182-B483-D3F3220B80F1}" type="presParOf" srcId="{87D36025-EDF2-4358-A23A-5EE20443630A}" destId="{1E7A56FE-768E-48F9-ABA8-AAF197C8B2AB}" srcOrd="1" destOrd="0" presId="urn:microsoft.com/office/officeart/2018/2/layout/IconVerticalSolidList"/>
    <dgm:cxn modelId="{9652C9A7-CAA5-4654-8165-06B5CEA6D2D3}" type="presParOf" srcId="{87D36025-EDF2-4358-A23A-5EE20443630A}" destId="{A63FC64D-8217-4E60-AC79-C557D2F90AF3}" srcOrd="2" destOrd="0" presId="urn:microsoft.com/office/officeart/2018/2/layout/IconVerticalSolidList"/>
    <dgm:cxn modelId="{C508AD7D-D52C-49D0-AC01-018F430387B6}" type="presParOf" srcId="{87D36025-EDF2-4358-A23A-5EE20443630A}" destId="{24D6C1C7-45DC-4D9D-8D3C-EF806EEEC836}" srcOrd="3" destOrd="0" presId="urn:microsoft.com/office/officeart/2018/2/layout/IconVerticalSolidList"/>
    <dgm:cxn modelId="{AAC131DC-5FF1-46BB-9F2B-AB5E92C6621C}" type="presParOf" srcId="{C54DDAD1-57E2-410C-AC1B-2D57D298F048}" destId="{950A0348-0898-470C-8DF1-782CE8070D06}" srcOrd="3" destOrd="0" presId="urn:microsoft.com/office/officeart/2018/2/layout/IconVerticalSolidList"/>
    <dgm:cxn modelId="{7B6FC3DD-B1BB-47D6-AB8F-BF484D592FC7}" type="presParOf" srcId="{C54DDAD1-57E2-410C-AC1B-2D57D298F048}" destId="{02DBEA77-C4FA-4163-88D1-D6B72205D221}" srcOrd="4" destOrd="0" presId="urn:microsoft.com/office/officeart/2018/2/layout/IconVerticalSolidList"/>
    <dgm:cxn modelId="{34E7FC5C-21A3-4CEB-B75F-1CB6D391A346}" type="presParOf" srcId="{02DBEA77-C4FA-4163-88D1-D6B72205D221}" destId="{625AEBC4-C6DD-430A-8F95-BBF226EF4AB3}" srcOrd="0" destOrd="0" presId="urn:microsoft.com/office/officeart/2018/2/layout/IconVerticalSolidList"/>
    <dgm:cxn modelId="{426A1151-6796-4DFD-B229-4EDCBA3357E5}" type="presParOf" srcId="{02DBEA77-C4FA-4163-88D1-D6B72205D221}" destId="{9EC1BAA1-CEB2-4B9D-A637-07137D038F05}" srcOrd="1" destOrd="0" presId="urn:microsoft.com/office/officeart/2018/2/layout/IconVerticalSolidList"/>
    <dgm:cxn modelId="{3B98EEC3-0427-4C71-B4DB-84ED1B805665}" type="presParOf" srcId="{02DBEA77-C4FA-4163-88D1-D6B72205D221}" destId="{0E4092B3-0527-4E96-B2A5-2B7CA6F4A4FC}" srcOrd="2" destOrd="0" presId="urn:microsoft.com/office/officeart/2018/2/layout/IconVerticalSolidList"/>
    <dgm:cxn modelId="{D4B1EBBD-185E-4D68-A0AA-3E0148E57A22}" type="presParOf" srcId="{02DBEA77-C4FA-4163-88D1-D6B72205D221}" destId="{DEB2A193-A1DC-4B26-848A-CC858F8E32AC}"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E25A03-8A30-40B2-A251-4BE180558007}">
      <dsp:nvSpPr>
        <dsp:cNvPr id="0" name=""/>
        <dsp:cNvSpPr/>
      </dsp:nvSpPr>
      <dsp:spPr>
        <a:xfrm>
          <a:off x="0" y="466"/>
          <a:ext cx="6176776" cy="10905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154ADC-7C71-49D8-B272-61A29620255E}">
      <dsp:nvSpPr>
        <dsp:cNvPr id="0" name=""/>
        <dsp:cNvSpPr/>
      </dsp:nvSpPr>
      <dsp:spPr>
        <a:xfrm>
          <a:off x="329893" y="245841"/>
          <a:ext cx="599806" cy="5998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8ABDDEF2-D3EE-48F5-810E-D8B8D64CB1D1}">
      <dsp:nvSpPr>
        <dsp:cNvPr id="0" name=""/>
        <dsp:cNvSpPr/>
      </dsp:nvSpPr>
      <dsp:spPr>
        <a:xfrm>
          <a:off x="1259593" y="466"/>
          <a:ext cx="4917182" cy="10905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417" tIns="115417" rIns="115417" bIns="115417" numCol="1" spcCol="1270" anchor="ctr" anchorCtr="0">
          <a:noAutofit/>
        </a:bodyPr>
        <a:lstStyle/>
        <a:p>
          <a:pPr marL="0" lvl="0" indent="0" algn="l" defTabSz="1111250">
            <a:lnSpc>
              <a:spcPct val="100000"/>
            </a:lnSpc>
            <a:spcBef>
              <a:spcPct val="0"/>
            </a:spcBef>
            <a:spcAft>
              <a:spcPct val="35000"/>
            </a:spcAft>
            <a:buNone/>
          </a:pPr>
          <a:r>
            <a:rPr lang="en-US" sz="2500" kern="1200" dirty="0"/>
            <a:t>Business Problem</a:t>
          </a:r>
        </a:p>
      </dsp:txBody>
      <dsp:txXfrm>
        <a:off x="1259593" y="466"/>
        <a:ext cx="4917182" cy="1090557"/>
      </dsp:txXfrm>
    </dsp:sp>
    <dsp:sp modelId="{E7329DE9-6CBC-4222-BA02-41C8593CFC1E}">
      <dsp:nvSpPr>
        <dsp:cNvPr id="0" name=""/>
        <dsp:cNvSpPr/>
      </dsp:nvSpPr>
      <dsp:spPr>
        <a:xfrm>
          <a:off x="0" y="1363662"/>
          <a:ext cx="6176776" cy="10905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7A56FE-768E-48F9-ABA8-AAF197C8B2AB}">
      <dsp:nvSpPr>
        <dsp:cNvPr id="0" name=""/>
        <dsp:cNvSpPr/>
      </dsp:nvSpPr>
      <dsp:spPr>
        <a:xfrm>
          <a:off x="329893" y="1609038"/>
          <a:ext cx="599806" cy="5998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24D6C1C7-45DC-4D9D-8D3C-EF806EEEC836}">
      <dsp:nvSpPr>
        <dsp:cNvPr id="0" name=""/>
        <dsp:cNvSpPr/>
      </dsp:nvSpPr>
      <dsp:spPr>
        <a:xfrm>
          <a:off x="1259593" y="1363662"/>
          <a:ext cx="4917182" cy="10905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417" tIns="115417" rIns="115417" bIns="115417" numCol="1" spcCol="1270" anchor="ctr" anchorCtr="0">
          <a:noAutofit/>
        </a:bodyPr>
        <a:lstStyle/>
        <a:p>
          <a:pPr marL="0" lvl="0" indent="0" algn="l" defTabSz="1111250">
            <a:lnSpc>
              <a:spcPct val="100000"/>
            </a:lnSpc>
            <a:spcBef>
              <a:spcPct val="0"/>
            </a:spcBef>
            <a:spcAft>
              <a:spcPct val="35000"/>
            </a:spcAft>
            <a:buNone/>
          </a:pPr>
          <a:r>
            <a:rPr lang="en-US" sz="2500" kern="1200" dirty="0"/>
            <a:t>Data and Methods</a:t>
          </a:r>
        </a:p>
      </dsp:txBody>
      <dsp:txXfrm>
        <a:off x="1259593" y="1363662"/>
        <a:ext cx="4917182" cy="1090557"/>
      </dsp:txXfrm>
    </dsp:sp>
    <dsp:sp modelId="{625AEBC4-C6DD-430A-8F95-BBF226EF4AB3}">
      <dsp:nvSpPr>
        <dsp:cNvPr id="0" name=""/>
        <dsp:cNvSpPr/>
      </dsp:nvSpPr>
      <dsp:spPr>
        <a:xfrm>
          <a:off x="0" y="2726859"/>
          <a:ext cx="6176776" cy="10905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C1BAA1-CEB2-4B9D-A637-07137D038F05}">
      <dsp:nvSpPr>
        <dsp:cNvPr id="0" name=""/>
        <dsp:cNvSpPr/>
      </dsp:nvSpPr>
      <dsp:spPr>
        <a:xfrm>
          <a:off x="329893" y="2972234"/>
          <a:ext cx="599806" cy="59980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DEB2A193-A1DC-4B26-848A-CC858F8E32AC}">
      <dsp:nvSpPr>
        <dsp:cNvPr id="0" name=""/>
        <dsp:cNvSpPr/>
      </dsp:nvSpPr>
      <dsp:spPr>
        <a:xfrm>
          <a:off x="1259593" y="2726859"/>
          <a:ext cx="4917182" cy="10905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417" tIns="115417" rIns="115417" bIns="115417" numCol="1" spcCol="1270" anchor="ctr" anchorCtr="0">
          <a:noAutofit/>
        </a:bodyPr>
        <a:lstStyle/>
        <a:p>
          <a:pPr marL="0" lvl="0" indent="0" algn="l" defTabSz="1111250">
            <a:lnSpc>
              <a:spcPct val="100000"/>
            </a:lnSpc>
            <a:spcBef>
              <a:spcPct val="0"/>
            </a:spcBef>
            <a:spcAft>
              <a:spcPct val="35000"/>
            </a:spcAft>
            <a:buNone/>
          </a:pPr>
          <a:r>
            <a:rPr lang="en-US" sz="2500" kern="1200" dirty="0"/>
            <a:t>Conclusions</a:t>
          </a:r>
        </a:p>
      </dsp:txBody>
      <dsp:txXfrm>
        <a:off x="1259593" y="2726859"/>
        <a:ext cx="4917182" cy="109055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7939FE9-0B2E-4997-BA24-44FF9669BA9B}"/>
              </a:ext>
            </a:extLst>
          </p:cNvPr>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dirty="0"/>
          </a:p>
        </p:txBody>
      </p:sp>
      <p:sp>
        <p:nvSpPr>
          <p:cNvPr id="3" name="Date Placeholder 2">
            <a:extLst>
              <a:ext uri="{FF2B5EF4-FFF2-40B4-BE49-F238E27FC236}">
                <a16:creationId xmlns:a16="http://schemas.microsoft.com/office/drawing/2014/main" id="{D0AE1028-7A43-40A3-A2EC-124FFB073D76}"/>
              </a:ext>
            </a:extLst>
          </p:cNvPr>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fld id="{58B3D3C9-ED3E-4430-A8CA-03711A676035}" type="datetimeFigureOut">
              <a:rPr lang="en-US" smtClean="0"/>
              <a:t>10/8/2021</a:t>
            </a:fld>
            <a:endParaRPr lang="en-US" dirty="0"/>
          </a:p>
        </p:txBody>
      </p:sp>
      <p:sp>
        <p:nvSpPr>
          <p:cNvPr id="4" name="Footer Placeholder 3">
            <a:extLst>
              <a:ext uri="{FF2B5EF4-FFF2-40B4-BE49-F238E27FC236}">
                <a16:creationId xmlns:a16="http://schemas.microsoft.com/office/drawing/2014/main" id="{8ACACB66-3B0A-415A-9449-9278044DA54A}"/>
              </a:ext>
            </a:extLst>
          </p:cNvPr>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dirty="0"/>
          </a:p>
        </p:txBody>
      </p:sp>
      <p:sp>
        <p:nvSpPr>
          <p:cNvPr id="5" name="Slide Number Placeholder 4">
            <a:extLst>
              <a:ext uri="{FF2B5EF4-FFF2-40B4-BE49-F238E27FC236}">
                <a16:creationId xmlns:a16="http://schemas.microsoft.com/office/drawing/2014/main" id="{F9B7EC22-6F70-469D-B720-84BF796C5185}"/>
              </a:ext>
            </a:extLst>
          </p:cNvPr>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0A94CC5C-2831-4FAC-8076-6410B257E0B7}" type="slidenum">
              <a:rPr lang="en-US" smtClean="0"/>
              <a:t>‹#›</a:t>
            </a:fld>
            <a:endParaRPr lang="en-US" dirty="0"/>
          </a:p>
        </p:txBody>
      </p:sp>
    </p:spTree>
    <p:extLst>
      <p:ext uri="{BB962C8B-B14F-4D97-AF65-F5344CB8AC3E}">
        <p14:creationId xmlns:p14="http://schemas.microsoft.com/office/powerpoint/2010/main" val="9509838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A3E67E2B-6215-4DB6-B113-75ACD1123374}" type="datetimeFigureOut">
              <a:rPr lang="en-US" smtClean="0"/>
              <a:t>10/8/2021</a:t>
            </a:fld>
            <a:endParaRPr lang="en-US" dirty="0"/>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46BC8106-034A-47C1-ADA6-0A1F9E0E7474}" type="slidenum">
              <a:rPr lang="en-US" smtClean="0"/>
              <a:t>‹#›</a:t>
            </a:fld>
            <a:endParaRPr lang="en-US" dirty="0"/>
          </a:p>
        </p:txBody>
      </p:sp>
    </p:spTree>
    <p:extLst>
      <p:ext uri="{BB962C8B-B14F-4D97-AF65-F5344CB8AC3E}">
        <p14:creationId xmlns:p14="http://schemas.microsoft.com/office/powerpoint/2010/main" val="2880787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1</a:t>
            </a:fld>
            <a:endParaRPr lang="en-US" dirty="0"/>
          </a:p>
        </p:txBody>
      </p:sp>
    </p:spTree>
    <p:extLst>
      <p:ext uri="{BB962C8B-B14F-4D97-AF65-F5344CB8AC3E}">
        <p14:creationId xmlns:p14="http://schemas.microsoft.com/office/powerpoint/2010/main" val="3095859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2</a:t>
            </a:fld>
            <a:endParaRPr lang="en-US" dirty="0"/>
          </a:p>
        </p:txBody>
      </p:sp>
    </p:spTree>
    <p:extLst>
      <p:ext uri="{BB962C8B-B14F-4D97-AF65-F5344CB8AC3E}">
        <p14:creationId xmlns:p14="http://schemas.microsoft.com/office/powerpoint/2010/main" val="3329823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11</a:t>
            </a:fld>
            <a:endParaRPr lang="en-US" dirty="0"/>
          </a:p>
        </p:txBody>
      </p:sp>
    </p:spTree>
    <p:extLst>
      <p:ext uri="{BB962C8B-B14F-4D97-AF65-F5344CB8AC3E}">
        <p14:creationId xmlns:p14="http://schemas.microsoft.com/office/powerpoint/2010/main" val="497408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smtClean="0"/>
              <a:pPr/>
              <a:t>10/8/2021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7796242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10/8/2021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051425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10/8/2021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845499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10/8/2021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150405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smtClean="0"/>
              <a:pPr/>
              <a:t>10/8/2021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66594190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10/8/2021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332195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10/8/2021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269596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10/8/2021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592791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10/8/2021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809832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10/8/2021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84512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10/8/2021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63938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smtClean="0"/>
              <a:pPr/>
              <a:t>10/8/2021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015156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5" name="Picture 24" descr="person with bookbag staring out over the mountains">
            <a:extLst>
              <a:ext uri="{FF2B5EF4-FFF2-40B4-BE49-F238E27FC236}">
                <a16:creationId xmlns:a16="http://schemas.microsoft.com/office/drawing/2014/main" id="{0461DC49-1338-C24E-A3BB-5919AD12F596}"/>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0" y="10"/>
            <a:ext cx="12191999" cy="6859300"/>
          </a:xfrm>
          <a:prstGeom prst="rect">
            <a:avLst/>
          </a:prstGeom>
        </p:spPr>
      </p:pic>
      <p:sp>
        <p:nvSpPr>
          <p:cNvPr id="30" name="Rectangle 29">
            <a:extLst>
              <a:ext uri="{FF2B5EF4-FFF2-40B4-BE49-F238E27FC236}">
                <a16:creationId xmlns:a16="http://schemas.microsoft.com/office/drawing/2014/main" id="{310B1DD0-264A-47E3-A16A-C87AFA51E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gradFill flip="none" rotWithShape="1">
            <a:gsLst>
              <a:gs pos="20000">
                <a:schemeClr val="tx2">
                  <a:alpha val="70000"/>
                </a:schemeClr>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6">
            <a:extLst>
              <a:ext uri="{FF2B5EF4-FFF2-40B4-BE49-F238E27FC236}">
                <a16:creationId xmlns:a16="http://schemas.microsoft.com/office/drawing/2014/main" id="{69C1BB7B-F21E-41A2-B30C-D8507B960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sp>
      <p:sp>
        <p:nvSpPr>
          <p:cNvPr id="34" name="Freeform 6">
            <a:extLst>
              <a:ext uri="{FF2B5EF4-FFF2-40B4-BE49-F238E27FC236}">
                <a16:creationId xmlns:a16="http://schemas.microsoft.com/office/drawing/2014/main" id="{DF6D7DDE-F8A1-4105-9729-F9EB5F81A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A5C93519-6B29-1346-9FCB-0835B80531A4}"/>
              </a:ext>
            </a:extLst>
          </p:cNvPr>
          <p:cNvSpPr>
            <a:spLocks noGrp="1"/>
          </p:cNvSpPr>
          <p:nvPr>
            <p:ph type="ctrTitle"/>
          </p:nvPr>
        </p:nvSpPr>
        <p:spPr>
          <a:xfrm>
            <a:off x="1915128" y="1788454"/>
            <a:ext cx="8361229" cy="2098226"/>
          </a:xfrm>
        </p:spPr>
        <p:txBody>
          <a:bodyPr>
            <a:normAutofit/>
          </a:bodyPr>
          <a:lstStyle/>
          <a:p>
            <a:r>
              <a:rPr lang="en-US" dirty="0">
                <a:solidFill>
                  <a:schemeClr val="bg2"/>
                </a:solidFill>
              </a:rPr>
              <a:t>Phase 3 Project</a:t>
            </a:r>
          </a:p>
        </p:txBody>
      </p:sp>
      <p:sp>
        <p:nvSpPr>
          <p:cNvPr id="4" name="Subtitle 3">
            <a:extLst>
              <a:ext uri="{FF2B5EF4-FFF2-40B4-BE49-F238E27FC236}">
                <a16:creationId xmlns:a16="http://schemas.microsoft.com/office/drawing/2014/main" id="{6E661E49-0788-40C2-A5B6-638ADED71159}"/>
              </a:ext>
            </a:extLst>
          </p:cNvPr>
          <p:cNvSpPr>
            <a:spLocks noGrp="1"/>
          </p:cNvSpPr>
          <p:nvPr>
            <p:ph type="subTitle" idx="1"/>
          </p:nvPr>
        </p:nvSpPr>
        <p:spPr>
          <a:xfrm>
            <a:off x="2679906" y="3956279"/>
            <a:ext cx="6831673" cy="1086237"/>
          </a:xfrm>
        </p:spPr>
        <p:txBody>
          <a:bodyPr>
            <a:normAutofit/>
          </a:bodyPr>
          <a:lstStyle/>
          <a:p>
            <a:r>
              <a:rPr lang="en-US" dirty="0">
                <a:solidFill>
                  <a:schemeClr val="bg2"/>
                </a:solidFill>
              </a:rPr>
              <a:t>Ryan S. Chung</a:t>
            </a:r>
          </a:p>
          <a:p>
            <a:endParaRPr lang="en-US" dirty="0">
              <a:solidFill>
                <a:schemeClr val="bg2"/>
              </a:solidFill>
            </a:endParaRPr>
          </a:p>
        </p:txBody>
      </p:sp>
    </p:spTree>
    <p:extLst>
      <p:ext uri="{BB962C8B-B14F-4D97-AF65-F5344CB8AC3E}">
        <p14:creationId xmlns:p14="http://schemas.microsoft.com/office/powerpoint/2010/main" val="1546580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0BA87-9048-42AF-8367-AE9DD766E080}"/>
              </a:ext>
            </a:extLst>
          </p:cNvPr>
          <p:cNvSpPr>
            <a:spLocks noGrp="1"/>
          </p:cNvSpPr>
          <p:nvPr>
            <p:ph type="title"/>
          </p:nvPr>
        </p:nvSpPr>
        <p:spPr>
          <a:xfrm>
            <a:off x="765025" y="1301361"/>
            <a:ext cx="9612971" cy="1250454"/>
          </a:xfrm>
        </p:spPr>
        <p:txBody>
          <a:bodyPr/>
          <a:lstStyle/>
          <a:p>
            <a:r>
              <a:rPr lang="en-US" dirty="0"/>
              <a:t>Conclusions</a:t>
            </a:r>
          </a:p>
        </p:txBody>
      </p:sp>
      <p:sp>
        <p:nvSpPr>
          <p:cNvPr id="3" name="Text Placeholder 2">
            <a:extLst>
              <a:ext uri="{FF2B5EF4-FFF2-40B4-BE49-F238E27FC236}">
                <a16:creationId xmlns:a16="http://schemas.microsoft.com/office/drawing/2014/main" id="{815EB5D6-0CFE-4D0D-99B8-36E0D7273838}"/>
              </a:ext>
            </a:extLst>
          </p:cNvPr>
          <p:cNvSpPr>
            <a:spLocks noGrp="1"/>
          </p:cNvSpPr>
          <p:nvPr>
            <p:ph type="body" idx="1"/>
          </p:nvPr>
        </p:nvSpPr>
        <p:spPr>
          <a:xfrm>
            <a:off x="765025" y="2551815"/>
            <a:ext cx="9612971" cy="2807837"/>
          </a:xfrm>
        </p:spPr>
        <p:txBody>
          <a:bodyPr>
            <a:normAutofit/>
          </a:bodyPr>
          <a:lstStyle/>
          <a:p>
            <a:pPr algn="l"/>
            <a:r>
              <a:rPr lang="en-US" sz="2000" dirty="0"/>
              <a:t>Looking back at our initial models we can see most of them were able to have an accuracy of around 60% on predicting whether an arrest or not was made based off of the data from the cleaned set.  It is important to keep in mind that the aspects of each arrest used in these models included weapon type, officer gender, officer race, subject perceived gender, arrest flag, and frisk flag.  Keeping in mind how each feature was categorized to be used in each model would be necessary in understanding what the models actually look at.  When running the decision tree classifier through grid search it seems it could be further tuned for better accuracy.</a:t>
            </a:r>
          </a:p>
        </p:txBody>
      </p:sp>
    </p:spTree>
    <p:extLst>
      <p:ext uri="{BB962C8B-B14F-4D97-AF65-F5344CB8AC3E}">
        <p14:creationId xmlns:p14="http://schemas.microsoft.com/office/powerpoint/2010/main" val="1434940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descr="Woman carrying briefcase heading down road">
            <a:extLst>
              <a:ext uri="{FF2B5EF4-FFF2-40B4-BE49-F238E27FC236}">
                <a16:creationId xmlns:a16="http://schemas.microsoft.com/office/drawing/2014/main" id="{6BE62510-A175-9D47-9EDF-D9FB6C162CE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20" y="10"/>
            <a:ext cx="12191980" cy="6859300"/>
          </a:xfrm>
          <a:prstGeom prst="rect">
            <a:avLst/>
          </a:prstGeom>
        </p:spPr>
      </p:pic>
      <p:sp>
        <p:nvSpPr>
          <p:cNvPr id="11" name="Rectangle 10">
            <a:extLst>
              <a:ext uri="{FF2B5EF4-FFF2-40B4-BE49-F238E27FC236}">
                <a16:creationId xmlns:a16="http://schemas.microsoft.com/office/drawing/2014/main" id="{310B1DD0-264A-47E3-A16A-C87AFA51E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gradFill flip="none" rotWithShape="1">
            <a:gsLst>
              <a:gs pos="20000">
                <a:schemeClr val="tx2">
                  <a:alpha val="70000"/>
                </a:schemeClr>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6">
            <a:extLst>
              <a:ext uri="{FF2B5EF4-FFF2-40B4-BE49-F238E27FC236}">
                <a16:creationId xmlns:a16="http://schemas.microsoft.com/office/drawing/2014/main" id="{69C1BB7B-F21E-41A2-B30C-D8507B960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sp>
      <p:sp>
        <p:nvSpPr>
          <p:cNvPr id="15" name="Freeform 6">
            <a:extLst>
              <a:ext uri="{FF2B5EF4-FFF2-40B4-BE49-F238E27FC236}">
                <a16:creationId xmlns:a16="http://schemas.microsoft.com/office/drawing/2014/main" id="{DF6D7DDE-F8A1-4105-9729-F9EB5F81A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A5C93519-6B29-1346-9FCB-0835B80531A4}"/>
              </a:ext>
            </a:extLst>
          </p:cNvPr>
          <p:cNvSpPr>
            <a:spLocks noGrp="1"/>
          </p:cNvSpPr>
          <p:nvPr>
            <p:ph type="ctrTitle"/>
          </p:nvPr>
        </p:nvSpPr>
        <p:spPr>
          <a:xfrm>
            <a:off x="1915128" y="1788454"/>
            <a:ext cx="8361229" cy="2098226"/>
          </a:xfrm>
        </p:spPr>
        <p:txBody>
          <a:bodyPr>
            <a:normAutofit/>
          </a:bodyPr>
          <a:lstStyle/>
          <a:p>
            <a:r>
              <a:rPr lang="en-US" dirty="0">
                <a:solidFill>
                  <a:schemeClr val="bg2"/>
                </a:solidFill>
              </a:rPr>
              <a:t>Thank you</a:t>
            </a:r>
          </a:p>
        </p:txBody>
      </p:sp>
    </p:spTree>
    <p:extLst>
      <p:ext uri="{BB962C8B-B14F-4D97-AF65-F5344CB8AC3E}">
        <p14:creationId xmlns:p14="http://schemas.microsoft.com/office/powerpoint/2010/main" val="1799120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0" name="Rectangle 89">
            <a:extLst>
              <a:ext uri="{FF2B5EF4-FFF2-40B4-BE49-F238E27FC236}">
                <a16:creationId xmlns:a16="http://schemas.microsoft.com/office/drawing/2014/main" id="{0E807223-DF88-4D6D-970E-08919E5E02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2" name="Rectangle 91">
            <a:extLst>
              <a:ext uri="{FF2B5EF4-FFF2-40B4-BE49-F238E27FC236}">
                <a16:creationId xmlns:a16="http://schemas.microsoft.com/office/drawing/2014/main" id="{83B91B61-BFCA-4647-957E-A8269BE46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3F6D5E8-15CF-4755-910B-1B5A1E777357}"/>
              </a:ext>
            </a:extLst>
          </p:cNvPr>
          <p:cNvSpPr>
            <a:spLocks noGrp="1"/>
          </p:cNvSpPr>
          <p:nvPr>
            <p:ph type="title"/>
          </p:nvPr>
        </p:nvSpPr>
        <p:spPr>
          <a:xfrm>
            <a:off x="5100824" y="1135116"/>
            <a:ext cx="6176776" cy="1036583"/>
          </a:xfrm>
        </p:spPr>
        <p:txBody>
          <a:bodyPr vert="horz" lIns="91440" tIns="45720" rIns="91440" bIns="45720" rtlCol="0" anchor="t">
            <a:normAutofit/>
          </a:bodyPr>
          <a:lstStyle/>
          <a:p>
            <a:r>
              <a:rPr lang="en-US" dirty="0"/>
              <a:t>Outline</a:t>
            </a:r>
          </a:p>
        </p:txBody>
      </p:sp>
      <p:pic>
        <p:nvPicPr>
          <p:cNvPr id="15" name="Content Placeholder 14" descr="Person laying down on a laptop">
            <a:extLst>
              <a:ext uri="{FF2B5EF4-FFF2-40B4-BE49-F238E27FC236}">
                <a16:creationId xmlns:a16="http://schemas.microsoft.com/office/drawing/2014/main" id="{C7F36DA5-3286-4EAB-8CE6-344245727B63}"/>
              </a:ext>
            </a:extLst>
          </p:cNvPr>
          <p:cNvPicPr>
            <a:picLocks noGrp="1" noChangeAspect="1"/>
          </p:cNvPicPr>
          <p:nvPr>
            <p:ph sz="half" idx="1"/>
          </p:nvPr>
        </p:nvPicPr>
        <p:blipFill rotWithShape="1">
          <a:blip r:embed="rId3" cstate="print">
            <a:extLst>
              <a:ext uri="{28A0092B-C50C-407E-A947-70E740481C1C}">
                <a14:useLocalDpi xmlns:a14="http://schemas.microsoft.com/office/drawing/2010/main"/>
              </a:ext>
            </a:extLst>
          </a:blip>
          <a:srcRect t="36" r="-1" b="-1"/>
          <a:stretch/>
        </p:blipFill>
        <p:spPr>
          <a:xfrm>
            <a:off x="-1" y="10"/>
            <a:ext cx="4373546" cy="6857990"/>
          </a:xfrm>
          <a:prstGeom prst="rect">
            <a:avLst/>
          </a:prstGeom>
        </p:spPr>
      </p:pic>
      <p:sp>
        <p:nvSpPr>
          <p:cNvPr id="94" name="Rectangle 93">
            <a:extLst>
              <a:ext uri="{FF2B5EF4-FFF2-40B4-BE49-F238E27FC236}">
                <a16:creationId xmlns:a16="http://schemas.microsoft.com/office/drawing/2014/main" id="{92D1D7C6-1C89-420C-8D35-483654167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1" name="Content Placeholder 2" descr="Icon SmartArt graphic">
            <a:extLst>
              <a:ext uri="{FF2B5EF4-FFF2-40B4-BE49-F238E27FC236}">
                <a16:creationId xmlns:a16="http://schemas.microsoft.com/office/drawing/2014/main" id="{2C3B66B2-5616-4950-BC4A-AF268B5D77D6}"/>
              </a:ext>
            </a:extLst>
          </p:cNvPr>
          <p:cNvGraphicFramePr>
            <a:graphicFrameLocks noGrp="1"/>
          </p:cNvGraphicFramePr>
          <p:nvPr>
            <p:ph sz="half" idx="2"/>
            <p:extLst>
              <p:ext uri="{D42A27DB-BD31-4B8C-83A1-F6EECF244321}">
                <p14:modId xmlns:p14="http://schemas.microsoft.com/office/powerpoint/2010/main" val="2115381110"/>
              </p:ext>
            </p:extLst>
          </p:nvPr>
        </p:nvGraphicFramePr>
        <p:xfrm>
          <a:off x="5100824" y="2049517"/>
          <a:ext cx="6176776" cy="381788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7679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25E0184D-40BA-41CE-B693-B66CD9242AF9}"/>
              </a:ext>
            </a:extLst>
          </p:cNvPr>
          <p:cNvPicPr>
            <a:picLocks noGrp="1" noChangeAspect="1"/>
          </p:cNvPicPr>
          <p:nvPr>
            <p:ph type="pic" idx="1"/>
          </p:nvPr>
        </p:nvPicPr>
        <p:blipFill>
          <a:blip r:embed="rId2"/>
          <a:srcRect l="18635" r="18635"/>
          <a:stretch>
            <a:fillRect/>
          </a:stretch>
        </p:blipFill>
        <p:spPr/>
      </p:pic>
      <p:sp>
        <p:nvSpPr>
          <p:cNvPr id="3" name="Title 2">
            <a:extLst>
              <a:ext uri="{FF2B5EF4-FFF2-40B4-BE49-F238E27FC236}">
                <a16:creationId xmlns:a16="http://schemas.microsoft.com/office/drawing/2014/main" id="{96C3576A-E830-40B1-84D7-DD70D0ADCCFC}"/>
              </a:ext>
            </a:extLst>
          </p:cNvPr>
          <p:cNvSpPr>
            <a:spLocks noGrp="1"/>
          </p:cNvSpPr>
          <p:nvPr>
            <p:ph type="title"/>
          </p:nvPr>
        </p:nvSpPr>
        <p:spPr/>
        <p:txBody>
          <a:bodyPr/>
          <a:lstStyle/>
          <a:p>
            <a:r>
              <a:rPr lang="en-US" dirty="0"/>
              <a:t>Business Problem</a:t>
            </a:r>
          </a:p>
        </p:txBody>
      </p:sp>
      <p:sp>
        <p:nvSpPr>
          <p:cNvPr id="4" name="Text Placeholder 3">
            <a:extLst>
              <a:ext uri="{FF2B5EF4-FFF2-40B4-BE49-F238E27FC236}">
                <a16:creationId xmlns:a16="http://schemas.microsoft.com/office/drawing/2014/main" id="{E82BFC37-7B0A-47B3-A5B4-2A627EA23CA1}"/>
              </a:ext>
            </a:extLst>
          </p:cNvPr>
          <p:cNvSpPr>
            <a:spLocks noGrp="1"/>
          </p:cNvSpPr>
          <p:nvPr>
            <p:ph type="body" sz="half" idx="2"/>
          </p:nvPr>
        </p:nvSpPr>
        <p:spPr/>
        <p:txBody>
          <a:bodyPr/>
          <a:lstStyle/>
          <a:p>
            <a:r>
              <a:rPr lang="en-US" dirty="0"/>
              <a:t>For this project, a data set containing information on stops made based on suspicious behavior was provided and our goal was to create models that could accurately predict whether an arrest was made or not given the rest of the information provided on each stop made.</a:t>
            </a:r>
          </a:p>
        </p:txBody>
      </p:sp>
    </p:spTree>
    <p:extLst>
      <p:ext uri="{BB962C8B-B14F-4D97-AF65-F5344CB8AC3E}">
        <p14:creationId xmlns:p14="http://schemas.microsoft.com/office/powerpoint/2010/main" val="4195699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285EE-2EA4-49C5-B81B-6CD4714194F2}"/>
              </a:ext>
            </a:extLst>
          </p:cNvPr>
          <p:cNvSpPr>
            <a:spLocks noGrp="1"/>
          </p:cNvSpPr>
          <p:nvPr>
            <p:ph type="title"/>
          </p:nvPr>
        </p:nvSpPr>
        <p:spPr/>
        <p:txBody>
          <a:bodyPr/>
          <a:lstStyle/>
          <a:p>
            <a:r>
              <a:rPr lang="en-US" dirty="0"/>
              <a:t>Data Used</a:t>
            </a:r>
          </a:p>
        </p:txBody>
      </p:sp>
      <p:sp>
        <p:nvSpPr>
          <p:cNvPr id="4" name="Text Placeholder 3">
            <a:extLst>
              <a:ext uri="{FF2B5EF4-FFF2-40B4-BE49-F238E27FC236}">
                <a16:creationId xmlns:a16="http://schemas.microsoft.com/office/drawing/2014/main" id="{D30BA114-7091-4BDE-9188-2A7B02ADD1E3}"/>
              </a:ext>
            </a:extLst>
          </p:cNvPr>
          <p:cNvSpPr>
            <a:spLocks noGrp="1"/>
          </p:cNvSpPr>
          <p:nvPr>
            <p:ph type="body" sz="half" idx="2"/>
          </p:nvPr>
        </p:nvSpPr>
        <p:spPr>
          <a:xfrm>
            <a:off x="723900" y="1967023"/>
            <a:ext cx="3855720" cy="3900377"/>
          </a:xfrm>
        </p:spPr>
        <p:txBody>
          <a:bodyPr/>
          <a:lstStyle/>
          <a:p>
            <a:r>
              <a:rPr lang="en-US" dirty="0"/>
              <a:t>The data set used was obtained from data.gov called Terry Stops.  It contains records of police reported under the supreme court case Terry v. Ohio 1967.  Each data point contains various aspects of each stop made such as time reported, officer gender, stop resolution, perceived subject race, etc.</a:t>
            </a:r>
          </a:p>
        </p:txBody>
      </p:sp>
      <p:pic>
        <p:nvPicPr>
          <p:cNvPr id="8" name="Picture 7">
            <a:extLst>
              <a:ext uri="{FF2B5EF4-FFF2-40B4-BE49-F238E27FC236}">
                <a16:creationId xmlns:a16="http://schemas.microsoft.com/office/drawing/2014/main" id="{192DC0EF-333D-4244-B9B7-A77FDAE4950B}"/>
              </a:ext>
            </a:extLst>
          </p:cNvPr>
          <p:cNvPicPr>
            <a:picLocks noChangeAspect="1"/>
          </p:cNvPicPr>
          <p:nvPr/>
        </p:nvPicPr>
        <p:blipFill>
          <a:blip r:embed="rId2"/>
          <a:stretch>
            <a:fillRect/>
          </a:stretch>
        </p:blipFill>
        <p:spPr>
          <a:xfrm>
            <a:off x="5539563" y="1389274"/>
            <a:ext cx="6652437" cy="2157884"/>
          </a:xfrm>
          <a:prstGeom prst="rect">
            <a:avLst/>
          </a:prstGeom>
        </p:spPr>
      </p:pic>
      <p:sp>
        <p:nvSpPr>
          <p:cNvPr id="11" name="TextBox 10">
            <a:extLst>
              <a:ext uri="{FF2B5EF4-FFF2-40B4-BE49-F238E27FC236}">
                <a16:creationId xmlns:a16="http://schemas.microsoft.com/office/drawing/2014/main" id="{883EED29-B607-4C0F-954C-6092E179E77F}"/>
              </a:ext>
            </a:extLst>
          </p:cNvPr>
          <p:cNvSpPr txBox="1"/>
          <p:nvPr/>
        </p:nvSpPr>
        <p:spPr>
          <a:xfrm>
            <a:off x="6304221" y="4332192"/>
            <a:ext cx="5163879" cy="1200329"/>
          </a:xfrm>
          <a:prstGeom prst="rect">
            <a:avLst/>
          </a:prstGeom>
          <a:noFill/>
        </p:spPr>
        <p:txBody>
          <a:bodyPr wrap="square" rtlCol="0">
            <a:spAutoFit/>
          </a:bodyPr>
          <a:lstStyle/>
          <a:p>
            <a:r>
              <a:rPr lang="en-US" dirty="0"/>
              <a:t>The cleaned data set used for the creation of each model is comprised of each feature being assigned a value of 0 or 1. (Reference code for context of what 0 or 1 indicates).</a:t>
            </a:r>
          </a:p>
        </p:txBody>
      </p:sp>
    </p:spTree>
    <p:extLst>
      <p:ext uri="{BB962C8B-B14F-4D97-AF65-F5344CB8AC3E}">
        <p14:creationId xmlns:p14="http://schemas.microsoft.com/office/powerpoint/2010/main" val="1744873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52EC4-A421-43FB-B789-B8F8E2E07822}"/>
              </a:ext>
            </a:extLst>
          </p:cNvPr>
          <p:cNvSpPr>
            <a:spLocks noGrp="1"/>
          </p:cNvSpPr>
          <p:nvPr>
            <p:ph type="title"/>
          </p:nvPr>
        </p:nvSpPr>
        <p:spPr>
          <a:xfrm>
            <a:off x="723900" y="1222744"/>
            <a:ext cx="3855720" cy="1620940"/>
          </a:xfrm>
        </p:spPr>
        <p:txBody>
          <a:bodyPr/>
          <a:lstStyle/>
          <a:p>
            <a:r>
              <a:rPr lang="en-US" dirty="0"/>
              <a:t>First Model</a:t>
            </a:r>
          </a:p>
        </p:txBody>
      </p:sp>
      <p:sp>
        <p:nvSpPr>
          <p:cNvPr id="4" name="Text Placeholder 3">
            <a:extLst>
              <a:ext uri="{FF2B5EF4-FFF2-40B4-BE49-F238E27FC236}">
                <a16:creationId xmlns:a16="http://schemas.microsoft.com/office/drawing/2014/main" id="{321C030E-8572-4BE1-90C7-D8D3E4D16A7C}"/>
              </a:ext>
            </a:extLst>
          </p:cNvPr>
          <p:cNvSpPr>
            <a:spLocks noGrp="1"/>
          </p:cNvSpPr>
          <p:nvPr>
            <p:ph type="body" sz="half" idx="2"/>
          </p:nvPr>
        </p:nvSpPr>
        <p:spPr>
          <a:xfrm>
            <a:off x="723900" y="2488019"/>
            <a:ext cx="3855720" cy="3379381"/>
          </a:xfrm>
        </p:spPr>
        <p:txBody>
          <a:bodyPr/>
          <a:lstStyle/>
          <a:p>
            <a:r>
              <a:rPr lang="en-US" dirty="0"/>
              <a:t>A Logistic Regression Model was then created and the model had an accuracy of 65.9% on the training set with an accuracy of 66.4% on the test set.</a:t>
            </a:r>
          </a:p>
        </p:txBody>
      </p:sp>
      <p:pic>
        <p:nvPicPr>
          <p:cNvPr id="16" name="Picture 15">
            <a:extLst>
              <a:ext uri="{FF2B5EF4-FFF2-40B4-BE49-F238E27FC236}">
                <a16:creationId xmlns:a16="http://schemas.microsoft.com/office/drawing/2014/main" id="{570F3B2B-46AF-4232-A9AA-1C21388E5E1A}"/>
              </a:ext>
            </a:extLst>
          </p:cNvPr>
          <p:cNvPicPr>
            <a:picLocks noChangeAspect="1"/>
          </p:cNvPicPr>
          <p:nvPr/>
        </p:nvPicPr>
        <p:blipFill>
          <a:blip r:embed="rId2"/>
          <a:stretch>
            <a:fillRect/>
          </a:stretch>
        </p:blipFill>
        <p:spPr>
          <a:xfrm>
            <a:off x="5828139" y="685800"/>
            <a:ext cx="6239815" cy="5037980"/>
          </a:xfrm>
          <a:prstGeom prst="rect">
            <a:avLst/>
          </a:prstGeom>
        </p:spPr>
      </p:pic>
    </p:spTree>
    <p:extLst>
      <p:ext uri="{BB962C8B-B14F-4D97-AF65-F5344CB8AC3E}">
        <p14:creationId xmlns:p14="http://schemas.microsoft.com/office/powerpoint/2010/main" val="73699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3D6DF-2873-4F5B-85E1-B2E92D283F7C}"/>
              </a:ext>
            </a:extLst>
          </p:cNvPr>
          <p:cNvSpPr>
            <a:spLocks noGrp="1"/>
          </p:cNvSpPr>
          <p:nvPr>
            <p:ph type="title"/>
          </p:nvPr>
        </p:nvSpPr>
        <p:spPr>
          <a:xfrm>
            <a:off x="723900" y="1461977"/>
            <a:ext cx="3855720" cy="2157884"/>
          </a:xfrm>
        </p:spPr>
        <p:txBody>
          <a:bodyPr/>
          <a:lstStyle/>
          <a:p>
            <a:r>
              <a:rPr lang="en-US" dirty="0"/>
              <a:t>Second Model</a:t>
            </a:r>
          </a:p>
        </p:txBody>
      </p:sp>
      <p:pic>
        <p:nvPicPr>
          <p:cNvPr id="6" name="Content Placeholder 5">
            <a:extLst>
              <a:ext uri="{FF2B5EF4-FFF2-40B4-BE49-F238E27FC236}">
                <a16:creationId xmlns:a16="http://schemas.microsoft.com/office/drawing/2014/main" id="{DB20830A-B1BA-49D3-946F-D86CF782785F}"/>
              </a:ext>
            </a:extLst>
          </p:cNvPr>
          <p:cNvPicPr>
            <a:picLocks noGrp="1" noChangeAspect="1"/>
          </p:cNvPicPr>
          <p:nvPr>
            <p:ph idx="1"/>
          </p:nvPr>
        </p:nvPicPr>
        <p:blipFill>
          <a:blip r:embed="rId2"/>
          <a:stretch>
            <a:fillRect/>
          </a:stretch>
        </p:blipFill>
        <p:spPr>
          <a:xfrm>
            <a:off x="6256338" y="1461977"/>
            <a:ext cx="5211762" cy="3860287"/>
          </a:xfrm>
        </p:spPr>
      </p:pic>
      <p:sp>
        <p:nvSpPr>
          <p:cNvPr id="4" name="Text Placeholder 3">
            <a:extLst>
              <a:ext uri="{FF2B5EF4-FFF2-40B4-BE49-F238E27FC236}">
                <a16:creationId xmlns:a16="http://schemas.microsoft.com/office/drawing/2014/main" id="{77021935-C963-4E5D-BCFD-E3C65615C9F8}"/>
              </a:ext>
            </a:extLst>
          </p:cNvPr>
          <p:cNvSpPr>
            <a:spLocks noGrp="1"/>
          </p:cNvSpPr>
          <p:nvPr>
            <p:ph type="body" sz="half" idx="2"/>
          </p:nvPr>
        </p:nvSpPr>
        <p:spPr>
          <a:xfrm>
            <a:off x="723900" y="3104707"/>
            <a:ext cx="3855720" cy="2762693"/>
          </a:xfrm>
        </p:spPr>
        <p:txBody>
          <a:bodyPr/>
          <a:lstStyle/>
          <a:p>
            <a:r>
              <a:rPr lang="en-US" dirty="0"/>
              <a:t>The second model created was a K Neighbors Classifier Model.  This model was found to have an accuracy score of 61.6% with an F1 Score of 0.4965.</a:t>
            </a:r>
          </a:p>
        </p:txBody>
      </p:sp>
    </p:spTree>
    <p:extLst>
      <p:ext uri="{BB962C8B-B14F-4D97-AF65-F5344CB8AC3E}">
        <p14:creationId xmlns:p14="http://schemas.microsoft.com/office/powerpoint/2010/main" val="3122007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5E56E-2A0D-49C1-A61A-220AB7E01D32}"/>
              </a:ext>
            </a:extLst>
          </p:cNvPr>
          <p:cNvSpPr>
            <a:spLocks noGrp="1"/>
          </p:cNvSpPr>
          <p:nvPr>
            <p:ph type="title"/>
          </p:nvPr>
        </p:nvSpPr>
        <p:spPr/>
        <p:txBody>
          <a:bodyPr/>
          <a:lstStyle/>
          <a:p>
            <a:r>
              <a:rPr lang="en-US" dirty="0"/>
              <a:t>Third Model</a:t>
            </a:r>
          </a:p>
        </p:txBody>
      </p:sp>
      <p:sp>
        <p:nvSpPr>
          <p:cNvPr id="4" name="Text Placeholder 3">
            <a:extLst>
              <a:ext uri="{FF2B5EF4-FFF2-40B4-BE49-F238E27FC236}">
                <a16:creationId xmlns:a16="http://schemas.microsoft.com/office/drawing/2014/main" id="{A109BDC5-002E-4773-A0BE-AFA3D873D928}"/>
              </a:ext>
            </a:extLst>
          </p:cNvPr>
          <p:cNvSpPr>
            <a:spLocks noGrp="1"/>
          </p:cNvSpPr>
          <p:nvPr>
            <p:ph type="body" sz="half" idx="2"/>
          </p:nvPr>
        </p:nvSpPr>
        <p:spPr>
          <a:xfrm>
            <a:off x="723900" y="1807535"/>
            <a:ext cx="3855720" cy="4059865"/>
          </a:xfrm>
        </p:spPr>
        <p:txBody>
          <a:bodyPr/>
          <a:lstStyle/>
          <a:p>
            <a:r>
              <a:rPr lang="en-US" dirty="0"/>
              <a:t>The third model created was a Decision Tree Classifier Model which was found to have an accuracy score of 66.1%.  The AUC was 0.61.</a:t>
            </a:r>
          </a:p>
        </p:txBody>
      </p:sp>
      <p:pic>
        <p:nvPicPr>
          <p:cNvPr id="10" name="Picture 9">
            <a:extLst>
              <a:ext uri="{FF2B5EF4-FFF2-40B4-BE49-F238E27FC236}">
                <a16:creationId xmlns:a16="http://schemas.microsoft.com/office/drawing/2014/main" id="{20B22F20-D62B-4103-91A9-F19E012CBCF4}"/>
              </a:ext>
            </a:extLst>
          </p:cNvPr>
          <p:cNvPicPr>
            <a:picLocks noChangeAspect="1"/>
          </p:cNvPicPr>
          <p:nvPr/>
        </p:nvPicPr>
        <p:blipFill>
          <a:blip r:embed="rId2"/>
          <a:stretch>
            <a:fillRect/>
          </a:stretch>
        </p:blipFill>
        <p:spPr>
          <a:xfrm>
            <a:off x="5720316" y="216160"/>
            <a:ext cx="6292413" cy="6407924"/>
          </a:xfrm>
          <a:prstGeom prst="rect">
            <a:avLst/>
          </a:prstGeom>
        </p:spPr>
      </p:pic>
    </p:spTree>
    <p:extLst>
      <p:ext uri="{BB962C8B-B14F-4D97-AF65-F5344CB8AC3E}">
        <p14:creationId xmlns:p14="http://schemas.microsoft.com/office/powerpoint/2010/main" val="2029350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33801-6ED7-4395-91DF-46485AF94542}"/>
              </a:ext>
            </a:extLst>
          </p:cNvPr>
          <p:cNvSpPr>
            <a:spLocks noGrp="1"/>
          </p:cNvSpPr>
          <p:nvPr>
            <p:ph type="title"/>
          </p:nvPr>
        </p:nvSpPr>
        <p:spPr/>
        <p:txBody>
          <a:bodyPr/>
          <a:lstStyle/>
          <a:p>
            <a:r>
              <a:rPr lang="en-US" dirty="0"/>
              <a:t>Final Models</a:t>
            </a:r>
          </a:p>
        </p:txBody>
      </p:sp>
      <p:pic>
        <p:nvPicPr>
          <p:cNvPr id="6" name="Content Placeholder 5">
            <a:extLst>
              <a:ext uri="{FF2B5EF4-FFF2-40B4-BE49-F238E27FC236}">
                <a16:creationId xmlns:a16="http://schemas.microsoft.com/office/drawing/2014/main" id="{FB3AC792-8EC9-4A9F-8983-322468DE45C0}"/>
              </a:ext>
            </a:extLst>
          </p:cNvPr>
          <p:cNvPicPr>
            <a:picLocks noGrp="1" noChangeAspect="1"/>
          </p:cNvPicPr>
          <p:nvPr>
            <p:ph idx="1"/>
          </p:nvPr>
        </p:nvPicPr>
        <p:blipFill>
          <a:blip r:embed="rId2"/>
          <a:stretch>
            <a:fillRect/>
          </a:stretch>
        </p:blipFill>
        <p:spPr>
          <a:xfrm>
            <a:off x="1269970" y="3429000"/>
            <a:ext cx="2763579" cy="2420622"/>
          </a:xfrm>
        </p:spPr>
      </p:pic>
      <p:sp>
        <p:nvSpPr>
          <p:cNvPr id="4" name="Text Placeholder 3">
            <a:extLst>
              <a:ext uri="{FF2B5EF4-FFF2-40B4-BE49-F238E27FC236}">
                <a16:creationId xmlns:a16="http://schemas.microsoft.com/office/drawing/2014/main" id="{6906BBEB-8213-489C-8EB2-EEEB66C5C908}"/>
              </a:ext>
            </a:extLst>
          </p:cNvPr>
          <p:cNvSpPr>
            <a:spLocks noGrp="1"/>
          </p:cNvSpPr>
          <p:nvPr>
            <p:ph type="body" sz="half" idx="2"/>
          </p:nvPr>
        </p:nvSpPr>
        <p:spPr>
          <a:xfrm>
            <a:off x="723900" y="1477927"/>
            <a:ext cx="3855720" cy="4389474"/>
          </a:xfrm>
        </p:spPr>
        <p:txBody>
          <a:bodyPr/>
          <a:lstStyle/>
          <a:p>
            <a:r>
              <a:rPr lang="en-US" dirty="0"/>
              <a:t>The final models created were an Adaboost and Gradient Boosting Classifier.</a:t>
            </a:r>
          </a:p>
          <a:p>
            <a:r>
              <a:rPr lang="en-US" dirty="0"/>
              <a:t>The accuracy and F1 scores of both models on the training and testing metrics can be seen below.</a:t>
            </a:r>
          </a:p>
        </p:txBody>
      </p:sp>
      <p:pic>
        <p:nvPicPr>
          <p:cNvPr id="8" name="Picture 7">
            <a:extLst>
              <a:ext uri="{FF2B5EF4-FFF2-40B4-BE49-F238E27FC236}">
                <a16:creationId xmlns:a16="http://schemas.microsoft.com/office/drawing/2014/main" id="{0B04784A-E087-4D54-B2A8-17806DA048CD}"/>
              </a:ext>
            </a:extLst>
          </p:cNvPr>
          <p:cNvPicPr>
            <a:picLocks noChangeAspect="1"/>
          </p:cNvPicPr>
          <p:nvPr/>
        </p:nvPicPr>
        <p:blipFill>
          <a:blip r:embed="rId3"/>
          <a:stretch>
            <a:fillRect/>
          </a:stretch>
        </p:blipFill>
        <p:spPr>
          <a:xfrm>
            <a:off x="5977863" y="1462043"/>
            <a:ext cx="5927057" cy="3551142"/>
          </a:xfrm>
          <a:prstGeom prst="rect">
            <a:avLst/>
          </a:prstGeom>
        </p:spPr>
      </p:pic>
    </p:spTree>
    <p:extLst>
      <p:ext uri="{BB962C8B-B14F-4D97-AF65-F5344CB8AC3E}">
        <p14:creationId xmlns:p14="http://schemas.microsoft.com/office/powerpoint/2010/main" val="3633344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79A2F-1855-491D-81D7-9D467562BC4C}"/>
              </a:ext>
            </a:extLst>
          </p:cNvPr>
          <p:cNvSpPr>
            <a:spLocks noGrp="1"/>
          </p:cNvSpPr>
          <p:nvPr>
            <p:ph type="title"/>
          </p:nvPr>
        </p:nvSpPr>
        <p:spPr>
          <a:xfrm>
            <a:off x="723900" y="1307806"/>
            <a:ext cx="3855720" cy="2121194"/>
          </a:xfrm>
        </p:spPr>
        <p:txBody>
          <a:bodyPr/>
          <a:lstStyle/>
          <a:p>
            <a:r>
              <a:rPr lang="en-US" dirty="0"/>
              <a:t>Grid Search</a:t>
            </a:r>
          </a:p>
        </p:txBody>
      </p:sp>
      <p:pic>
        <p:nvPicPr>
          <p:cNvPr id="6" name="Content Placeholder 5">
            <a:extLst>
              <a:ext uri="{FF2B5EF4-FFF2-40B4-BE49-F238E27FC236}">
                <a16:creationId xmlns:a16="http://schemas.microsoft.com/office/drawing/2014/main" id="{12219A84-9CB2-4AED-87E8-AE63B81AEA8B}"/>
              </a:ext>
            </a:extLst>
          </p:cNvPr>
          <p:cNvPicPr>
            <a:picLocks noGrp="1" noChangeAspect="1"/>
          </p:cNvPicPr>
          <p:nvPr>
            <p:ph idx="1"/>
          </p:nvPr>
        </p:nvPicPr>
        <p:blipFill>
          <a:blip r:embed="rId2"/>
          <a:stretch>
            <a:fillRect/>
          </a:stretch>
        </p:blipFill>
        <p:spPr>
          <a:xfrm>
            <a:off x="5671546" y="884561"/>
            <a:ext cx="6476085" cy="4759269"/>
          </a:xfrm>
        </p:spPr>
      </p:pic>
      <p:sp>
        <p:nvSpPr>
          <p:cNvPr id="4" name="Text Placeholder 3">
            <a:extLst>
              <a:ext uri="{FF2B5EF4-FFF2-40B4-BE49-F238E27FC236}">
                <a16:creationId xmlns:a16="http://schemas.microsoft.com/office/drawing/2014/main" id="{4A7CD0E1-9A47-42B5-B19D-A16CBFEF0D49}"/>
              </a:ext>
            </a:extLst>
          </p:cNvPr>
          <p:cNvSpPr>
            <a:spLocks noGrp="1"/>
          </p:cNvSpPr>
          <p:nvPr>
            <p:ph type="body" sz="half" idx="2"/>
          </p:nvPr>
        </p:nvSpPr>
        <p:spPr>
          <a:xfrm>
            <a:off x="723900" y="2190307"/>
            <a:ext cx="3855720" cy="3677093"/>
          </a:xfrm>
        </p:spPr>
        <p:txBody>
          <a:bodyPr>
            <a:normAutofit/>
          </a:bodyPr>
          <a:lstStyle/>
          <a:p>
            <a:r>
              <a:rPr lang="en-US" dirty="0"/>
              <a:t>After reviewing all models and their accuracy ratings.  The decision tree classifier model was chosen to be run through grid search.  The mean cross validation score was 66.55% and the grid search was made to run through 648 different permutations.  It was found that the random forest grid search slightly underperformed compared to the baseline model.</a:t>
            </a:r>
          </a:p>
        </p:txBody>
      </p:sp>
    </p:spTree>
    <p:extLst>
      <p:ext uri="{BB962C8B-B14F-4D97-AF65-F5344CB8AC3E}">
        <p14:creationId xmlns:p14="http://schemas.microsoft.com/office/powerpoint/2010/main" val="419555176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755A93C-578E-47D2-96A6-AF17136F6BCE}">
  <ds:schemaRefs>
    <ds:schemaRef ds:uri="71af3243-3dd4-4a8d-8c0d-dd76da1f02a5"/>
    <ds:schemaRef ds:uri="http://purl.org/dc/dcmitype/"/>
    <ds:schemaRef ds:uri="16c05727-aa75-4e4a-9b5f-8a80a1165891"/>
    <ds:schemaRef ds:uri="http://schemas.microsoft.com/office/2006/documentManagement/types"/>
    <ds:schemaRef ds:uri="http://schemas.microsoft.com/office/infopath/2007/PartnerControls"/>
    <ds:schemaRef ds:uri="http://schemas.microsoft.com/office/2006/metadata/properties"/>
    <ds:schemaRef ds:uri="http://purl.org/dc/elements/1.1/"/>
    <ds:schemaRef ds:uri="http://schemas.openxmlformats.org/package/2006/metadata/core-properties"/>
    <ds:schemaRef ds:uri="http://www.w3.org/XML/1998/namespace"/>
    <ds:schemaRef ds:uri="http://purl.org/dc/terms/"/>
  </ds:schemaRefs>
</ds:datastoreItem>
</file>

<file path=customXml/itemProps2.xml><?xml version="1.0" encoding="utf-8"?>
<ds:datastoreItem xmlns:ds="http://schemas.openxmlformats.org/officeDocument/2006/customXml" ds:itemID="{7F32B251-29F3-43CE-BD66-A3B48CC7BC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9E48938-CE0A-4976-83E6-A8FD4583CC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Travel design</Template>
  <TotalTime>60</TotalTime>
  <Words>481</Words>
  <Application>Microsoft Office PowerPoint</Application>
  <PresentationFormat>Widescreen</PresentationFormat>
  <Paragraphs>28</Paragraphs>
  <Slides>11</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Calibri</vt:lpstr>
      <vt:lpstr>Franklin Gothic Book</vt:lpstr>
      <vt:lpstr>Crop</vt:lpstr>
      <vt:lpstr>Phase 3 Project</vt:lpstr>
      <vt:lpstr>Outline</vt:lpstr>
      <vt:lpstr>Business Problem</vt:lpstr>
      <vt:lpstr>Data Used</vt:lpstr>
      <vt:lpstr>First Model</vt:lpstr>
      <vt:lpstr>Second Model</vt:lpstr>
      <vt:lpstr>Third Model</vt:lpstr>
      <vt:lpstr>Final Models</vt:lpstr>
      <vt:lpstr>Grid Search</vt:lpstr>
      <vt:lpstr>Conclusions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 Design</dc:title>
  <dc:creator>ryan chung</dc:creator>
  <cp:lastModifiedBy>ryan chung</cp:lastModifiedBy>
  <cp:revision>6</cp:revision>
  <cp:lastPrinted>2021-10-08T14:51:20Z</cp:lastPrinted>
  <dcterms:created xsi:type="dcterms:W3CDTF">2021-10-08T07:16:18Z</dcterms:created>
  <dcterms:modified xsi:type="dcterms:W3CDTF">2021-10-08T14:52:47Z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