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72" r:id="rId9"/>
    <p:sldId id="264" r:id="rId10"/>
    <p:sldId id="273" r:id="rId11"/>
    <p:sldId id="274" r:id="rId12"/>
    <p:sldId id="275" r:id="rId13"/>
    <p:sldId id="276" r:id="rId14"/>
    <p:sldId id="277" r:id="rId15"/>
    <p:sldId id="278" r:id="rId16"/>
    <p:sldId id="279" r:id="rId17"/>
    <p:sldId id="259" r:id="rId18"/>
    <p:sldId id="26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0704" autoAdjust="0"/>
  </p:normalViewPr>
  <p:slideViewPr>
    <p:cSldViewPr snapToGrid="0">
      <p:cViewPr varScale="1">
        <p:scale>
          <a:sx n="84" d="100"/>
          <a:sy n="84" d="100"/>
        </p:scale>
        <p:origin x="108" y="5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12/7/2021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Chest X-Ray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Ryan S. Chung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Initial CNN</a:t>
            </a:r>
          </a:p>
        </p:txBody>
      </p:sp>
      <p:pic>
        <p:nvPicPr>
          <p:cNvPr id="3" name="Picture 2">
            <a:extLst>
              <a:ext uri="{FF2B5EF4-FFF2-40B4-BE49-F238E27FC236}">
                <a16:creationId xmlns:a16="http://schemas.microsoft.com/office/drawing/2014/main" id="{01670973-69D8-4B99-8BAE-7FA289B2001A}"/>
              </a:ext>
            </a:extLst>
          </p:cNvPr>
          <p:cNvPicPr>
            <a:picLocks noChangeAspect="1"/>
          </p:cNvPicPr>
          <p:nvPr/>
        </p:nvPicPr>
        <p:blipFill>
          <a:blip r:embed="rId2"/>
          <a:stretch>
            <a:fillRect/>
          </a:stretch>
        </p:blipFill>
        <p:spPr>
          <a:xfrm>
            <a:off x="258784" y="630413"/>
            <a:ext cx="4983480" cy="2422738"/>
          </a:xfrm>
          <a:prstGeom prst="rect">
            <a:avLst/>
          </a:prstGeom>
        </p:spPr>
      </p:pic>
      <p:pic>
        <p:nvPicPr>
          <p:cNvPr id="9" name="Picture 8">
            <a:extLst>
              <a:ext uri="{FF2B5EF4-FFF2-40B4-BE49-F238E27FC236}">
                <a16:creationId xmlns:a16="http://schemas.microsoft.com/office/drawing/2014/main" id="{0A73C2BF-EB2E-40E0-A4D8-B4371AC3002C}"/>
              </a:ext>
            </a:extLst>
          </p:cNvPr>
          <p:cNvPicPr>
            <a:picLocks noChangeAspect="1"/>
          </p:cNvPicPr>
          <p:nvPr/>
        </p:nvPicPr>
        <p:blipFill>
          <a:blip r:embed="rId3"/>
          <a:stretch>
            <a:fillRect/>
          </a:stretch>
        </p:blipFill>
        <p:spPr>
          <a:xfrm>
            <a:off x="6096000" y="843385"/>
            <a:ext cx="4699218" cy="1996793"/>
          </a:xfrm>
          <a:prstGeom prst="rect">
            <a:avLst/>
          </a:prstGeom>
        </p:spPr>
      </p:pic>
      <p:pic>
        <p:nvPicPr>
          <p:cNvPr id="12" name="Picture 11">
            <a:extLst>
              <a:ext uri="{FF2B5EF4-FFF2-40B4-BE49-F238E27FC236}">
                <a16:creationId xmlns:a16="http://schemas.microsoft.com/office/drawing/2014/main" id="{21876290-2D3D-4EB5-9814-EF122E9597DC}"/>
              </a:ext>
            </a:extLst>
          </p:cNvPr>
          <p:cNvPicPr>
            <a:picLocks noChangeAspect="1"/>
          </p:cNvPicPr>
          <p:nvPr/>
        </p:nvPicPr>
        <p:blipFill>
          <a:blip r:embed="rId4"/>
          <a:stretch>
            <a:fillRect/>
          </a:stretch>
        </p:blipFill>
        <p:spPr>
          <a:xfrm>
            <a:off x="838200" y="3353962"/>
            <a:ext cx="4487884" cy="3184950"/>
          </a:xfrm>
          <a:prstGeom prst="rect">
            <a:avLst/>
          </a:prstGeom>
        </p:spPr>
      </p:pic>
      <p:pic>
        <p:nvPicPr>
          <p:cNvPr id="16" name="Picture 15">
            <a:extLst>
              <a:ext uri="{FF2B5EF4-FFF2-40B4-BE49-F238E27FC236}">
                <a16:creationId xmlns:a16="http://schemas.microsoft.com/office/drawing/2014/main" id="{02DD026F-2D3E-4BA3-A06C-89A7C770A87D}"/>
              </a:ext>
            </a:extLst>
          </p:cNvPr>
          <p:cNvPicPr>
            <a:picLocks noChangeAspect="1"/>
          </p:cNvPicPr>
          <p:nvPr/>
        </p:nvPicPr>
        <p:blipFill>
          <a:blip r:embed="rId5"/>
          <a:stretch>
            <a:fillRect/>
          </a:stretch>
        </p:blipFill>
        <p:spPr>
          <a:xfrm>
            <a:off x="5875610" y="3003969"/>
            <a:ext cx="4723809" cy="3352381"/>
          </a:xfrm>
          <a:prstGeom prst="rect">
            <a:avLst/>
          </a:prstGeom>
        </p:spPr>
      </p:pic>
    </p:spTree>
    <p:extLst>
      <p:ext uri="{BB962C8B-B14F-4D97-AF65-F5344CB8AC3E}">
        <p14:creationId xmlns:p14="http://schemas.microsoft.com/office/powerpoint/2010/main" val="219460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2nd CNN</a:t>
            </a:r>
          </a:p>
        </p:txBody>
      </p:sp>
      <p:pic>
        <p:nvPicPr>
          <p:cNvPr id="8" name="Picture 7">
            <a:extLst>
              <a:ext uri="{FF2B5EF4-FFF2-40B4-BE49-F238E27FC236}">
                <a16:creationId xmlns:a16="http://schemas.microsoft.com/office/drawing/2014/main" id="{9F07A465-6C32-489F-8879-683D81CAC0A5}"/>
              </a:ext>
            </a:extLst>
          </p:cNvPr>
          <p:cNvPicPr>
            <a:picLocks noChangeAspect="1"/>
          </p:cNvPicPr>
          <p:nvPr/>
        </p:nvPicPr>
        <p:blipFill>
          <a:blip r:embed="rId2"/>
          <a:stretch>
            <a:fillRect/>
          </a:stretch>
        </p:blipFill>
        <p:spPr>
          <a:xfrm>
            <a:off x="418391" y="627063"/>
            <a:ext cx="5073397" cy="3626575"/>
          </a:xfrm>
          <a:prstGeom prst="rect">
            <a:avLst/>
          </a:prstGeom>
        </p:spPr>
      </p:pic>
      <p:pic>
        <p:nvPicPr>
          <p:cNvPr id="11" name="Picture 10">
            <a:extLst>
              <a:ext uri="{FF2B5EF4-FFF2-40B4-BE49-F238E27FC236}">
                <a16:creationId xmlns:a16="http://schemas.microsoft.com/office/drawing/2014/main" id="{A7F5FA4C-374A-4247-A8F2-FE6272B14F3F}"/>
              </a:ext>
            </a:extLst>
          </p:cNvPr>
          <p:cNvPicPr>
            <a:picLocks noChangeAspect="1"/>
          </p:cNvPicPr>
          <p:nvPr/>
        </p:nvPicPr>
        <p:blipFill>
          <a:blip r:embed="rId3"/>
          <a:stretch>
            <a:fillRect/>
          </a:stretch>
        </p:blipFill>
        <p:spPr>
          <a:xfrm>
            <a:off x="418391" y="4436201"/>
            <a:ext cx="4917362" cy="2102711"/>
          </a:xfrm>
          <a:prstGeom prst="rect">
            <a:avLst/>
          </a:prstGeom>
        </p:spPr>
      </p:pic>
      <p:pic>
        <p:nvPicPr>
          <p:cNvPr id="14" name="Picture 13">
            <a:extLst>
              <a:ext uri="{FF2B5EF4-FFF2-40B4-BE49-F238E27FC236}">
                <a16:creationId xmlns:a16="http://schemas.microsoft.com/office/drawing/2014/main" id="{2D5C8852-906A-4477-B93C-9B4C7B4DAD6B}"/>
              </a:ext>
            </a:extLst>
          </p:cNvPr>
          <p:cNvPicPr>
            <a:picLocks noChangeAspect="1"/>
          </p:cNvPicPr>
          <p:nvPr/>
        </p:nvPicPr>
        <p:blipFill>
          <a:blip r:embed="rId4"/>
          <a:stretch>
            <a:fillRect/>
          </a:stretch>
        </p:blipFill>
        <p:spPr>
          <a:xfrm>
            <a:off x="6786348" y="627063"/>
            <a:ext cx="4115227" cy="2874127"/>
          </a:xfrm>
          <a:prstGeom prst="rect">
            <a:avLst/>
          </a:prstGeom>
        </p:spPr>
      </p:pic>
      <p:pic>
        <p:nvPicPr>
          <p:cNvPr id="17" name="Picture 16">
            <a:extLst>
              <a:ext uri="{FF2B5EF4-FFF2-40B4-BE49-F238E27FC236}">
                <a16:creationId xmlns:a16="http://schemas.microsoft.com/office/drawing/2014/main" id="{8118AC8B-3BEF-4AC3-9CF8-46758E7C99DD}"/>
              </a:ext>
            </a:extLst>
          </p:cNvPr>
          <p:cNvPicPr>
            <a:picLocks noChangeAspect="1"/>
          </p:cNvPicPr>
          <p:nvPr/>
        </p:nvPicPr>
        <p:blipFill>
          <a:blip r:embed="rId5"/>
          <a:stretch>
            <a:fillRect/>
          </a:stretch>
        </p:blipFill>
        <p:spPr>
          <a:xfrm>
            <a:off x="5595473" y="3430678"/>
            <a:ext cx="4115227" cy="2874127"/>
          </a:xfrm>
          <a:prstGeom prst="rect">
            <a:avLst/>
          </a:prstGeom>
        </p:spPr>
      </p:pic>
    </p:spTree>
    <p:extLst>
      <p:ext uri="{BB962C8B-B14F-4D97-AF65-F5344CB8AC3E}">
        <p14:creationId xmlns:p14="http://schemas.microsoft.com/office/powerpoint/2010/main" val="2676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Tuning with Talos</a:t>
            </a:r>
          </a:p>
        </p:txBody>
      </p:sp>
      <p:pic>
        <p:nvPicPr>
          <p:cNvPr id="3" name="Picture 2">
            <a:extLst>
              <a:ext uri="{FF2B5EF4-FFF2-40B4-BE49-F238E27FC236}">
                <a16:creationId xmlns:a16="http://schemas.microsoft.com/office/drawing/2014/main" id="{A524031D-CB7C-41C3-9B8F-DA6CBE0E82EA}"/>
              </a:ext>
            </a:extLst>
          </p:cNvPr>
          <p:cNvPicPr>
            <a:picLocks noChangeAspect="1"/>
          </p:cNvPicPr>
          <p:nvPr/>
        </p:nvPicPr>
        <p:blipFill>
          <a:blip r:embed="rId2"/>
          <a:stretch>
            <a:fillRect/>
          </a:stretch>
        </p:blipFill>
        <p:spPr>
          <a:xfrm>
            <a:off x="243670" y="1143001"/>
            <a:ext cx="5578009" cy="4738776"/>
          </a:xfrm>
          <a:prstGeom prst="rect">
            <a:avLst/>
          </a:prstGeom>
        </p:spPr>
      </p:pic>
      <p:pic>
        <p:nvPicPr>
          <p:cNvPr id="10" name="Picture 9">
            <a:extLst>
              <a:ext uri="{FF2B5EF4-FFF2-40B4-BE49-F238E27FC236}">
                <a16:creationId xmlns:a16="http://schemas.microsoft.com/office/drawing/2014/main" id="{43AEDC07-70EA-41DD-B763-3B43733576DA}"/>
              </a:ext>
            </a:extLst>
          </p:cNvPr>
          <p:cNvPicPr>
            <a:picLocks noChangeAspect="1"/>
          </p:cNvPicPr>
          <p:nvPr/>
        </p:nvPicPr>
        <p:blipFill>
          <a:blip r:embed="rId3"/>
          <a:stretch>
            <a:fillRect/>
          </a:stretch>
        </p:blipFill>
        <p:spPr>
          <a:xfrm>
            <a:off x="6096000" y="1962716"/>
            <a:ext cx="5479346" cy="2932567"/>
          </a:xfrm>
          <a:prstGeom prst="rect">
            <a:avLst/>
          </a:prstGeom>
        </p:spPr>
      </p:pic>
    </p:spTree>
    <p:extLst>
      <p:ext uri="{BB962C8B-B14F-4D97-AF65-F5344CB8AC3E}">
        <p14:creationId xmlns:p14="http://schemas.microsoft.com/office/powerpoint/2010/main" val="102241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13</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Final Model</a:t>
            </a:r>
          </a:p>
        </p:txBody>
      </p:sp>
      <p:pic>
        <p:nvPicPr>
          <p:cNvPr id="3" name="Picture 2">
            <a:extLst>
              <a:ext uri="{FF2B5EF4-FFF2-40B4-BE49-F238E27FC236}">
                <a16:creationId xmlns:a16="http://schemas.microsoft.com/office/drawing/2014/main" id="{DE366313-C384-46AC-8192-F2D7F4E37D04}"/>
              </a:ext>
            </a:extLst>
          </p:cNvPr>
          <p:cNvPicPr>
            <a:picLocks noChangeAspect="1"/>
          </p:cNvPicPr>
          <p:nvPr/>
        </p:nvPicPr>
        <p:blipFill>
          <a:blip r:embed="rId2"/>
          <a:stretch>
            <a:fillRect/>
          </a:stretch>
        </p:blipFill>
        <p:spPr>
          <a:xfrm>
            <a:off x="598037" y="724110"/>
            <a:ext cx="4630334" cy="3393109"/>
          </a:xfrm>
          <a:prstGeom prst="rect">
            <a:avLst/>
          </a:prstGeom>
        </p:spPr>
      </p:pic>
      <p:pic>
        <p:nvPicPr>
          <p:cNvPr id="10" name="Picture 9">
            <a:extLst>
              <a:ext uri="{FF2B5EF4-FFF2-40B4-BE49-F238E27FC236}">
                <a16:creationId xmlns:a16="http://schemas.microsoft.com/office/drawing/2014/main" id="{92C0F0B5-9213-4566-8991-64867EA6B2E7}"/>
              </a:ext>
            </a:extLst>
          </p:cNvPr>
          <p:cNvPicPr>
            <a:picLocks noChangeAspect="1"/>
          </p:cNvPicPr>
          <p:nvPr/>
        </p:nvPicPr>
        <p:blipFill>
          <a:blip r:embed="rId3"/>
          <a:stretch>
            <a:fillRect/>
          </a:stretch>
        </p:blipFill>
        <p:spPr>
          <a:xfrm>
            <a:off x="133534" y="4377349"/>
            <a:ext cx="4907096" cy="2167300"/>
          </a:xfrm>
          <a:prstGeom prst="rect">
            <a:avLst/>
          </a:prstGeom>
        </p:spPr>
      </p:pic>
      <p:pic>
        <p:nvPicPr>
          <p:cNvPr id="14" name="Picture 13">
            <a:extLst>
              <a:ext uri="{FF2B5EF4-FFF2-40B4-BE49-F238E27FC236}">
                <a16:creationId xmlns:a16="http://schemas.microsoft.com/office/drawing/2014/main" id="{284A0D85-1C5A-4B8D-839E-2E9D4C4F3A40}"/>
              </a:ext>
            </a:extLst>
          </p:cNvPr>
          <p:cNvPicPr>
            <a:picLocks noChangeAspect="1"/>
          </p:cNvPicPr>
          <p:nvPr/>
        </p:nvPicPr>
        <p:blipFill>
          <a:blip r:embed="rId4"/>
          <a:stretch>
            <a:fillRect/>
          </a:stretch>
        </p:blipFill>
        <p:spPr>
          <a:xfrm>
            <a:off x="6372224" y="724110"/>
            <a:ext cx="4274524" cy="3033534"/>
          </a:xfrm>
          <a:prstGeom prst="rect">
            <a:avLst/>
          </a:prstGeom>
        </p:spPr>
      </p:pic>
      <p:pic>
        <p:nvPicPr>
          <p:cNvPr id="17" name="Picture 16">
            <a:extLst>
              <a:ext uri="{FF2B5EF4-FFF2-40B4-BE49-F238E27FC236}">
                <a16:creationId xmlns:a16="http://schemas.microsoft.com/office/drawing/2014/main" id="{7BFA0388-0E06-4D59-AFB7-151DFAF049F2}"/>
              </a:ext>
            </a:extLst>
          </p:cNvPr>
          <p:cNvPicPr>
            <a:picLocks noChangeAspect="1"/>
          </p:cNvPicPr>
          <p:nvPr/>
        </p:nvPicPr>
        <p:blipFill>
          <a:blip r:embed="rId5"/>
          <a:stretch>
            <a:fillRect/>
          </a:stretch>
        </p:blipFill>
        <p:spPr>
          <a:xfrm>
            <a:off x="5651576" y="3797578"/>
            <a:ext cx="4120035" cy="2923897"/>
          </a:xfrm>
          <a:prstGeom prst="rect">
            <a:avLst/>
          </a:prstGeom>
        </p:spPr>
      </p:pic>
    </p:spTree>
    <p:extLst>
      <p:ext uri="{BB962C8B-B14F-4D97-AF65-F5344CB8AC3E}">
        <p14:creationId xmlns:p14="http://schemas.microsoft.com/office/powerpoint/2010/main" val="346967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Conclusion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Our final MLP model had an accuracy of 95% on the training set of images.</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The final MLP model had an accuracy of 81% on the validation set of images.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After being run through a grid search, the final Convolutional Neural Network had an accuracy of 100% on the training set of images.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After being run through a grid search, the final Convolutional Neural Network had an accuracy of 81% on the training set of images.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Questions?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Data</a:t>
            </a:r>
          </a:p>
          <a:p>
            <a:r>
              <a:rPr lang="en-US" dirty="0"/>
              <a:t>Methods</a:t>
            </a:r>
          </a:p>
          <a:p>
            <a:r>
              <a:rPr lang="en-US" dirty="0"/>
              <a:t>Results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For this project, the presented business problem was to assist an agency in identifying whether chest x-ray images indicated signs of Pneumonia or not.  Our goal for this project was to create an image classification model that would accurately predict whether a provided chest x-ray was healthy or not.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030006"/>
          </a:xfrm>
        </p:spPr>
        <p:txBody>
          <a:bodyPr>
            <a:normAutofit fontScale="92500" lnSpcReduction="20000"/>
          </a:bodyPr>
          <a:lstStyle/>
          <a:p>
            <a:r>
              <a:rPr lang="en-US" b="0" i="0" dirty="0">
                <a:effectLst/>
                <a:latin typeface="+mj-lt"/>
              </a:rPr>
              <a:t>For this project, a dataset from Kaggle called Chest X-Ray Images (Pneumonia) was used. It should also be mentioned that the initial source of images for the Kaggle dataset were obtained from Mendeley Data which houses thousands of validated OCT and Chest X-Ray images. The data from the Kaggle set was well organized which made its use for the completion of this project swift. As stated earlier, the images from the Kaggle dataset consisted of healthy chest X-rays and chest X-rays with indications of Pneumonia.</a:t>
            </a:r>
            <a:endParaRPr lang="en-US" dirty="0">
              <a:latin typeface="+mj-lt"/>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Methods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In this project, initially a Multi-Layer Perception model was created.  After the MLP was created, we then moved forward to creating a Convolutional Neural Network model.  Once the model had been created, it was then run through a grid search using Talos in order to find the best parameters for the model.</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048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2663827"/>
            <a:ext cx="8421688" cy="1325563"/>
          </a:xfrm>
        </p:spPr>
        <p:txBody>
          <a:bodyPr/>
          <a:lstStyle/>
          <a:p>
            <a:r>
              <a:rPr lang="en-US" dirty="0"/>
              <a:t>Results</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Initial MLP</a:t>
            </a:r>
          </a:p>
        </p:txBody>
      </p:sp>
      <p:pic>
        <p:nvPicPr>
          <p:cNvPr id="3" name="Picture 2">
            <a:extLst>
              <a:ext uri="{FF2B5EF4-FFF2-40B4-BE49-F238E27FC236}">
                <a16:creationId xmlns:a16="http://schemas.microsoft.com/office/drawing/2014/main" id="{F51C53C3-C9BC-468B-A4DF-37CAD2F2B80C}"/>
              </a:ext>
            </a:extLst>
          </p:cNvPr>
          <p:cNvPicPr>
            <a:picLocks noChangeAspect="1"/>
          </p:cNvPicPr>
          <p:nvPr/>
        </p:nvPicPr>
        <p:blipFill>
          <a:blip r:embed="rId2"/>
          <a:stretch>
            <a:fillRect/>
          </a:stretch>
        </p:blipFill>
        <p:spPr>
          <a:xfrm>
            <a:off x="6550530" y="809238"/>
            <a:ext cx="3955546" cy="2848814"/>
          </a:xfrm>
          <a:prstGeom prst="rect">
            <a:avLst/>
          </a:prstGeom>
        </p:spPr>
      </p:pic>
      <p:pic>
        <p:nvPicPr>
          <p:cNvPr id="9" name="Picture 8">
            <a:extLst>
              <a:ext uri="{FF2B5EF4-FFF2-40B4-BE49-F238E27FC236}">
                <a16:creationId xmlns:a16="http://schemas.microsoft.com/office/drawing/2014/main" id="{200E3718-7A03-4D4C-9D32-D6F7689ABA95}"/>
              </a:ext>
            </a:extLst>
          </p:cNvPr>
          <p:cNvPicPr>
            <a:picLocks noChangeAspect="1"/>
          </p:cNvPicPr>
          <p:nvPr/>
        </p:nvPicPr>
        <p:blipFill>
          <a:blip r:embed="rId3"/>
          <a:stretch>
            <a:fillRect/>
          </a:stretch>
        </p:blipFill>
        <p:spPr>
          <a:xfrm>
            <a:off x="6550530" y="3840227"/>
            <a:ext cx="3955546" cy="2805209"/>
          </a:xfrm>
          <a:prstGeom prst="rect">
            <a:avLst/>
          </a:prstGeom>
        </p:spPr>
      </p:pic>
      <p:pic>
        <p:nvPicPr>
          <p:cNvPr id="12" name="Picture 11">
            <a:extLst>
              <a:ext uri="{FF2B5EF4-FFF2-40B4-BE49-F238E27FC236}">
                <a16:creationId xmlns:a16="http://schemas.microsoft.com/office/drawing/2014/main" id="{F5948BB7-DCAC-49DB-BC7C-B114FC74190B}"/>
              </a:ext>
            </a:extLst>
          </p:cNvPr>
          <p:cNvPicPr>
            <a:picLocks noChangeAspect="1"/>
          </p:cNvPicPr>
          <p:nvPr/>
        </p:nvPicPr>
        <p:blipFill>
          <a:blip r:embed="rId4"/>
          <a:stretch>
            <a:fillRect/>
          </a:stretch>
        </p:blipFill>
        <p:spPr>
          <a:xfrm>
            <a:off x="259520" y="1010985"/>
            <a:ext cx="5836479" cy="5168586"/>
          </a:xfrm>
          <a:prstGeom prst="rect">
            <a:avLst/>
          </a:prstGeom>
        </p:spPr>
      </p:pic>
    </p:spTree>
    <p:extLst>
      <p:ext uri="{BB962C8B-B14F-4D97-AF65-F5344CB8AC3E}">
        <p14:creationId xmlns:p14="http://schemas.microsoft.com/office/powerpoint/2010/main" val="137448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2nd MLP</a:t>
            </a:r>
          </a:p>
        </p:txBody>
      </p:sp>
      <p:pic>
        <p:nvPicPr>
          <p:cNvPr id="3" name="Picture 2">
            <a:extLst>
              <a:ext uri="{FF2B5EF4-FFF2-40B4-BE49-F238E27FC236}">
                <a16:creationId xmlns:a16="http://schemas.microsoft.com/office/drawing/2014/main" id="{0E8B24A0-9411-4BDD-9266-A03820AC316E}"/>
              </a:ext>
            </a:extLst>
          </p:cNvPr>
          <p:cNvPicPr>
            <a:picLocks noChangeAspect="1"/>
          </p:cNvPicPr>
          <p:nvPr/>
        </p:nvPicPr>
        <p:blipFill>
          <a:blip r:embed="rId2"/>
          <a:stretch>
            <a:fillRect/>
          </a:stretch>
        </p:blipFill>
        <p:spPr>
          <a:xfrm>
            <a:off x="597059" y="1843246"/>
            <a:ext cx="4639322" cy="3162741"/>
          </a:xfrm>
          <a:prstGeom prst="rect">
            <a:avLst/>
          </a:prstGeom>
        </p:spPr>
      </p:pic>
      <p:pic>
        <p:nvPicPr>
          <p:cNvPr id="8" name="Picture 7">
            <a:extLst>
              <a:ext uri="{FF2B5EF4-FFF2-40B4-BE49-F238E27FC236}">
                <a16:creationId xmlns:a16="http://schemas.microsoft.com/office/drawing/2014/main" id="{2E6ED469-7FF0-4396-A1BB-A2613A139968}"/>
              </a:ext>
            </a:extLst>
          </p:cNvPr>
          <p:cNvPicPr>
            <a:picLocks noChangeAspect="1"/>
          </p:cNvPicPr>
          <p:nvPr/>
        </p:nvPicPr>
        <p:blipFill>
          <a:blip r:embed="rId3"/>
          <a:stretch>
            <a:fillRect/>
          </a:stretch>
        </p:blipFill>
        <p:spPr>
          <a:xfrm>
            <a:off x="6955621" y="627062"/>
            <a:ext cx="4398179" cy="3167601"/>
          </a:xfrm>
          <a:prstGeom prst="rect">
            <a:avLst/>
          </a:prstGeom>
        </p:spPr>
      </p:pic>
      <p:pic>
        <p:nvPicPr>
          <p:cNvPr id="11" name="Picture 10">
            <a:extLst>
              <a:ext uri="{FF2B5EF4-FFF2-40B4-BE49-F238E27FC236}">
                <a16:creationId xmlns:a16="http://schemas.microsoft.com/office/drawing/2014/main" id="{02DB4086-E710-4C7C-9D39-7C7BBE490D1D}"/>
              </a:ext>
            </a:extLst>
          </p:cNvPr>
          <p:cNvPicPr>
            <a:picLocks noChangeAspect="1"/>
          </p:cNvPicPr>
          <p:nvPr/>
        </p:nvPicPr>
        <p:blipFill>
          <a:blip r:embed="rId4"/>
          <a:stretch>
            <a:fillRect/>
          </a:stretch>
        </p:blipFill>
        <p:spPr>
          <a:xfrm>
            <a:off x="5133165" y="3546232"/>
            <a:ext cx="4053708" cy="2919510"/>
          </a:xfrm>
          <a:prstGeom prst="rect">
            <a:avLst/>
          </a:prstGeom>
        </p:spPr>
      </p:pic>
    </p:spTree>
    <p:extLst>
      <p:ext uri="{BB962C8B-B14F-4D97-AF65-F5344CB8AC3E}">
        <p14:creationId xmlns:p14="http://schemas.microsoft.com/office/powerpoint/2010/main" val="54450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3rd MLP</a:t>
            </a:r>
          </a:p>
        </p:txBody>
      </p:sp>
      <p:pic>
        <p:nvPicPr>
          <p:cNvPr id="8" name="Picture 7">
            <a:extLst>
              <a:ext uri="{FF2B5EF4-FFF2-40B4-BE49-F238E27FC236}">
                <a16:creationId xmlns:a16="http://schemas.microsoft.com/office/drawing/2014/main" id="{F11E9B5D-F15E-43BE-9F0E-833905B2A3E1}"/>
              </a:ext>
            </a:extLst>
          </p:cNvPr>
          <p:cNvPicPr>
            <a:picLocks noChangeAspect="1"/>
          </p:cNvPicPr>
          <p:nvPr/>
        </p:nvPicPr>
        <p:blipFill>
          <a:blip r:embed="rId2"/>
          <a:stretch>
            <a:fillRect/>
          </a:stretch>
        </p:blipFill>
        <p:spPr>
          <a:xfrm>
            <a:off x="808973" y="627063"/>
            <a:ext cx="4677428" cy="3172268"/>
          </a:xfrm>
          <a:prstGeom prst="rect">
            <a:avLst/>
          </a:prstGeom>
        </p:spPr>
      </p:pic>
      <p:pic>
        <p:nvPicPr>
          <p:cNvPr id="3" name="Picture 2">
            <a:extLst>
              <a:ext uri="{FF2B5EF4-FFF2-40B4-BE49-F238E27FC236}">
                <a16:creationId xmlns:a16="http://schemas.microsoft.com/office/drawing/2014/main" id="{BBA8F663-B45C-4884-9DB8-37A1CE78994D}"/>
              </a:ext>
            </a:extLst>
          </p:cNvPr>
          <p:cNvPicPr>
            <a:picLocks noChangeAspect="1"/>
          </p:cNvPicPr>
          <p:nvPr/>
        </p:nvPicPr>
        <p:blipFill>
          <a:blip r:embed="rId3"/>
          <a:stretch>
            <a:fillRect/>
          </a:stretch>
        </p:blipFill>
        <p:spPr>
          <a:xfrm>
            <a:off x="5495925" y="657623"/>
            <a:ext cx="4404659" cy="3172268"/>
          </a:xfrm>
          <a:prstGeom prst="rect">
            <a:avLst/>
          </a:prstGeom>
        </p:spPr>
      </p:pic>
      <p:pic>
        <p:nvPicPr>
          <p:cNvPr id="10" name="Picture 9">
            <a:extLst>
              <a:ext uri="{FF2B5EF4-FFF2-40B4-BE49-F238E27FC236}">
                <a16:creationId xmlns:a16="http://schemas.microsoft.com/office/drawing/2014/main" id="{D6199BA1-A7F4-4300-8D3E-B871F611E2AF}"/>
              </a:ext>
            </a:extLst>
          </p:cNvPr>
          <p:cNvPicPr>
            <a:picLocks noChangeAspect="1"/>
          </p:cNvPicPr>
          <p:nvPr/>
        </p:nvPicPr>
        <p:blipFill>
          <a:blip r:embed="rId4"/>
          <a:stretch>
            <a:fillRect/>
          </a:stretch>
        </p:blipFill>
        <p:spPr>
          <a:xfrm>
            <a:off x="7376641" y="3583587"/>
            <a:ext cx="4191942" cy="3019067"/>
          </a:xfrm>
          <a:prstGeom prst="rect">
            <a:avLst/>
          </a:prstGeom>
        </p:spPr>
      </p:pic>
      <p:pic>
        <p:nvPicPr>
          <p:cNvPr id="13" name="Picture 12">
            <a:extLst>
              <a:ext uri="{FF2B5EF4-FFF2-40B4-BE49-F238E27FC236}">
                <a16:creationId xmlns:a16="http://schemas.microsoft.com/office/drawing/2014/main" id="{0598126F-544A-4946-AFCD-A26FA63A39DE}"/>
              </a:ext>
            </a:extLst>
          </p:cNvPr>
          <p:cNvPicPr>
            <a:picLocks noChangeAspect="1"/>
          </p:cNvPicPr>
          <p:nvPr/>
        </p:nvPicPr>
        <p:blipFill>
          <a:blip r:embed="rId5"/>
          <a:stretch>
            <a:fillRect/>
          </a:stretch>
        </p:blipFill>
        <p:spPr>
          <a:xfrm>
            <a:off x="808973" y="3860452"/>
            <a:ext cx="5849166" cy="2495898"/>
          </a:xfrm>
          <a:prstGeom prst="rect">
            <a:avLst/>
          </a:prstGeom>
        </p:spPr>
      </p:pic>
    </p:spTree>
    <p:extLst>
      <p:ext uri="{BB962C8B-B14F-4D97-AF65-F5344CB8AC3E}">
        <p14:creationId xmlns:p14="http://schemas.microsoft.com/office/powerpoint/2010/main" val="210067798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114</TotalTime>
  <Words>386</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Chest X-Ray Analysis</vt:lpstr>
      <vt:lpstr>AGENDA</vt:lpstr>
      <vt:lpstr>INTRODUCTION</vt:lpstr>
      <vt:lpstr>Data</vt:lpstr>
      <vt:lpstr>Methods</vt:lpstr>
      <vt:lpstr>Results</vt:lpstr>
      <vt:lpstr>Initial MLP</vt:lpstr>
      <vt:lpstr>2nd MLP</vt:lpstr>
      <vt:lpstr>3rd MLP</vt:lpstr>
      <vt:lpstr>Initial CNN</vt:lpstr>
      <vt:lpstr>2nd CNN</vt:lpstr>
      <vt:lpstr>Tuning with Talos</vt:lpstr>
      <vt:lpstr>Final Model</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ryan chung</dc:creator>
  <cp:lastModifiedBy>ryan chung</cp:lastModifiedBy>
  <cp:revision>10</cp:revision>
  <dcterms:created xsi:type="dcterms:W3CDTF">2021-12-06T02:41:00Z</dcterms:created>
  <dcterms:modified xsi:type="dcterms:W3CDTF">2021-12-08T04:35:48Z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