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256" r:id="rId5"/>
    <p:sldId id="257" r:id="rId6"/>
    <p:sldId id="258" r:id="rId7"/>
    <p:sldId id="262" r:id="rId8"/>
    <p:sldId id="272" r:id="rId9"/>
    <p:sldId id="264" r:id="rId10"/>
    <p:sldId id="273" r:id="rId11"/>
    <p:sldId id="274" r:id="rId12"/>
    <p:sldId id="275" r:id="rId13"/>
    <p:sldId id="276" r:id="rId14"/>
    <p:sldId id="277" r:id="rId15"/>
    <p:sldId id="278" r:id="rId16"/>
    <p:sldId id="279" r:id="rId17"/>
    <p:sldId id="259" r:id="rId18"/>
    <p:sldId id="265"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5" autoAdjust="0"/>
    <p:restoredTop sz="90704" autoAdjust="0"/>
  </p:normalViewPr>
  <p:slideViewPr>
    <p:cSldViewPr snapToGrid="0">
      <p:cViewPr varScale="1">
        <p:scale>
          <a:sx n="84" d="100"/>
          <a:sy n="84" d="100"/>
        </p:scale>
        <p:origin x="108" y="57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12/5/2021</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5" Type="http://schemas.openxmlformats.org/officeDocument/2006/relationships/image" Target="../media/image35.png"/><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 Id="rId5" Type="http://schemas.openxmlformats.org/officeDocument/2006/relationships/image" Target="../media/image41.png"/><Relationship Id="rId4" Type="http://schemas.openxmlformats.org/officeDocument/2006/relationships/image" Target="../media/image4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Chest X-Ray Analysis</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Ryan S. Chung</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a:xfrm>
            <a:off x="4676774" y="6356350"/>
            <a:ext cx="1695450" cy="365125"/>
          </a:xfrm>
        </p:spPr>
        <p:txBody>
          <a:bodyPr/>
          <a:lstStyle/>
          <a:p>
            <a:r>
              <a:rPr lang="en-US" dirty="0"/>
              <a:t>20XX</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10</a:t>
            </a:fld>
            <a:endParaRPr lang="en-US" dirty="0"/>
          </a:p>
        </p:txBody>
      </p:sp>
      <p:sp>
        <p:nvSpPr>
          <p:cNvPr id="7" name="Title 6">
            <a:extLst>
              <a:ext uri="{FF2B5EF4-FFF2-40B4-BE49-F238E27FC236}">
                <a16:creationId xmlns:a16="http://schemas.microsoft.com/office/drawing/2014/main" id="{BA31CC4C-20D5-48D5-B438-01537D53E566}"/>
              </a:ext>
            </a:extLst>
          </p:cNvPr>
          <p:cNvSpPr>
            <a:spLocks noGrp="1"/>
          </p:cNvSpPr>
          <p:nvPr>
            <p:ph type="title"/>
          </p:nvPr>
        </p:nvSpPr>
        <p:spPr>
          <a:xfrm>
            <a:off x="5495925" y="136525"/>
            <a:ext cx="6696075" cy="490538"/>
          </a:xfrm>
        </p:spPr>
        <p:txBody>
          <a:bodyPr/>
          <a:lstStyle/>
          <a:p>
            <a:r>
              <a:rPr lang="en-US" dirty="0"/>
              <a:t>Initial CNN</a:t>
            </a:r>
          </a:p>
        </p:txBody>
      </p:sp>
      <p:pic>
        <p:nvPicPr>
          <p:cNvPr id="3" name="Picture 2">
            <a:extLst>
              <a:ext uri="{FF2B5EF4-FFF2-40B4-BE49-F238E27FC236}">
                <a16:creationId xmlns:a16="http://schemas.microsoft.com/office/drawing/2014/main" id="{01670973-69D8-4B99-8BAE-7FA289B2001A}"/>
              </a:ext>
            </a:extLst>
          </p:cNvPr>
          <p:cNvPicPr>
            <a:picLocks noChangeAspect="1"/>
          </p:cNvPicPr>
          <p:nvPr/>
        </p:nvPicPr>
        <p:blipFill>
          <a:blip r:embed="rId2"/>
          <a:stretch>
            <a:fillRect/>
          </a:stretch>
        </p:blipFill>
        <p:spPr>
          <a:xfrm>
            <a:off x="258784" y="630413"/>
            <a:ext cx="4983480" cy="2422738"/>
          </a:xfrm>
          <a:prstGeom prst="rect">
            <a:avLst/>
          </a:prstGeom>
        </p:spPr>
      </p:pic>
      <p:pic>
        <p:nvPicPr>
          <p:cNvPr id="9" name="Picture 8">
            <a:extLst>
              <a:ext uri="{FF2B5EF4-FFF2-40B4-BE49-F238E27FC236}">
                <a16:creationId xmlns:a16="http://schemas.microsoft.com/office/drawing/2014/main" id="{0A73C2BF-EB2E-40E0-A4D8-B4371AC3002C}"/>
              </a:ext>
            </a:extLst>
          </p:cNvPr>
          <p:cNvPicPr>
            <a:picLocks noChangeAspect="1"/>
          </p:cNvPicPr>
          <p:nvPr/>
        </p:nvPicPr>
        <p:blipFill>
          <a:blip r:embed="rId3"/>
          <a:stretch>
            <a:fillRect/>
          </a:stretch>
        </p:blipFill>
        <p:spPr>
          <a:xfrm>
            <a:off x="6096000" y="843385"/>
            <a:ext cx="4699218" cy="1996793"/>
          </a:xfrm>
          <a:prstGeom prst="rect">
            <a:avLst/>
          </a:prstGeom>
        </p:spPr>
      </p:pic>
      <p:pic>
        <p:nvPicPr>
          <p:cNvPr id="12" name="Picture 11">
            <a:extLst>
              <a:ext uri="{FF2B5EF4-FFF2-40B4-BE49-F238E27FC236}">
                <a16:creationId xmlns:a16="http://schemas.microsoft.com/office/drawing/2014/main" id="{21876290-2D3D-4EB5-9814-EF122E9597DC}"/>
              </a:ext>
            </a:extLst>
          </p:cNvPr>
          <p:cNvPicPr>
            <a:picLocks noChangeAspect="1"/>
          </p:cNvPicPr>
          <p:nvPr/>
        </p:nvPicPr>
        <p:blipFill>
          <a:blip r:embed="rId4"/>
          <a:stretch>
            <a:fillRect/>
          </a:stretch>
        </p:blipFill>
        <p:spPr>
          <a:xfrm>
            <a:off x="838200" y="3353962"/>
            <a:ext cx="4487884" cy="3184950"/>
          </a:xfrm>
          <a:prstGeom prst="rect">
            <a:avLst/>
          </a:prstGeom>
        </p:spPr>
      </p:pic>
      <p:pic>
        <p:nvPicPr>
          <p:cNvPr id="16" name="Picture 15">
            <a:extLst>
              <a:ext uri="{FF2B5EF4-FFF2-40B4-BE49-F238E27FC236}">
                <a16:creationId xmlns:a16="http://schemas.microsoft.com/office/drawing/2014/main" id="{02DD026F-2D3E-4BA3-A06C-89A7C770A87D}"/>
              </a:ext>
            </a:extLst>
          </p:cNvPr>
          <p:cNvPicPr>
            <a:picLocks noChangeAspect="1"/>
          </p:cNvPicPr>
          <p:nvPr/>
        </p:nvPicPr>
        <p:blipFill>
          <a:blip r:embed="rId5"/>
          <a:stretch>
            <a:fillRect/>
          </a:stretch>
        </p:blipFill>
        <p:spPr>
          <a:xfrm>
            <a:off x="5875610" y="3003969"/>
            <a:ext cx="4723809" cy="3352381"/>
          </a:xfrm>
          <a:prstGeom prst="rect">
            <a:avLst/>
          </a:prstGeom>
        </p:spPr>
      </p:pic>
    </p:spTree>
    <p:extLst>
      <p:ext uri="{BB962C8B-B14F-4D97-AF65-F5344CB8AC3E}">
        <p14:creationId xmlns:p14="http://schemas.microsoft.com/office/powerpoint/2010/main" val="2194608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a:xfrm>
            <a:off x="4676774" y="6356350"/>
            <a:ext cx="1695450" cy="365125"/>
          </a:xfrm>
        </p:spPr>
        <p:txBody>
          <a:bodyPr/>
          <a:lstStyle/>
          <a:p>
            <a:r>
              <a:rPr lang="en-US" dirty="0"/>
              <a:t>20XX</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11</a:t>
            </a:fld>
            <a:endParaRPr lang="en-US" dirty="0"/>
          </a:p>
        </p:txBody>
      </p:sp>
      <p:sp>
        <p:nvSpPr>
          <p:cNvPr id="7" name="Title 6">
            <a:extLst>
              <a:ext uri="{FF2B5EF4-FFF2-40B4-BE49-F238E27FC236}">
                <a16:creationId xmlns:a16="http://schemas.microsoft.com/office/drawing/2014/main" id="{BA31CC4C-20D5-48D5-B438-01537D53E566}"/>
              </a:ext>
            </a:extLst>
          </p:cNvPr>
          <p:cNvSpPr>
            <a:spLocks noGrp="1"/>
          </p:cNvSpPr>
          <p:nvPr>
            <p:ph type="title"/>
          </p:nvPr>
        </p:nvSpPr>
        <p:spPr>
          <a:xfrm>
            <a:off x="5495925" y="136525"/>
            <a:ext cx="6696075" cy="490538"/>
          </a:xfrm>
        </p:spPr>
        <p:txBody>
          <a:bodyPr/>
          <a:lstStyle/>
          <a:p>
            <a:r>
              <a:rPr lang="en-US" dirty="0"/>
              <a:t>2nd CNN</a:t>
            </a:r>
          </a:p>
        </p:txBody>
      </p:sp>
      <p:pic>
        <p:nvPicPr>
          <p:cNvPr id="8" name="Picture 7">
            <a:extLst>
              <a:ext uri="{FF2B5EF4-FFF2-40B4-BE49-F238E27FC236}">
                <a16:creationId xmlns:a16="http://schemas.microsoft.com/office/drawing/2014/main" id="{9F07A465-6C32-489F-8879-683D81CAC0A5}"/>
              </a:ext>
            </a:extLst>
          </p:cNvPr>
          <p:cNvPicPr>
            <a:picLocks noChangeAspect="1"/>
          </p:cNvPicPr>
          <p:nvPr/>
        </p:nvPicPr>
        <p:blipFill>
          <a:blip r:embed="rId2"/>
          <a:stretch>
            <a:fillRect/>
          </a:stretch>
        </p:blipFill>
        <p:spPr>
          <a:xfrm>
            <a:off x="418391" y="627063"/>
            <a:ext cx="5073397" cy="3626575"/>
          </a:xfrm>
          <a:prstGeom prst="rect">
            <a:avLst/>
          </a:prstGeom>
        </p:spPr>
      </p:pic>
      <p:pic>
        <p:nvPicPr>
          <p:cNvPr id="11" name="Picture 10">
            <a:extLst>
              <a:ext uri="{FF2B5EF4-FFF2-40B4-BE49-F238E27FC236}">
                <a16:creationId xmlns:a16="http://schemas.microsoft.com/office/drawing/2014/main" id="{A7F5FA4C-374A-4247-A8F2-FE6272B14F3F}"/>
              </a:ext>
            </a:extLst>
          </p:cNvPr>
          <p:cNvPicPr>
            <a:picLocks noChangeAspect="1"/>
          </p:cNvPicPr>
          <p:nvPr/>
        </p:nvPicPr>
        <p:blipFill>
          <a:blip r:embed="rId3"/>
          <a:stretch>
            <a:fillRect/>
          </a:stretch>
        </p:blipFill>
        <p:spPr>
          <a:xfrm>
            <a:off x="418391" y="4436201"/>
            <a:ext cx="4917362" cy="2102711"/>
          </a:xfrm>
          <a:prstGeom prst="rect">
            <a:avLst/>
          </a:prstGeom>
        </p:spPr>
      </p:pic>
      <p:pic>
        <p:nvPicPr>
          <p:cNvPr id="14" name="Picture 13">
            <a:extLst>
              <a:ext uri="{FF2B5EF4-FFF2-40B4-BE49-F238E27FC236}">
                <a16:creationId xmlns:a16="http://schemas.microsoft.com/office/drawing/2014/main" id="{2D5C8852-906A-4477-B93C-9B4C7B4DAD6B}"/>
              </a:ext>
            </a:extLst>
          </p:cNvPr>
          <p:cNvPicPr>
            <a:picLocks noChangeAspect="1"/>
          </p:cNvPicPr>
          <p:nvPr/>
        </p:nvPicPr>
        <p:blipFill>
          <a:blip r:embed="rId4"/>
          <a:stretch>
            <a:fillRect/>
          </a:stretch>
        </p:blipFill>
        <p:spPr>
          <a:xfrm>
            <a:off x="6786348" y="627063"/>
            <a:ext cx="4115227" cy="2874127"/>
          </a:xfrm>
          <a:prstGeom prst="rect">
            <a:avLst/>
          </a:prstGeom>
        </p:spPr>
      </p:pic>
      <p:pic>
        <p:nvPicPr>
          <p:cNvPr id="17" name="Picture 16">
            <a:extLst>
              <a:ext uri="{FF2B5EF4-FFF2-40B4-BE49-F238E27FC236}">
                <a16:creationId xmlns:a16="http://schemas.microsoft.com/office/drawing/2014/main" id="{8118AC8B-3BEF-4AC3-9CF8-46758E7C99DD}"/>
              </a:ext>
            </a:extLst>
          </p:cNvPr>
          <p:cNvPicPr>
            <a:picLocks noChangeAspect="1"/>
          </p:cNvPicPr>
          <p:nvPr/>
        </p:nvPicPr>
        <p:blipFill>
          <a:blip r:embed="rId5"/>
          <a:stretch>
            <a:fillRect/>
          </a:stretch>
        </p:blipFill>
        <p:spPr>
          <a:xfrm>
            <a:off x="5595473" y="3430678"/>
            <a:ext cx="4115227" cy="2874127"/>
          </a:xfrm>
          <a:prstGeom prst="rect">
            <a:avLst/>
          </a:prstGeom>
        </p:spPr>
      </p:pic>
    </p:spTree>
    <p:extLst>
      <p:ext uri="{BB962C8B-B14F-4D97-AF65-F5344CB8AC3E}">
        <p14:creationId xmlns:p14="http://schemas.microsoft.com/office/powerpoint/2010/main" val="2676279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a:xfrm>
            <a:off x="4676774" y="6356350"/>
            <a:ext cx="1695450" cy="365125"/>
          </a:xfrm>
        </p:spPr>
        <p:txBody>
          <a:bodyPr/>
          <a:lstStyle/>
          <a:p>
            <a:r>
              <a:rPr lang="en-US" dirty="0"/>
              <a:t>20XX</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12</a:t>
            </a:fld>
            <a:endParaRPr lang="en-US" dirty="0"/>
          </a:p>
        </p:txBody>
      </p:sp>
      <p:sp>
        <p:nvSpPr>
          <p:cNvPr id="7" name="Title 6">
            <a:extLst>
              <a:ext uri="{FF2B5EF4-FFF2-40B4-BE49-F238E27FC236}">
                <a16:creationId xmlns:a16="http://schemas.microsoft.com/office/drawing/2014/main" id="{BA31CC4C-20D5-48D5-B438-01537D53E566}"/>
              </a:ext>
            </a:extLst>
          </p:cNvPr>
          <p:cNvSpPr>
            <a:spLocks noGrp="1"/>
          </p:cNvSpPr>
          <p:nvPr>
            <p:ph type="title"/>
          </p:nvPr>
        </p:nvSpPr>
        <p:spPr>
          <a:xfrm>
            <a:off x="5495925" y="136525"/>
            <a:ext cx="6696075" cy="490538"/>
          </a:xfrm>
        </p:spPr>
        <p:txBody>
          <a:bodyPr/>
          <a:lstStyle/>
          <a:p>
            <a:r>
              <a:rPr lang="en-US" dirty="0"/>
              <a:t>Tuning with Talos</a:t>
            </a:r>
          </a:p>
        </p:txBody>
      </p:sp>
      <p:pic>
        <p:nvPicPr>
          <p:cNvPr id="3" name="Picture 2">
            <a:extLst>
              <a:ext uri="{FF2B5EF4-FFF2-40B4-BE49-F238E27FC236}">
                <a16:creationId xmlns:a16="http://schemas.microsoft.com/office/drawing/2014/main" id="{A524031D-CB7C-41C3-9B8F-DA6CBE0E82EA}"/>
              </a:ext>
            </a:extLst>
          </p:cNvPr>
          <p:cNvPicPr>
            <a:picLocks noChangeAspect="1"/>
          </p:cNvPicPr>
          <p:nvPr/>
        </p:nvPicPr>
        <p:blipFill>
          <a:blip r:embed="rId2"/>
          <a:stretch>
            <a:fillRect/>
          </a:stretch>
        </p:blipFill>
        <p:spPr>
          <a:xfrm>
            <a:off x="243670" y="1143001"/>
            <a:ext cx="5578009" cy="4738776"/>
          </a:xfrm>
          <a:prstGeom prst="rect">
            <a:avLst/>
          </a:prstGeom>
        </p:spPr>
      </p:pic>
      <p:pic>
        <p:nvPicPr>
          <p:cNvPr id="10" name="Picture 9">
            <a:extLst>
              <a:ext uri="{FF2B5EF4-FFF2-40B4-BE49-F238E27FC236}">
                <a16:creationId xmlns:a16="http://schemas.microsoft.com/office/drawing/2014/main" id="{43AEDC07-70EA-41DD-B763-3B43733576DA}"/>
              </a:ext>
            </a:extLst>
          </p:cNvPr>
          <p:cNvPicPr>
            <a:picLocks noChangeAspect="1"/>
          </p:cNvPicPr>
          <p:nvPr/>
        </p:nvPicPr>
        <p:blipFill>
          <a:blip r:embed="rId3"/>
          <a:stretch>
            <a:fillRect/>
          </a:stretch>
        </p:blipFill>
        <p:spPr>
          <a:xfrm>
            <a:off x="6096000" y="1962716"/>
            <a:ext cx="5479346" cy="2932567"/>
          </a:xfrm>
          <a:prstGeom prst="rect">
            <a:avLst/>
          </a:prstGeom>
        </p:spPr>
      </p:pic>
    </p:spTree>
    <p:extLst>
      <p:ext uri="{BB962C8B-B14F-4D97-AF65-F5344CB8AC3E}">
        <p14:creationId xmlns:p14="http://schemas.microsoft.com/office/powerpoint/2010/main" val="1022415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a:xfrm>
            <a:off x="4676774" y="6356350"/>
            <a:ext cx="1695450" cy="365125"/>
          </a:xfrm>
        </p:spPr>
        <p:txBody>
          <a:bodyPr/>
          <a:lstStyle/>
          <a:p>
            <a:r>
              <a:rPr lang="en-US" dirty="0"/>
              <a:t>20XX</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13</a:t>
            </a:fld>
            <a:endParaRPr lang="en-US" dirty="0"/>
          </a:p>
        </p:txBody>
      </p:sp>
      <p:sp>
        <p:nvSpPr>
          <p:cNvPr id="7" name="Title 6">
            <a:extLst>
              <a:ext uri="{FF2B5EF4-FFF2-40B4-BE49-F238E27FC236}">
                <a16:creationId xmlns:a16="http://schemas.microsoft.com/office/drawing/2014/main" id="{BA31CC4C-20D5-48D5-B438-01537D53E566}"/>
              </a:ext>
            </a:extLst>
          </p:cNvPr>
          <p:cNvSpPr>
            <a:spLocks noGrp="1"/>
          </p:cNvSpPr>
          <p:nvPr>
            <p:ph type="title"/>
          </p:nvPr>
        </p:nvSpPr>
        <p:spPr>
          <a:xfrm>
            <a:off x="5495925" y="136525"/>
            <a:ext cx="6696075" cy="490538"/>
          </a:xfrm>
        </p:spPr>
        <p:txBody>
          <a:bodyPr/>
          <a:lstStyle/>
          <a:p>
            <a:r>
              <a:rPr lang="en-US" dirty="0"/>
              <a:t>Final Model</a:t>
            </a:r>
          </a:p>
        </p:txBody>
      </p:sp>
      <p:pic>
        <p:nvPicPr>
          <p:cNvPr id="8" name="Picture 7">
            <a:extLst>
              <a:ext uri="{FF2B5EF4-FFF2-40B4-BE49-F238E27FC236}">
                <a16:creationId xmlns:a16="http://schemas.microsoft.com/office/drawing/2014/main" id="{A7FE7DE2-B010-40D7-9734-2DF1480FF346}"/>
              </a:ext>
            </a:extLst>
          </p:cNvPr>
          <p:cNvPicPr>
            <a:picLocks noChangeAspect="1"/>
          </p:cNvPicPr>
          <p:nvPr/>
        </p:nvPicPr>
        <p:blipFill>
          <a:blip r:embed="rId2"/>
          <a:stretch>
            <a:fillRect/>
          </a:stretch>
        </p:blipFill>
        <p:spPr>
          <a:xfrm>
            <a:off x="299204" y="381794"/>
            <a:ext cx="5087183" cy="3721933"/>
          </a:xfrm>
          <a:prstGeom prst="rect">
            <a:avLst/>
          </a:prstGeom>
        </p:spPr>
      </p:pic>
      <p:pic>
        <p:nvPicPr>
          <p:cNvPr id="11" name="Picture 10">
            <a:extLst>
              <a:ext uri="{FF2B5EF4-FFF2-40B4-BE49-F238E27FC236}">
                <a16:creationId xmlns:a16="http://schemas.microsoft.com/office/drawing/2014/main" id="{46C3468B-B5B6-47CC-AC0A-B838974AF428}"/>
              </a:ext>
            </a:extLst>
          </p:cNvPr>
          <p:cNvPicPr>
            <a:picLocks noChangeAspect="1"/>
          </p:cNvPicPr>
          <p:nvPr/>
        </p:nvPicPr>
        <p:blipFill>
          <a:blip r:embed="rId3"/>
          <a:stretch>
            <a:fillRect/>
          </a:stretch>
        </p:blipFill>
        <p:spPr>
          <a:xfrm>
            <a:off x="361119" y="4345710"/>
            <a:ext cx="4767086" cy="2130496"/>
          </a:xfrm>
          <a:prstGeom prst="rect">
            <a:avLst/>
          </a:prstGeom>
        </p:spPr>
      </p:pic>
      <p:pic>
        <p:nvPicPr>
          <p:cNvPr id="13" name="Picture 12">
            <a:extLst>
              <a:ext uri="{FF2B5EF4-FFF2-40B4-BE49-F238E27FC236}">
                <a16:creationId xmlns:a16="http://schemas.microsoft.com/office/drawing/2014/main" id="{BC5AE8C7-B1AC-43BE-AB40-ACF27C703F1A}"/>
              </a:ext>
            </a:extLst>
          </p:cNvPr>
          <p:cNvPicPr>
            <a:picLocks noChangeAspect="1"/>
          </p:cNvPicPr>
          <p:nvPr/>
        </p:nvPicPr>
        <p:blipFill>
          <a:blip r:embed="rId4"/>
          <a:stretch>
            <a:fillRect/>
          </a:stretch>
        </p:blipFill>
        <p:spPr>
          <a:xfrm>
            <a:off x="6409722" y="760792"/>
            <a:ext cx="4096353" cy="2907090"/>
          </a:xfrm>
          <a:prstGeom prst="rect">
            <a:avLst/>
          </a:prstGeom>
        </p:spPr>
      </p:pic>
      <p:pic>
        <p:nvPicPr>
          <p:cNvPr id="15" name="Picture 14">
            <a:extLst>
              <a:ext uri="{FF2B5EF4-FFF2-40B4-BE49-F238E27FC236}">
                <a16:creationId xmlns:a16="http://schemas.microsoft.com/office/drawing/2014/main" id="{9B5B9C7D-7F97-4940-802C-D04912AC03A6}"/>
              </a:ext>
            </a:extLst>
          </p:cNvPr>
          <p:cNvPicPr>
            <a:picLocks noChangeAspect="1"/>
          </p:cNvPicPr>
          <p:nvPr/>
        </p:nvPicPr>
        <p:blipFill>
          <a:blip r:embed="rId5"/>
          <a:stretch>
            <a:fillRect/>
          </a:stretch>
        </p:blipFill>
        <p:spPr>
          <a:xfrm>
            <a:off x="6343650" y="3716717"/>
            <a:ext cx="4162425" cy="2907091"/>
          </a:xfrm>
          <a:prstGeom prst="rect">
            <a:avLst/>
          </a:prstGeom>
        </p:spPr>
      </p:pic>
    </p:spTree>
    <p:extLst>
      <p:ext uri="{BB962C8B-B14F-4D97-AF65-F5344CB8AC3E}">
        <p14:creationId xmlns:p14="http://schemas.microsoft.com/office/powerpoint/2010/main" val="3469675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DB88-62DD-4C41-977F-D59BEF14EE76}"/>
              </a:ext>
            </a:extLst>
          </p:cNvPr>
          <p:cNvSpPr>
            <a:spLocks noGrp="1"/>
          </p:cNvSpPr>
          <p:nvPr>
            <p:ph type="title"/>
          </p:nvPr>
        </p:nvSpPr>
        <p:spPr>
          <a:xfrm>
            <a:off x="838200" y="5509419"/>
            <a:ext cx="4082142" cy="585788"/>
          </a:xfrm>
        </p:spPr>
        <p:txBody>
          <a:bodyPr/>
          <a:lstStyle/>
          <a:p>
            <a:r>
              <a:rPr lang="en-US" dirty="0"/>
              <a:t>Conclusion</a:t>
            </a:r>
          </a:p>
        </p:txBody>
      </p:sp>
      <p:sp>
        <p:nvSpPr>
          <p:cNvPr id="3" name="Text Placeholder 2">
            <a:extLst>
              <a:ext uri="{FF2B5EF4-FFF2-40B4-BE49-F238E27FC236}">
                <a16:creationId xmlns:a16="http://schemas.microsoft.com/office/drawing/2014/main" id="{AEF37E83-2D8B-42EF-A2C4-5D2BBDB1F05B}"/>
              </a:ext>
            </a:extLst>
          </p:cNvPr>
          <p:cNvSpPr>
            <a:spLocks noGrp="1"/>
          </p:cNvSpPr>
          <p:nvPr>
            <p:ph type="body" sz="quarter" idx="13"/>
          </p:nvPr>
        </p:nvSpPr>
        <p:spPr>
          <a:xfrm>
            <a:off x="166074" y="1507772"/>
            <a:ext cx="2141764" cy="514350"/>
          </a:xfrm>
        </p:spPr>
        <p:txBody>
          <a:bodyPr/>
          <a:lstStyle/>
          <a:p>
            <a:r>
              <a:rPr lang="en-US" dirty="0"/>
              <a:t>1</a:t>
            </a:r>
          </a:p>
        </p:txBody>
      </p:sp>
      <p:sp>
        <p:nvSpPr>
          <p:cNvPr id="4" name="Text Placeholder 3">
            <a:extLst>
              <a:ext uri="{FF2B5EF4-FFF2-40B4-BE49-F238E27FC236}">
                <a16:creationId xmlns:a16="http://schemas.microsoft.com/office/drawing/2014/main" id="{B0D77839-2CFD-4BC8-85DA-9EE69CCE1B20}"/>
              </a:ext>
            </a:extLst>
          </p:cNvPr>
          <p:cNvSpPr>
            <a:spLocks noGrp="1"/>
          </p:cNvSpPr>
          <p:nvPr>
            <p:ph type="body" sz="quarter" idx="14"/>
          </p:nvPr>
        </p:nvSpPr>
        <p:spPr>
          <a:xfrm>
            <a:off x="732131" y="2584097"/>
            <a:ext cx="2141764" cy="514350"/>
          </a:xfrm>
        </p:spPr>
        <p:txBody>
          <a:bodyPr/>
          <a:lstStyle/>
          <a:p>
            <a:r>
              <a:rPr lang="en-US" dirty="0"/>
              <a:t>2</a:t>
            </a:r>
          </a:p>
        </p:txBody>
      </p:sp>
      <p:sp>
        <p:nvSpPr>
          <p:cNvPr id="5" name="Text Placeholder 4">
            <a:extLst>
              <a:ext uri="{FF2B5EF4-FFF2-40B4-BE49-F238E27FC236}">
                <a16:creationId xmlns:a16="http://schemas.microsoft.com/office/drawing/2014/main" id="{57E386FF-C90F-4484-A843-D4BA75FFF002}"/>
              </a:ext>
            </a:extLst>
          </p:cNvPr>
          <p:cNvSpPr>
            <a:spLocks noGrp="1"/>
          </p:cNvSpPr>
          <p:nvPr>
            <p:ph type="body" sz="quarter" idx="15"/>
          </p:nvPr>
        </p:nvSpPr>
        <p:spPr>
          <a:xfrm>
            <a:off x="1338556" y="3660422"/>
            <a:ext cx="2141764" cy="514350"/>
          </a:xfrm>
        </p:spPr>
        <p:txBody>
          <a:bodyPr/>
          <a:lstStyle/>
          <a:p>
            <a:r>
              <a:rPr lang="en-US" dirty="0"/>
              <a:t>3</a:t>
            </a:r>
          </a:p>
        </p:txBody>
      </p:sp>
      <p:sp>
        <p:nvSpPr>
          <p:cNvPr id="6" name="Text Placeholder 5">
            <a:extLst>
              <a:ext uri="{FF2B5EF4-FFF2-40B4-BE49-F238E27FC236}">
                <a16:creationId xmlns:a16="http://schemas.microsoft.com/office/drawing/2014/main" id="{F30780D1-5C1B-411C-81ED-7B9970FCBF8A}"/>
              </a:ext>
            </a:extLst>
          </p:cNvPr>
          <p:cNvSpPr>
            <a:spLocks noGrp="1"/>
          </p:cNvSpPr>
          <p:nvPr>
            <p:ph type="body" sz="quarter" idx="16"/>
          </p:nvPr>
        </p:nvSpPr>
        <p:spPr>
          <a:xfrm>
            <a:off x="1922756" y="4736748"/>
            <a:ext cx="2141764" cy="514350"/>
          </a:xfrm>
        </p:spPr>
        <p:txBody>
          <a:bodyPr/>
          <a:lstStyle/>
          <a:p>
            <a:r>
              <a:rPr lang="en-US" dirty="0"/>
              <a:t>4</a:t>
            </a:r>
          </a:p>
        </p:txBody>
      </p:sp>
      <p:sp>
        <p:nvSpPr>
          <p:cNvPr id="12" name="Text Placeholder 11">
            <a:extLst>
              <a:ext uri="{FF2B5EF4-FFF2-40B4-BE49-F238E27FC236}">
                <a16:creationId xmlns:a16="http://schemas.microsoft.com/office/drawing/2014/main" id="{FABE7D8B-D1CD-44C0-AD2D-2ABA67684E97}"/>
              </a:ext>
            </a:extLst>
          </p:cNvPr>
          <p:cNvSpPr>
            <a:spLocks noGrp="1"/>
          </p:cNvSpPr>
          <p:nvPr>
            <p:ph type="body" sz="quarter" idx="17"/>
          </p:nvPr>
        </p:nvSpPr>
        <p:spPr>
          <a:xfrm>
            <a:off x="4401536" y="1613528"/>
            <a:ext cx="5102680" cy="1010842"/>
          </a:xfrm>
        </p:spPr>
        <p:txBody>
          <a:bodyPr>
            <a:normAutofit/>
          </a:bodyPr>
          <a:lstStyle/>
          <a:p>
            <a:r>
              <a:rPr lang="en-US" dirty="0"/>
              <a:t>Our final MLP model had an accuracy of 94% on the training set of images.</a:t>
            </a:r>
          </a:p>
        </p:txBody>
      </p:sp>
      <p:sp>
        <p:nvSpPr>
          <p:cNvPr id="13" name="Text Placeholder 12">
            <a:extLst>
              <a:ext uri="{FF2B5EF4-FFF2-40B4-BE49-F238E27FC236}">
                <a16:creationId xmlns:a16="http://schemas.microsoft.com/office/drawing/2014/main" id="{8C2F0B15-120C-423F-8EE5-F303B19D5CC5}"/>
              </a:ext>
            </a:extLst>
          </p:cNvPr>
          <p:cNvSpPr>
            <a:spLocks noGrp="1"/>
          </p:cNvSpPr>
          <p:nvPr>
            <p:ph type="body" sz="quarter" idx="18"/>
          </p:nvPr>
        </p:nvSpPr>
        <p:spPr>
          <a:xfrm>
            <a:off x="4986029" y="2682564"/>
            <a:ext cx="5102680" cy="1010842"/>
          </a:xfrm>
        </p:spPr>
        <p:txBody>
          <a:bodyPr>
            <a:normAutofit/>
          </a:bodyPr>
          <a:lstStyle/>
          <a:p>
            <a:r>
              <a:rPr lang="en-US" dirty="0"/>
              <a:t>The final MLP model had an accuracy of 93% on the testing set of images.</a:t>
            </a:r>
          </a:p>
        </p:txBody>
      </p:sp>
      <p:sp>
        <p:nvSpPr>
          <p:cNvPr id="14" name="Text Placeholder 13">
            <a:extLst>
              <a:ext uri="{FF2B5EF4-FFF2-40B4-BE49-F238E27FC236}">
                <a16:creationId xmlns:a16="http://schemas.microsoft.com/office/drawing/2014/main" id="{300D2644-F516-41F1-A88D-93673EA209A4}"/>
              </a:ext>
            </a:extLst>
          </p:cNvPr>
          <p:cNvSpPr>
            <a:spLocks noGrp="1"/>
          </p:cNvSpPr>
          <p:nvPr>
            <p:ph type="body" sz="quarter" idx="19"/>
          </p:nvPr>
        </p:nvSpPr>
        <p:spPr>
          <a:xfrm>
            <a:off x="5576938" y="3755394"/>
            <a:ext cx="5102680" cy="1010842"/>
          </a:xfrm>
        </p:spPr>
        <p:txBody>
          <a:bodyPr>
            <a:normAutofit/>
          </a:bodyPr>
          <a:lstStyle/>
          <a:p>
            <a:r>
              <a:rPr lang="en-US" dirty="0"/>
              <a:t>After being run through a grid search, the final Convolutional Neural Network had an accuracy of 100% on the training set of images.</a:t>
            </a:r>
          </a:p>
        </p:txBody>
      </p:sp>
      <p:sp>
        <p:nvSpPr>
          <p:cNvPr id="15" name="Text Placeholder 14">
            <a:extLst>
              <a:ext uri="{FF2B5EF4-FFF2-40B4-BE49-F238E27FC236}">
                <a16:creationId xmlns:a16="http://schemas.microsoft.com/office/drawing/2014/main" id="{9405A1F0-98C1-4B11-8D9A-3C009ADC44D0}"/>
              </a:ext>
            </a:extLst>
          </p:cNvPr>
          <p:cNvSpPr>
            <a:spLocks noGrp="1"/>
          </p:cNvSpPr>
          <p:nvPr>
            <p:ph type="body" sz="quarter" idx="20"/>
          </p:nvPr>
        </p:nvSpPr>
        <p:spPr>
          <a:xfrm>
            <a:off x="6175280" y="4824430"/>
            <a:ext cx="5102680" cy="1010842"/>
          </a:xfrm>
        </p:spPr>
        <p:txBody>
          <a:bodyPr>
            <a:normAutofit/>
          </a:bodyPr>
          <a:lstStyle/>
          <a:p>
            <a:r>
              <a:rPr lang="en-US" dirty="0"/>
              <a:t>After being run through a grid search, the final Convolutional Neural Network had an accuracy of 75% on the training set of images.</a:t>
            </a:r>
          </a:p>
        </p:txBody>
      </p:sp>
      <p:sp>
        <p:nvSpPr>
          <p:cNvPr id="16" name="Date Placeholder 15">
            <a:extLst>
              <a:ext uri="{FF2B5EF4-FFF2-40B4-BE49-F238E27FC236}">
                <a16:creationId xmlns:a16="http://schemas.microsoft.com/office/drawing/2014/main" id="{24238BD7-9B10-4E64-B1B4-FDE6DD70AA60}"/>
              </a:ext>
            </a:extLst>
          </p:cNvPr>
          <p:cNvSpPr>
            <a:spLocks noGrp="1"/>
          </p:cNvSpPr>
          <p:nvPr>
            <p:ph type="dt" sz="half" idx="10"/>
          </p:nvPr>
        </p:nvSpPr>
        <p:spPr>
          <a:xfrm>
            <a:off x="838200" y="6356350"/>
            <a:ext cx="2743200" cy="365125"/>
          </a:xfrm>
        </p:spPr>
        <p:txBody>
          <a:bodyPr/>
          <a:lstStyle/>
          <a:p>
            <a:r>
              <a:rPr lang="en-US" dirty="0"/>
              <a:t>20XX</a:t>
            </a:r>
          </a:p>
        </p:txBody>
      </p:sp>
      <p:sp>
        <p:nvSpPr>
          <p:cNvPr id="17" name="Footer Placeholder 16">
            <a:extLst>
              <a:ext uri="{FF2B5EF4-FFF2-40B4-BE49-F238E27FC236}">
                <a16:creationId xmlns:a16="http://schemas.microsoft.com/office/drawing/2014/main" id="{CD3D67B7-A821-49FC-94BE-19EDE9D319A5}"/>
              </a:ext>
            </a:extLst>
          </p:cNvPr>
          <p:cNvSpPr>
            <a:spLocks noGrp="1"/>
          </p:cNvSpPr>
          <p:nvPr>
            <p:ph type="ftr" sz="quarter" idx="11"/>
          </p:nvPr>
        </p:nvSpPr>
        <p:spPr>
          <a:xfrm>
            <a:off x="6749143" y="6356350"/>
            <a:ext cx="3775981" cy="365125"/>
          </a:xfrm>
        </p:spPr>
        <p:txBody>
          <a:bodyPr/>
          <a:lstStyle/>
          <a:p>
            <a:r>
              <a:rPr lang="en-US" dirty="0"/>
              <a:t>PRESENTATION TITLE</a:t>
            </a:r>
          </a:p>
        </p:txBody>
      </p:sp>
      <p:sp>
        <p:nvSpPr>
          <p:cNvPr id="18" name="Slide Number Placeholder 17">
            <a:extLst>
              <a:ext uri="{FF2B5EF4-FFF2-40B4-BE49-F238E27FC236}">
                <a16:creationId xmlns:a16="http://schemas.microsoft.com/office/drawing/2014/main" id="{C8D6D0E8-3983-4B7D-ADB2-077E17AD3BD0}"/>
              </a:ext>
            </a:extLst>
          </p:cNvPr>
          <p:cNvSpPr>
            <a:spLocks noGrp="1"/>
          </p:cNvSpPr>
          <p:nvPr>
            <p:ph type="sldNum" sz="quarter" idx="12"/>
          </p:nvPr>
        </p:nvSpPr>
        <p:spPr>
          <a:xfrm>
            <a:off x="10810874" y="6356350"/>
            <a:ext cx="542925" cy="365125"/>
          </a:xfrm>
        </p:spPr>
        <p:txBody>
          <a:bodyPr/>
          <a:lstStyle/>
          <a:p>
            <a:fld id="{A49DFD55-3C28-40EF-9E31-A92D2E4017FF}" type="slidenum">
              <a:rPr lang="en-US" smtClean="0"/>
              <a:pPr/>
              <a:t>14</a:t>
            </a:fld>
            <a:endParaRPr lang="en-US" dirty="0"/>
          </a:p>
        </p:txBody>
      </p:sp>
    </p:spTree>
    <p:extLst>
      <p:ext uri="{BB962C8B-B14F-4D97-AF65-F5344CB8AC3E}">
        <p14:creationId xmlns:p14="http://schemas.microsoft.com/office/powerpoint/2010/main" val="332104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2809875"/>
            <a:ext cx="6696075" cy="1909763"/>
          </a:xfrm>
        </p:spPr>
        <p:txBody>
          <a:bodyPr/>
          <a:lstStyle/>
          <a:p>
            <a:r>
              <a:rPr lang="en-US" dirty="0"/>
              <a:t>Questions?</a:t>
            </a:r>
          </a:p>
        </p:txBody>
      </p:sp>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a:xfrm>
            <a:off x="4676774" y="6356350"/>
            <a:ext cx="1695450" cy="365125"/>
          </a:xfrm>
        </p:spPr>
        <p:txBody>
          <a:bodyPr/>
          <a:lstStyle/>
          <a:p>
            <a:r>
              <a:rPr lang="en-US" dirty="0"/>
              <a:t>20XX</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15</a:t>
            </a:fld>
            <a:endParaRPr lang="en-US" dirty="0"/>
          </a:p>
        </p:txBody>
      </p:sp>
    </p:spTree>
    <p:extLst>
      <p:ext uri="{BB962C8B-B14F-4D97-AF65-F5344CB8AC3E}">
        <p14:creationId xmlns:p14="http://schemas.microsoft.com/office/powerpoint/2010/main" val="744379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16</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lstStyle/>
          <a:p>
            <a:r>
              <a:rPr lang="en-US" dirty="0"/>
              <a:t>Introduction</a:t>
            </a:r>
          </a:p>
          <a:p>
            <a:r>
              <a:rPr lang="en-US" dirty="0"/>
              <a:t>Data</a:t>
            </a:r>
          </a:p>
          <a:p>
            <a:r>
              <a:rPr lang="en-US" dirty="0"/>
              <a:t>Methods</a:t>
            </a:r>
          </a:p>
          <a:p>
            <a:r>
              <a:rPr lang="en-US" dirty="0"/>
              <a:t>Results</a:t>
            </a:r>
          </a:p>
          <a:p>
            <a:r>
              <a:rPr lang="en-US" dirty="0"/>
              <a:t>Summary</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20XX</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660774"/>
            <a:ext cx="5111750" cy="1525588"/>
          </a:xfrm>
        </p:spPr>
        <p:txBody>
          <a:bodyPr/>
          <a:lstStyle/>
          <a:p>
            <a:r>
              <a:rPr lang="en-US" dirty="0"/>
              <a:t>For this project, the presented business problem was to assist an agency in identifying whether chest x-ray images indicated signs of Pneumonia or not.  Our goal for this project was to create an image classification model that would accurately predict whether a provided chest x-ray was healthy or not.</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Data</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62003"/>
            <a:ext cx="4179570" cy="2030006"/>
          </a:xfrm>
        </p:spPr>
        <p:txBody>
          <a:bodyPr>
            <a:normAutofit fontScale="92500" lnSpcReduction="20000"/>
          </a:bodyPr>
          <a:lstStyle/>
          <a:p>
            <a:r>
              <a:rPr lang="en-US" b="0" i="0" dirty="0">
                <a:effectLst/>
                <a:latin typeface="+mj-lt"/>
              </a:rPr>
              <a:t>For this project, a dataset from Kaggle called Chest X-Ray Images (Pneumonia) was used. It should also be mentioned that the initial source of images for the Kaggle dataset were obtained from Mendeley Data which houses thousands of validated OCT and Chest X-Ray images. The data from the Kaggle set was well organized which made its use for the completion of this project swift. As stated earlier, the images from the Kaggle dataset consisted of healthy chest X-rays and chest X-rays with indications of Pneumonia.</a:t>
            </a:r>
            <a:endParaRPr lang="en-US" dirty="0">
              <a:latin typeface="+mj-lt"/>
            </a:endParaRPr>
          </a:p>
        </p:txBody>
      </p:sp>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Methods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660774"/>
            <a:ext cx="5111750" cy="1525588"/>
          </a:xfrm>
        </p:spPr>
        <p:txBody>
          <a:bodyPr/>
          <a:lstStyle/>
          <a:p>
            <a:r>
              <a:rPr lang="en-US" dirty="0"/>
              <a:t>In this project, initially a Multi-Layer Perception model was created.  After the MLP was created, we then moved forward to creating a Convolutional Neural Network model.  Once the model had been created, it was then run through a grid search using Talos in order to find the best parameters for the model.</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120489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885156" y="2663827"/>
            <a:ext cx="8421688" cy="1325563"/>
          </a:xfrm>
        </p:spPr>
        <p:txBody>
          <a:bodyPr/>
          <a:lstStyle/>
          <a:p>
            <a:r>
              <a:rPr lang="en-US" dirty="0"/>
              <a:t>Results</a:t>
            </a:r>
          </a:p>
        </p:txBody>
      </p:sp>
      <p:sp>
        <p:nvSpPr>
          <p:cNvPr id="23" name="Date Placeholder 22">
            <a:extLst>
              <a:ext uri="{FF2B5EF4-FFF2-40B4-BE49-F238E27FC236}">
                <a16:creationId xmlns:a16="http://schemas.microsoft.com/office/drawing/2014/main" id="{637DEDF5-3FCD-4BC2-86A5-7BE2BF01EA38}"/>
              </a:ext>
            </a:extLst>
          </p:cNvPr>
          <p:cNvSpPr>
            <a:spLocks noGrp="1"/>
          </p:cNvSpPr>
          <p:nvPr>
            <p:ph type="dt" sz="half" idx="10"/>
          </p:nvPr>
        </p:nvSpPr>
        <p:spPr>
          <a:xfrm>
            <a:off x="838200" y="6356350"/>
            <a:ext cx="2743200" cy="365125"/>
          </a:xfrm>
        </p:spPr>
        <p:txBody>
          <a:bodyPr/>
          <a:lstStyle/>
          <a:p>
            <a:r>
              <a:rPr lang="en-US" dirty="0"/>
              <a:t>20XX</a:t>
            </a:r>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2619301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a:xfrm>
            <a:off x="4676774" y="6356350"/>
            <a:ext cx="1695450" cy="365125"/>
          </a:xfrm>
        </p:spPr>
        <p:txBody>
          <a:bodyPr/>
          <a:lstStyle/>
          <a:p>
            <a:r>
              <a:rPr lang="en-US" dirty="0"/>
              <a:t>20XX</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7</a:t>
            </a:fld>
            <a:endParaRPr lang="en-US" dirty="0"/>
          </a:p>
        </p:txBody>
      </p:sp>
      <p:sp>
        <p:nvSpPr>
          <p:cNvPr id="7" name="Title 6">
            <a:extLst>
              <a:ext uri="{FF2B5EF4-FFF2-40B4-BE49-F238E27FC236}">
                <a16:creationId xmlns:a16="http://schemas.microsoft.com/office/drawing/2014/main" id="{BA31CC4C-20D5-48D5-B438-01537D53E566}"/>
              </a:ext>
            </a:extLst>
          </p:cNvPr>
          <p:cNvSpPr>
            <a:spLocks noGrp="1"/>
          </p:cNvSpPr>
          <p:nvPr>
            <p:ph type="title"/>
          </p:nvPr>
        </p:nvSpPr>
        <p:spPr>
          <a:xfrm>
            <a:off x="5495925" y="136525"/>
            <a:ext cx="6696075" cy="490538"/>
          </a:xfrm>
        </p:spPr>
        <p:txBody>
          <a:bodyPr/>
          <a:lstStyle/>
          <a:p>
            <a:r>
              <a:rPr lang="en-US" dirty="0"/>
              <a:t>Initial MLP</a:t>
            </a:r>
          </a:p>
        </p:txBody>
      </p:sp>
      <p:pic>
        <p:nvPicPr>
          <p:cNvPr id="11" name="Picture 10">
            <a:extLst>
              <a:ext uri="{FF2B5EF4-FFF2-40B4-BE49-F238E27FC236}">
                <a16:creationId xmlns:a16="http://schemas.microsoft.com/office/drawing/2014/main" id="{AAEEFA74-70CF-487B-ADF4-BA0257B4A11C}"/>
              </a:ext>
            </a:extLst>
          </p:cNvPr>
          <p:cNvPicPr>
            <a:picLocks noChangeAspect="1"/>
          </p:cNvPicPr>
          <p:nvPr/>
        </p:nvPicPr>
        <p:blipFill>
          <a:blip r:embed="rId2"/>
          <a:stretch>
            <a:fillRect/>
          </a:stretch>
        </p:blipFill>
        <p:spPr>
          <a:xfrm>
            <a:off x="201415" y="695810"/>
            <a:ext cx="6910980" cy="2885393"/>
          </a:xfrm>
          <a:prstGeom prst="rect">
            <a:avLst/>
          </a:prstGeom>
        </p:spPr>
      </p:pic>
      <p:pic>
        <p:nvPicPr>
          <p:cNvPr id="13" name="Picture 12">
            <a:extLst>
              <a:ext uri="{FF2B5EF4-FFF2-40B4-BE49-F238E27FC236}">
                <a16:creationId xmlns:a16="http://schemas.microsoft.com/office/drawing/2014/main" id="{94FB886B-1EAE-4BCE-8733-1CBC96E3A1A3}"/>
              </a:ext>
            </a:extLst>
          </p:cNvPr>
          <p:cNvPicPr>
            <a:picLocks noChangeAspect="1"/>
          </p:cNvPicPr>
          <p:nvPr/>
        </p:nvPicPr>
        <p:blipFill>
          <a:blip r:embed="rId3"/>
          <a:stretch>
            <a:fillRect/>
          </a:stretch>
        </p:blipFill>
        <p:spPr>
          <a:xfrm>
            <a:off x="201415" y="3946328"/>
            <a:ext cx="4872113" cy="2410022"/>
          </a:xfrm>
          <a:prstGeom prst="rect">
            <a:avLst/>
          </a:prstGeom>
        </p:spPr>
      </p:pic>
      <p:pic>
        <p:nvPicPr>
          <p:cNvPr id="15" name="Picture 14">
            <a:extLst>
              <a:ext uri="{FF2B5EF4-FFF2-40B4-BE49-F238E27FC236}">
                <a16:creationId xmlns:a16="http://schemas.microsoft.com/office/drawing/2014/main" id="{F1FFE72F-8153-4813-91C0-A6C7ABA6895C}"/>
              </a:ext>
            </a:extLst>
          </p:cNvPr>
          <p:cNvPicPr>
            <a:picLocks noChangeAspect="1"/>
          </p:cNvPicPr>
          <p:nvPr/>
        </p:nvPicPr>
        <p:blipFill>
          <a:blip r:embed="rId4"/>
          <a:stretch>
            <a:fillRect/>
          </a:stretch>
        </p:blipFill>
        <p:spPr>
          <a:xfrm>
            <a:off x="7307254" y="855663"/>
            <a:ext cx="4101791" cy="2954140"/>
          </a:xfrm>
          <a:prstGeom prst="rect">
            <a:avLst/>
          </a:prstGeom>
        </p:spPr>
      </p:pic>
      <p:pic>
        <p:nvPicPr>
          <p:cNvPr id="17" name="Picture 16">
            <a:extLst>
              <a:ext uri="{FF2B5EF4-FFF2-40B4-BE49-F238E27FC236}">
                <a16:creationId xmlns:a16="http://schemas.microsoft.com/office/drawing/2014/main" id="{9DD5D83C-7B92-45F2-9A3A-A482E71FB1A4}"/>
              </a:ext>
            </a:extLst>
          </p:cNvPr>
          <p:cNvPicPr>
            <a:picLocks noChangeAspect="1"/>
          </p:cNvPicPr>
          <p:nvPr/>
        </p:nvPicPr>
        <p:blipFill>
          <a:blip r:embed="rId5"/>
          <a:stretch>
            <a:fillRect/>
          </a:stretch>
        </p:blipFill>
        <p:spPr>
          <a:xfrm>
            <a:off x="5495925" y="3759157"/>
            <a:ext cx="3790949" cy="2730269"/>
          </a:xfrm>
          <a:prstGeom prst="rect">
            <a:avLst/>
          </a:prstGeom>
        </p:spPr>
      </p:pic>
    </p:spTree>
    <p:extLst>
      <p:ext uri="{BB962C8B-B14F-4D97-AF65-F5344CB8AC3E}">
        <p14:creationId xmlns:p14="http://schemas.microsoft.com/office/powerpoint/2010/main" val="1374484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a:xfrm>
            <a:off x="4676774" y="6356350"/>
            <a:ext cx="1695450" cy="365125"/>
          </a:xfrm>
        </p:spPr>
        <p:txBody>
          <a:bodyPr/>
          <a:lstStyle/>
          <a:p>
            <a:r>
              <a:rPr lang="en-US" dirty="0"/>
              <a:t>20XX</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8</a:t>
            </a:fld>
            <a:endParaRPr lang="en-US" dirty="0"/>
          </a:p>
        </p:txBody>
      </p:sp>
      <p:sp>
        <p:nvSpPr>
          <p:cNvPr id="7" name="Title 6">
            <a:extLst>
              <a:ext uri="{FF2B5EF4-FFF2-40B4-BE49-F238E27FC236}">
                <a16:creationId xmlns:a16="http://schemas.microsoft.com/office/drawing/2014/main" id="{BA31CC4C-20D5-48D5-B438-01537D53E566}"/>
              </a:ext>
            </a:extLst>
          </p:cNvPr>
          <p:cNvSpPr>
            <a:spLocks noGrp="1"/>
          </p:cNvSpPr>
          <p:nvPr>
            <p:ph type="title"/>
          </p:nvPr>
        </p:nvSpPr>
        <p:spPr>
          <a:xfrm>
            <a:off x="5495925" y="136525"/>
            <a:ext cx="6696075" cy="490538"/>
          </a:xfrm>
        </p:spPr>
        <p:txBody>
          <a:bodyPr/>
          <a:lstStyle/>
          <a:p>
            <a:r>
              <a:rPr lang="en-US" dirty="0"/>
              <a:t>2nd MLP</a:t>
            </a:r>
          </a:p>
        </p:txBody>
      </p:sp>
      <p:pic>
        <p:nvPicPr>
          <p:cNvPr id="3" name="Picture 2">
            <a:extLst>
              <a:ext uri="{FF2B5EF4-FFF2-40B4-BE49-F238E27FC236}">
                <a16:creationId xmlns:a16="http://schemas.microsoft.com/office/drawing/2014/main" id="{0E8B24A0-9411-4BDD-9266-A03820AC316E}"/>
              </a:ext>
            </a:extLst>
          </p:cNvPr>
          <p:cNvPicPr>
            <a:picLocks noChangeAspect="1"/>
          </p:cNvPicPr>
          <p:nvPr/>
        </p:nvPicPr>
        <p:blipFill>
          <a:blip r:embed="rId2"/>
          <a:stretch>
            <a:fillRect/>
          </a:stretch>
        </p:blipFill>
        <p:spPr>
          <a:xfrm>
            <a:off x="597059" y="1843246"/>
            <a:ext cx="4639322" cy="3162741"/>
          </a:xfrm>
          <a:prstGeom prst="rect">
            <a:avLst/>
          </a:prstGeom>
        </p:spPr>
      </p:pic>
      <p:pic>
        <p:nvPicPr>
          <p:cNvPr id="9" name="Picture 8">
            <a:extLst>
              <a:ext uri="{FF2B5EF4-FFF2-40B4-BE49-F238E27FC236}">
                <a16:creationId xmlns:a16="http://schemas.microsoft.com/office/drawing/2014/main" id="{800F1591-0AD6-4270-8983-FB43983A9DCA}"/>
              </a:ext>
            </a:extLst>
          </p:cNvPr>
          <p:cNvPicPr>
            <a:picLocks noChangeAspect="1"/>
          </p:cNvPicPr>
          <p:nvPr/>
        </p:nvPicPr>
        <p:blipFill>
          <a:blip r:embed="rId3"/>
          <a:stretch>
            <a:fillRect/>
          </a:stretch>
        </p:blipFill>
        <p:spPr>
          <a:xfrm>
            <a:off x="7382767" y="769993"/>
            <a:ext cx="3808214" cy="2742703"/>
          </a:xfrm>
          <a:prstGeom prst="rect">
            <a:avLst/>
          </a:prstGeom>
        </p:spPr>
      </p:pic>
      <p:pic>
        <p:nvPicPr>
          <p:cNvPr id="12" name="Picture 11">
            <a:extLst>
              <a:ext uri="{FF2B5EF4-FFF2-40B4-BE49-F238E27FC236}">
                <a16:creationId xmlns:a16="http://schemas.microsoft.com/office/drawing/2014/main" id="{8F60C8FC-1BE3-43B3-A6B1-F98CDFAD46E5}"/>
              </a:ext>
            </a:extLst>
          </p:cNvPr>
          <p:cNvPicPr>
            <a:picLocks noChangeAspect="1"/>
          </p:cNvPicPr>
          <p:nvPr/>
        </p:nvPicPr>
        <p:blipFill>
          <a:blip r:embed="rId4"/>
          <a:stretch>
            <a:fillRect/>
          </a:stretch>
        </p:blipFill>
        <p:spPr>
          <a:xfrm>
            <a:off x="5795988" y="3655626"/>
            <a:ext cx="3808214" cy="2700723"/>
          </a:xfrm>
          <a:prstGeom prst="rect">
            <a:avLst/>
          </a:prstGeom>
        </p:spPr>
      </p:pic>
    </p:spTree>
    <p:extLst>
      <p:ext uri="{BB962C8B-B14F-4D97-AF65-F5344CB8AC3E}">
        <p14:creationId xmlns:p14="http://schemas.microsoft.com/office/powerpoint/2010/main" val="544502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a:xfrm>
            <a:off x="4676774" y="6356350"/>
            <a:ext cx="1695450" cy="365125"/>
          </a:xfrm>
        </p:spPr>
        <p:txBody>
          <a:bodyPr/>
          <a:lstStyle/>
          <a:p>
            <a:r>
              <a:rPr lang="en-US" dirty="0"/>
              <a:t>20XX</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9</a:t>
            </a:fld>
            <a:endParaRPr lang="en-US" dirty="0"/>
          </a:p>
        </p:txBody>
      </p:sp>
      <p:sp>
        <p:nvSpPr>
          <p:cNvPr id="7" name="Title 6">
            <a:extLst>
              <a:ext uri="{FF2B5EF4-FFF2-40B4-BE49-F238E27FC236}">
                <a16:creationId xmlns:a16="http://schemas.microsoft.com/office/drawing/2014/main" id="{BA31CC4C-20D5-48D5-B438-01537D53E566}"/>
              </a:ext>
            </a:extLst>
          </p:cNvPr>
          <p:cNvSpPr>
            <a:spLocks noGrp="1"/>
          </p:cNvSpPr>
          <p:nvPr>
            <p:ph type="title"/>
          </p:nvPr>
        </p:nvSpPr>
        <p:spPr>
          <a:xfrm>
            <a:off x="5495925" y="136525"/>
            <a:ext cx="6696075" cy="490538"/>
          </a:xfrm>
        </p:spPr>
        <p:txBody>
          <a:bodyPr/>
          <a:lstStyle/>
          <a:p>
            <a:r>
              <a:rPr lang="en-US" dirty="0"/>
              <a:t>3rd MLP</a:t>
            </a:r>
          </a:p>
        </p:txBody>
      </p:sp>
      <p:pic>
        <p:nvPicPr>
          <p:cNvPr id="8" name="Picture 7">
            <a:extLst>
              <a:ext uri="{FF2B5EF4-FFF2-40B4-BE49-F238E27FC236}">
                <a16:creationId xmlns:a16="http://schemas.microsoft.com/office/drawing/2014/main" id="{F11E9B5D-F15E-43BE-9F0E-833905B2A3E1}"/>
              </a:ext>
            </a:extLst>
          </p:cNvPr>
          <p:cNvPicPr>
            <a:picLocks noChangeAspect="1"/>
          </p:cNvPicPr>
          <p:nvPr/>
        </p:nvPicPr>
        <p:blipFill>
          <a:blip r:embed="rId2"/>
          <a:stretch>
            <a:fillRect/>
          </a:stretch>
        </p:blipFill>
        <p:spPr>
          <a:xfrm>
            <a:off x="808973" y="627063"/>
            <a:ext cx="4677428" cy="3172268"/>
          </a:xfrm>
          <a:prstGeom prst="rect">
            <a:avLst/>
          </a:prstGeom>
        </p:spPr>
      </p:pic>
      <p:pic>
        <p:nvPicPr>
          <p:cNvPr id="11" name="Picture 10">
            <a:extLst>
              <a:ext uri="{FF2B5EF4-FFF2-40B4-BE49-F238E27FC236}">
                <a16:creationId xmlns:a16="http://schemas.microsoft.com/office/drawing/2014/main" id="{38840E3B-F5EC-4E04-B43D-B33B68BA9CC2}"/>
              </a:ext>
            </a:extLst>
          </p:cNvPr>
          <p:cNvPicPr>
            <a:picLocks noChangeAspect="1"/>
          </p:cNvPicPr>
          <p:nvPr/>
        </p:nvPicPr>
        <p:blipFill>
          <a:blip r:embed="rId3"/>
          <a:stretch>
            <a:fillRect/>
          </a:stretch>
        </p:blipFill>
        <p:spPr>
          <a:xfrm>
            <a:off x="5524499" y="675821"/>
            <a:ext cx="4133851" cy="2977230"/>
          </a:xfrm>
          <a:prstGeom prst="rect">
            <a:avLst/>
          </a:prstGeom>
        </p:spPr>
      </p:pic>
      <p:pic>
        <p:nvPicPr>
          <p:cNvPr id="14" name="Picture 13">
            <a:extLst>
              <a:ext uri="{FF2B5EF4-FFF2-40B4-BE49-F238E27FC236}">
                <a16:creationId xmlns:a16="http://schemas.microsoft.com/office/drawing/2014/main" id="{4CBF0A67-A501-48F8-96F7-DB4B0E343EE1}"/>
              </a:ext>
            </a:extLst>
          </p:cNvPr>
          <p:cNvPicPr>
            <a:picLocks noChangeAspect="1"/>
          </p:cNvPicPr>
          <p:nvPr/>
        </p:nvPicPr>
        <p:blipFill>
          <a:blip r:embed="rId4"/>
          <a:stretch>
            <a:fillRect/>
          </a:stretch>
        </p:blipFill>
        <p:spPr>
          <a:xfrm>
            <a:off x="7325327" y="3561680"/>
            <a:ext cx="4198110" cy="2977231"/>
          </a:xfrm>
          <a:prstGeom prst="rect">
            <a:avLst/>
          </a:prstGeom>
        </p:spPr>
      </p:pic>
      <p:pic>
        <p:nvPicPr>
          <p:cNvPr id="18" name="Picture 17">
            <a:extLst>
              <a:ext uri="{FF2B5EF4-FFF2-40B4-BE49-F238E27FC236}">
                <a16:creationId xmlns:a16="http://schemas.microsoft.com/office/drawing/2014/main" id="{78302A3C-68F7-4C7F-932B-02C0CCD35CA8}"/>
              </a:ext>
            </a:extLst>
          </p:cNvPr>
          <p:cNvPicPr>
            <a:picLocks noChangeAspect="1"/>
          </p:cNvPicPr>
          <p:nvPr/>
        </p:nvPicPr>
        <p:blipFill>
          <a:blip r:embed="rId5"/>
          <a:stretch>
            <a:fillRect/>
          </a:stretch>
        </p:blipFill>
        <p:spPr>
          <a:xfrm>
            <a:off x="895105" y="4085602"/>
            <a:ext cx="6058746" cy="2467319"/>
          </a:xfrm>
          <a:prstGeom prst="rect">
            <a:avLst/>
          </a:prstGeom>
        </p:spPr>
      </p:pic>
    </p:spTree>
    <p:extLst>
      <p:ext uri="{BB962C8B-B14F-4D97-AF65-F5344CB8AC3E}">
        <p14:creationId xmlns:p14="http://schemas.microsoft.com/office/powerpoint/2010/main" val="2100677989"/>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FD6FE22-81A0-4500-AFD0-342D21BB9A2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presentation</Template>
  <TotalTime>63</TotalTime>
  <Words>386</Words>
  <Application>Microsoft Office PowerPoint</Application>
  <PresentationFormat>Widescreen</PresentationFormat>
  <Paragraphs>75</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Tenorite</vt:lpstr>
      <vt:lpstr>Office Theme</vt:lpstr>
      <vt:lpstr>Chest X-Ray Analysis</vt:lpstr>
      <vt:lpstr>AGENDA</vt:lpstr>
      <vt:lpstr>INTRODUCTION</vt:lpstr>
      <vt:lpstr>Data</vt:lpstr>
      <vt:lpstr>Methods</vt:lpstr>
      <vt:lpstr>Results</vt:lpstr>
      <vt:lpstr>Initial MLP</vt:lpstr>
      <vt:lpstr>2nd MLP</vt:lpstr>
      <vt:lpstr>3rd MLP</vt:lpstr>
      <vt:lpstr>Initial CNN</vt:lpstr>
      <vt:lpstr>2nd CNN</vt:lpstr>
      <vt:lpstr>Tuning with Talos</vt:lpstr>
      <vt:lpstr>Final Model</vt:lpstr>
      <vt:lpstr>Conclusion</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ryan chung</dc:creator>
  <cp:lastModifiedBy>ryan chung</cp:lastModifiedBy>
  <cp:revision>9</cp:revision>
  <dcterms:created xsi:type="dcterms:W3CDTF">2021-12-06T02:41:00Z</dcterms:created>
  <dcterms:modified xsi:type="dcterms:W3CDTF">2021-12-06T04:10:58Z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