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444" r:id="rId6"/>
    <p:sldId id="260" r:id="rId7"/>
    <p:sldId id="2443" r:id="rId8"/>
    <p:sldId id="2455" r:id="rId9"/>
    <p:sldId id="2434" r:id="rId10"/>
    <p:sldId id="2446" r:id="rId11"/>
    <p:sldId id="2450" r:id="rId12"/>
    <p:sldId id="2451" r:id="rId13"/>
    <p:sldId id="2452" r:id="rId14"/>
    <p:sldId id="2453" r:id="rId15"/>
    <p:sldId id="2454" r:id="rId16"/>
    <p:sldId id="2445" r:id="rId17"/>
    <p:sldId id="2442" r:id="rId18"/>
    <p:sldId id="24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84975" autoAdjust="0"/>
  </p:normalViewPr>
  <p:slideViewPr>
    <p:cSldViewPr snapToGrid="0">
      <p:cViewPr varScale="1">
        <p:scale>
          <a:sx n="75" d="100"/>
          <a:sy n="75" d="100"/>
        </p:scale>
        <p:origin x="72" y="43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2/9/2022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56574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Analysis of Airbnb Rentals in NYC</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Ryan Chung</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RFR</a:t>
            </a:r>
          </a:p>
        </p:txBody>
      </p:sp>
      <p:pic>
        <p:nvPicPr>
          <p:cNvPr id="9" name="Content Placeholder 8">
            <a:extLst>
              <a:ext uri="{FF2B5EF4-FFF2-40B4-BE49-F238E27FC236}">
                <a16:creationId xmlns:a16="http://schemas.microsoft.com/office/drawing/2014/main" id="{1E965795-07B4-4EB5-86C8-A648F2A4C104}"/>
              </a:ext>
            </a:extLst>
          </p:cNvPr>
          <p:cNvPicPr>
            <a:picLocks noGrp="1" noChangeAspect="1"/>
          </p:cNvPicPr>
          <p:nvPr>
            <p:ph idx="1"/>
          </p:nvPr>
        </p:nvPicPr>
        <p:blipFill>
          <a:blip r:embed="rId2"/>
          <a:stretch>
            <a:fillRect/>
          </a:stretch>
        </p:blipFill>
        <p:spPr>
          <a:xfrm>
            <a:off x="6384606" y="1044630"/>
            <a:ext cx="5208227" cy="4598435"/>
          </a:xfrm>
        </p:spPr>
      </p:pic>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p:txBody>
          <a:bodyPr/>
          <a:lstStyle/>
          <a:p>
            <a:r>
              <a:rPr lang="en-US" sz="1600" dirty="0"/>
              <a:t>Random Forest Regressor</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10</a:t>
            </a:fld>
            <a:endParaRPr lang="en-US" dirty="0"/>
          </a:p>
        </p:txBody>
      </p:sp>
      <p:pic>
        <p:nvPicPr>
          <p:cNvPr id="11" name="Picture 10">
            <a:extLst>
              <a:ext uri="{FF2B5EF4-FFF2-40B4-BE49-F238E27FC236}">
                <a16:creationId xmlns:a16="http://schemas.microsoft.com/office/drawing/2014/main" id="{FAA55905-D612-4B5C-8823-14E5CAF153C4}"/>
              </a:ext>
            </a:extLst>
          </p:cNvPr>
          <p:cNvPicPr>
            <a:picLocks noChangeAspect="1"/>
          </p:cNvPicPr>
          <p:nvPr/>
        </p:nvPicPr>
        <p:blipFill>
          <a:blip r:embed="rId3"/>
          <a:stretch>
            <a:fillRect/>
          </a:stretch>
        </p:blipFill>
        <p:spPr>
          <a:xfrm>
            <a:off x="562254" y="2986147"/>
            <a:ext cx="4182059" cy="1314633"/>
          </a:xfrm>
          <a:prstGeom prst="rect">
            <a:avLst/>
          </a:prstGeom>
        </p:spPr>
      </p:pic>
    </p:spTree>
    <p:extLst>
      <p:ext uri="{BB962C8B-B14F-4D97-AF65-F5344CB8AC3E}">
        <p14:creationId xmlns:p14="http://schemas.microsoft.com/office/powerpoint/2010/main" val="374345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XGBoost</a:t>
            </a:r>
          </a:p>
        </p:txBody>
      </p:sp>
      <p:pic>
        <p:nvPicPr>
          <p:cNvPr id="9" name="Content Placeholder 8">
            <a:extLst>
              <a:ext uri="{FF2B5EF4-FFF2-40B4-BE49-F238E27FC236}">
                <a16:creationId xmlns:a16="http://schemas.microsoft.com/office/drawing/2014/main" id="{F1730759-C328-41CD-A842-7D5BFBB11942}"/>
              </a:ext>
            </a:extLst>
          </p:cNvPr>
          <p:cNvPicPr>
            <a:picLocks noGrp="1" noChangeAspect="1"/>
          </p:cNvPicPr>
          <p:nvPr>
            <p:ph idx="1"/>
          </p:nvPr>
        </p:nvPicPr>
        <p:blipFill>
          <a:blip r:embed="rId2"/>
          <a:stretch>
            <a:fillRect/>
          </a:stretch>
        </p:blipFill>
        <p:spPr>
          <a:xfrm>
            <a:off x="611804" y="2146301"/>
            <a:ext cx="2931565" cy="1340858"/>
          </a:xfrm>
        </p:spPr>
      </p:pic>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p:txBody>
          <a:bodyPr/>
          <a:lstStyle/>
          <a:p>
            <a:r>
              <a:rPr lang="en-US" sz="1600" dirty="0"/>
              <a:t>XGBoost Regressor</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11</a:t>
            </a:fld>
            <a:endParaRPr lang="en-US" dirty="0"/>
          </a:p>
        </p:txBody>
      </p:sp>
      <p:pic>
        <p:nvPicPr>
          <p:cNvPr id="11" name="Picture 10">
            <a:extLst>
              <a:ext uri="{FF2B5EF4-FFF2-40B4-BE49-F238E27FC236}">
                <a16:creationId xmlns:a16="http://schemas.microsoft.com/office/drawing/2014/main" id="{F4EEB02A-DF3F-4B88-B512-ECD948901ECC}"/>
              </a:ext>
            </a:extLst>
          </p:cNvPr>
          <p:cNvPicPr>
            <a:picLocks noChangeAspect="1"/>
          </p:cNvPicPr>
          <p:nvPr/>
        </p:nvPicPr>
        <p:blipFill>
          <a:blip r:embed="rId3"/>
          <a:stretch>
            <a:fillRect/>
          </a:stretch>
        </p:blipFill>
        <p:spPr>
          <a:xfrm>
            <a:off x="595884" y="3487159"/>
            <a:ext cx="6260669" cy="3225949"/>
          </a:xfrm>
          <a:prstGeom prst="rect">
            <a:avLst/>
          </a:prstGeom>
        </p:spPr>
      </p:pic>
      <p:pic>
        <p:nvPicPr>
          <p:cNvPr id="13" name="Picture 12">
            <a:extLst>
              <a:ext uri="{FF2B5EF4-FFF2-40B4-BE49-F238E27FC236}">
                <a16:creationId xmlns:a16="http://schemas.microsoft.com/office/drawing/2014/main" id="{88421F9B-99B0-48FC-8E12-F9B038D7C675}"/>
              </a:ext>
            </a:extLst>
          </p:cNvPr>
          <p:cNvPicPr>
            <a:picLocks noChangeAspect="1"/>
          </p:cNvPicPr>
          <p:nvPr/>
        </p:nvPicPr>
        <p:blipFill>
          <a:blip r:embed="rId4"/>
          <a:stretch>
            <a:fillRect/>
          </a:stretch>
        </p:blipFill>
        <p:spPr>
          <a:xfrm>
            <a:off x="6096000" y="1215185"/>
            <a:ext cx="5290068" cy="1860098"/>
          </a:xfrm>
          <a:prstGeom prst="rect">
            <a:avLst/>
          </a:prstGeom>
        </p:spPr>
      </p:pic>
    </p:spTree>
    <p:extLst>
      <p:ext uri="{BB962C8B-B14F-4D97-AF65-F5344CB8AC3E}">
        <p14:creationId xmlns:p14="http://schemas.microsoft.com/office/powerpoint/2010/main" val="84597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NN</a:t>
            </a:r>
          </a:p>
        </p:txBody>
      </p:sp>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p:txBody>
          <a:bodyPr/>
          <a:lstStyle/>
          <a:p>
            <a:r>
              <a:rPr lang="en-US" sz="1600" dirty="0"/>
              <a:t>Deep Neural Network</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12</a:t>
            </a:fld>
            <a:endParaRPr lang="en-US" dirty="0"/>
          </a:p>
        </p:txBody>
      </p:sp>
      <p:pic>
        <p:nvPicPr>
          <p:cNvPr id="9" name="Picture 8">
            <a:extLst>
              <a:ext uri="{FF2B5EF4-FFF2-40B4-BE49-F238E27FC236}">
                <a16:creationId xmlns:a16="http://schemas.microsoft.com/office/drawing/2014/main" id="{5BF4B0E2-4F5D-4458-A46A-92F1CCD87F45}"/>
              </a:ext>
            </a:extLst>
          </p:cNvPr>
          <p:cNvPicPr>
            <a:picLocks noChangeAspect="1"/>
          </p:cNvPicPr>
          <p:nvPr/>
        </p:nvPicPr>
        <p:blipFill>
          <a:blip r:embed="rId3"/>
          <a:stretch>
            <a:fillRect/>
          </a:stretch>
        </p:blipFill>
        <p:spPr>
          <a:xfrm>
            <a:off x="6047560" y="729143"/>
            <a:ext cx="5501708" cy="1631654"/>
          </a:xfrm>
          <a:prstGeom prst="rect">
            <a:avLst/>
          </a:prstGeom>
        </p:spPr>
      </p:pic>
      <p:pic>
        <p:nvPicPr>
          <p:cNvPr id="11" name="Picture 10">
            <a:extLst>
              <a:ext uri="{FF2B5EF4-FFF2-40B4-BE49-F238E27FC236}">
                <a16:creationId xmlns:a16="http://schemas.microsoft.com/office/drawing/2014/main" id="{EC9CA819-FD99-4DB4-A852-03D39B90F7B5}"/>
              </a:ext>
            </a:extLst>
          </p:cNvPr>
          <p:cNvPicPr>
            <a:picLocks noChangeAspect="1"/>
          </p:cNvPicPr>
          <p:nvPr/>
        </p:nvPicPr>
        <p:blipFill>
          <a:blip r:embed="rId4"/>
          <a:stretch>
            <a:fillRect/>
          </a:stretch>
        </p:blipFill>
        <p:spPr>
          <a:xfrm>
            <a:off x="6025095" y="2360797"/>
            <a:ext cx="5524173" cy="3457006"/>
          </a:xfrm>
          <a:prstGeom prst="rect">
            <a:avLst/>
          </a:prstGeom>
        </p:spPr>
      </p:pic>
      <p:pic>
        <p:nvPicPr>
          <p:cNvPr id="13" name="Picture 12">
            <a:extLst>
              <a:ext uri="{FF2B5EF4-FFF2-40B4-BE49-F238E27FC236}">
                <a16:creationId xmlns:a16="http://schemas.microsoft.com/office/drawing/2014/main" id="{D3ABDF8D-9A41-44C4-88EC-393378AC8CF0}"/>
              </a:ext>
            </a:extLst>
          </p:cNvPr>
          <p:cNvPicPr>
            <a:picLocks noChangeAspect="1"/>
          </p:cNvPicPr>
          <p:nvPr/>
        </p:nvPicPr>
        <p:blipFill>
          <a:blip r:embed="rId5"/>
          <a:stretch>
            <a:fillRect/>
          </a:stretch>
        </p:blipFill>
        <p:spPr>
          <a:xfrm>
            <a:off x="511399" y="2346164"/>
            <a:ext cx="4283769" cy="773458"/>
          </a:xfrm>
          <a:prstGeom prst="rect">
            <a:avLst/>
          </a:prstGeom>
        </p:spPr>
      </p:pic>
    </p:spTree>
    <p:extLst>
      <p:ext uri="{BB962C8B-B14F-4D97-AF65-F5344CB8AC3E}">
        <p14:creationId xmlns:p14="http://schemas.microsoft.com/office/powerpoint/2010/main" val="115061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67B069-AE67-4E6A-B4E8-C623E4BAB4B4}"/>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6720C23F-24D1-46E1-93A2-10715CD668A1}"/>
              </a:ext>
            </a:extLst>
          </p:cNvPr>
          <p:cNvPicPr>
            <a:picLocks noGrp="1" noChangeAspect="1"/>
          </p:cNvPicPr>
          <p:nvPr>
            <p:ph idx="1"/>
          </p:nvPr>
        </p:nvPicPr>
        <p:blipFill>
          <a:blip r:embed="rId2"/>
          <a:stretch>
            <a:fillRect/>
          </a:stretch>
        </p:blipFill>
        <p:spPr>
          <a:xfrm>
            <a:off x="5321092" y="1490429"/>
            <a:ext cx="2991267" cy="3038899"/>
          </a:xfrm>
        </p:spPr>
      </p:pic>
      <p:sp>
        <p:nvSpPr>
          <p:cNvPr id="6" name="Slide Number Placeholder 5">
            <a:extLst>
              <a:ext uri="{FF2B5EF4-FFF2-40B4-BE49-F238E27FC236}">
                <a16:creationId xmlns:a16="http://schemas.microsoft.com/office/drawing/2014/main" id="{582F2697-0229-4817-9554-215624FB6BA4}"/>
              </a:ext>
            </a:extLst>
          </p:cNvPr>
          <p:cNvSpPr>
            <a:spLocks noGrp="1"/>
          </p:cNvSpPr>
          <p:nvPr>
            <p:ph type="sldNum" sz="quarter" idx="17"/>
          </p:nvPr>
        </p:nvSpPr>
        <p:spPr/>
        <p:txBody>
          <a:bodyPr/>
          <a:lstStyle/>
          <a:p>
            <a:fld id="{8C2E478F-E849-4A8C-AF1F-CBCC78A7CBFA}" type="slidenum">
              <a:rPr lang="en-US" smtClean="0"/>
              <a:pPr/>
              <a:t>13</a:t>
            </a:fld>
            <a:endParaRPr lang="en-US" dirty="0"/>
          </a:p>
        </p:txBody>
      </p:sp>
      <p:pic>
        <p:nvPicPr>
          <p:cNvPr id="9" name="Picture 8">
            <a:extLst>
              <a:ext uri="{FF2B5EF4-FFF2-40B4-BE49-F238E27FC236}">
                <a16:creationId xmlns:a16="http://schemas.microsoft.com/office/drawing/2014/main" id="{53B2BFC1-7543-4A7C-8020-B0DF577870E2}"/>
              </a:ext>
            </a:extLst>
          </p:cNvPr>
          <p:cNvPicPr>
            <a:picLocks noChangeAspect="1"/>
          </p:cNvPicPr>
          <p:nvPr/>
        </p:nvPicPr>
        <p:blipFill>
          <a:blip r:embed="rId3"/>
          <a:stretch>
            <a:fillRect/>
          </a:stretch>
        </p:blipFill>
        <p:spPr>
          <a:xfrm>
            <a:off x="8469937" y="1490429"/>
            <a:ext cx="3000794" cy="3038899"/>
          </a:xfrm>
          <a:prstGeom prst="rect">
            <a:avLst/>
          </a:prstGeom>
        </p:spPr>
      </p:pic>
      <p:sp>
        <p:nvSpPr>
          <p:cNvPr id="10" name="TextBox 9">
            <a:extLst>
              <a:ext uri="{FF2B5EF4-FFF2-40B4-BE49-F238E27FC236}">
                <a16:creationId xmlns:a16="http://schemas.microsoft.com/office/drawing/2014/main" id="{8AA32B68-6385-4FB3-9ED0-EC65A4D42D3C}"/>
              </a:ext>
            </a:extLst>
          </p:cNvPr>
          <p:cNvSpPr txBox="1"/>
          <p:nvPr/>
        </p:nvSpPr>
        <p:spPr>
          <a:xfrm>
            <a:off x="419100" y="1490429"/>
            <a:ext cx="346806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Taking a look at the results to the right, we can see that the model with the lowest Mean Squared Error was the tuned Random Forest Regressor. (MSE of 35048).</a:t>
            </a:r>
          </a:p>
          <a:p>
            <a:r>
              <a:rPr lang="en-US" dirty="0"/>
              <a:t>  </a:t>
            </a:r>
          </a:p>
          <a:p>
            <a:pPr marL="285750" indent="-285750">
              <a:buFont typeface="Arial" panose="020B0604020202020204" pitchFamily="34" charset="0"/>
              <a:buChar char="•"/>
            </a:pPr>
            <a:r>
              <a:rPr lang="en-US" dirty="0"/>
              <a:t>The model with the second lowest Mean Squared Error was the XGBoost Regressor.  (MSE of 35147).</a:t>
            </a:r>
          </a:p>
        </p:txBody>
      </p:sp>
    </p:spTree>
    <p:extLst>
      <p:ext uri="{BB962C8B-B14F-4D97-AF65-F5344CB8AC3E}">
        <p14:creationId xmlns:p14="http://schemas.microsoft.com/office/powerpoint/2010/main" val="308814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49036" y="1188720"/>
            <a:ext cx="11000232" cy="1188720"/>
          </a:xfrm>
        </p:spPr>
        <p:txBody>
          <a:bodyPr/>
          <a:lstStyle/>
          <a:p>
            <a:r>
              <a:rPr lang="en-US" dirty="0"/>
              <a:t>Conclusion</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3" name="TextBox 2">
            <a:extLst>
              <a:ext uri="{FF2B5EF4-FFF2-40B4-BE49-F238E27FC236}">
                <a16:creationId xmlns:a16="http://schemas.microsoft.com/office/drawing/2014/main" id="{F5D9E7EA-72F9-4B91-BD31-BBF47A6E3B3F}"/>
              </a:ext>
            </a:extLst>
          </p:cNvPr>
          <p:cNvSpPr txBox="1"/>
          <p:nvPr/>
        </p:nvSpPr>
        <p:spPr>
          <a:xfrm>
            <a:off x="1651000" y="2377440"/>
            <a:ext cx="9245600" cy="2677656"/>
          </a:xfrm>
          <a:prstGeom prst="rect">
            <a:avLst/>
          </a:prstGeom>
          <a:noFill/>
        </p:spPr>
        <p:txBody>
          <a:bodyPr wrap="square" rtlCol="0">
            <a:spAutoFit/>
          </a:bodyPr>
          <a:lstStyle/>
          <a:p>
            <a:r>
              <a:rPr lang="en-US" sz="2400" dirty="0"/>
              <a:t>For this project, we were able to confirm the Random Forest Regressor Model had the lowest Mean Squared Error compared to the other models created.</a:t>
            </a:r>
          </a:p>
          <a:p>
            <a:endParaRPr lang="en-US" sz="2400" dirty="0"/>
          </a:p>
          <a:p>
            <a:r>
              <a:rPr lang="en-US" sz="2400" dirty="0"/>
              <a:t>Given the nature of the data set provided it is recommended to further develop each model.</a:t>
            </a:r>
          </a:p>
          <a:p>
            <a:endParaRPr lang="en-US" sz="2400" dirty="0"/>
          </a:p>
        </p:txBody>
      </p:sp>
    </p:spTree>
    <p:extLst>
      <p:ext uri="{BB962C8B-B14F-4D97-AF65-F5344CB8AC3E}">
        <p14:creationId xmlns:p14="http://schemas.microsoft.com/office/powerpoint/2010/main"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2238425"/>
            <a:ext cx="6609256" cy="2275955"/>
          </a:xfrm>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6CD2-5842-49E3-8599-FC9E9CA38DEF}"/>
              </a:ext>
            </a:extLst>
          </p:cNvPr>
          <p:cNvSpPr>
            <a:spLocks noGrp="1"/>
          </p:cNvSpPr>
          <p:nvPr>
            <p:ph type="title"/>
          </p:nvPr>
        </p:nvSpPr>
        <p:spPr>
          <a:xfrm>
            <a:off x="4506095" y="1752491"/>
            <a:ext cx="4351911" cy="3343298"/>
          </a:xfrm>
        </p:spPr>
        <p:txBody>
          <a:bodyPr anchor="t"/>
          <a:lstStyle/>
          <a:p>
            <a:r>
              <a:rPr lang="en-US" dirty="0"/>
              <a:t>Agenda</a:t>
            </a:r>
          </a:p>
        </p:txBody>
      </p:sp>
      <p:sp>
        <p:nvSpPr>
          <p:cNvPr id="3" name="Footer Placeholder 2">
            <a:extLst>
              <a:ext uri="{FF2B5EF4-FFF2-40B4-BE49-F238E27FC236}">
                <a16:creationId xmlns:a16="http://schemas.microsoft.com/office/drawing/2014/main" id="{6A70C373-50B3-4364-9E5B-76D7D8BCB284}"/>
              </a:ext>
            </a:extLst>
          </p:cNvPr>
          <p:cNvSpPr>
            <a:spLocks noGrp="1"/>
          </p:cNvSpPr>
          <p:nvPr>
            <p:ph type="ftr" sz="quarter" idx="16"/>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1D35DDBF-18B8-4BF1-ADCA-72EC14ED329C}"/>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5" name="Text Placeholder 4">
            <a:extLst>
              <a:ext uri="{FF2B5EF4-FFF2-40B4-BE49-F238E27FC236}">
                <a16:creationId xmlns:a16="http://schemas.microsoft.com/office/drawing/2014/main" id="{FF05CA29-A56A-49D5-9554-49F5156EAF5C}"/>
              </a:ext>
            </a:extLst>
          </p:cNvPr>
          <p:cNvSpPr>
            <a:spLocks noGrp="1"/>
          </p:cNvSpPr>
          <p:nvPr>
            <p:ph type="body" idx="1"/>
          </p:nvPr>
        </p:nvSpPr>
        <p:spPr>
          <a:xfrm>
            <a:off x="4506094" y="2670464"/>
            <a:ext cx="4351911" cy="2867891"/>
          </a:xfrm>
        </p:spPr>
        <p:txBody>
          <a:bodyPr/>
          <a:lstStyle/>
          <a:p>
            <a:pPr marL="342900" indent="-342900">
              <a:buFont typeface="Arial" panose="020B0604020202020204" pitchFamily="34" charset="0"/>
              <a:buChar char="•"/>
            </a:pPr>
            <a:r>
              <a:rPr lang="en-US" dirty="0"/>
              <a:t>Business Problem</a:t>
            </a:r>
          </a:p>
          <a:p>
            <a:pPr marL="342900" indent="-342900">
              <a:buFont typeface="Arial" panose="020B0604020202020204" pitchFamily="34" charset="0"/>
              <a:buChar char="•"/>
            </a:pPr>
            <a:r>
              <a:rPr lang="en-US" dirty="0"/>
              <a:t>Data</a:t>
            </a:r>
          </a:p>
          <a:p>
            <a:pPr marL="342900" indent="-342900">
              <a:buFont typeface="Arial" panose="020B0604020202020204" pitchFamily="34" charset="0"/>
              <a:buChar char="•"/>
            </a:pPr>
            <a:r>
              <a:rPr lang="en-US" dirty="0"/>
              <a:t>Methods</a:t>
            </a:r>
          </a:p>
          <a:p>
            <a:pPr marL="342900" indent="-342900">
              <a:buFont typeface="Arial" panose="020B0604020202020204" pitchFamily="34" charset="0"/>
              <a:buChar char="•"/>
            </a:pPr>
            <a:r>
              <a:rPr lang="en-US" dirty="0"/>
              <a:t>Results</a:t>
            </a:r>
          </a:p>
          <a:p>
            <a:pPr marL="342900" indent="-342900">
              <a:buFont typeface="Arial" panose="020B0604020202020204" pitchFamily="34" charset="0"/>
              <a:buChar char="•"/>
            </a:pPr>
            <a:r>
              <a:rPr lang="en-US" dirty="0"/>
              <a:t>Conclusion</a:t>
            </a:r>
          </a:p>
        </p:txBody>
      </p:sp>
    </p:spTree>
    <p:extLst>
      <p:ext uri="{BB962C8B-B14F-4D97-AF65-F5344CB8AC3E}">
        <p14:creationId xmlns:p14="http://schemas.microsoft.com/office/powerpoint/2010/main" val="105593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Business Problem</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A real estate agency is looking to discover which model would be best for predicting the selling price of an Airbnb rental in NYC from a provided data set.  The agency is looking to then use the base model in order to improve their ability to determine what the selling point of their own rentals should look like in the area.</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F03D1B-3DEF-4CB7-AD10-F3C632FC0E76}"/>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9B7CCD95-C294-4FCF-B74C-5EDDF71C542F}"/>
              </a:ext>
            </a:extLst>
          </p:cNvPr>
          <p:cNvSpPr>
            <a:spLocks noGrp="1"/>
          </p:cNvSpPr>
          <p:nvPr>
            <p:ph idx="1"/>
          </p:nvPr>
        </p:nvSpPr>
        <p:spPr>
          <a:xfrm>
            <a:off x="5964382" y="1901536"/>
            <a:ext cx="5789813" cy="4275426"/>
          </a:xfrm>
        </p:spPr>
        <p:txBody>
          <a:bodyPr/>
          <a:lstStyle/>
          <a:p>
            <a:pPr marL="0" indent="0">
              <a:buNone/>
            </a:pPr>
            <a:r>
              <a:rPr lang="en-US" dirty="0"/>
              <a:t>For this project the data set that was provided by the real estate agency is one found on Kaggle.  It contains information on Airbnb rentals for the year of 2019 for NYC.  Several features of rentals are included such as a rentals neighborhood and review count.</a:t>
            </a:r>
          </a:p>
        </p:txBody>
      </p:sp>
      <p:sp>
        <p:nvSpPr>
          <p:cNvPr id="5" name="Footer Placeholder 4">
            <a:extLst>
              <a:ext uri="{FF2B5EF4-FFF2-40B4-BE49-F238E27FC236}">
                <a16:creationId xmlns:a16="http://schemas.microsoft.com/office/drawing/2014/main" id="{540FD646-E6A6-4CE5-BAB7-4E892DD71491}"/>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F6B2AA0-5FC5-4446-8D7D-DD81369BF928}"/>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5079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F03D1B-3DEF-4CB7-AD10-F3C632FC0E76}"/>
              </a:ext>
            </a:extLst>
          </p:cNvPr>
          <p:cNvSpPr>
            <a:spLocks noGrp="1"/>
          </p:cNvSpPr>
          <p:nvPr>
            <p:ph type="title"/>
          </p:nvPr>
        </p:nvSpPr>
        <p:spPr>
          <a:xfrm>
            <a:off x="884914" y="1752600"/>
            <a:ext cx="5196241" cy="3352800"/>
          </a:xfrm>
        </p:spPr>
        <p:txBody>
          <a:bodyPr/>
          <a:lstStyle/>
          <a:p>
            <a:r>
              <a:rPr lang="en-US" dirty="0"/>
              <a:t>Data After Clean</a:t>
            </a:r>
          </a:p>
        </p:txBody>
      </p:sp>
      <p:sp>
        <p:nvSpPr>
          <p:cNvPr id="5" name="Footer Placeholder 4">
            <a:extLst>
              <a:ext uri="{FF2B5EF4-FFF2-40B4-BE49-F238E27FC236}">
                <a16:creationId xmlns:a16="http://schemas.microsoft.com/office/drawing/2014/main" id="{540FD646-E6A6-4CE5-BAB7-4E892DD71491}"/>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F6B2AA0-5FC5-4446-8D7D-DD81369BF928}"/>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9" name="Picture 8">
            <a:extLst>
              <a:ext uri="{FF2B5EF4-FFF2-40B4-BE49-F238E27FC236}">
                <a16:creationId xmlns:a16="http://schemas.microsoft.com/office/drawing/2014/main" id="{C67059B8-D927-44A8-A6AC-2A627E733204}"/>
              </a:ext>
            </a:extLst>
          </p:cNvPr>
          <p:cNvPicPr>
            <a:picLocks noChangeAspect="1"/>
          </p:cNvPicPr>
          <p:nvPr/>
        </p:nvPicPr>
        <p:blipFill>
          <a:blip r:embed="rId2"/>
          <a:stretch>
            <a:fillRect/>
          </a:stretch>
        </p:blipFill>
        <p:spPr>
          <a:xfrm>
            <a:off x="6081155" y="1973050"/>
            <a:ext cx="5468113" cy="2538543"/>
          </a:xfrm>
          <a:prstGeom prst="rect">
            <a:avLst/>
          </a:prstGeom>
        </p:spPr>
      </p:pic>
    </p:spTree>
    <p:extLst>
      <p:ext uri="{BB962C8B-B14F-4D97-AF65-F5344CB8AC3E}">
        <p14:creationId xmlns:p14="http://schemas.microsoft.com/office/powerpoint/2010/main" val="40277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Methods</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a:bodyPr>
          <a:lstStyle/>
          <a:p>
            <a:r>
              <a:rPr lang="en-US" dirty="0"/>
              <a:t>For this project, multiple models were used to analyze the data provided.  First a multiple linear regression model was created.  Second, a KNN model was created.  Third, a Decision Tree model was created.  Fourth, a Random Forest model was created.  Fifth, a XGBoost Regressor model was created. Lastly, a deep neural network was used as well.</a:t>
            </a:r>
          </a:p>
          <a:p>
            <a:r>
              <a:rPr lang="en-US" dirty="0"/>
              <a:t>To evaluate each model, the R squared, MAE, MSE, and RMSE were obtained for each one.  The metric used to compare one model to another was the MSE.</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MLR</a:t>
            </a:r>
          </a:p>
        </p:txBody>
      </p:sp>
      <p:pic>
        <p:nvPicPr>
          <p:cNvPr id="9" name="Content Placeholder 8">
            <a:extLst>
              <a:ext uri="{FF2B5EF4-FFF2-40B4-BE49-F238E27FC236}">
                <a16:creationId xmlns:a16="http://schemas.microsoft.com/office/drawing/2014/main" id="{FF095FB2-E7E5-4258-B73A-DF48EB252ABC}"/>
              </a:ext>
            </a:extLst>
          </p:cNvPr>
          <p:cNvPicPr>
            <a:picLocks noGrp="1" noChangeAspect="1"/>
          </p:cNvPicPr>
          <p:nvPr>
            <p:ph idx="1"/>
          </p:nvPr>
        </p:nvPicPr>
        <p:blipFill>
          <a:blip r:embed="rId2"/>
          <a:stretch>
            <a:fillRect/>
          </a:stretch>
        </p:blipFill>
        <p:spPr>
          <a:xfrm>
            <a:off x="6509147" y="1099002"/>
            <a:ext cx="5083686" cy="4169764"/>
          </a:xfrm>
        </p:spPr>
      </p:pic>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a:xfrm>
            <a:off x="611804" y="1571245"/>
            <a:ext cx="4197802" cy="573989"/>
          </a:xfrm>
        </p:spPr>
        <p:txBody>
          <a:bodyPr/>
          <a:lstStyle/>
          <a:p>
            <a:r>
              <a:rPr lang="en-US" sz="1600" dirty="0"/>
              <a:t>Multiple Linear Regression</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15" name="Picture 14">
            <a:extLst>
              <a:ext uri="{FF2B5EF4-FFF2-40B4-BE49-F238E27FC236}">
                <a16:creationId xmlns:a16="http://schemas.microsoft.com/office/drawing/2014/main" id="{55E2B905-E621-4BA3-952C-D834B7832212}"/>
              </a:ext>
            </a:extLst>
          </p:cNvPr>
          <p:cNvPicPr>
            <a:picLocks noChangeAspect="1"/>
          </p:cNvPicPr>
          <p:nvPr/>
        </p:nvPicPr>
        <p:blipFill>
          <a:blip r:embed="rId3"/>
          <a:stretch>
            <a:fillRect/>
          </a:stretch>
        </p:blipFill>
        <p:spPr>
          <a:xfrm>
            <a:off x="595884" y="2462077"/>
            <a:ext cx="4544059" cy="1933845"/>
          </a:xfrm>
          <a:prstGeom prst="rect">
            <a:avLst/>
          </a:prstGeom>
        </p:spPr>
      </p:pic>
    </p:spTree>
    <p:extLst>
      <p:ext uri="{BB962C8B-B14F-4D97-AF65-F5344CB8AC3E}">
        <p14:creationId xmlns:p14="http://schemas.microsoft.com/office/powerpoint/2010/main" val="205177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KNN</a:t>
            </a:r>
          </a:p>
        </p:txBody>
      </p:sp>
      <p:pic>
        <p:nvPicPr>
          <p:cNvPr id="9" name="Content Placeholder 8">
            <a:extLst>
              <a:ext uri="{FF2B5EF4-FFF2-40B4-BE49-F238E27FC236}">
                <a16:creationId xmlns:a16="http://schemas.microsoft.com/office/drawing/2014/main" id="{F20089C4-DC21-4529-9D12-F1DE93B180FD}"/>
              </a:ext>
            </a:extLst>
          </p:cNvPr>
          <p:cNvPicPr>
            <a:picLocks noGrp="1" noChangeAspect="1"/>
          </p:cNvPicPr>
          <p:nvPr>
            <p:ph idx="1"/>
          </p:nvPr>
        </p:nvPicPr>
        <p:blipFill>
          <a:blip r:embed="rId2"/>
          <a:stretch>
            <a:fillRect/>
          </a:stretch>
        </p:blipFill>
        <p:spPr>
          <a:xfrm>
            <a:off x="6096000" y="1099002"/>
            <a:ext cx="5704629" cy="2914198"/>
          </a:xfrm>
        </p:spPr>
      </p:pic>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a:xfrm>
            <a:off x="611804" y="1672991"/>
            <a:ext cx="4197802" cy="472243"/>
          </a:xfrm>
        </p:spPr>
        <p:txBody>
          <a:bodyPr/>
          <a:lstStyle/>
          <a:p>
            <a:r>
              <a:rPr lang="en-US" sz="1600" dirty="0"/>
              <a:t>K Nearest Neighbor</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8</a:t>
            </a:fld>
            <a:endParaRPr lang="en-US" dirty="0"/>
          </a:p>
        </p:txBody>
      </p:sp>
      <p:pic>
        <p:nvPicPr>
          <p:cNvPr id="11" name="Picture 10">
            <a:extLst>
              <a:ext uri="{FF2B5EF4-FFF2-40B4-BE49-F238E27FC236}">
                <a16:creationId xmlns:a16="http://schemas.microsoft.com/office/drawing/2014/main" id="{0B35559D-62F0-4F49-B7E8-CC0E752E772F}"/>
              </a:ext>
            </a:extLst>
          </p:cNvPr>
          <p:cNvPicPr>
            <a:picLocks noChangeAspect="1"/>
          </p:cNvPicPr>
          <p:nvPr/>
        </p:nvPicPr>
        <p:blipFill>
          <a:blip r:embed="rId3"/>
          <a:stretch>
            <a:fillRect/>
          </a:stretch>
        </p:blipFill>
        <p:spPr>
          <a:xfrm>
            <a:off x="391371" y="2556101"/>
            <a:ext cx="4639322" cy="1933845"/>
          </a:xfrm>
          <a:prstGeom prst="rect">
            <a:avLst/>
          </a:prstGeom>
        </p:spPr>
      </p:pic>
    </p:spTree>
    <p:extLst>
      <p:ext uri="{BB962C8B-B14F-4D97-AF65-F5344CB8AC3E}">
        <p14:creationId xmlns:p14="http://schemas.microsoft.com/office/powerpoint/2010/main" val="106091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8BEF1D4-C32C-4257-8223-F36FC3E8BC93}"/>
              </a:ext>
            </a:extLst>
          </p:cNvPr>
          <p:cNvPicPr>
            <a:picLocks noGrp="1" noChangeAspect="1"/>
          </p:cNvPicPr>
          <p:nvPr>
            <p:ph sz="quarter" idx="16"/>
          </p:nvPr>
        </p:nvPicPr>
        <p:blipFill>
          <a:blip r:embed="rId2"/>
          <a:stretch>
            <a:fillRect/>
          </a:stretch>
        </p:blipFill>
        <p:spPr>
          <a:xfrm>
            <a:off x="571500" y="4823114"/>
            <a:ext cx="3953427" cy="1295581"/>
          </a:xfrm>
        </p:spPr>
      </p:pic>
      <p:sp>
        <p:nvSpPr>
          <p:cNvPr id="3" name="Title 2">
            <a:extLst>
              <a:ext uri="{FF2B5EF4-FFF2-40B4-BE49-F238E27FC236}">
                <a16:creationId xmlns:a16="http://schemas.microsoft.com/office/drawing/2014/main" id="{EBFCB378-B046-4C4D-9BED-F64C9B7439D1}"/>
              </a:ext>
            </a:extLst>
          </p:cNvPr>
          <p:cNvSpPr>
            <a:spLocks noGrp="1"/>
          </p:cNvSpPr>
          <p:nvPr>
            <p:ph type="title"/>
          </p:nvPr>
        </p:nvSpPr>
        <p:spPr/>
        <p:txBody>
          <a:bodyPr/>
          <a:lstStyle/>
          <a:p>
            <a:r>
              <a:rPr lang="en-US" dirty="0"/>
              <a:t>DTR</a:t>
            </a:r>
          </a:p>
        </p:txBody>
      </p:sp>
      <p:pic>
        <p:nvPicPr>
          <p:cNvPr id="9" name="Content Placeholder 8">
            <a:extLst>
              <a:ext uri="{FF2B5EF4-FFF2-40B4-BE49-F238E27FC236}">
                <a16:creationId xmlns:a16="http://schemas.microsoft.com/office/drawing/2014/main" id="{91D7D77D-8E6F-4E90-9D2E-BD0EBD7F7DD3}"/>
              </a:ext>
            </a:extLst>
          </p:cNvPr>
          <p:cNvPicPr>
            <a:picLocks noGrp="1" noChangeAspect="1"/>
          </p:cNvPicPr>
          <p:nvPr>
            <p:ph idx="1"/>
          </p:nvPr>
        </p:nvPicPr>
        <p:blipFill>
          <a:blip r:embed="rId3"/>
          <a:stretch>
            <a:fillRect/>
          </a:stretch>
        </p:blipFill>
        <p:spPr>
          <a:xfrm>
            <a:off x="571500" y="2372519"/>
            <a:ext cx="4225925" cy="2112962"/>
          </a:xfrm>
        </p:spPr>
      </p:pic>
      <p:sp>
        <p:nvSpPr>
          <p:cNvPr id="5" name="Text Placeholder 4">
            <a:extLst>
              <a:ext uri="{FF2B5EF4-FFF2-40B4-BE49-F238E27FC236}">
                <a16:creationId xmlns:a16="http://schemas.microsoft.com/office/drawing/2014/main" id="{2DD35181-72D5-4C70-8417-700D6D9DFE48}"/>
              </a:ext>
            </a:extLst>
          </p:cNvPr>
          <p:cNvSpPr>
            <a:spLocks noGrp="1"/>
          </p:cNvSpPr>
          <p:nvPr>
            <p:ph type="body" idx="13"/>
          </p:nvPr>
        </p:nvSpPr>
        <p:spPr>
          <a:xfrm>
            <a:off x="611804" y="1672991"/>
            <a:ext cx="4197802" cy="472243"/>
          </a:xfrm>
        </p:spPr>
        <p:txBody>
          <a:bodyPr/>
          <a:lstStyle/>
          <a:p>
            <a:r>
              <a:rPr lang="en-US" sz="1600" dirty="0"/>
              <a:t>Decision Tree Regressor</a:t>
            </a:r>
          </a:p>
        </p:txBody>
      </p:sp>
      <p:sp>
        <p:nvSpPr>
          <p:cNvPr id="6" name="Footer Placeholder 5">
            <a:extLst>
              <a:ext uri="{FF2B5EF4-FFF2-40B4-BE49-F238E27FC236}">
                <a16:creationId xmlns:a16="http://schemas.microsoft.com/office/drawing/2014/main" id="{65476358-4490-41CF-B54A-E90D33D85200}"/>
              </a:ext>
            </a:extLst>
          </p:cNvPr>
          <p:cNvSpPr>
            <a:spLocks noGrp="1"/>
          </p:cNvSpPr>
          <p:nvPr>
            <p:ph type="ftr" sz="quarter" idx="17"/>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DF7226BE-50DC-4AC8-BC96-2DE93D77EDD1}"/>
              </a:ext>
            </a:extLst>
          </p:cNvPr>
          <p:cNvSpPr>
            <a:spLocks noGrp="1"/>
          </p:cNvSpPr>
          <p:nvPr>
            <p:ph type="sldNum" sz="quarter" idx="18"/>
          </p:nvPr>
        </p:nvSpPr>
        <p:spPr/>
        <p:txBody>
          <a:bodyPr/>
          <a:lstStyle/>
          <a:p>
            <a:fld id="{8C2E478F-E849-4A8C-AF1F-CBCC78A7CBFA}" type="slidenum">
              <a:rPr lang="en-US" smtClean="0"/>
              <a:pPr/>
              <a:t>9</a:t>
            </a:fld>
            <a:endParaRPr lang="en-US" dirty="0"/>
          </a:p>
        </p:txBody>
      </p:sp>
      <p:pic>
        <p:nvPicPr>
          <p:cNvPr id="13" name="Picture 12">
            <a:extLst>
              <a:ext uri="{FF2B5EF4-FFF2-40B4-BE49-F238E27FC236}">
                <a16:creationId xmlns:a16="http://schemas.microsoft.com/office/drawing/2014/main" id="{5A27EED7-2A97-42FA-B269-37DA68725C01}"/>
              </a:ext>
            </a:extLst>
          </p:cNvPr>
          <p:cNvPicPr>
            <a:picLocks noChangeAspect="1"/>
          </p:cNvPicPr>
          <p:nvPr/>
        </p:nvPicPr>
        <p:blipFill>
          <a:blip r:embed="rId4"/>
          <a:stretch>
            <a:fillRect/>
          </a:stretch>
        </p:blipFill>
        <p:spPr>
          <a:xfrm>
            <a:off x="6096000" y="952538"/>
            <a:ext cx="5960950" cy="5166157"/>
          </a:xfrm>
          <a:prstGeom prst="rect">
            <a:avLst/>
          </a:prstGeom>
        </p:spPr>
      </p:pic>
    </p:spTree>
    <p:extLst>
      <p:ext uri="{BB962C8B-B14F-4D97-AF65-F5344CB8AC3E}">
        <p14:creationId xmlns:p14="http://schemas.microsoft.com/office/powerpoint/2010/main" val="408118060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60</TotalTime>
  <Words>419</Words>
  <Application>Microsoft Office PowerPoint</Application>
  <PresentationFormat>Widescreen</PresentationFormat>
  <Paragraphs>464</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Analysis of Airbnb Rentals in NYC</vt:lpstr>
      <vt:lpstr>Agenda</vt:lpstr>
      <vt:lpstr>Business Problem</vt:lpstr>
      <vt:lpstr>Data</vt:lpstr>
      <vt:lpstr>Data After Clean</vt:lpstr>
      <vt:lpstr>Methods</vt:lpstr>
      <vt:lpstr>MLR</vt:lpstr>
      <vt:lpstr>KNN</vt:lpstr>
      <vt:lpstr>DTR</vt:lpstr>
      <vt:lpstr>RFR</vt:lpstr>
      <vt:lpstr>XGBoost</vt:lpstr>
      <vt:lpstr>NN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ryan chung</dc:creator>
  <cp:lastModifiedBy>ryan chung</cp:lastModifiedBy>
  <cp:revision>10</cp:revision>
  <dcterms:created xsi:type="dcterms:W3CDTF">2022-02-06T22:44:46Z</dcterms:created>
  <dcterms:modified xsi:type="dcterms:W3CDTF">2022-02-09T17:27:10Z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