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5" r:id="rId2"/>
  </p:sldIdLst>
  <p:sldSz cx="21383625" cy="302752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256BB4"/>
    <a:srgbClr val="000000"/>
    <a:srgbClr val="637881"/>
    <a:srgbClr val="5F737D"/>
    <a:srgbClr val="2564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5" autoAdjust="0"/>
    <p:restoredTop sz="94659" autoAdjust="0"/>
  </p:normalViewPr>
  <p:slideViewPr>
    <p:cSldViewPr snapToGrid="0">
      <p:cViewPr varScale="1">
        <p:scale>
          <a:sx n="35" d="100"/>
          <a:sy n="35" d="100"/>
        </p:scale>
        <p:origin x="300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1C34B-FB22-42AC-995F-8F1A3C75C13E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813D-DE4C-4252-828A-857DD348D9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1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1241425"/>
            <a:ext cx="2365375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4813D-DE4C-4252-828A-857DD348D9C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28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7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9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55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6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5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0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B856-B8F3-4DE1-9756-319FAC5495A4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C261-6476-47AF-B5C4-E434EC697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hyperlink" Target="https://github.com/INWTlab/lsTerm-election-forecast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A9AADE0C-474E-419E-A6C4-B84178320585}"/>
              </a:ext>
            </a:extLst>
          </p:cNvPr>
          <p:cNvSpPr/>
          <p:nvPr/>
        </p:nvSpPr>
        <p:spPr>
          <a:xfrm>
            <a:off x="6350" y="87215"/>
            <a:ext cx="21376992" cy="30238373"/>
          </a:xfrm>
          <a:prstGeom prst="rect">
            <a:avLst/>
          </a:prstGeom>
          <a:solidFill>
            <a:srgbClr val="256BB4">
              <a:alpha val="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A8CF33F0-A3AA-4BEA-8083-77F91D68D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55" y="15049612"/>
            <a:ext cx="7125594" cy="4071333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C3C0795B-2FBC-4BA1-811A-867AAD097565}"/>
              </a:ext>
            </a:extLst>
          </p:cNvPr>
          <p:cNvSpPr/>
          <p:nvPr/>
        </p:nvSpPr>
        <p:spPr>
          <a:xfrm>
            <a:off x="-4" y="29823294"/>
            <a:ext cx="21376996" cy="466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B3644A6-ACEC-4E11-ABA4-5750D1C82494}"/>
              </a:ext>
            </a:extLst>
          </p:cNvPr>
          <p:cNvSpPr/>
          <p:nvPr/>
        </p:nvSpPr>
        <p:spPr>
          <a:xfrm>
            <a:off x="6630" y="37379517"/>
            <a:ext cx="21376994" cy="466130"/>
          </a:xfrm>
          <a:prstGeom prst="rect">
            <a:avLst/>
          </a:prstGeom>
          <a:solidFill>
            <a:srgbClr val="256BB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25B3C6-671C-48CA-B865-E9B5BE288811}"/>
              </a:ext>
            </a:extLst>
          </p:cNvPr>
          <p:cNvSpPr/>
          <p:nvPr/>
        </p:nvSpPr>
        <p:spPr>
          <a:xfrm>
            <a:off x="0" y="-5716"/>
            <a:ext cx="21376996" cy="30040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A195D7-92C2-43D3-82F6-980398AD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" y="-7541902"/>
            <a:ext cx="184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4C39EF77-B1A1-4AEA-B765-015C19B9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" y="3483213"/>
            <a:ext cx="6794372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182" defTabSz="914363">
              <a:tabLst>
                <a:tab pos="3151059" algn="l"/>
                <a:tab pos="4500379" algn="l"/>
              </a:tabLst>
            </a:pPr>
            <a:r>
              <a:rPr lang="de-DE" altLang="de-DE" sz="4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MS PGothic" panose="020B0600070205080204" pitchFamily="34" charset="-128"/>
                <a:cs typeface="Open Sans" panose="020B0606030504020204" pitchFamily="34" charset="0"/>
              </a:rPr>
              <a:t>Introduction</a:t>
            </a:r>
            <a:endParaRPr lang="de-DE" altLang="de-DE" sz="7200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55084FD0-3EEA-4628-AB77-096F72DC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1155" y="20285182"/>
            <a:ext cx="4667728" cy="33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182" indent="-457182" algn="just" defTabSz="914363">
              <a:buFont typeface="Arial" panose="020B0604020202020204" pitchFamily="34" charset="0"/>
              <a:buChar char="•"/>
              <a:tabLst>
                <a:tab pos="3151059" algn="l"/>
                <a:tab pos="4500379" algn="l"/>
              </a:tabLst>
            </a:pPr>
            <a:endParaRPr lang="de-DE" altLang="de-DE" sz="1554" dirty="0">
              <a:latin typeface="+mn-lt"/>
              <a:ea typeface="MS PGothic" panose="020B0600070205080204" pitchFamily="34" charset="-128"/>
              <a:cs typeface="Open Sans" panose="020B0606030504020204" pitchFamily="34" charset="0"/>
            </a:endParaRP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B1F01EFE-E405-469A-A69C-F35E8A3E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559" y="1496292"/>
            <a:ext cx="834109" cy="83633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862323B-2F5C-4DC1-AC0F-B7AB19C115F0}"/>
              </a:ext>
            </a:extLst>
          </p:cNvPr>
          <p:cNvCxnSpPr>
            <a:cxnSpLocks/>
          </p:cNvCxnSpPr>
          <p:nvPr/>
        </p:nvCxnSpPr>
        <p:spPr>
          <a:xfrm flipH="1">
            <a:off x="7126952" y="3290384"/>
            <a:ext cx="32902" cy="2633878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037617C-C432-4D46-95F7-1F451C33667A}"/>
              </a:ext>
            </a:extLst>
          </p:cNvPr>
          <p:cNvCxnSpPr>
            <a:cxnSpLocks/>
          </p:cNvCxnSpPr>
          <p:nvPr/>
        </p:nvCxnSpPr>
        <p:spPr>
          <a:xfrm flipH="1">
            <a:off x="14280449" y="3258534"/>
            <a:ext cx="32902" cy="2633878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0259F526-7991-4AE1-9180-72B600077887}"/>
              </a:ext>
            </a:extLst>
          </p:cNvPr>
          <p:cNvSpPr txBox="1"/>
          <p:nvPr/>
        </p:nvSpPr>
        <p:spPr>
          <a:xfrm>
            <a:off x="184712" y="17674637"/>
            <a:ext cx="5631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MS PGothic" panose="020B0600070205080204" pitchFamily="34" charset="-128"/>
                <a:cs typeface="Open Sans" panose="020B0606030504020204" pitchFamily="34" charset="0"/>
              </a:rPr>
              <a:t>Data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7E6E7D-2D7F-4452-912B-75A4FA33838F}"/>
              </a:ext>
            </a:extLst>
          </p:cNvPr>
          <p:cNvSpPr txBox="1"/>
          <p:nvPr/>
        </p:nvSpPr>
        <p:spPr>
          <a:xfrm>
            <a:off x="294045" y="343892"/>
            <a:ext cx="17970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0276"/>
            <a:r>
              <a:rPr lang="en-US" sz="6600" b="1" dirty="0">
                <a:solidFill>
                  <a:prstClr val="white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 long-short term event memory state-space model for multi-party elections with (R)    tan</a:t>
            </a:r>
            <a:br>
              <a:rPr lang="en-US" sz="66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6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66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A4AF3D-1A1D-405D-82FE-A1F59BF79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8178" y="795798"/>
            <a:ext cx="1403295" cy="1400987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sp>
        <p:nvSpPr>
          <p:cNvPr id="42" name="Rectangle 3">
            <a:extLst>
              <a:ext uri="{FF2B5EF4-FFF2-40B4-BE49-F238E27FC236}">
                <a16:creationId xmlns:a16="http://schemas.microsoft.com/office/drawing/2014/main" id="{BBC8426C-2BB0-4110-9150-799AEC9C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393" y="2297408"/>
            <a:ext cx="2968769" cy="3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0057" tIns="65028" rIns="130057" bIns="6502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1188" algn="l"/>
                <a:tab pos="450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650250" defTabSz="1300498">
              <a:tabLst>
                <a:tab pos="4481751" algn="l"/>
                <a:tab pos="6400889" algn="l"/>
              </a:tabLst>
            </a:pPr>
            <a:r>
              <a:rPr lang="de-DE" altLang="de-DE" sz="1600" b="1" dirty="0">
                <a:solidFill>
                  <a:prstClr val="white"/>
                </a:solidFill>
                <a:latin typeface="Open Sans" panose="020B0606030504020204" pitchFamily="34" charset="0"/>
                <a:ea typeface="MS PGothic" panose="020B0600070205080204" pitchFamily="34" charset="-128"/>
                <a:cs typeface="Open Sans" panose="020B0606030504020204" pitchFamily="34" charset="0"/>
              </a:rPr>
              <a:t>Marcus Groß</a:t>
            </a:r>
            <a:endParaRPr lang="de-DE" altLang="de-DE" sz="1600" dirty="0">
              <a:solidFill>
                <a:prstClr val="white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E42C488-1E4A-48EC-B3B2-A09B81DB3296}"/>
              </a:ext>
            </a:extLst>
          </p:cNvPr>
          <p:cNvSpPr txBox="1"/>
          <p:nvPr/>
        </p:nvSpPr>
        <p:spPr>
          <a:xfrm>
            <a:off x="18877955" y="2603039"/>
            <a:ext cx="2257207" cy="28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0276"/>
            <a:r>
              <a:rPr lang="de-DE" sz="1200" dirty="0">
                <a:solidFill>
                  <a:prstClr val="white"/>
                </a:solidFill>
                <a:latin typeface="Open Sans" panose="020B0606030504020204" pitchFamily="34" charset="0"/>
                <a:ea typeface="MS PGothic" panose="020B0600070205080204" pitchFamily="34" charset="-128"/>
                <a:cs typeface="Open Sans" panose="020B0606030504020204" pitchFamily="34" charset="0"/>
              </a:rPr>
              <a:t>INWT </a:t>
            </a:r>
            <a:r>
              <a:rPr lang="de-DE" sz="1200" dirty="0" err="1">
                <a:solidFill>
                  <a:prstClr val="white"/>
                </a:solidFill>
                <a:latin typeface="Open Sans" panose="020B0606030504020204" pitchFamily="34" charset="0"/>
                <a:ea typeface="MS PGothic" panose="020B0600070205080204" pitchFamily="34" charset="-128"/>
                <a:cs typeface="Open Sans" panose="020B0606030504020204" pitchFamily="34" charset="0"/>
              </a:rPr>
              <a:t>Statistics</a:t>
            </a:r>
            <a:r>
              <a:rPr lang="de-DE" sz="1200" dirty="0">
                <a:solidFill>
                  <a:prstClr val="white"/>
                </a:solidFill>
                <a:latin typeface="Open Sans" panose="020B0606030504020204" pitchFamily="34" charset="0"/>
                <a:ea typeface="MS PGothic" panose="020B0600070205080204" pitchFamily="34" charset="-128"/>
                <a:cs typeface="Open Sans" panose="020B0606030504020204" pitchFamily="34" charset="0"/>
              </a:rPr>
              <a:t> GmbH, Berlin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EBEFA31-193A-482C-80D6-76ABB077A4ED}"/>
              </a:ext>
            </a:extLst>
          </p:cNvPr>
          <p:cNvSpPr txBox="1"/>
          <p:nvPr/>
        </p:nvSpPr>
        <p:spPr>
          <a:xfrm>
            <a:off x="372407" y="4351645"/>
            <a:ext cx="6644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707" indent="-487707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State-space models are common choice for modelling voting intentions using poll data</a:t>
            </a:r>
          </a:p>
          <a:p>
            <a:pPr marL="487707" indent="-487707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Here: Go beyond random-walk approaches by introducing long-short term event memory effect</a:t>
            </a:r>
          </a:p>
          <a:p>
            <a:pPr marL="487707" indent="-487707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Vote shares tends to reverse to the party’s long-term trend after larger short-term movements</a:t>
            </a:r>
          </a:p>
          <a:p>
            <a:pPr marL="487707" indent="-487707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Empirical assessment by smoothing polls, calculating integrated </a:t>
            </a: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acf’s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on weekly differences:</a:t>
            </a:r>
          </a:p>
          <a:p>
            <a:pPr marL="487707" indent="-487707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38BFFA7-EDE8-440D-A0BA-9105FA47BBFB}"/>
              </a:ext>
            </a:extLst>
          </p:cNvPr>
          <p:cNvSpPr/>
          <p:nvPr/>
        </p:nvSpPr>
        <p:spPr>
          <a:xfrm>
            <a:off x="292844" y="11294472"/>
            <a:ext cx="645332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3622" lvl="1" indent="-406422" defTabSz="650276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Max effect around 7 to 8 weeks after initial shock - wears off in the following weeks. 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Events influencing the vote share can be decomposed into:</a:t>
            </a:r>
          </a:p>
          <a:p>
            <a:pPr marL="863622" lvl="1" indent="-406422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A short-term effect due to e.g. media spreading</a:t>
            </a:r>
          </a:p>
          <a:p>
            <a:pPr marL="863622" lvl="1" indent="-406422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A smaller remaining long-term effect (new events, forgetfulness)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Government parties tend to lose voter share:</a:t>
            </a:r>
          </a:p>
          <a:p>
            <a:pPr marL="863622" lvl="1" indent="-406422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In 10/12 cases government parties lost vote share </a:t>
            </a:r>
          </a:p>
          <a:p>
            <a:pPr marL="863622" lvl="1" indent="-406422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In 15/20 cases opposition parties gained vote share </a:t>
            </a:r>
          </a:p>
          <a:p>
            <a:pPr marL="406422" indent="-406422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Sources of uncertainty in forecasting vote share:</a:t>
            </a:r>
          </a:p>
          <a:p>
            <a:pPr marL="914400" lvl="1" indent="-457200" defTabSz="650276"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Uncertainty about future events, i.e. shocks to vote share</a:t>
            </a:r>
          </a:p>
          <a:p>
            <a:pPr marL="914400" lvl="1" indent="-457200" defTabSz="650276">
              <a:buFont typeface="+mj-lt"/>
              <a:buAutoNum type="arabicPeriod"/>
            </a:pPr>
            <a:r>
              <a:rPr lang="de-DE" dirty="0" err="1">
                <a:latin typeface="Book Antiqua" panose="02040602050305030304" pitchFamily="18" charset="0"/>
              </a:rPr>
              <a:t>Uncertainty</a:t>
            </a:r>
            <a:r>
              <a:rPr lang="de-DE" dirty="0">
                <a:latin typeface="Book Antiqua" panose="02040602050305030304" pitchFamily="18" charset="0"/>
              </a:rPr>
              <a:t> in </a:t>
            </a:r>
            <a:r>
              <a:rPr lang="de-DE" dirty="0" err="1">
                <a:latin typeface="Book Antiqua" panose="02040602050305030304" pitchFamily="18" charset="0"/>
              </a:rPr>
              <a:t>polling</a:t>
            </a:r>
            <a:endParaRPr lang="de-DE" dirty="0">
              <a:latin typeface="Book Antiqua" panose="02040602050305030304" pitchFamily="18" charset="0"/>
            </a:endParaRPr>
          </a:p>
          <a:p>
            <a:pPr marL="1371600" lvl="2" indent="-457200" defTabSz="650276">
              <a:buFont typeface="+mj-lt"/>
              <a:buAutoNum type="alphaLcParenR"/>
            </a:pPr>
            <a:r>
              <a:rPr lang="en-US" dirty="0">
                <a:latin typeface="Book Antiqua" panose="02040602050305030304" pitchFamily="18" charset="0"/>
              </a:rPr>
              <a:t>Common bias of all pollsters for a specific party</a:t>
            </a:r>
          </a:p>
          <a:p>
            <a:pPr marL="1371600" lvl="2" indent="-457200" defTabSz="650276">
              <a:buFont typeface="+mj-lt"/>
              <a:buAutoNum type="alphaLcParenR"/>
            </a:pPr>
            <a:r>
              <a:rPr lang="en-US" dirty="0">
                <a:latin typeface="Book Antiqua" panose="02040602050305030304" pitchFamily="18" charset="0"/>
              </a:rPr>
              <a:t>House bias of a specific pollster for a specific party</a:t>
            </a:r>
          </a:p>
          <a:p>
            <a:pPr marL="1371600" lvl="2" indent="-457200" defTabSz="650276">
              <a:buFont typeface="+mj-lt"/>
              <a:buAutoNum type="alphaLcParenR"/>
            </a:pPr>
            <a:r>
              <a:rPr lang="en-US" dirty="0">
                <a:latin typeface="Book Antiqua" panose="02040602050305030304" pitchFamily="18" charset="0"/>
              </a:rPr>
              <a:t>Polling uncertainty of a specific pollster</a:t>
            </a: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CED3F7-F4E6-43F8-8988-563912563D14}"/>
              </a:ext>
            </a:extLst>
          </p:cNvPr>
          <p:cNvSpPr/>
          <p:nvPr/>
        </p:nvSpPr>
        <p:spPr>
          <a:xfrm>
            <a:off x="353204" y="18480318"/>
            <a:ext cx="6277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50276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&gt; 4000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beweem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1994 and 2017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German national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elections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(“Bundestagswahl”) , 7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pollsters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(web-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scraped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)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for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6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largest parties:</a:t>
            </a:r>
          </a:p>
          <a:p>
            <a:pPr marL="800100" lvl="1" indent="-342900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CDU/CSU (conservative, party of chancellor Angela Merkel)</a:t>
            </a:r>
          </a:p>
          <a:p>
            <a:pPr marL="800100" lvl="1" indent="-342900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SPD (social democratic party)</a:t>
            </a:r>
          </a:p>
          <a:p>
            <a:pPr marL="800100" lvl="1" indent="-342900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Die </a:t>
            </a: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Grünen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(green party)</a:t>
            </a:r>
          </a:p>
          <a:p>
            <a:pPr marL="800100" lvl="1" indent="-342900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FDP (liberal party)</a:t>
            </a:r>
          </a:p>
          <a:p>
            <a:pPr marL="800100" lvl="1" indent="-342900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Die </a:t>
            </a: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Linke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(left socialist party)</a:t>
            </a:r>
          </a:p>
          <a:p>
            <a:pPr marL="800100" lvl="1" indent="-342900" defTabSz="650276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AfD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(right populist party)</a:t>
            </a:r>
            <a:endParaRPr lang="de-DE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Election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outcome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data</a:t>
            </a:r>
            <a:r>
              <a:rPr lang="de-DE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since 1998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Data on party status (government or opposition)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F4866CB-717B-4ADD-A253-B0EB8978A19C}"/>
                  </a:ext>
                </a:extLst>
              </p:cNvPr>
              <p:cNvSpPr/>
              <p:nvPr/>
            </p:nvSpPr>
            <p:spPr>
              <a:xfrm>
                <a:off x="280312" y="23427407"/>
                <a:ext cx="6515096" cy="604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50276"/>
                <a:r>
                  <a:rPr lang="en-US" sz="2400" b="1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Features:</a:t>
                </a:r>
              </a:p>
              <a:p>
                <a:pPr marL="800100" lvl="1" indent="-342900" defTabSz="650276">
                  <a:buFontTx/>
                  <a:buChar char="-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long- and short-term memory structure - mixture of a random walk and two contrasting AR-type processes</a:t>
                </a:r>
              </a:p>
              <a:p>
                <a:pPr marL="800100" lvl="1" indent="-342900" defTabSz="650276">
                  <a:buFontTx/>
                  <a:buChar char="-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party status (government or opposition)</a:t>
                </a:r>
              </a:p>
              <a:p>
                <a:pPr marL="800100" lvl="1" indent="-342900" defTabSz="650276">
                  <a:buFontTx/>
                  <a:buChar char="-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different sources of uncertainty (potential future events, common pollster error, pollster-party-house bias, polling uncertainty)</a:t>
                </a:r>
              </a:p>
              <a:p>
                <a:pPr marL="800100" lvl="1" indent="-342900" defTabSz="650276">
                  <a:buFontTx/>
                  <a:buChar char="-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heavy-tail errors</a:t>
                </a:r>
              </a:p>
              <a:p>
                <a:pPr marL="800100" lvl="1" indent="-342900" defTabSz="650276">
                  <a:buFontTx/>
                  <a:buChar char="-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correlations between errors (optional)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: true vote share for specific party,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𝑝𝑡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time point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, if an election would be held (indexed on weekly basis). 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No direct  measure of vote share except on election days ► use of polling data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𝑝𝑜𝑙𝑙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𝑝𝑙𝑙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for party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𝑝𝑡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, time point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and pollster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𝑝𝑙𝑙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Logit scale to guarantee forecasts in (0,1) interval and variance regulation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F4866CB-717B-4ADD-A253-B0EB8978A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12" y="23427407"/>
                <a:ext cx="6515096" cy="6048964"/>
              </a:xfrm>
              <a:prstGeom prst="rect">
                <a:avLst/>
              </a:prstGeom>
              <a:blipFill>
                <a:blip r:embed="rId6"/>
                <a:stretch>
                  <a:fillRect l="-1497" t="-806" r="-1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EC44B1E4-A29D-4D54-88F4-3C14BD811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" y="29110451"/>
            <a:ext cx="6616197" cy="293760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EE4B2481-17D2-486E-97B4-6E8E14740C92}"/>
              </a:ext>
            </a:extLst>
          </p:cNvPr>
          <p:cNvSpPr txBox="1"/>
          <p:nvPr/>
        </p:nvSpPr>
        <p:spPr>
          <a:xfrm>
            <a:off x="349329" y="22682034"/>
            <a:ext cx="5631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MS PGothic" panose="020B0600070205080204" pitchFamily="34" charset="-128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A65F94D-944D-4E1E-8E77-391A7E3B6691}"/>
                  </a:ext>
                </a:extLst>
              </p:cNvPr>
              <p:cNvSpPr/>
              <p:nvPr/>
            </p:nvSpPr>
            <p:spPr>
              <a:xfrm>
                <a:off x="7519240" y="5189780"/>
                <a:ext cx="6338508" cy="3880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Shifts in the common bias of the pollsters for a specific party follow a t-distribution with five degrees of freedom and a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𝑝𝑜𝑙𝑙𝑏𝑖𝑎𝑠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that is different for each party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𝑝𝑡</m:t>
                    </m:r>
                    <m:r>
                      <a:rPr lang="de-DE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True vote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follow a random walk (with drift), but two additional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, modeling short and long-term memory effects: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defTabSz="650276"/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endParaRPr lang="de-DE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A65F94D-944D-4E1E-8E77-391A7E3B6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240" y="5189780"/>
                <a:ext cx="6338508" cy="3880293"/>
              </a:xfrm>
              <a:prstGeom prst="rect">
                <a:avLst/>
              </a:prstGeom>
              <a:blipFill>
                <a:blip r:embed="rId8"/>
                <a:stretch>
                  <a:fillRect l="-865" t="-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Grafik 54">
            <a:extLst>
              <a:ext uri="{FF2B5EF4-FFF2-40B4-BE49-F238E27FC236}">
                <a16:creationId xmlns:a16="http://schemas.microsoft.com/office/drawing/2014/main" id="{0B4BF082-C41B-4C22-856A-297621222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26" y="8334227"/>
            <a:ext cx="3574178" cy="235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8740DC8F-CAC8-47D2-8052-CE89B3F03C1F}"/>
                  </a:ext>
                </a:extLst>
              </p:cNvPr>
              <p:cNvSpPr txBox="1"/>
              <p:nvPr/>
            </p:nvSpPr>
            <p:spPr>
              <a:xfrm>
                <a:off x="7405180" y="8729688"/>
                <a:ext cx="6324559" cy="140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707" indent="-487707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5-df t-distribution chosen for shocks in vote share. Expectation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depends on government or opposition state, the 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is different for each party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𝑝𝑡</m:t>
                    </m:r>
                    <m:r>
                      <a:rPr lang="de-D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:</a:t>
                </a:r>
                <a:endParaRPr lang="de-DE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8740DC8F-CAC8-47D2-8052-CE89B3F0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80" y="8729688"/>
                <a:ext cx="6324559" cy="1405449"/>
              </a:xfrm>
              <a:prstGeom prst="rect">
                <a:avLst/>
              </a:prstGeom>
              <a:blipFill>
                <a:blip r:embed="rId10"/>
                <a:stretch>
                  <a:fillRect l="-868" t="-1732" r="-1543" b="-6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Grafik 56">
            <a:extLst>
              <a:ext uri="{FF2B5EF4-FFF2-40B4-BE49-F238E27FC236}">
                <a16:creationId xmlns:a16="http://schemas.microsoft.com/office/drawing/2014/main" id="{C759D637-1FC7-4565-8EE5-57A916124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78" y="10265403"/>
            <a:ext cx="3360830" cy="326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755F729-7434-49AD-88E8-434A7D4D311A}"/>
                  </a:ext>
                </a:extLst>
              </p:cNvPr>
              <p:cNvSpPr/>
              <p:nvPr/>
            </p:nvSpPr>
            <p:spPr>
              <a:xfrm>
                <a:off x="7382456" y="10687636"/>
                <a:ext cx="6338508" cy="731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7707" indent="-487707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The positive short-term memory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follows a process resembling AR(1) :</a:t>
                </a:r>
                <a:endParaRPr lang="de-DE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755F729-7434-49AD-88E8-434A7D4D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56" y="10687636"/>
                <a:ext cx="6338508" cy="731547"/>
              </a:xfrm>
              <a:prstGeom prst="rect">
                <a:avLst/>
              </a:prstGeom>
              <a:blipFill>
                <a:blip r:embed="rId12"/>
                <a:stretch>
                  <a:fillRect l="-865" t="-2500" b="-1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fik 59">
            <a:extLst>
              <a:ext uri="{FF2B5EF4-FFF2-40B4-BE49-F238E27FC236}">
                <a16:creationId xmlns:a16="http://schemas.microsoft.com/office/drawing/2014/main" id="{070AB06E-34FE-4527-B7AD-5E86D89862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99" y="11535086"/>
            <a:ext cx="3228207" cy="297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1AC06350-E389-4FF7-92B0-502B9EB3F678}"/>
                  </a:ext>
                </a:extLst>
              </p:cNvPr>
              <p:cNvSpPr/>
              <p:nvPr/>
            </p:nvSpPr>
            <p:spPr>
              <a:xfrm>
                <a:off x="7347020" y="11969219"/>
                <a:ext cx="6338508" cy="1347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7707" indent="-487707" defTabSz="650276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is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a </a:t>
                </a: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diminishing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short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-term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effect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parameter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. The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parameter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sets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amount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of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“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forgetting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”:</a:t>
                </a:r>
              </a:p>
              <a:p>
                <a:pPr marL="944907" lvl="1" indent="-487707" defTabSz="650276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= 1: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the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long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-term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effect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is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zero</a:t>
                </a:r>
                <a:endParaRPr lang="de-DE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944907" lvl="1" indent="-487707" defTabSz="650276"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α = 0: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the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long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-term =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short</a:t>
                </a:r>
                <a:r>
                  <a:rPr lang="de-DE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-term </a:t>
                </a:r>
                <a:r>
                  <a:rPr lang="de-DE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effect</a:t>
                </a:r>
                <a:endParaRPr lang="de-DE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1AC06350-E389-4FF7-92B0-502B9EB3F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0" y="11969219"/>
                <a:ext cx="6338508" cy="1347100"/>
              </a:xfrm>
              <a:prstGeom prst="rect">
                <a:avLst/>
              </a:prstGeom>
              <a:blipFill>
                <a:blip r:embed="rId14"/>
                <a:stretch>
                  <a:fillRect l="-865" t="-1357" r="-96" b="-7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Grafik 62">
            <a:extLst>
              <a:ext uri="{FF2B5EF4-FFF2-40B4-BE49-F238E27FC236}">
                <a16:creationId xmlns:a16="http://schemas.microsoft.com/office/drawing/2014/main" id="{DF55F93E-969F-46C3-919D-ADE218C67E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64" y="13415982"/>
            <a:ext cx="4545406" cy="272771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7006B637-9205-4ECB-9C04-D231ED489810}"/>
              </a:ext>
            </a:extLst>
          </p:cNvPr>
          <p:cNvSpPr txBox="1"/>
          <p:nvPr/>
        </p:nvSpPr>
        <p:spPr>
          <a:xfrm>
            <a:off x="7269669" y="13872220"/>
            <a:ext cx="5631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MS PGothic" panose="020B0600070205080204" pitchFamily="34" charset="-128"/>
                <a:cs typeface="Open Sans" panose="020B0606030504020204" pitchFamily="34" charset="0"/>
              </a:rPr>
              <a:t>Results</a:t>
            </a:r>
            <a:endParaRPr lang="de-DE" dirty="0">
              <a:latin typeface="Book Antiqua" panose="02040602050305030304" pitchFamily="18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6A1ABD8-63D4-4950-8E8E-FBAAE457B302}"/>
              </a:ext>
            </a:extLst>
          </p:cNvPr>
          <p:cNvSpPr/>
          <p:nvPr/>
        </p:nvSpPr>
        <p:spPr>
          <a:xfrm>
            <a:off x="7500850" y="22056400"/>
            <a:ext cx="6332835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Model predicts a mean-reversing trend for CDU/CSU (black) and </a:t>
            </a: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AfD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(blue), i.e. decrease/increase in vote share until election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  <a:latin typeface="Book Antiqua" panose="02040602050305030304" pitchFamily="18" charset="0"/>
              </a:rPr>
              <a:t>AfD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 forecasts: much larger credible intervals compared to the other three smaller parties on election day (party founded some years ago, less stable)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Simulation of single shock effect with model parameters: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defTabSz="650276"/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Very similar to empirical results!</a:t>
            </a:r>
            <a:endParaRPr lang="de-DE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BB3D284-D90E-4745-8710-F30CB09276E5}"/>
              </a:ext>
            </a:extLst>
          </p:cNvPr>
          <p:cNvSpPr txBox="1"/>
          <p:nvPr/>
        </p:nvSpPr>
        <p:spPr>
          <a:xfrm>
            <a:off x="14751653" y="11579595"/>
            <a:ext cx="5631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MS PGothic" panose="020B0600070205080204" pitchFamily="34" charset="-128"/>
                <a:cs typeface="Open Sans" panose="020B0606030504020204" pitchFamily="34" charset="0"/>
              </a:rPr>
              <a:t>Summary</a:t>
            </a:r>
            <a:endParaRPr lang="de-DE" dirty="0">
              <a:latin typeface="Book Antiqua" panose="02040602050305030304" pitchFamily="18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0BD6F89-A5FA-4BBF-B99C-A4D4C54183A8}"/>
              </a:ext>
            </a:extLst>
          </p:cNvPr>
          <p:cNvSpPr/>
          <p:nvPr/>
        </p:nvSpPr>
        <p:spPr>
          <a:xfrm>
            <a:off x="14611391" y="12503915"/>
            <a:ext cx="631934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50276"/>
            <a:r>
              <a:rPr lang="en-US" b="1" dirty="0">
                <a:solidFill>
                  <a:prstClr val="black"/>
                </a:solidFill>
                <a:latin typeface="Book Antiqua" panose="02040602050305030304" pitchFamily="18" charset="0"/>
              </a:rPr>
              <a:t>Model performance evaluation:</a:t>
            </a:r>
            <a:r>
              <a:rPr lang="en-US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</a:p>
          <a:p>
            <a:pPr marL="342900" indent="-342900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Fit model and forecast election each month for year prior to 2017 federal election </a:t>
            </a:r>
          </a:p>
          <a:p>
            <a:pPr marL="342900" indent="-342900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Two competitors:</a:t>
            </a:r>
          </a:p>
          <a:p>
            <a:pPr marL="914400" lvl="1" indent="-457200" defTabSz="650276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Avg. of the most recent poll of the 7 pollsters</a:t>
            </a:r>
          </a:p>
          <a:p>
            <a:pPr marL="914400" lvl="1" indent="-457200" defTabSz="650276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Most recent poll</a:t>
            </a:r>
          </a:p>
          <a:p>
            <a:pPr marL="406422" indent="-406422" defTabSz="650276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In average, model outperforms poll average by </a:t>
            </a:r>
            <a:r>
              <a:rPr lang="en-US" sz="2000" i="1" dirty="0">
                <a:solidFill>
                  <a:prstClr val="black"/>
                </a:solidFill>
                <a:latin typeface="Book Antiqua" panose="02040602050305030304" pitchFamily="18" charset="0"/>
              </a:rPr>
              <a:t>15% 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and by </a:t>
            </a:r>
            <a:r>
              <a:rPr lang="en-US" sz="2000" i="1" dirty="0">
                <a:solidFill>
                  <a:prstClr val="black"/>
                </a:solidFill>
                <a:latin typeface="Book Antiqua" panose="02040602050305030304" pitchFamily="18" charset="0"/>
              </a:rPr>
              <a:t>20% </a:t>
            </a: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compared to the most recent poll:</a:t>
            </a: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BCE07190-294B-448E-9023-024F560E2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508" y="15341101"/>
            <a:ext cx="6861145" cy="479562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444510E-9F3A-4DE7-A698-13436E0326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7416" y="6479089"/>
            <a:ext cx="3783488" cy="570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8590B4B6-AF55-4ADA-B3E3-97FDDD837A4F}"/>
                  </a:ext>
                </a:extLst>
              </p:cNvPr>
              <p:cNvSpPr/>
              <p:nvPr/>
            </p:nvSpPr>
            <p:spPr>
              <a:xfrm>
                <a:off x="14740216" y="21223474"/>
                <a:ext cx="6179086" cy="7047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Even unfair hindsight competitors (using best pollster for this particular election and best pollster for each prediction date) worse or on par with proposed model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Similar results for 2013 election</a:t>
                </a:r>
              </a:p>
              <a:p>
                <a:pPr defTabSz="650276"/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defTabSz="650276"/>
                <a:r>
                  <a:rPr lang="en-US" sz="2400" b="1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Troubleshooting and outlook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The model iterations exceed maximum tree size, for </a:t>
                </a:r>
                <a:r>
                  <a:rPr lang="en-US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tree_depth</a:t>
                </a: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&lt; 18 (but results are o.k. for </a:t>
                </a:r>
                <a:r>
                  <a:rPr lang="en-US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tree_depth</a:t>
                </a: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larger than 15) ► very slow computation (ca. one week)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Usage of </a:t>
                </a:r>
                <a:r>
                  <a:rPr lang="en-US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map_rect</a:t>
                </a: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should speed up </a:t>
                </a:r>
                <a:r>
                  <a:rPr lang="en-US" sz="2000" dirty="0" err="1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comptutation</a:t>
                </a: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Extension of model by multivariate t-distributions for both vote share 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and common poll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𝑝𝑜𝑙𝑙𝑠</m:t>
                                </m:r>
                              </m:e>
                              <m:sub>
                                <m:r>
                                  <a:rPr lang="de-D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r>
                                  <a:rPr lang="de-D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</m:oMath>
                </a14:m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Introduction of mid-term effect seems to improve for modelling forgetting of events</a:t>
                </a: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  <a:p>
                <a:pPr marL="406422" indent="-406422" defTabSz="650276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8590B4B6-AF55-4ADA-B3E3-97FDDD837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216" y="21223474"/>
                <a:ext cx="6179086" cy="7047057"/>
              </a:xfrm>
              <a:prstGeom prst="rect">
                <a:avLst/>
              </a:prstGeom>
              <a:blipFill>
                <a:blip r:embed="rId18"/>
                <a:stretch>
                  <a:fillRect l="-1479" r="-15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20D0935-BEE2-43C7-8A05-FE2D16C4CC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56163" y="4637249"/>
            <a:ext cx="4580795" cy="4338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8E03EF-C71C-4CBC-B14C-61D1DE305481}"/>
              </a:ext>
            </a:extLst>
          </p:cNvPr>
          <p:cNvSpPr txBox="1"/>
          <p:nvPr/>
        </p:nvSpPr>
        <p:spPr>
          <a:xfrm>
            <a:off x="7610398" y="3458075"/>
            <a:ext cx="6119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Book Antiqua" panose="02040602050305030304" pitchFamily="18" charset="0"/>
              </a:rPr>
              <a:t>Common pollster bias follows AR1-process. Set to zero just after an election, as pollsters adjust for the bias afterwards:</a:t>
            </a:r>
            <a:endParaRPr lang="de-DE" sz="2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A4F728-DE7F-4BE8-B903-56F0146A8F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9765" y="7176091"/>
            <a:ext cx="5336786" cy="34478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13BFBB-9B69-4587-88F6-0800D1EC14C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96047" y="25007757"/>
            <a:ext cx="5166798" cy="33729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865954-CAD7-4A2F-9C31-0907A8BC06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971227" y="3341236"/>
            <a:ext cx="5578209" cy="39492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7CB2841-FAB0-4E99-932D-0DFEB7B9B46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36664" y="7774212"/>
            <a:ext cx="5221159" cy="3449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9845854-BD40-48C3-B51C-FCF6E8A90F18}"/>
                  </a:ext>
                </a:extLst>
              </p:cNvPr>
              <p:cNvSpPr txBox="1"/>
              <p:nvPr/>
            </p:nvSpPr>
            <p:spPr>
              <a:xfrm>
                <a:off x="7514491" y="19051661"/>
                <a:ext cx="6311155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50276"/>
                <a:r>
                  <a:rPr lang="en-US" sz="1400" i="1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Solid lines: vote share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lang="de-DE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prstClr val="black"/>
                    </a:solidFill>
                    <a:latin typeface="Book Antiqua" panose="02040602050305030304" pitchFamily="18" charset="0"/>
                  </a:rPr>
                  <a:t> + 95% credible bands, points: polls, vertical lines: date of prediction: 2017-06-25, election date (2017-09-24)</a:t>
                </a: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9845854-BD40-48C3-B51C-FCF6E8A9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91" y="19051661"/>
                <a:ext cx="6311155" cy="539828"/>
              </a:xfrm>
              <a:prstGeom prst="rect">
                <a:avLst/>
              </a:prstGeom>
              <a:blipFill>
                <a:blip r:embed="rId24"/>
                <a:stretch>
                  <a:fillRect l="-290" b="-112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18142800-5813-448D-979F-305E452B50AE}"/>
              </a:ext>
            </a:extLst>
          </p:cNvPr>
          <p:cNvSpPr txBox="1"/>
          <p:nvPr/>
        </p:nvSpPr>
        <p:spPr>
          <a:xfrm>
            <a:off x="7459582" y="14639242"/>
            <a:ext cx="56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Book Antiqua" panose="02040602050305030304" pitchFamily="18" charset="0"/>
              </a:rPr>
              <a:t>Forecast </a:t>
            </a:r>
            <a:r>
              <a:rPr lang="de-DE" b="1" dirty="0" err="1">
                <a:latin typeface="Book Antiqua" panose="02040602050305030304" pitchFamily="18" charset="0"/>
              </a:rPr>
              <a:t>three</a:t>
            </a:r>
            <a:r>
              <a:rPr lang="de-DE" b="1" dirty="0">
                <a:latin typeface="Book Antiqua" panose="02040602050305030304" pitchFamily="18" charset="0"/>
              </a:rPr>
              <a:t> </a:t>
            </a:r>
            <a:r>
              <a:rPr lang="de-DE" b="1" dirty="0" err="1">
                <a:latin typeface="Book Antiqua" panose="02040602050305030304" pitchFamily="18" charset="0"/>
              </a:rPr>
              <a:t>months</a:t>
            </a:r>
            <a:r>
              <a:rPr lang="de-DE" b="1" dirty="0">
                <a:latin typeface="Book Antiqua" panose="02040602050305030304" pitchFamily="18" charset="0"/>
              </a:rPr>
              <a:t> </a:t>
            </a:r>
            <a:r>
              <a:rPr lang="de-DE" b="1" dirty="0" err="1">
                <a:latin typeface="Book Antiqua" panose="02040602050305030304" pitchFamily="18" charset="0"/>
              </a:rPr>
              <a:t>prior</a:t>
            </a:r>
            <a:r>
              <a:rPr lang="de-DE" b="1" dirty="0">
                <a:latin typeface="Book Antiqua" panose="02040602050305030304" pitchFamily="18" charset="0"/>
              </a:rPr>
              <a:t> 2017 </a:t>
            </a:r>
            <a:r>
              <a:rPr lang="de-DE" b="1" dirty="0" err="1">
                <a:latin typeface="Book Antiqua" panose="02040602050305030304" pitchFamily="18" charset="0"/>
              </a:rPr>
              <a:t>election</a:t>
            </a:r>
            <a:r>
              <a:rPr lang="de-DE" b="1" dirty="0">
                <a:latin typeface="Book Antiqua" panose="02040602050305030304" pitchFamily="18" charset="0"/>
              </a:rPr>
              <a:t>: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EFA2E10-5D6A-4083-8A80-3BFDF951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8519"/>
              </p:ext>
            </p:extLst>
          </p:nvPr>
        </p:nvGraphicFramePr>
        <p:xfrm>
          <a:off x="7414457" y="19689254"/>
          <a:ext cx="6337186" cy="1865327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024578">
                  <a:extLst>
                    <a:ext uri="{9D8B030D-6E8A-4147-A177-3AD203B41FA5}">
                      <a16:colId xmlns:a16="http://schemas.microsoft.com/office/drawing/2014/main" val="748319658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2511483409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312141749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2989741111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3623845150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1066265407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1214124575"/>
                    </a:ext>
                  </a:extLst>
                </a:gridCol>
                <a:gridCol w="758944">
                  <a:extLst>
                    <a:ext uri="{9D8B030D-6E8A-4147-A177-3AD203B41FA5}">
                      <a16:colId xmlns:a16="http://schemas.microsoft.com/office/drawing/2014/main" val="2042707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CDU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SPD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Grüne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Linke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FDP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AfD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i="1" u="none" strike="noStrike" dirty="0">
                          <a:effectLst/>
                        </a:rPr>
                        <a:t>RMSE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034966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Bayes - Model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36.96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25.01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8.31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9.42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7.91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8.69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3.17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0547583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ForschG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2302202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Insa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36,5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6,5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414446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EMNID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9419413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7343668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Infra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6393746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Forsa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1957091"/>
                  </a:ext>
                </a:extLst>
              </a:tr>
              <a:tr h="1278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Allensbach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8.5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10.5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6.5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0119961"/>
                  </a:ext>
                </a:extLst>
              </a:tr>
              <a:tr h="270842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Election</a:t>
                      </a:r>
                      <a:r>
                        <a:rPr lang="de-DE" sz="1200" b="1" u="none" strike="noStrike" dirty="0">
                          <a:effectLst/>
                        </a:rPr>
                        <a:t> </a:t>
                      </a:r>
                      <a:r>
                        <a:rPr lang="de-DE" sz="1200" b="1" u="none" strike="noStrike" dirty="0" err="1">
                          <a:effectLst/>
                        </a:rPr>
                        <a:t>Result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32.9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20.5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8.9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9.2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10.7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</a:rPr>
                        <a:t>12.6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8086862"/>
                  </a:ext>
                </a:extLst>
              </a:tr>
            </a:tbl>
          </a:graphicData>
        </a:graphic>
      </p:graphicFrame>
      <p:sp>
        <p:nvSpPr>
          <p:cNvPr id="53" name="Textfeld 52">
            <a:extLst>
              <a:ext uri="{FF2B5EF4-FFF2-40B4-BE49-F238E27FC236}">
                <a16:creationId xmlns:a16="http://schemas.microsoft.com/office/drawing/2014/main" id="{CAFE3F07-7E09-466C-A0C5-EC7FC348BB2B}"/>
              </a:ext>
            </a:extLst>
          </p:cNvPr>
          <p:cNvSpPr txBox="1"/>
          <p:nvPr/>
        </p:nvSpPr>
        <p:spPr>
          <a:xfrm>
            <a:off x="7507614" y="21587473"/>
            <a:ext cx="631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0276"/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Comparison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model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forecast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with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most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recent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pollsters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and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election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result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(in %)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A3C0BB-9953-4C04-9397-703F7C790FE5}"/>
              </a:ext>
            </a:extLst>
          </p:cNvPr>
          <p:cNvSpPr txBox="1"/>
          <p:nvPr/>
        </p:nvSpPr>
        <p:spPr>
          <a:xfrm>
            <a:off x="349328" y="29927550"/>
            <a:ext cx="982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Stan-Code, </a:t>
            </a:r>
            <a:r>
              <a:rPr lang="de-DE" dirty="0" err="1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</a:t>
            </a:r>
            <a:r>
              <a:rPr lang="de-DE" dirty="0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de-DE" dirty="0" err="1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  <a:r>
              <a:rPr lang="de-DE" dirty="0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</a:t>
            </a:r>
            <a:r>
              <a:rPr lang="de-DE" dirty="0" err="1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de-DE" dirty="0">
                <a:solidFill>
                  <a:schemeClr val="bg1"/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https://github.com/INWTlab/lsTerm-election-forecast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69DA10-A1E2-41C8-A22E-7F1C317E7848}"/>
              </a:ext>
            </a:extLst>
          </p:cNvPr>
          <p:cNvSpPr txBox="1"/>
          <p:nvPr/>
        </p:nvSpPr>
        <p:spPr>
          <a:xfrm>
            <a:off x="20459699" y="662448"/>
            <a:ext cx="48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9032A3-4344-4008-80A7-1D6C00F6B7E1}"/>
              </a:ext>
            </a:extLst>
          </p:cNvPr>
          <p:cNvSpPr txBox="1"/>
          <p:nvPr/>
        </p:nvSpPr>
        <p:spPr>
          <a:xfrm>
            <a:off x="15490680" y="7241451"/>
            <a:ext cx="631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0276"/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Kernel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density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government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and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opposition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effect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DED931-D1F8-46D9-974B-90C314228767}"/>
              </a:ext>
            </a:extLst>
          </p:cNvPr>
          <p:cNvSpPr/>
          <p:nvPr/>
        </p:nvSpPr>
        <p:spPr>
          <a:xfrm>
            <a:off x="15708924" y="11185719"/>
            <a:ext cx="3514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0276"/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House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bias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estimates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 „Allensbach“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pollster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3EC87CB-4EF0-4500-8405-DF0271AC7336}"/>
              </a:ext>
            </a:extLst>
          </p:cNvPr>
          <p:cNvSpPr txBox="1"/>
          <p:nvPr/>
        </p:nvSpPr>
        <p:spPr>
          <a:xfrm>
            <a:off x="14636664" y="20545021"/>
            <a:ext cx="631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0276"/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Root Mean Square Error (RMSE) in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monthly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intervals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for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proposed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model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(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green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),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average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most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recent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polls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(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red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) and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most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recent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poll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(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blue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)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for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year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prior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the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2017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german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federal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election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.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5D624D3-5199-469B-BFC2-18F8DB82D090}"/>
              </a:ext>
            </a:extLst>
          </p:cNvPr>
          <p:cNvSpPr/>
          <p:nvPr/>
        </p:nvSpPr>
        <p:spPr>
          <a:xfrm>
            <a:off x="1070284" y="10754298"/>
            <a:ext cx="5096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0276"/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Empirical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effect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single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shock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event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on vote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share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in time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course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57B82A1-EB28-4D83-8893-9B333E824BF2}"/>
              </a:ext>
            </a:extLst>
          </p:cNvPr>
          <p:cNvSpPr/>
          <p:nvPr/>
        </p:nvSpPr>
        <p:spPr>
          <a:xfrm>
            <a:off x="7909594" y="28365576"/>
            <a:ext cx="5166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0276"/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Simulated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effect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of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single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shock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or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event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on vote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share</a:t>
            </a:r>
            <a:r>
              <a:rPr lang="de-DE" sz="1400" i="1" dirty="0">
                <a:solidFill>
                  <a:prstClr val="black"/>
                </a:solidFill>
                <a:latin typeface="Book Antiqua" panose="02040602050305030304" pitchFamily="18" charset="0"/>
              </a:rPr>
              <a:t> in time </a:t>
            </a:r>
            <a:r>
              <a:rPr lang="de-DE" sz="1400" i="1" dirty="0" err="1">
                <a:solidFill>
                  <a:prstClr val="black"/>
                </a:solidFill>
                <a:latin typeface="Book Antiqua" panose="02040602050305030304" pitchFamily="18" charset="0"/>
              </a:rPr>
              <a:t>course</a:t>
            </a:r>
            <a:endParaRPr lang="en-US" sz="14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1048</Words>
  <Application>Microsoft Office PowerPoint</Application>
  <PresentationFormat>Benutzerdefiniert</PresentationFormat>
  <Paragraphs>180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Cambria Math</vt:lpstr>
      <vt:lpstr>Open Sans</vt:lpstr>
      <vt:lpstr>Symbol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Berscheid</dc:creator>
  <cp:lastModifiedBy>Marcus Groß</cp:lastModifiedBy>
  <cp:revision>224</cp:revision>
  <cp:lastPrinted>2019-08-19T14:12:13Z</cp:lastPrinted>
  <dcterms:created xsi:type="dcterms:W3CDTF">2018-06-28T08:36:38Z</dcterms:created>
  <dcterms:modified xsi:type="dcterms:W3CDTF">2019-08-19T14:47:53Z</dcterms:modified>
</cp:coreProperties>
</file>