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81" r:id="rId3"/>
    <p:sldId id="286" r:id="rId4"/>
    <p:sldId id="258" r:id="rId5"/>
    <p:sldId id="257" r:id="rId6"/>
    <p:sldId id="283" r:id="rId7"/>
    <p:sldId id="290" r:id="rId8"/>
    <p:sldId id="289" r:id="rId9"/>
    <p:sldId id="291" r:id="rId10"/>
    <p:sldId id="287" r:id="rId11"/>
    <p:sldId id="292" r:id="rId12"/>
    <p:sldId id="293" r:id="rId13"/>
    <p:sldId id="294" r:id="rId14"/>
    <p:sldId id="295" r:id="rId15"/>
    <p:sldId id="297" r:id="rId16"/>
    <p:sldId id="298" r:id="rId17"/>
    <p:sldId id="299" r:id="rId18"/>
    <p:sldId id="300" r:id="rId19"/>
    <p:sldId id="301" r:id="rId20"/>
    <p:sldId id="302" r:id="rId21"/>
    <p:sldId id="304" r:id="rId22"/>
  </p:sldIdLst>
  <p:sldSz cx="18288000" cy="10287000"/>
  <p:notesSz cx="6858000" cy="9144000"/>
  <p:embeddedFontLst>
    <p:embeddedFont>
      <p:font typeface="Gmarket Sans Bold" panose="020B0600000101010101" charset="-127"/>
      <p:bold r:id="rId24"/>
    </p:embeddedFont>
    <p:embeddedFont>
      <p:font typeface="Gmarket Sans Medium" panose="020B0600000101010101" charset="-127"/>
      <p:regular r:id="rId25"/>
    </p:embeddedFont>
    <p:embeddedFont>
      <p:font typeface="Anek Bangla Expanded SemiBold" panose="020B0600000101010101" charset="0"/>
      <p:bold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명준" initials="고" lastIdx="1" clrIdx="0">
    <p:extLst>
      <p:ext uri="{19B8F6BF-5375-455C-9EA6-DF929625EA0E}">
        <p15:presenceInfo xmlns:p15="http://schemas.microsoft.com/office/powerpoint/2012/main" userId="고명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CE1"/>
    <a:srgbClr val="001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2" autoAdjust="0"/>
  </p:normalViewPr>
  <p:slideViewPr>
    <p:cSldViewPr>
      <p:cViewPr varScale="1">
        <p:scale>
          <a:sx n="72" d="100"/>
          <a:sy n="72" d="100"/>
        </p:scale>
        <p:origin x="17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CCB23-24BA-425A-84B8-CAFDCF28D6BF}" type="datetimeFigureOut">
              <a:rPr lang="ko-KR" altLang="en-US" smtClean="0"/>
              <a:t>2025-03-16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AD4C6-7FA5-4DBB-9B6C-864329E86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074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webp"/><Relationship Id="rId5" Type="http://schemas.openxmlformats.org/officeDocument/2006/relationships/image" Target="../media/image20.webp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23461"/>
            <a:ext cx="18288000" cy="51435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670300" y="3962400"/>
            <a:ext cx="10947400" cy="2489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7000" b="1" dirty="0">
                <a:solidFill>
                  <a:srgbClr val="091C78"/>
                </a:solidFill>
                <a:latin typeface="Gmarket Sans Bold"/>
              </a:rPr>
              <a:t>AWS &amp; GIT</a:t>
            </a:r>
          </a:p>
          <a:p>
            <a:pPr lvl="0" algn="ctr">
              <a:lnSpc>
                <a:spcPct val="116199"/>
              </a:lnSpc>
            </a:pPr>
            <a:endParaRPr lang="en-US" altLang="ko-KR" sz="7000" dirty="0">
              <a:solidFill>
                <a:srgbClr val="091C78"/>
              </a:solidFill>
              <a:latin typeface="Gmarket Sans Bold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3695" y="3848100"/>
            <a:ext cx="693105" cy="5544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BA1E95A-0D68-7ED8-A494-DC3DA708CC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11" t="5769" r="2811" b="6539"/>
          <a:stretch/>
        </p:blipFill>
        <p:spPr>
          <a:xfrm>
            <a:off x="762000" y="4686300"/>
            <a:ext cx="8135465" cy="29527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C0790A1-8B92-D39E-911C-CA22570F4F1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59" t="4726" r="1828" b="4459"/>
          <a:stretch/>
        </p:blipFill>
        <p:spPr>
          <a:xfrm>
            <a:off x="9570428" y="4000500"/>
            <a:ext cx="8215550" cy="37973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B675DFCE-1839-EE90-E86B-8E184A4FD658}"/>
              </a:ext>
            </a:extLst>
          </p:cNvPr>
          <p:cNvSpPr txBox="1"/>
          <p:nvPr/>
        </p:nvSpPr>
        <p:spPr>
          <a:xfrm>
            <a:off x="609600" y="951379"/>
            <a:ext cx="59436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16199"/>
              </a:lnSpc>
            </a:pPr>
            <a:r>
              <a:rPr lang="en-US" altLang="ko-KR" sz="6000" b="1" i="0" u="none" strike="noStrike" dirty="0">
                <a:solidFill>
                  <a:srgbClr val="091C78"/>
                </a:solidFill>
                <a:latin typeface="Gmarket Sans Bold"/>
              </a:rPr>
              <a:t>Git </a:t>
            </a:r>
            <a:r>
              <a:rPr lang="ko-KR" altLang="en-US" sz="6000" b="1" i="0" u="none" strike="noStrike" dirty="0">
                <a:solidFill>
                  <a:srgbClr val="091C78"/>
                </a:solidFill>
                <a:latin typeface="Gmarket Sans Bold"/>
              </a:rPr>
              <a:t>왜 </a:t>
            </a:r>
            <a:r>
              <a:rPr lang="ko-KR" altLang="en-US" sz="6000" b="1" i="0" u="none" strike="noStrike" dirty="0" err="1">
                <a:solidFill>
                  <a:srgbClr val="091C78"/>
                </a:solidFill>
                <a:latin typeface="Gmarket Sans Bold"/>
              </a:rPr>
              <a:t>써야할까</a:t>
            </a:r>
            <a:endParaRPr lang="en-US" sz="6000" b="1" i="0" u="none" strike="noStrike" dirty="0">
              <a:solidFill>
                <a:srgbClr val="091C78"/>
              </a:solidFill>
              <a:latin typeface="Gmarket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530982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441B0-9A5C-9F7D-73B7-8438127EE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AAFB814-2EAF-50C8-FAD0-88CD1ECE7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6DED68C6-1E49-C8E2-21D7-85939BDE2928}"/>
              </a:ext>
            </a:extLst>
          </p:cNvPr>
          <p:cNvSpPr txBox="1"/>
          <p:nvPr/>
        </p:nvSpPr>
        <p:spPr>
          <a:xfrm>
            <a:off x="609600" y="951379"/>
            <a:ext cx="59436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16199"/>
              </a:lnSpc>
            </a:pPr>
            <a:r>
              <a:rPr lang="en-US" altLang="ko-KR" sz="6000" b="1" i="0" u="none" strike="noStrike" dirty="0">
                <a:solidFill>
                  <a:srgbClr val="091C78"/>
                </a:solidFill>
                <a:latin typeface="Gmarket Sans Bold"/>
              </a:rPr>
              <a:t>Git </a:t>
            </a:r>
            <a:r>
              <a:rPr lang="ko-KR" altLang="en-US" sz="6000" b="1" i="0" u="none" strike="noStrike" dirty="0">
                <a:solidFill>
                  <a:srgbClr val="091C78"/>
                </a:solidFill>
                <a:latin typeface="Gmarket Sans Bold"/>
              </a:rPr>
              <a:t>왜 </a:t>
            </a:r>
            <a:r>
              <a:rPr lang="ko-KR" altLang="en-US" sz="6000" b="1" i="0" u="none" strike="noStrike" dirty="0" err="1">
                <a:solidFill>
                  <a:srgbClr val="091C78"/>
                </a:solidFill>
                <a:latin typeface="Gmarket Sans Bold"/>
              </a:rPr>
              <a:t>써야할까</a:t>
            </a:r>
            <a:endParaRPr lang="en-US" sz="6000" b="1" i="0" u="none" strike="noStrike" dirty="0">
              <a:solidFill>
                <a:srgbClr val="091C78"/>
              </a:solidFill>
              <a:latin typeface="Gmarket Sans 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2BE142-4AA5-CF27-8DD7-BF511532E4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492" y="3314700"/>
            <a:ext cx="8753015" cy="3657600"/>
          </a:xfrm>
          <a:prstGeom prst="rect">
            <a:avLst/>
          </a:prstGeom>
        </p:spPr>
      </p:pic>
      <p:sp>
        <p:nvSpPr>
          <p:cNvPr id="9" name="TextBox 5">
            <a:extLst>
              <a:ext uri="{FF2B5EF4-FFF2-40B4-BE49-F238E27FC236}">
                <a16:creationId xmlns:a16="http://schemas.microsoft.com/office/drawing/2014/main" id="{E2220B1C-0E05-14B0-2DCB-FEBCCC045BCF}"/>
              </a:ext>
            </a:extLst>
          </p:cNvPr>
          <p:cNvSpPr txBox="1"/>
          <p:nvPr/>
        </p:nvSpPr>
        <p:spPr>
          <a:xfrm>
            <a:off x="4191000" y="8191500"/>
            <a:ext cx="10439400" cy="9779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6000" b="1" i="0" u="none" strike="noStrike" dirty="0">
                <a:solidFill>
                  <a:schemeClr val="bg1"/>
                </a:solidFill>
                <a:latin typeface="Gmarket Sans Bold"/>
              </a:rPr>
              <a:t>작업한 코드들 기록</a:t>
            </a:r>
            <a:r>
              <a:rPr lang="en-US" altLang="ko-KR" sz="6000" b="1" i="0" u="none" strike="noStrike" dirty="0">
                <a:solidFill>
                  <a:schemeClr val="bg1"/>
                </a:solidFill>
                <a:latin typeface="Gmarket Sans Bold"/>
              </a:rPr>
              <a:t>, </a:t>
            </a:r>
            <a:r>
              <a:rPr lang="ko-KR" altLang="en-US" sz="6000" b="1" i="0" u="none" strike="noStrike" dirty="0">
                <a:solidFill>
                  <a:schemeClr val="bg1"/>
                </a:solidFill>
                <a:latin typeface="Gmarket Sans Bold"/>
              </a:rPr>
              <a:t>보관 가능</a:t>
            </a:r>
            <a:endParaRPr lang="en-US" sz="60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0879899-0CB0-4D13-E7B2-A99B2703A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2047" y="2019300"/>
            <a:ext cx="14217305" cy="751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3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7C0B7-FEAE-D8CC-3204-0D0214E4B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F1CA18D-A885-B1E8-3A49-27FB026C8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AE1A06E3-9AF6-C8BF-CE43-F556BF88AF8C}"/>
              </a:ext>
            </a:extLst>
          </p:cNvPr>
          <p:cNvSpPr txBox="1"/>
          <p:nvPr/>
        </p:nvSpPr>
        <p:spPr>
          <a:xfrm>
            <a:off x="609600" y="951379"/>
            <a:ext cx="59436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16199"/>
              </a:lnSpc>
            </a:pPr>
            <a:r>
              <a:rPr lang="en-US" altLang="ko-KR" sz="6000" b="1" i="0" u="none" strike="noStrike" dirty="0">
                <a:solidFill>
                  <a:srgbClr val="091C78"/>
                </a:solidFill>
                <a:latin typeface="Gmarket Sans Bold"/>
              </a:rPr>
              <a:t>Git </a:t>
            </a:r>
            <a:r>
              <a:rPr lang="ko-KR" altLang="en-US" sz="6000" b="1" i="0" u="none" strike="noStrike" dirty="0">
                <a:solidFill>
                  <a:srgbClr val="091C78"/>
                </a:solidFill>
                <a:latin typeface="Gmarket Sans Bold"/>
              </a:rPr>
              <a:t>왜 </a:t>
            </a:r>
            <a:r>
              <a:rPr lang="ko-KR" altLang="en-US" sz="6000" b="1" i="0" u="none" strike="noStrike" dirty="0" err="1">
                <a:solidFill>
                  <a:srgbClr val="091C78"/>
                </a:solidFill>
                <a:latin typeface="Gmarket Sans Bold"/>
              </a:rPr>
              <a:t>써야할까</a:t>
            </a:r>
            <a:endParaRPr lang="en-US" sz="6000" b="1" i="0" u="none" strike="noStrike" dirty="0">
              <a:solidFill>
                <a:srgbClr val="091C78"/>
              </a:solidFill>
              <a:latin typeface="Gmarket Sans Bold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2A10B6-0ED2-A499-6939-CE30BDABD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800" y="342900"/>
            <a:ext cx="6901839" cy="9752793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25EC86CD-479C-33A7-200B-7BDC6A5CCDEF}"/>
              </a:ext>
            </a:extLst>
          </p:cNvPr>
          <p:cNvSpPr txBox="1"/>
          <p:nvPr/>
        </p:nvSpPr>
        <p:spPr>
          <a:xfrm>
            <a:off x="304801" y="2201208"/>
            <a:ext cx="7391400" cy="9779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4800" b="1" i="0" u="none" strike="noStrike" dirty="0">
                <a:solidFill>
                  <a:schemeClr val="bg1"/>
                </a:solidFill>
                <a:latin typeface="Gmarket Sans Bold"/>
              </a:rPr>
              <a:t>코드를 잘 짰나 확인 가능</a:t>
            </a:r>
            <a:endParaRPr lang="en-US" sz="48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07FB9D09-CEE4-667D-239E-165D7B30E739}"/>
              </a:ext>
            </a:extLst>
          </p:cNvPr>
          <p:cNvSpPr txBox="1"/>
          <p:nvPr/>
        </p:nvSpPr>
        <p:spPr>
          <a:xfrm>
            <a:off x="7924800" y="707905"/>
            <a:ext cx="3627451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3600" b="1" i="0" u="none" strike="noStrike" dirty="0" err="1">
                <a:solidFill>
                  <a:schemeClr val="bg1"/>
                </a:solidFill>
                <a:latin typeface="Gmarket Sans Bold"/>
              </a:rPr>
              <a:t>Delect</a:t>
            </a: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 </a:t>
            </a: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난무 →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F637FDBE-A8E5-A0A4-9DB5-441E98C2CFB8}"/>
              </a:ext>
            </a:extLst>
          </p:cNvPr>
          <p:cNvSpPr txBox="1"/>
          <p:nvPr/>
        </p:nvSpPr>
        <p:spPr>
          <a:xfrm>
            <a:off x="7924799" y="3009900"/>
            <a:ext cx="3627451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3600" b="1" i="0" u="none" strike="noStrike" dirty="0" err="1">
                <a:solidFill>
                  <a:schemeClr val="bg1"/>
                </a:solidFill>
                <a:latin typeface="Gmarket Sans Bold"/>
              </a:rPr>
              <a:t>Delect</a:t>
            </a: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 </a:t>
            </a: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난무 →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34B50D73-BC7E-67A8-E50F-D8D070680663}"/>
              </a:ext>
            </a:extLst>
          </p:cNvPr>
          <p:cNvSpPr txBox="1"/>
          <p:nvPr/>
        </p:nvSpPr>
        <p:spPr>
          <a:xfrm>
            <a:off x="7924799" y="5600700"/>
            <a:ext cx="3627451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3600" b="1" i="0" u="none" strike="noStrike" dirty="0" err="1">
                <a:solidFill>
                  <a:schemeClr val="bg1"/>
                </a:solidFill>
                <a:latin typeface="Gmarket Sans Bold"/>
              </a:rPr>
              <a:t>Delect</a:t>
            </a: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 </a:t>
            </a: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난무 →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20D9036E-B2F8-5D63-AFB2-3EFF17346146}"/>
              </a:ext>
            </a:extLst>
          </p:cNvPr>
          <p:cNvSpPr txBox="1"/>
          <p:nvPr/>
        </p:nvSpPr>
        <p:spPr>
          <a:xfrm>
            <a:off x="8001000" y="7848600"/>
            <a:ext cx="3627451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3600" b="1" i="0" u="none" strike="noStrike" dirty="0" err="1">
                <a:solidFill>
                  <a:schemeClr val="bg1"/>
                </a:solidFill>
                <a:latin typeface="Gmarket Sans Bold"/>
              </a:rPr>
              <a:t>Delect</a:t>
            </a: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 </a:t>
            </a: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난무 →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0EFD0A7-F43F-506F-4CB9-B65DE6D6B4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90" y="3451037"/>
            <a:ext cx="7258049" cy="6428558"/>
          </a:xfrm>
          <a:prstGeom prst="rect">
            <a:avLst/>
          </a:prstGeom>
        </p:spPr>
      </p:pic>
      <p:sp>
        <p:nvSpPr>
          <p:cNvPr id="19" name="TextBox 5">
            <a:extLst>
              <a:ext uri="{FF2B5EF4-FFF2-40B4-BE49-F238E27FC236}">
                <a16:creationId xmlns:a16="http://schemas.microsoft.com/office/drawing/2014/main" id="{04DA5CE6-1FDA-39A5-A6AB-D6B227A8EFB8}"/>
              </a:ext>
            </a:extLst>
          </p:cNvPr>
          <p:cNvSpPr txBox="1"/>
          <p:nvPr/>
        </p:nvSpPr>
        <p:spPr>
          <a:xfrm>
            <a:off x="4530572" y="7581900"/>
            <a:ext cx="1450019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나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FB34A6CF-2B6C-70CB-3C61-B12510CF8028}"/>
              </a:ext>
            </a:extLst>
          </p:cNvPr>
          <p:cNvSpPr txBox="1"/>
          <p:nvPr/>
        </p:nvSpPr>
        <p:spPr>
          <a:xfrm>
            <a:off x="4114154" y="4504016"/>
            <a:ext cx="1450019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팀원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92DE357D-C975-AA74-E4D9-AB159866C36F}"/>
              </a:ext>
            </a:extLst>
          </p:cNvPr>
          <p:cNvSpPr txBox="1"/>
          <p:nvPr/>
        </p:nvSpPr>
        <p:spPr>
          <a:xfrm rot="20666341">
            <a:off x="2791505" y="3465696"/>
            <a:ext cx="10578431" cy="29417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7200" b="1" i="0" u="none" strike="noStrike" dirty="0">
                <a:solidFill>
                  <a:srgbClr val="C00000"/>
                </a:solidFill>
                <a:latin typeface="Gmarket Sans Bold"/>
              </a:rPr>
              <a:t>CASCADE </a:t>
            </a:r>
            <a:r>
              <a:rPr lang="ko-KR" altLang="en-US" sz="7200" b="1" i="0" u="none" strike="noStrike" dirty="0" err="1">
                <a:solidFill>
                  <a:srgbClr val="C00000"/>
                </a:solidFill>
                <a:latin typeface="Gmarket Sans Bold"/>
              </a:rPr>
              <a:t>안씀</a:t>
            </a:r>
            <a:r>
              <a:rPr lang="en-US" altLang="ko-KR" sz="7200" b="1" i="0" u="none" strike="noStrike" dirty="0">
                <a:solidFill>
                  <a:srgbClr val="C00000"/>
                </a:solidFill>
                <a:latin typeface="Gmarket Sans Bold"/>
              </a:rPr>
              <a:t>??????</a:t>
            </a:r>
            <a:endParaRPr lang="en-US" sz="7200" b="1" i="0" u="none" strike="noStrike" dirty="0">
              <a:solidFill>
                <a:srgbClr val="C00000"/>
              </a:solidFill>
              <a:latin typeface="Gmarket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58084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39D46-6F1A-0EFE-E6E1-3BCD4D9E6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A14115F-9CDB-18ED-6A6D-A904078F1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942ABFBB-3F1E-64E1-43C5-C6575D96713C}"/>
              </a:ext>
            </a:extLst>
          </p:cNvPr>
          <p:cNvSpPr txBox="1"/>
          <p:nvPr/>
        </p:nvSpPr>
        <p:spPr>
          <a:xfrm>
            <a:off x="609600" y="951379"/>
            <a:ext cx="59436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16199"/>
              </a:lnSpc>
            </a:pPr>
            <a:r>
              <a:rPr lang="en-US" altLang="ko-KR" sz="6000" b="1" i="0" u="none" strike="noStrike" dirty="0">
                <a:solidFill>
                  <a:srgbClr val="091C78"/>
                </a:solidFill>
                <a:latin typeface="Gmarket Sans Bold"/>
              </a:rPr>
              <a:t>Git Clone</a:t>
            </a:r>
            <a:endParaRPr lang="en-US" sz="6000" b="1" i="0" u="none" strike="noStrike" dirty="0">
              <a:solidFill>
                <a:srgbClr val="091C78"/>
              </a:solidFill>
              <a:latin typeface="Gmarket Sans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CAD17B-D353-ED1D-0043-FFE8F4CAE6EB}"/>
              </a:ext>
            </a:extLst>
          </p:cNvPr>
          <p:cNvSpPr txBox="1"/>
          <p:nvPr/>
        </p:nvSpPr>
        <p:spPr>
          <a:xfrm>
            <a:off x="457200" y="3162300"/>
            <a:ext cx="8153400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https://github.com/INYRO-Mentoring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0662DB-33B7-E430-0B04-D1ECFE97AC3B}"/>
              </a:ext>
            </a:extLst>
          </p:cNvPr>
          <p:cNvSpPr txBox="1"/>
          <p:nvPr/>
        </p:nvSpPr>
        <p:spPr>
          <a:xfrm>
            <a:off x="457200" y="2324100"/>
            <a:ext cx="3810000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ORGANIZATION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6997E34-1252-E092-AB7F-4C292368A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962075"/>
            <a:ext cx="7772799" cy="6324925"/>
          </a:xfrm>
          <a:prstGeom prst="rect">
            <a:avLst/>
          </a:prstGeom>
        </p:spPr>
      </p:pic>
      <p:sp>
        <p:nvSpPr>
          <p:cNvPr id="14" name="TextBox 5">
            <a:extLst>
              <a:ext uri="{FF2B5EF4-FFF2-40B4-BE49-F238E27FC236}">
                <a16:creationId xmlns:a16="http://schemas.microsoft.com/office/drawing/2014/main" id="{2DE698CC-BB15-BC00-E4AB-0B1852B63F95}"/>
              </a:ext>
            </a:extLst>
          </p:cNvPr>
          <p:cNvSpPr txBox="1"/>
          <p:nvPr/>
        </p:nvSpPr>
        <p:spPr>
          <a:xfrm>
            <a:off x="7010400" y="7129183"/>
            <a:ext cx="3627451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← </a:t>
            </a: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Git </a:t>
            </a: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주소 복사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404131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69B60-DB57-DD2D-120F-CFBA7111C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23FC9CC-13ED-987C-AD70-F4B026B82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E59B4DCE-7D99-CD8D-9452-EE2773AE6F99}"/>
              </a:ext>
            </a:extLst>
          </p:cNvPr>
          <p:cNvSpPr txBox="1"/>
          <p:nvPr/>
        </p:nvSpPr>
        <p:spPr>
          <a:xfrm>
            <a:off x="609600" y="951379"/>
            <a:ext cx="59436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16199"/>
              </a:lnSpc>
            </a:pPr>
            <a:r>
              <a:rPr lang="en-US" altLang="ko-KR" sz="6000" b="1" i="0" u="none" strike="noStrike" dirty="0">
                <a:solidFill>
                  <a:srgbClr val="091C78"/>
                </a:solidFill>
                <a:latin typeface="Gmarket Sans Bold"/>
              </a:rPr>
              <a:t>Git Clone</a:t>
            </a:r>
            <a:endParaRPr lang="en-US" sz="6000" b="1" i="0" u="none" strike="noStrike" dirty="0">
              <a:solidFill>
                <a:srgbClr val="091C78"/>
              </a:solidFill>
              <a:latin typeface="Gmarket Sans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9BCB1D-9046-71DE-5B52-AE6DB050F060}"/>
              </a:ext>
            </a:extLst>
          </p:cNvPr>
          <p:cNvSpPr txBox="1"/>
          <p:nvPr/>
        </p:nvSpPr>
        <p:spPr>
          <a:xfrm>
            <a:off x="457200" y="3162300"/>
            <a:ext cx="8153400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https://github.com/INYRO-Mentoring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D413E8-DC59-AE8F-6018-D7C23149BFD0}"/>
              </a:ext>
            </a:extLst>
          </p:cNvPr>
          <p:cNvSpPr txBox="1"/>
          <p:nvPr/>
        </p:nvSpPr>
        <p:spPr>
          <a:xfrm>
            <a:off x="457200" y="2324100"/>
            <a:ext cx="3810000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ORGANIZATION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52281D5-6E2C-A078-9BFB-3B70480A6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962075"/>
            <a:ext cx="7772799" cy="6324925"/>
          </a:xfrm>
          <a:prstGeom prst="rect">
            <a:avLst/>
          </a:prstGeom>
        </p:spPr>
      </p:pic>
      <p:sp>
        <p:nvSpPr>
          <p:cNvPr id="14" name="TextBox 5">
            <a:extLst>
              <a:ext uri="{FF2B5EF4-FFF2-40B4-BE49-F238E27FC236}">
                <a16:creationId xmlns:a16="http://schemas.microsoft.com/office/drawing/2014/main" id="{603A287C-B117-5360-60ED-567F96881B10}"/>
              </a:ext>
            </a:extLst>
          </p:cNvPr>
          <p:cNvSpPr txBox="1"/>
          <p:nvPr/>
        </p:nvSpPr>
        <p:spPr>
          <a:xfrm>
            <a:off x="7010400" y="7129183"/>
            <a:ext cx="3627451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← </a:t>
            </a: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Git </a:t>
            </a: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주소 복사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91129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CF207-496B-A7B9-7C33-6EF04CBAC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33F7475-3CD7-CE09-80E3-C24DF5F6B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8A3A9D71-1951-362E-6CC4-5CA164D93E3E}"/>
              </a:ext>
            </a:extLst>
          </p:cNvPr>
          <p:cNvSpPr txBox="1"/>
          <p:nvPr/>
        </p:nvSpPr>
        <p:spPr>
          <a:xfrm>
            <a:off x="609600" y="951379"/>
            <a:ext cx="59436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16199"/>
              </a:lnSpc>
            </a:pPr>
            <a:r>
              <a:rPr lang="en-US" altLang="ko-KR" sz="6000" b="1" i="0" u="none" strike="noStrike" dirty="0">
                <a:solidFill>
                  <a:srgbClr val="091C78"/>
                </a:solidFill>
                <a:latin typeface="Gmarket Sans Bold"/>
              </a:rPr>
              <a:t>Git Clone</a:t>
            </a:r>
            <a:endParaRPr lang="en-US" sz="6000" b="1" i="0" u="none" strike="noStrike" dirty="0">
              <a:solidFill>
                <a:srgbClr val="091C78"/>
              </a:solidFill>
              <a:latin typeface="Gmarket Sans Bold"/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95A62176-005C-3A1E-0AC0-49855C8FF1FA}"/>
              </a:ext>
            </a:extLst>
          </p:cNvPr>
          <p:cNvSpPr txBox="1"/>
          <p:nvPr/>
        </p:nvSpPr>
        <p:spPr>
          <a:xfrm>
            <a:off x="10591800" y="2628900"/>
            <a:ext cx="3627451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← </a:t>
            </a: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VS code 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F66380-39F4-52B5-CA2D-C73ECD85C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19" y="2552700"/>
            <a:ext cx="9758262" cy="7162800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434DE213-16F1-4AEF-E2FC-4DD343C78B8A}"/>
              </a:ext>
            </a:extLst>
          </p:cNvPr>
          <p:cNvSpPr txBox="1"/>
          <p:nvPr/>
        </p:nvSpPr>
        <p:spPr>
          <a:xfrm>
            <a:off x="10560728" y="5410200"/>
            <a:ext cx="4907872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3600" b="1" i="0" u="none" strike="noStrike">
                <a:solidFill>
                  <a:schemeClr val="bg1"/>
                </a:solidFill>
                <a:latin typeface="Gmarket Sans Bold"/>
              </a:rPr>
              <a:t>Ctrl + Shift + P 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0A672425-F163-AF74-2543-443BC609A929}"/>
              </a:ext>
            </a:extLst>
          </p:cNvPr>
          <p:cNvSpPr txBox="1"/>
          <p:nvPr/>
        </p:nvSpPr>
        <p:spPr>
          <a:xfrm>
            <a:off x="10560728" y="6286500"/>
            <a:ext cx="4907872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Git Clone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2607077C-2709-EA9F-4923-991005E43083}"/>
              </a:ext>
            </a:extLst>
          </p:cNvPr>
          <p:cNvSpPr txBox="1"/>
          <p:nvPr/>
        </p:nvSpPr>
        <p:spPr>
          <a:xfrm>
            <a:off x="10591800" y="7277100"/>
            <a:ext cx="4907872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Git </a:t>
            </a: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주소 </a:t>
            </a:r>
            <a:r>
              <a:rPr lang="ko-KR" altLang="en-US" sz="3600" b="1" i="0" u="none" strike="noStrike" dirty="0" err="1">
                <a:solidFill>
                  <a:schemeClr val="bg1"/>
                </a:solidFill>
                <a:latin typeface="Gmarket Sans Bold"/>
              </a:rPr>
              <a:t>붙혀넣기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F504E8-D516-3E4A-1FA2-2C6938FF8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0728" y="8136015"/>
            <a:ext cx="7353678" cy="132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2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8E426-1A96-53BB-9E06-FCFBE8114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2A5719E-5FB1-70C1-4E21-8AA5D3CE5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FAE9DB43-925D-E5D0-AC6E-57A391B85028}"/>
              </a:ext>
            </a:extLst>
          </p:cNvPr>
          <p:cNvSpPr txBox="1"/>
          <p:nvPr/>
        </p:nvSpPr>
        <p:spPr>
          <a:xfrm>
            <a:off x="609600" y="951379"/>
            <a:ext cx="59436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16199"/>
              </a:lnSpc>
            </a:pPr>
            <a:r>
              <a:rPr lang="en-US" altLang="ko-KR" sz="6000" b="1" i="0" u="none" strike="noStrike" dirty="0">
                <a:solidFill>
                  <a:srgbClr val="091C78"/>
                </a:solidFill>
                <a:latin typeface="Gmarket Sans Bold"/>
              </a:rPr>
              <a:t>Git Staging</a:t>
            </a:r>
            <a:endParaRPr lang="en-US" sz="6000" b="1" i="0" u="none" strike="noStrike" dirty="0">
              <a:solidFill>
                <a:srgbClr val="091C78"/>
              </a:solidFill>
              <a:latin typeface="Gmarket Sans Bold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07A97F78-6AA8-35DF-302E-11F67D74ACAB}"/>
              </a:ext>
            </a:extLst>
          </p:cNvPr>
          <p:cNvSpPr txBox="1"/>
          <p:nvPr/>
        </p:nvSpPr>
        <p:spPr>
          <a:xfrm>
            <a:off x="576309" y="5445341"/>
            <a:ext cx="10304472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Git add [Text 1] [Text 2] [Text 3] . . .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8FF0E54B-087B-32F3-3AD5-1865E29AA795}"/>
              </a:ext>
            </a:extLst>
          </p:cNvPr>
          <p:cNvSpPr txBox="1"/>
          <p:nvPr/>
        </p:nvSpPr>
        <p:spPr>
          <a:xfrm>
            <a:off x="576308" y="7734300"/>
            <a:ext cx="10304471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Git Staging Area </a:t>
            </a: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변동 사항 추가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76A68D-7714-7D22-D098-1A3549F8C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45" y="2295476"/>
            <a:ext cx="10288936" cy="2924224"/>
          </a:xfrm>
          <a:prstGeom prst="rect">
            <a:avLst/>
          </a:prstGeom>
        </p:spPr>
      </p:pic>
      <p:sp>
        <p:nvSpPr>
          <p:cNvPr id="11" name="TextBox 5">
            <a:extLst>
              <a:ext uri="{FF2B5EF4-FFF2-40B4-BE49-F238E27FC236}">
                <a16:creationId xmlns:a16="http://schemas.microsoft.com/office/drawing/2014/main" id="{BB4F71E3-59A2-5646-92CD-E0FE68603154}"/>
              </a:ext>
            </a:extLst>
          </p:cNvPr>
          <p:cNvSpPr txBox="1"/>
          <p:nvPr/>
        </p:nvSpPr>
        <p:spPr>
          <a:xfrm>
            <a:off x="576309" y="6286500"/>
            <a:ext cx="10304472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Git add .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8F009ED8-76D6-9986-BE7B-608773421B80}"/>
              </a:ext>
            </a:extLst>
          </p:cNvPr>
          <p:cNvSpPr txBox="1"/>
          <p:nvPr/>
        </p:nvSpPr>
        <p:spPr>
          <a:xfrm>
            <a:off x="11125200" y="5413159"/>
            <a:ext cx="5257800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← 언제 하고 앉았음</a:t>
            </a: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??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97D13454-D233-5CB2-AB6D-143D9C8168C9}"/>
              </a:ext>
            </a:extLst>
          </p:cNvPr>
          <p:cNvSpPr txBox="1"/>
          <p:nvPr/>
        </p:nvSpPr>
        <p:spPr>
          <a:xfrm>
            <a:off x="576307" y="8732614"/>
            <a:ext cx="10304471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Git commit –m “~~ </a:t>
            </a: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고쳤음</a:t>
            </a: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”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CF2135C8-57BF-214E-1107-EECDA219FC47}"/>
              </a:ext>
            </a:extLst>
          </p:cNvPr>
          <p:cNvSpPr txBox="1"/>
          <p:nvPr/>
        </p:nvSpPr>
        <p:spPr>
          <a:xfrm>
            <a:off x="11148391" y="8732614"/>
            <a:ext cx="5920410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← </a:t>
            </a:r>
            <a:r>
              <a:rPr lang="ko-KR" altLang="en-US" sz="3600" b="1" dirty="0" err="1">
                <a:solidFill>
                  <a:schemeClr val="bg1"/>
                </a:solidFill>
                <a:latin typeface="Gmarket Sans Bold"/>
              </a:rPr>
              <a:t>잘쓰면</a:t>
            </a:r>
            <a:r>
              <a:rPr lang="ko-KR" altLang="en-US" sz="3600" b="1" dirty="0">
                <a:solidFill>
                  <a:schemeClr val="bg1"/>
                </a:solidFill>
                <a:latin typeface="Gmarket Sans Bold"/>
              </a:rPr>
              <a:t> 팀원들이 좋아함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70061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35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351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351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351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52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904AE-F8B4-5E81-317D-FBD99A363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1848560-960E-C20C-83B4-23BE180AF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4D68FDAB-700B-3BEC-47E0-DC6579106088}"/>
              </a:ext>
            </a:extLst>
          </p:cNvPr>
          <p:cNvSpPr txBox="1"/>
          <p:nvPr/>
        </p:nvSpPr>
        <p:spPr>
          <a:xfrm>
            <a:off x="609600" y="951379"/>
            <a:ext cx="59436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16199"/>
              </a:lnSpc>
            </a:pPr>
            <a:r>
              <a:rPr lang="en-US" altLang="ko-KR" sz="6000" b="1" i="0" u="none" strike="noStrike" dirty="0">
                <a:solidFill>
                  <a:srgbClr val="091C78"/>
                </a:solidFill>
                <a:latin typeface="Gmarket Sans Bold"/>
              </a:rPr>
              <a:t>Git </a:t>
            </a:r>
            <a:r>
              <a:rPr lang="en-US" altLang="ko-KR" sz="6000" b="1" dirty="0">
                <a:solidFill>
                  <a:srgbClr val="091C78"/>
                </a:solidFill>
                <a:latin typeface="Gmarket Sans Bold"/>
              </a:rPr>
              <a:t>push</a:t>
            </a:r>
            <a:endParaRPr lang="en-US" sz="6000" b="1" i="0" u="none" strike="noStrike" dirty="0">
              <a:solidFill>
                <a:srgbClr val="091C78"/>
              </a:solidFill>
              <a:latin typeface="Gmarket Sans Bold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5165A5-EE98-C2E6-9BC3-E6A1B4B0C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45" y="2295476"/>
            <a:ext cx="10288936" cy="2924224"/>
          </a:xfrm>
          <a:prstGeom prst="rect">
            <a:avLst/>
          </a:prstGeom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35E5DE8E-3004-4036-C6B1-81D394437210}"/>
              </a:ext>
            </a:extLst>
          </p:cNvPr>
          <p:cNvSpPr txBox="1"/>
          <p:nvPr/>
        </p:nvSpPr>
        <p:spPr>
          <a:xfrm>
            <a:off x="622852" y="5448300"/>
            <a:ext cx="10288936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Git</a:t>
            </a: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에만 </a:t>
            </a:r>
            <a:r>
              <a:rPr lang="ko-KR" altLang="en-US" sz="3600" b="1" i="0" u="none" strike="noStrike" dirty="0" err="1">
                <a:solidFill>
                  <a:schemeClr val="bg1"/>
                </a:solidFill>
                <a:latin typeface="Gmarket Sans Bold"/>
              </a:rPr>
              <a:t>저장할꺼냐</a:t>
            </a: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? GitHub</a:t>
            </a: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에는 </a:t>
            </a: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?</a:t>
            </a: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 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25C9CF-5D39-4132-9903-DA11D87159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0" y="2219276"/>
            <a:ext cx="2924224" cy="29242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0DB850-833E-1478-093C-84439167D7BF}"/>
              </a:ext>
            </a:extLst>
          </p:cNvPr>
          <p:cNvSpPr txBox="1"/>
          <p:nvPr/>
        </p:nvSpPr>
        <p:spPr>
          <a:xfrm>
            <a:off x="11420433" y="3314700"/>
            <a:ext cx="1358348" cy="7857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7200" b="1" i="0" u="none" strike="noStrike" dirty="0">
                <a:solidFill>
                  <a:schemeClr val="bg1"/>
                </a:solidFill>
                <a:latin typeface="Gmarket Sans Bold"/>
              </a:rPr>
              <a:t>→</a:t>
            </a:r>
            <a:endParaRPr lang="en-US" sz="72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91E78CEF-D2CA-9A21-EA3E-B43D1E0BE544}"/>
              </a:ext>
            </a:extLst>
          </p:cNvPr>
          <p:cNvSpPr txBox="1"/>
          <p:nvPr/>
        </p:nvSpPr>
        <p:spPr>
          <a:xfrm>
            <a:off x="10988081" y="6362700"/>
            <a:ext cx="3581400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Push </a:t>
            </a:r>
            <a:r>
              <a:rPr lang="ko-KR" altLang="en-US" sz="3600" b="1" i="0" u="none" strike="noStrike" dirty="0" err="1">
                <a:solidFill>
                  <a:schemeClr val="bg1"/>
                </a:solidFill>
                <a:latin typeface="Gmarket Sans Bold"/>
              </a:rPr>
              <a:t>날리셈</a:t>
            </a: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 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38103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F086F-A9AE-FD37-089E-B736DEBC8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8513F26-4B03-39CE-D045-6C899E0BE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1A990CF1-9607-8AD1-C362-FD793537BD93}"/>
              </a:ext>
            </a:extLst>
          </p:cNvPr>
          <p:cNvSpPr txBox="1"/>
          <p:nvPr/>
        </p:nvSpPr>
        <p:spPr>
          <a:xfrm>
            <a:off x="609600" y="951379"/>
            <a:ext cx="87630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16199"/>
              </a:lnSpc>
            </a:pPr>
            <a:r>
              <a:rPr lang="en-US" altLang="ko-KR" sz="6000" b="1" i="0" u="none" strike="noStrike" dirty="0">
                <a:solidFill>
                  <a:srgbClr val="091C78"/>
                </a:solidFill>
                <a:latin typeface="Gmarket Sans Bold"/>
              </a:rPr>
              <a:t>Git </a:t>
            </a:r>
            <a:r>
              <a:rPr lang="ko-KR" altLang="en-US" sz="6000" b="1" dirty="0">
                <a:solidFill>
                  <a:srgbClr val="091C78"/>
                </a:solidFill>
                <a:latin typeface="Gmarket Sans Bold"/>
              </a:rPr>
              <a:t>과 </a:t>
            </a:r>
            <a:r>
              <a:rPr lang="en-US" altLang="ko-KR" sz="6000" b="1" dirty="0">
                <a:solidFill>
                  <a:srgbClr val="091C78"/>
                </a:solidFill>
                <a:latin typeface="Gmarket Sans Bold"/>
              </a:rPr>
              <a:t>GitHub</a:t>
            </a:r>
            <a:r>
              <a:rPr lang="ko-KR" altLang="en-US" sz="6000" b="1" dirty="0">
                <a:solidFill>
                  <a:srgbClr val="091C78"/>
                </a:solidFill>
                <a:latin typeface="Gmarket Sans Bold"/>
              </a:rPr>
              <a:t>의 차이</a:t>
            </a:r>
            <a:endParaRPr lang="en-US" sz="6000" b="1" i="0" u="none" strike="noStrike" dirty="0">
              <a:solidFill>
                <a:srgbClr val="091C78"/>
              </a:solidFill>
              <a:latin typeface="Gmarket Sans 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CDC94F-FD66-AAD7-9BCF-758A61AEF4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2324100"/>
            <a:ext cx="3352800" cy="3352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E13585-0FAE-A0AF-EC46-05BC0C9FF0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162300"/>
            <a:ext cx="5333928" cy="2228875"/>
          </a:xfrm>
          <a:prstGeom prst="rect">
            <a:avLst/>
          </a:prstGeom>
        </p:spPr>
      </p:pic>
      <p:sp>
        <p:nvSpPr>
          <p:cNvPr id="9" name="TextBox 5">
            <a:extLst>
              <a:ext uri="{FF2B5EF4-FFF2-40B4-BE49-F238E27FC236}">
                <a16:creationId xmlns:a16="http://schemas.microsoft.com/office/drawing/2014/main" id="{A1F48402-6444-D3C0-B0B4-43BE6831D9CE}"/>
              </a:ext>
            </a:extLst>
          </p:cNvPr>
          <p:cNvSpPr txBox="1"/>
          <p:nvPr/>
        </p:nvSpPr>
        <p:spPr>
          <a:xfrm>
            <a:off x="3048000" y="5911393"/>
            <a:ext cx="3581400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포켓몬 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3403AEE3-34FF-F284-80C0-AF1DF4FB3CBA}"/>
              </a:ext>
            </a:extLst>
          </p:cNvPr>
          <p:cNvSpPr txBox="1"/>
          <p:nvPr/>
        </p:nvSpPr>
        <p:spPr>
          <a:xfrm>
            <a:off x="10845553" y="5911393"/>
            <a:ext cx="3581400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포켓몬 센터 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3C73CB6-B820-DD75-0E2E-A85E2DDC06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700" y="7056437"/>
            <a:ext cx="2540000" cy="254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6856D1D-BD83-AF39-D12F-5172411D67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826250"/>
            <a:ext cx="2667000" cy="2466975"/>
          </a:xfrm>
          <a:prstGeom prst="rect">
            <a:avLst/>
          </a:prstGeom>
        </p:spPr>
      </p:pic>
      <p:sp>
        <p:nvSpPr>
          <p:cNvPr id="16" name="TextBox 5">
            <a:extLst>
              <a:ext uri="{FF2B5EF4-FFF2-40B4-BE49-F238E27FC236}">
                <a16:creationId xmlns:a16="http://schemas.microsoft.com/office/drawing/2014/main" id="{85A0A94B-6B9E-1487-C30E-275F3E20984B}"/>
              </a:ext>
            </a:extLst>
          </p:cNvPr>
          <p:cNvSpPr txBox="1"/>
          <p:nvPr/>
        </p:nvSpPr>
        <p:spPr>
          <a:xfrm>
            <a:off x="304800" y="7699205"/>
            <a:ext cx="19812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800" b="1" i="0" u="none" strike="noStrike" dirty="0">
                <a:solidFill>
                  <a:schemeClr val="bg1"/>
                </a:solidFill>
                <a:latin typeface="Gmarket Sans Bold"/>
              </a:rPr>
              <a:t>공중 날기</a:t>
            </a:r>
            <a:endParaRPr lang="en-US" sz="28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98513328-86A4-79D8-EBFB-6D3168917669}"/>
              </a:ext>
            </a:extLst>
          </p:cNvPr>
          <p:cNvSpPr txBox="1"/>
          <p:nvPr/>
        </p:nvSpPr>
        <p:spPr>
          <a:xfrm>
            <a:off x="762000" y="8062742"/>
            <a:ext cx="19812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800" b="1" i="0" u="none" strike="noStrike" dirty="0">
                <a:solidFill>
                  <a:schemeClr val="bg1"/>
                </a:solidFill>
                <a:latin typeface="Gmarket Sans Bold"/>
              </a:rPr>
              <a:t>공중 날기</a:t>
            </a:r>
            <a:endParaRPr lang="en-US" sz="28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22" name="TextBox 5">
            <a:extLst>
              <a:ext uri="{FF2B5EF4-FFF2-40B4-BE49-F238E27FC236}">
                <a16:creationId xmlns:a16="http://schemas.microsoft.com/office/drawing/2014/main" id="{687B6FB3-17AD-ED05-1A9E-9DF1AAD69D95}"/>
              </a:ext>
            </a:extLst>
          </p:cNvPr>
          <p:cNvSpPr txBox="1"/>
          <p:nvPr/>
        </p:nvSpPr>
        <p:spPr>
          <a:xfrm>
            <a:off x="1371600" y="8426279"/>
            <a:ext cx="19812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800" b="1" i="0" u="none" strike="noStrike" dirty="0">
                <a:solidFill>
                  <a:schemeClr val="bg1"/>
                </a:solidFill>
                <a:latin typeface="Gmarket Sans Bold"/>
              </a:rPr>
              <a:t>공중 날기</a:t>
            </a:r>
            <a:endParaRPr lang="en-US" sz="28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23" name="TextBox 5">
            <a:extLst>
              <a:ext uri="{FF2B5EF4-FFF2-40B4-BE49-F238E27FC236}">
                <a16:creationId xmlns:a16="http://schemas.microsoft.com/office/drawing/2014/main" id="{82D43A28-10F1-E6E7-ABCF-9FB10DE5FF9E}"/>
              </a:ext>
            </a:extLst>
          </p:cNvPr>
          <p:cNvSpPr txBox="1"/>
          <p:nvPr/>
        </p:nvSpPr>
        <p:spPr>
          <a:xfrm>
            <a:off x="1816100" y="8801100"/>
            <a:ext cx="19812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800" b="1" i="0" u="none" strike="noStrike" dirty="0">
                <a:solidFill>
                  <a:schemeClr val="bg1"/>
                </a:solidFill>
                <a:latin typeface="Gmarket Sans Bold"/>
              </a:rPr>
              <a:t>공중 날기</a:t>
            </a:r>
            <a:endParaRPr lang="en-US" sz="28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7EDF56-D715-829B-3DA8-D8D94329407B}"/>
              </a:ext>
            </a:extLst>
          </p:cNvPr>
          <p:cNvSpPr txBox="1"/>
          <p:nvPr/>
        </p:nvSpPr>
        <p:spPr>
          <a:xfrm>
            <a:off x="5097250" y="7145148"/>
            <a:ext cx="2310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아 좀 구린데</a:t>
            </a:r>
            <a:r>
              <a:rPr lang="en-US" altLang="ko-KR" sz="2800" b="1" dirty="0"/>
              <a:t>?</a:t>
            </a:r>
            <a:endParaRPr lang="ko-KR" altLang="en-US" sz="2800" b="1" dirty="0"/>
          </a:p>
        </p:txBody>
      </p:sp>
      <p:sp>
        <p:nvSpPr>
          <p:cNvPr id="26" name="TextBox 5">
            <a:extLst>
              <a:ext uri="{FF2B5EF4-FFF2-40B4-BE49-F238E27FC236}">
                <a16:creationId xmlns:a16="http://schemas.microsoft.com/office/drawing/2014/main" id="{F1C9A32B-DC83-A117-7FBC-A7E436FF2106}"/>
              </a:ext>
            </a:extLst>
          </p:cNvPr>
          <p:cNvSpPr txBox="1"/>
          <p:nvPr/>
        </p:nvSpPr>
        <p:spPr>
          <a:xfrm>
            <a:off x="419100" y="7699205"/>
            <a:ext cx="19812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800" b="1" i="0" u="none" strike="noStrike" dirty="0">
                <a:solidFill>
                  <a:schemeClr val="bg1"/>
                </a:solidFill>
                <a:latin typeface="Gmarket Sans Bold"/>
              </a:rPr>
              <a:t>파괴 광선</a:t>
            </a:r>
            <a:endParaRPr lang="en-US" sz="28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27" name="TextBox 5">
            <a:extLst>
              <a:ext uri="{FF2B5EF4-FFF2-40B4-BE49-F238E27FC236}">
                <a16:creationId xmlns:a16="http://schemas.microsoft.com/office/drawing/2014/main" id="{F8A4C284-B5A6-BE64-A689-DC7EB91A20F6}"/>
              </a:ext>
            </a:extLst>
          </p:cNvPr>
          <p:cNvSpPr txBox="1"/>
          <p:nvPr/>
        </p:nvSpPr>
        <p:spPr>
          <a:xfrm>
            <a:off x="876300" y="8062742"/>
            <a:ext cx="19812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800" b="1" i="0" u="none" strike="noStrike" dirty="0">
                <a:solidFill>
                  <a:schemeClr val="bg1"/>
                </a:solidFill>
                <a:latin typeface="Gmarket Sans Bold"/>
              </a:rPr>
              <a:t>지진</a:t>
            </a:r>
            <a:endParaRPr lang="en-US" sz="28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28" name="TextBox 5">
            <a:extLst>
              <a:ext uri="{FF2B5EF4-FFF2-40B4-BE49-F238E27FC236}">
                <a16:creationId xmlns:a16="http://schemas.microsoft.com/office/drawing/2014/main" id="{BC231FCF-3BC9-EC27-F5C5-48258A428795}"/>
              </a:ext>
            </a:extLst>
          </p:cNvPr>
          <p:cNvSpPr txBox="1"/>
          <p:nvPr/>
        </p:nvSpPr>
        <p:spPr>
          <a:xfrm>
            <a:off x="1485900" y="8426279"/>
            <a:ext cx="19812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800" b="1" dirty="0">
                <a:solidFill>
                  <a:schemeClr val="bg1"/>
                </a:solidFill>
                <a:latin typeface="Gmarket Sans Bold"/>
              </a:rPr>
              <a:t>공간 절단</a:t>
            </a:r>
            <a:endParaRPr lang="en-US" sz="28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29" name="TextBox 5">
            <a:extLst>
              <a:ext uri="{FF2B5EF4-FFF2-40B4-BE49-F238E27FC236}">
                <a16:creationId xmlns:a16="http://schemas.microsoft.com/office/drawing/2014/main" id="{1D11F38A-8BFC-690A-F0E0-D8054F9D3328}"/>
              </a:ext>
            </a:extLst>
          </p:cNvPr>
          <p:cNvSpPr txBox="1"/>
          <p:nvPr/>
        </p:nvSpPr>
        <p:spPr>
          <a:xfrm>
            <a:off x="1930400" y="8801100"/>
            <a:ext cx="19812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800" b="1" i="0" u="none" strike="noStrike" dirty="0">
                <a:solidFill>
                  <a:schemeClr val="bg1"/>
                </a:solidFill>
                <a:latin typeface="Gmarket Sans Bold"/>
              </a:rPr>
              <a:t>명상</a:t>
            </a:r>
            <a:endParaRPr lang="en-US" sz="28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AF1E42-FBA3-F069-AA3C-C44B4DA8969C}"/>
              </a:ext>
            </a:extLst>
          </p:cNvPr>
          <p:cNvSpPr txBox="1"/>
          <p:nvPr/>
        </p:nvSpPr>
        <p:spPr>
          <a:xfrm>
            <a:off x="5097250" y="7145148"/>
            <a:ext cx="1951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좀 </a:t>
            </a:r>
            <a:r>
              <a:rPr lang="ko-KR" altLang="en-US" sz="2800" b="1" dirty="0" err="1"/>
              <a:t>쩌는</a:t>
            </a:r>
            <a:r>
              <a:rPr lang="ko-KR" altLang="en-US" sz="2800" b="1" dirty="0"/>
              <a:t> 듯</a:t>
            </a:r>
            <a:r>
              <a:rPr lang="en-US" altLang="ko-KR" sz="2800" b="1" dirty="0"/>
              <a:t>?</a:t>
            </a:r>
            <a:endParaRPr lang="ko-KR" altLang="en-US" sz="2800" b="1" dirty="0"/>
          </a:p>
        </p:txBody>
      </p:sp>
      <p:sp>
        <p:nvSpPr>
          <p:cNvPr id="31" name="TextBox 5">
            <a:extLst>
              <a:ext uri="{FF2B5EF4-FFF2-40B4-BE49-F238E27FC236}">
                <a16:creationId xmlns:a16="http://schemas.microsoft.com/office/drawing/2014/main" id="{428683B3-F3DE-FFA1-2E06-9A5BB4636AD7}"/>
              </a:ext>
            </a:extLst>
          </p:cNvPr>
          <p:cNvSpPr txBox="1"/>
          <p:nvPr/>
        </p:nvSpPr>
        <p:spPr>
          <a:xfrm>
            <a:off x="10845553" y="8995663"/>
            <a:ext cx="3598852" cy="12015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3600" b="1">
                <a:solidFill>
                  <a:schemeClr val="bg1"/>
                </a:solidFill>
                <a:latin typeface="Gmarket Sans Bold"/>
              </a:rPr>
              <a:t>GitHub</a:t>
            </a:r>
            <a:r>
              <a:rPr lang="ko-KR" altLang="en-US" sz="3600" b="1" dirty="0">
                <a:solidFill>
                  <a:schemeClr val="bg1"/>
                </a:solidFill>
                <a:latin typeface="Gmarket Sans Bold"/>
              </a:rPr>
              <a:t>에 </a:t>
            </a:r>
            <a:r>
              <a:rPr lang="ko-KR" altLang="en-US" sz="3600" b="1" dirty="0" err="1">
                <a:solidFill>
                  <a:schemeClr val="bg1"/>
                </a:solidFill>
                <a:latin typeface="Gmarket Sans Bold"/>
              </a:rPr>
              <a:t>등록하러옴</a:t>
            </a: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 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27C4A5F0-A65C-0332-2CB1-DBE19DCA91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8787" y="5978426"/>
            <a:ext cx="1625528" cy="162552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3D30C71-95F3-26D7-CCA5-30916D87EF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0" y="6587370"/>
            <a:ext cx="1625528" cy="162552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D7EE6AF2-89B5-24BC-0664-D7AD2853DA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1213" y="7246973"/>
            <a:ext cx="1625528" cy="1625528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613EC6B1-B7D0-F4DA-5BBE-A9932ACD5E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7306" y="7960935"/>
            <a:ext cx="1625528" cy="1625528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4C7D62FF-8FA3-03DD-E7F0-B9F4213D4F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3399" y="8521736"/>
            <a:ext cx="1625528" cy="162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7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58025E-6 L 0.29792 -0.01851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96" y="-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  <p:bldP spid="21" grpId="0" animBg="1"/>
      <p:bldP spid="22" grpId="0" animBg="1"/>
      <p:bldP spid="23" grpId="0" animBg="1"/>
      <p:bldP spid="25" grpId="0"/>
      <p:bldP spid="25" grpId="1"/>
      <p:bldP spid="26" grpId="0" animBg="1"/>
      <p:bldP spid="27" grpId="0" animBg="1"/>
      <p:bldP spid="28" grpId="0" animBg="1"/>
      <p:bldP spid="29" grpId="0" animBg="1"/>
      <p:bldP spid="30" grpId="0"/>
      <p:bldP spid="30" grpId="1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DEF9E-FBED-A96B-5B1F-7B8F2B1B3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88F6FC0-5A44-103B-D511-85458119E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10CEA85F-CCCE-9900-FB31-70BB013B1E55}"/>
              </a:ext>
            </a:extLst>
          </p:cNvPr>
          <p:cNvSpPr txBox="1"/>
          <p:nvPr/>
        </p:nvSpPr>
        <p:spPr>
          <a:xfrm>
            <a:off x="609600" y="951379"/>
            <a:ext cx="59436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16199"/>
              </a:lnSpc>
            </a:pPr>
            <a:r>
              <a:rPr lang="en-US" altLang="ko-KR" sz="6000" b="1" i="0" u="none" strike="noStrike" dirty="0">
                <a:solidFill>
                  <a:srgbClr val="091C78"/>
                </a:solidFill>
                <a:latin typeface="Gmarket Sans Bold"/>
              </a:rPr>
              <a:t>Git </a:t>
            </a:r>
            <a:r>
              <a:rPr lang="en-US" altLang="ko-KR" sz="6000" b="1" dirty="0">
                <a:solidFill>
                  <a:srgbClr val="091C78"/>
                </a:solidFill>
                <a:latin typeface="Gmarket Sans Bold"/>
              </a:rPr>
              <a:t>push</a:t>
            </a:r>
            <a:endParaRPr lang="en-US" sz="6000" b="1" i="0" u="none" strike="noStrike" dirty="0">
              <a:solidFill>
                <a:srgbClr val="091C78"/>
              </a:solidFill>
              <a:latin typeface="Gmarket Sans Bold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1F8AAF-2373-1E41-C07C-F5F5BDAAD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45" y="2295476"/>
            <a:ext cx="10288936" cy="2924224"/>
          </a:xfrm>
          <a:prstGeom prst="rect">
            <a:avLst/>
          </a:prstGeom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AD96E69D-C865-46E3-4CC9-E5FA5E4C6AE5}"/>
              </a:ext>
            </a:extLst>
          </p:cNvPr>
          <p:cNvSpPr txBox="1"/>
          <p:nvPr/>
        </p:nvSpPr>
        <p:spPr>
          <a:xfrm>
            <a:off x="622852" y="5448300"/>
            <a:ext cx="10288936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Git</a:t>
            </a: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에만 </a:t>
            </a:r>
            <a:r>
              <a:rPr lang="ko-KR" altLang="en-US" sz="3600" b="1" i="0" u="none" strike="noStrike" dirty="0" err="1">
                <a:solidFill>
                  <a:schemeClr val="bg1"/>
                </a:solidFill>
                <a:latin typeface="Gmarket Sans Bold"/>
              </a:rPr>
              <a:t>저장할꺼냐</a:t>
            </a: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? GitHub</a:t>
            </a: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에는 </a:t>
            </a: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?</a:t>
            </a: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 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D308BD-C83D-A2DA-6728-AD3ECAEB71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0" y="2219276"/>
            <a:ext cx="2924224" cy="29242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4034DD-C9A7-A900-11F9-FC4175EDE6F9}"/>
              </a:ext>
            </a:extLst>
          </p:cNvPr>
          <p:cNvSpPr txBox="1"/>
          <p:nvPr/>
        </p:nvSpPr>
        <p:spPr>
          <a:xfrm>
            <a:off x="11420433" y="3314700"/>
            <a:ext cx="1358348" cy="7857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7200" b="1" i="0" u="none" strike="noStrike" dirty="0">
                <a:solidFill>
                  <a:schemeClr val="bg1"/>
                </a:solidFill>
                <a:latin typeface="Gmarket Sans Bold"/>
              </a:rPr>
              <a:t>→</a:t>
            </a:r>
            <a:endParaRPr lang="en-US" sz="72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C280FEC8-00C0-2C1F-9841-EF1F7F010020}"/>
              </a:ext>
            </a:extLst>
          </p:cNvPr>
          <p:cNvSpPr txBox="1"/>
          <p:nvPr/>
        </p:nvSpPr>
        <p:spPr>
          <a:xfrm>
            <a:off x="10988081" y="6362700"/>
            <a:ext cx="3581400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Push </a:t>
            </a:r>
            <a:r>
              <a:rPr lang="ko-KR" altLang="en-US" sz="3600" b="1" i="0" u="none" strike="noStrike" dirty="0" err="1">
                <a:solidFill>
                  <a:schemeClr val="bg1"/>
                </a:solidFill>
                <a:latin typeface="Gmarket Sans Bold"/>
              </a:rPr>
              <a:t>날리셈</a:t>
            </a: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 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161C867B-8C18-0954-3C61-64F19EA63BAB}"/>
              </a:ext>
            </a:extLst>
          </p:cNvPr>
          <p:cNvSpPr txBox="1"/>
          <p:nvPr/>
        </p:nvSpPr>
        <p:spPr>
          <a:xfrm>
            <a:off x="10988080" y="7172276"/>
            <a:ext cx="3718519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Code Update</a:t>
            </a:r>
          </a:p>
        </p:txBody>
      </p:sp>
    </p:spTree>
    <p:extLst>
      <p:ext uri="{BB962C8B-B14F-4D97-AF65-F5344CB8AC3E}">
        <p14:creationId xmlns:p14="http://schemas.microsoft.com/office/powerpoint/2010/main" val="86872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94"/>
            <a:ext cx="18440400" cy="19208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7411700" y="304800"/>
            <a:ext cx="5461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5449"/>
              </a:lnSpc>
            </a:pPr>
            <a:endParaRPr lang="en-US" sz="1600" b="0" i="0" u="none" strike="noStrike" dirty="0">
              <a:solidFill>
                <a:srgbClr val="001CA0"/>
              </a:solidFill>
              <a:latin typeface="Anek Bangla Expanded SemiBold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5A5739-73EF-487B-8667-C7E3588747DB}"/>
              </a:ext>
            </a:extLst>
          </p:cNvPr>
          <p:cNvSpPr txBox="1"/>
          <p:nvPr/>
        </p:nvSpPr>
        <p:spPr>
          <a:xfrm>
            <a:off x="8735627" y="468740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F7B017-1B44-4A40-AC95-C5F0EB6E9B1E}"/>
              </a:ext>
            </a:extLst>
          </p:cNvPr>
          <p:cNvSpPr txBox="1"/>
          <p:nvPr/>
        </p:nvSpPr>
        <p:spPr>
          <a:xfrm>
            <a:off x="3352800" y="26626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557F671-3014-22C1-8698-2F1D8469EEB0}"/>
              </a:ext>
            </a:extLst>
          </p:cNvPr>
          <p:cNvSpPr txBox="1"/>
          <p:nvPr/>
        </p:nvSpPr>
        <p:spPr>
          <a:xfrm>
            <a:off x="773097" y="723900"/>
            <a:ext cx="887693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altLang="en-US" sz="6000" b="1" i="0" u="none" strike="noStrike" dirty="0">
                <a:solidFill>
                  <a:srgbClr val="091C78"/>
                </a:solidFill>
                <a:latin typeface="Gmarket Sans Bold"/>
              </a:rPr>
              <a:t>잠깐 제 소개를 하자면</a:t>
            </a:r>
            <a:r>
              <a:rPr lang="en-US" altLang="ko-KR" sz="6000" b="1" i="0" u="none" strike="noStrike" dirty="0">
                <a:solidFill>
                  <a:srgbClr val="091C78"/>
                </a:solidFill>
                <a:latin typeface="Gmarket Sans Bold"/>
              </a:rPr>
              <a:t>…</a:t>
            </a:r>
            <a:endParaRPr lang="en-US" sz="6000" b="1" i="0" u="none" strike="noStrike" dirty="0">
              <a:solidFill>
                <a:srgbClr val="091C78"/>
              </a:solidFill>
              <a:latin typeface="Gmarket Sans Bold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B3855E7C-9CCF-81FB-40E9-F268B9B87A53}"/>
              </a:ext>
            </a:extLst>
          </p:cNvPr>
          <p:cNvSpPr txBox="1"/>
          <p:nvPr/>
        </p:nvSpPr>
        <p:spPr>
          <a:xfrm>
            <a:off x="1371600" y="3048000"/>
            <a:ext cx="8153400" cy="1181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200" b="1" dirty="0">
                <a:solidFill>
                  <a:srgbClr val="091C78"/>
                </a:solidFill>
                <a:latin typeface="Gmarket Sans Medium"/>
              </a:rPr>
              <a:t>2</a:t>
            </a:r>
            <a:r>
              <a:rPr lang="en-US" altLang="ko-KR" sz="3200" b="1" dirty="0">
                <a:solidFill>
                  <a:srgbClr val="091C78"/>
                </a:solidFill>
                <a:latin typeface="Gmarket Sans Medium"/>
              </a:rPr>
              <a:t>023.03 </a:t>
            </a:r>
            <a:r>
              <a:rPr lang="en-US" altLang="ko-KR" sz="3200" b="1" dirty="0">
                <a:solidFill>
                  <a:schemeClr val="accent2">
                    <a:lumMod val="75000"/>
                  </a:schemeClr>
                </a:solidFill>
                <a:latin typeface="Gmarket Sans Medium"/>
              </a:rPr>
              <a:t>INHA Elastic &amp; AWS </a:t>
            </a:r>
            <a:r>
              <a:rPr lang="ko-KR" altLang="en-US" sz="3200" b="1" dirty="0">
                <a:solidFill>
                  <a:schemeClr val="accent6">
                    <a:lumMod val="50000"/>
                  </a:schemeClr>
                </a:solidFill>
                <a:latin typeface="Gmarket Sans Medium"/>
              </a:rPr>
              <a:t>우수상</a:t>
            </a:r>
            <a:endParaRPr lang="en-US" sz="3200" b="1" i="0" u="none" strike="noStrike" dirty="0">
              <a:solidFill>
                <a:schemeClr val="accent6">
                  <a:lumMod val="75000"/>
                </a:schemeClr>
              </a:solidFill>
              <a:latin typeface="Gmarket Sans Medium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F8DF75D6-2CE7-AA18-53EA-A454A6F115A6}"/>
              </a:ext>
            </a:extLst>
          </p:cNvPr>
          <p:cNvSpPr txBox="1"/>
          <p:nvPr/>
        </p:nvSpPr>
        <p:spPr>
          <a:xfrm>
            <a:off x="1358152" y="4038600"/>
            <a:ext cx="9081248" cy="1181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200" b="1" dirty="0">
                <a:solidFill>
                  <a:srgbClr val="091C78"/>
                </a:solidFill>
                <a:latin typeface="Gmarket Sans Medium"/>
              </a:rPr>
              <a:t>2</a:t>
            </a:r>
            <a:r>
              <a:rPr lang="en-US" altLang="ko-KR" sz="3200" b="1" dirty="0">
                <a:solidFill>
                  <a:srgbClr val="091C78"/>
                </a:solidFill>
                <a:latin typeface="Gmarket Sans Medium"/>
              </a:rPr>
              <a:t>024.08 </a:t>
            </a:r>
            <a:r>
              <a:rPr lang="ko-KR" altLang="en-US" sz="3200" b="1" dirty="0">
                <a:solidFill>
                  <a:schemeClr val="accent2">
                    <a:lumMod val="75000"/>
                  </a:schemeClr>
                </a:solidFill>
                <a:latin typeface="Gmarket Sans Medium"/>
              </a:rPr>
              <a:t>농심</a:t>
            </a:r>
            <a:r>
              <a:rPr lang="en-US" altLang="ko-KR" sz="3200" b="1" dirty="0">
                <a:solidFill>
                  <a:schemeClr val="accent2">
                    <a:lumMod val="75000"/>
                  </a:schemeClr>
                </a:solidFill>
                <a:latin typeface="Gmarket Sans Medium"/>
              </a:rPr>
              <a:t>NDS AWS </a:t>
            </a:r>
            <a:r>
              <a:rPr lang="ko-KR" altLang="en-US" sz="3200" b="1" dirty="0">
                <a:solidFill>
                  <a:schemeClr val="accent2">
                    <a:lumMod val="75000"/>
                  </a:schemeClr>
                </a:solidFill>
                <a:latin typeface="Gmarket Sans Medium"/>
              </a:rPr>
              <a:t>직무캠프 수료</a:t>
            </a:r>
            <a:r>
              <a:rPr lang="en-US" altLang="ko-KR" sz="3200" b="1" dirty="0">
                <a:solidFill>
                  <a:schemeClr val="accent2">
                    <a:lumMod val="75000"/>
                  </a:schemeClr>
                </a:solidFill>
                <a:latin typeface="Gmarket Sans Medium"/>
              </a:rPr>
              <a:t> (35h)</a:t>
            </a:r>
            <a:endParaRPr lang="en-US" sz="3200" b="1" i="0" u="none" strike="noStrike" dirty="0">
              <a:solidFill>
                <a:schemeClr val="accent6">
                  <a:lumMod val="75000"/>
                </a:schemeClr>
              </a:solidFill>
              <a:latin typeface="Gmarket Sans Medium"/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76F2C6BC-556C-3FA1-5486-0E56BD11DBAC}"/>
              </a:ext>
            </a:extLst>
          </p:cNvPr>
          <p:cNvSpPr txBox="1"/>
          <p:nvPr/>
        </p:nvSpPr>
        <p:spPr>
          <a:xfrm>
            <a:off x="1358154" y="2019859"/>
            <a:ext cx="10529046" cy="1181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200" b="1" dirty="0">
                <a:solidFill>
                  <a:srgbClr val="091C78"/>
                </a:solidFill>
                <a:latin typeface="Gmarket Sans Medium"/>
              </a:rPr>
              <a:t>2</a:t>
            </a:r>
            <a:r>
              <a:rPr lang="en-US" altLang="ko-KR" sz="3200" b="1" dirty="0">
                <a:solidFill>
                  <a:srgbClr val="091C78"/>
                </a:solidFill>
                <a:latin typeface="Gmarket Sans Medium"/>
              </a:rPr>
              <a:t>023.01 </a:t>
            </a:r>
            <a:r>
              <a:rPr lang="en-US" altLang="ko-KR" sz="3200" b="1" dirty="0">
                <a:solidFill>
                  <a:schemeClr val="accent2">
                    <a:lumMod val="75000"/>
                  </a:schemeClr>
                </a:solidFill>
                <a:latin typeface="Gmarket Sans Medium"/>
              </a:rPr>
              <a:t>Elastic &amp; AWS </a:t>
            </a:r>
            <a:r>
              <a:rPr lang="ko-KR" altLang="en-US" sz="3200" b="1" dirty="0">
                <a:solidFill>
                  <a:schemeClr val="accent2">
                    <a:lumMod val="75000"/>
                  </a:schemeClr>
                </a:solidFill>
                <a:latin typeface="Gmarket Sans Medium"/>
              </a:rPr>
              <a:t>클라우드 교육 수료 </a:t>
            </a:r>
            <a:r>
              <a:rPr lang="en-US" altLang="ko-KR" sz="3200" b="1" dirty="0">
                <a:solidFill>
                  <a:schemeClr val="accent2">
                    <a:lumMod val="75000"/>
                  </a:schemeClr>
                </a:solidFill>
                <a:latin typeface="Gmarket Sans Medium"/>
              </a:rPr>
              <a:t>(40h)</a:t>
            </a:r>
            <a:endParaRPr lang="en-US" sz="3200" b="1" i="0" u="none" strike="noStrike" dirty="0">
              <a:solidFill>
                <a:schemeClr val="accent6">
                  <a:lumMod val="75000"/>
                </a:schemeClr>
              </a:solidFill>
              <a:latin typeface="Gmarket Sans Medium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BFE6D559-D40F-43EB-1D93-A42F033A4F44}"/>
              </a:ext>
            </a:extLst>
          </p:cNvPr>
          <p:cNvSpPr txBox="1"/>
          <p:nvPr/>
        </p:nvSpPr>
        <p:spPr>
          <a:xfrm>
            <a:off x="3200400" y="5029524"/>
            <a:ext cx="9081248" cy="1181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3200" b="1" dirty="0">
                <a:solidFill>
                  <a:schemeClr val="accent2">
                    <a:lumMod val="75000"/>
                  </a:schemeClr>
                </a:solidFill>
                <a:latin typeface="Gmarket Sans Medium"/>
              </a:rPr>
              <a:t>- </a:t>
            </a:r>
            <a:r>
              <a:rPr lang="ko-KR" altLang="en-US" sz="3200" b="1" dirty="0">
                <a:solidFill>
                  <a:schemeClr val="accent2">
                    <a:lumMod val="75000"/>
                  </a:schemeClr>
                </a:solidFill>
                <a:latin typeface="Gmarket Sans Medium"/>
              </a:rPr>
              <a:t>농심</a:t>
            </a:r>
            <a:r>
              <a:rPr lang="en-US" altLang="ko-KR" sz="3200" b="1" dirty="0">
                <a:solidFill>
                  <a:schemeClr val="accent2">
                    <a:lumMod val="75000"/>
                  </a:schemeClr>
                </a:solidFill>
                <a:latin typeface="Gmarket Sans Medium"/>
              </a:rPr>
              <a:t>NDS AWS </a:t>
            </a:r>
            <a:r>
              <a:rPr lang="ko-KR" altLang="en-US" sz="3200" b="1" dirty="0">
                <a:solidFill>
                  <a:schemeClr val="accent2">
                    <a:lumMod val="75000"/>
                  </a:schemeClr>
                </a:solidFill>
                <a:latin typeface="Gmarket Sans Medium"/>
              </a:rPr>
              <a:t>아키텍처 우수상</a:t>
            </a:r>
            <a:endParaRPr lang="en-US" sz="3200" b="1" i="0" u="none" strike="noStrike" dirty="0">
              <a:solidFill>
                <a:schemeClr val="accent6">
                  <a:lumMod val="75000"/>
                </a:schemeClr>
              </a:solidFill>
              <a:latin typeface="Gmarket Sans Medium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EFBEB339-48F9-2A36-4239-CE7CF88AD860}"/>
              </a:ext>
            </a:extLst>
          </p:cNvPr>
          <p:cNvSpPr txBox="1"/>
          <p:nvPr/>
        </p:nvSpPr>
        <p:spPr>
          <a:xfrm>
            <a:off x="1524000" y="6207842"/>
            <a:ext cx="9081248" cy="1181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200" b="1" dirty="0">
                <a:solidFill>
                  <a:srgbClr val="091C78"/>
                </a:solidFill>
                <a:latin typeface="Gmarket Sans Medium"/>
              </a:rPr>
              <a:t>2</a:t>
            </a:r>
            <a:r>
              <a:rPr lang="en-US" altLang="ko-KR" sz="3200" b="1" dirty="0">
                <a:solidFill>
                  <a:srgbClr val="091C78"/>
                </a:solidFill>
                <a:latin typeface="Gmarket Sans Medium"/>
              </a:rPr>
              <a:t>024.12 </a:t>
            </a:r>
            <a:r>
              <a:rPr lang="en-US" altLang="ko-KR" sz="3200" b="1" dirty="0">
                <a:solidFill>
                  <a:schemeClr val="accent2">
                    <a:lumMod val="75000"/>
                  </a:schemeClr>
                </a:solidFill>
                <a:latin typeface="Gmarket Sans Medium"/>
              </a:rPr>
              <a:t>INHA CMU </a:t>
            </a:r>
            <a:r>
              <a:rPr lang="ko-KR" altLang="en-US" sz="3200" b="1" dirty="0" err="1">
                <a:solidFill>
                  <a:schemeClr val="accent2">
                    <a:lumMod val="75000"/>
                  </a:schemeClr>
                </a:solidFill>
                <a:latin typeface="Gmarket Sans Medium"/>
              </a:rPr>
              <a:t>해커톤</a:t>
            </a:r>
            <a:r>
              <a:rPr lang="ko-KR" altLang="en-US" sz="3200" b="1" dirty="0">
                <a:solidFill>
                  <a:schemeClr val="accent2">
                    <a:lumMod val="75000"/>
                  </a:schemeClr>
                </a:solidFill>
                <a:latin typeface="Gmarket Sans Medium"/>
              </a:rPr>
              <a:t> 대상</a:t>
            </a:r>
            <a:endParaRPr lang="en-US" sz="3200" b="1" i="0" u="none" strike="noStrike" dirty="0">
              <a:solidFill>
                <a:schemeClr val="accent6">
                  <a:lumMod val="75000"/>
                </a:schemeClr>
              </a:solidFill>
              <a:latin typeface="Gmarket Sans Medium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C8B78374-A6B9-917D-AF77-27F064BA90C2}"/>
              </a:ext>
            </a:extLst>
          </p:cNvPr>
          <p:cNvSpPr txBox="1"/>
          <p:nvPr/>
        </p:nvSpPr>
        <p:spPr>
          <a:xfrm>
            <a:off x="1371600" y="8799475"/>
            <a:ext cx="11147612" cy="1181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200" b="1" dirty="0">
                <a:solidFill>
                  <a:srgbClr val="091C78"/>
                </a:solidFill>
                <a:latin typeface="Gmarket Sans Medium"/>
              </a:rPr>
              <a:t>2</a:t>
            </a:r>
            <a:r>
              <a:rPr lang="en-US" altLang="ko-KR" sz="3200" b="1" dirty="0">
                <a:solidFill>
                  <a:srgbClr val="091C78"/>
                </a:solidFill>
                <a:latin typeface="Gmarket Sans Medium"/>
              </a:rPr>
              <a:t>025.03 </a:t>
            </a:r>
            <a:r>
              <a:rPr lang="en-US" altLang="ko-KR" sz="3200" b="1" dirty="0">
                <a:solidFill>
                  <a:schemeClr val="accent2">
                    <a:lumMod val="75000"/>
                  </a:schemeClr>
                </a:solidFill>
                <a:latin typeface="Gmarket Sans Medium"/>
              </a:rPr>
              <a:t>UMC </a:t>
            </a:r>
            <a:r>
              <a:rPr lang="en-US" altLang="ko-KR" sz="3200" b="1" dirty="0" err="1">
                <a:solidFill>
                  <a:schemeClr val="accent2">
                    <a:lumMod val="75000"/>
                  </a:schemeClr>
                </a:solidFill>
                <a:latin typeface="Gmarket Sans Medium"/>
              </a:rPr>
              <a:t>TravelBox</a:t>
            </a:r>
            <a:r>
              <a:rPr lang="en-US" altLang="ko-KR" sz="3200" b="1" dirty="0">
                <a:solidFill>
                  <a:schemeClr val="accent2">
                    <a:lumMod val="75000"/>
                  </a:schemeClr>
                </a:solidFill>
                <a:latin typeface="Gmarket Sans Medium"/>
              </a:rPr>
              <a:t> </a:t>
            </a:r>
            <a:r>
              <a:rPr lang="ko-KR" altLang="en-US" sz="3200" b="1" dirty="0">
                <a:solidFill>
                  <a:schemeClr val="accent2">
                    <a:lumMod val="75000"/>
                  </a:schemeClr>
                </a:solidFill>
                <a:latin typeface="Gmarket Sans Medium"/>
              </a:rPr>
              <a:t>서버 </a:t>
            </a:r>
            <a:r>
              <a:rPr lang="en-US" altLang="ko-KR" sz="3200" b="1" dirty="0">
                <a:solidFill>
                  <a:schemeClr val="accent2">
                    <a:lumMod val="75000"/>
                  </a:schemeClr>
                </a:solidFill>
                <a:latin typeface="Gmarket Sans Medium"/>
              </a:rPr>
              <a:t>&amp;</a:t>
            </a:r>
            <a:r>
              <a:rPr lang="ko-KR" altLang="en-US" sz="3200" b="1" dirty="0">
                <a:solidFill>
                  <a:schemeClr val="accent2">
                    <a:lumMod val="75000"/>
                  </a:schemeClr>
                </a:solidFill>
                <a:latin typeface="Gmarket Sans Medium"/>
              </a:rPr>
              <a:t> </a:t>
            </a:r>
            <a:r>
              <a:rPr lang="ko-KR" altLang="en-US" sz="3200" b="1" dirty="0" err="1">
                <a:solidFill>
                  <a:schemeClr val="accent2">
                    <a:lumMod val="75000"/>
                  </a:schemeClr>
                </a:solidFill>
                <a:latin typeface="Gmarket Sans Medium"/>
              </a:rPr>
              <a:t>백엔드</a:t>
            </a:r>
            <a:r>
              <a:rPr lang="ko-KR" altLang="en-US" sz="3200" b="1" dirty="0">
                <a:solidFill>
                  <a:schemeClr val="accent2">
                    <a:lumMod val="75000"/>
                  </a:schemeClr>
                </a:solidFill>
                <a:latin typeface="Gmarket Sans Medium"/>
              </a:rPr>
              <a:t> 담당</a:t>
            </a:r>
            <a:endParaRPr lang="en-US" sz="3200" b="1" i="0" u="none" strike="noStrike" dirty="0">
              <a:solidFill>
                <a:schemeClr val="accent6">
                  <a:lumMod val="75000"/>
                </a:schemeClr>
              </a:solidFill>
              <a:latin typeface="Gmarket Sans Medium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10B6EEE3-FD53-A7C8-0560-BDD685D9F33E}"/>
              </a:ext>
            </a:extLst>
          </p:cNvPr>
          <p:cNvSpPr txBox="1"/>
          <p:nvPr/>
        </p:nvSpPr>
        <p:spPr>
          <a:xfrm>
            <a:off x="9906000" y="7483006"/>
            <a:ext cx="11147612" cy="1181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200" b="1" dirty="0">
                <a:solidFill>
                  <a:srgbClr val="091C78"/>
                </a:solidFill>
                <a:latin typeface="Gmarket Sans Medium"/>
              </a:rPr>
              <a:t>2</a:t>
            </a:r>
            <a:r>
              <a:rPr lang="en-US" altLang="ko-KR" sz="3200" b="1" dirty="0">
                <a:solidFill>
                  <a:srgbClr val="091C78"/>
                </a:solidFill>
                <a:latin typeface="Gmarket Sans Medium"/>
              </a:rPr>
              <a:t>025.03 ~ </a:t>
            </a:r>
            <a:r>
              <a:rPr lang="en-US" altLang="ko-KR" sz="3200" b="1" dirty="0" err="1">
                <a:solidFill>
                  <a:srgbClr val="091C78"/>
                </a:solidFill>
                <a:latin typeface="Gmarket Sans Medium"/>
              </a:rPr>
              <a:t>ing</a:t>
            </a:r>
            <a:r>
              <a:rPr lang="en-US" altLang="ko-KR" sz="3200" b="1" dirty="0">
                <a:solidFill>
                  <a:srgbClr val="091C78"/>
                </a:solidFill>
                <a:latin typeface="Gmarket Sans Medium"/>
              </a:rPr>
              <a:t> </a:t>
            </a:r>
            <a:r>
              <a:rPr lang="en-US" altLang="ko-KR" sz="3200" b="1" dirty="0">
                <a:solidFill>
                  <a:schemeClr val="accent2">
                    <a:lumMod val="75000"/>
                  </a:schemeClr>
                </a:solidFill>
                <a:latin typeface="Gmarket Sans Medium"/>
              </a:rPr>
              <a:t>UMC 8</a:t>
            </a:r>
            <a:r>
              <a:rPr lang="en-US" altLang="ko-KR" sz="3200" b="1" baseline="30000" dirty="0">
                <a:solidFill>
                  <a:schemeClr val="accent2">
                    <a:lumMod val="75000"/>
                  </a:schemeClr>
                </a:solidFill>
                <a:latin typeface="Gmarket Sans Medium"/>
              </a:rPr>
              <a:t>th</a:t>
            </a:r>
            <a:r>
              <a:rPr lang="en-US" altLang="ko-KR" sz="3200" b="1" dirty="0">
                <a:solidFill>
                  <a:schemeClr val="accent2">
                    <a:lumMod val="75000"/>
                  </a:schemeClr>
                </a:solidFill>
                <a:latin typeface="Gmarket Sans Medium"/>
              </a:rPr>
              <a:t> Node </a:t>
            </a:r>
            <a:r>
              <a:rPr lang="en-US" altLang="ko-KR" sz="3200" b="1" dirty="0" err="1">
                <a:solidFill>
                  <a:schemeClr val="accent2">
                    <a:lumMod val="75000"/>
                  </a:schemeClr>
                </a:solidFill>
                <a:latin typeface="Gmarket Sans Medium"/>
              </a:rPr>
              <a:t>js</a:t>
            </a:r>
            <a:r>
              <a:rPr lang="en-US" altLang="ko-KR" sz="3200" b="1" dirty="0">
                <a:solidFill>
                  <a:schemeClr val="accent2">
                    <a:lumMod val="75000"/>
                  </a:schemeClr>
                </a:solidFill>
                <a:latin typeface="Gmarket Sans Medium"/>
              </a:rPr>
              <a:t> </a:t>
            </a:r>
            <a:r>
              <a:rPr lang="ko-KR" altLang="en-US" sz="3200" b="1" dirty="0">
                <a:solidFill>
                  <a:schemeClr val="accent2">
                    <a:lumMod val="75000"/>
                  </a:schemeClr>
                </a:solidFill>
                <a:latin typeface="Gmarket Sans Medium"/>
              </a:rPr>
              <a:t>파트장</a:t>
            </a:r>
            <a:endParaRPr lang="en-US" sz="3200" b="1" i="0" u="none" strike="noStrike" dirty="0">
              <a:solidFill>
                <a:schemeClr val="accent6">
                  <a:lumMod val="75000"/>
                </a:schemeClr>
              </a:solidFill>
              <a:latin typeface="Gmarket Sans Medium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E5557CF3-45E5-A252-4614-3513114FBB4F}"/>
              </a:ext>
            </a:extLst>
          </p:cNvPr>
          <p:cNvSpPr txBox="1"/>
          <p:nvPr/>
        </p:nvSpPr>
        <p:spPr>
          <a:xfrm>
            <a:off x="1353671" y="7524311"/>
            <a:ext cx="9081248" cy="1181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200" b="1" dirty="0">
                <a:solidFill>
                  <a:srgbClr val="091C78"/>
                </a:solidFill>
                <a:latin typeface="Gmarket Sans Medium"/>
              </a:rPr>
              <a:t>2</a:t>
            </a:r>
            <a:r>
              <a:rPr lang="en-US" altLang="ko-KR" sz="3200" b="1" dirty="0">
                <a:solidFill>
                  <a:srgbClr val="091C78"/>
                </a:solidFill>
                <a:latin typeface="Gmarket Sans Medium"/>
              </a:rPr>
              <a:t>024.12 </a:t>
            </a:r>
            <a:r>
              <a:rPr lang="en-US" altLang="ko-KR" sz="3200" b="1" dirty="0">
                <a:solidFill>
                  <a:schemeClr val="accent2">
                    <a:lumMod val="75000"/>
                  </a:schemeClr>
                </a:solidFill>
                <a:latin typeface="Gmarket Sans Medium"/>
              </a:rPr>
              <a:t>UMC 7</a:t>
            </a:r>
            <a:r>
              <a:rPr lang="en-US" altLang="ko-KR" sz="3200" b="1" baseline="30000" dirty="0">
                <a:solidFill>
                  <a:schemeClr val="accent2">
                    <a:lumMod val="75000"/>
                  </a:schemeClr>
                </a:solidFill>
                <a:latin typeface="Gmarket Sans Medium"/>
              </a:rPr>
              <a:t>th</a:t>
            </a:r>
            <a:r>
              <a:rPr lang="en-US" altLang="ko-KR" sz="3200" b="1" dirty="0">
                <a:solidFill>
                  <a:schemeClr val="accent2">
                    <a:lumMod val="75000"/>
                  </a:schemeClr>
                </a:solidFill>
                <a:latin typeface="Gmarket Sans Medium"/>
              </a:rPr>
              <a:t> Node </a:t>
            </a:r>
            <a:r>
              <a:rPr lang="en-US" altLang="ko-KR" sz="3200" b="1" dirty="0" err="1">
                <a:solidFill>
                  <a:schemeClr val="accent2">
                    <a:lumMod val="75000"/>
                  </a:schemeClr>
                </a:solidFill>
                <a:latin typeface="Gmarket Sans Medium"/>
              </a:rPr>
              <a:t>js</a:t>
            </a:r>
            <a:r>
              <a:rPr lang="en-US" altLang="ko-KR" sz="3200" b="1" dirty="0">
                <a:solidFill>
                  <a:schemeClr val="accent2">
                    <a:lumMod val="75000"/>
                  </a:schemeClr>
                </a:solidFill>
                <a:latin typeface="Gmarket Sans Medium"/>
              </a:rPr>
              <a:t> </a:t>
            </a:r>
            <a:r>
              <a:rPr lang="ko-KR" altLang="en-US" sz="3200" b="1" dirty="0" err="1">
                <a:solidFill>
                  <a:schemeClr val="accent2">
                    <a:lumMod val="75000"/>
                  </a:schemeClr>
                </a:solidFill>
                <a:latin typeface="Gmarket Sans Medium"/>
              </a:rPr>
              <a:t>파트원</a:t>
            </a:r>
            <a:r>
              <a:rPr lang="ko-KR" altLang="en-US" sz="3200" b="1" dirty="0">
                <a:solidFill>
                  <a:schemeClr val="accent2">
                    <a:lumMod val="75000"/>
                  </a:schemeClr>
                </a:solidFill>
                <a:latin typeface="Gmarket Sans Medium"/>
              </a:rPr>
              <a:t> 수료</a:t>
            </a:r>
            <a:endParaRPr lang="en-US" sz="3200" b="1" i="0" u="none" strike="noStrike" dirty="0">
              <a:solidFill>
                <a:schemeClr val="accent6">
                  <a:lumMod val="75000"/>
                </a:schemeClr>
              </a:solidFill>
              <a:latin typeface="Gmarket Sans Medium"/>
            </a:endParaRP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F64DE4E1-46E2-FC90-F156-FDF8ADB0D914}"/>
              </a:ext>
            </a:extLst>
          </p:cNvPr>
          <p:cNvSpPr txBox="1"/>
          <p:nvPr/>
        </p:nvSpPr>
        <p:spPr>
          <a:xfrm>
            <a:off x="11049000" y="8799475"/>
            <a:ext cx="11147612" cy="1181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200" b="1" dirty="0">
                <a:solidFill>
                  <a:srgbClr val="091C78"/>
                </a:solidFill>
                <a:latin typeface="Gmarket Sans Medium"/>
              </a:rPr>
              <a:t>2</a:t>
            </a:r>
            <a:r>
              <a:rPr lang="en-US" altLang="ko-KR" sz="3200" b="1" dirty="0">
                <a:solidFill>
                  <a:srgbClr val="091C78"/>
                </a:solidFill>
                <a:latin typeface="Gmarket Sans Medium"/>
              </a:rPr>
              <a:t>025.03 ~ </a:t>
            </a:r>
            <a:r>
              <a:rPr lang="en-US" altLang="ko-KR" sz="3200" b="1" dirty="0" err="1">
                <a:solidFill>
                  <a:srgbClr val="091C78"/>
                </a:solidFill>
                <a:latin typeface="Gmarket Sans Medium"/>
              </a:rPr>
              <a:t>ing</a:t>
            </a:r>
            <a:r>
              <a:rPr lang="en-US" altLang="ko-KR" sz="3200" b="1" dirty="0">
                <a:solidFill>
                  <a:srgbClr val="091C78"/>
                </a:solidFill>
                <a:latin typeface="Gmarket Sans Medium"/>
              </a:rPr>
              <a:t> </a:t>
            </a:r>
            <a:r>
              <a:rPr lang="en-US" altLang="ko-KR" sz="3200" b="1" dirty="0">
                <a:solidFill>
                  <a:schemeClr val="accent2">
                    <a:lumMod val="75000"/>
                  </a:schemeClr>
                </a:solidFill>
                <a:latin typeface="Gmarket Sans Medium"/>
              </a:rPr>
              <a:t>UMC mini Project</a:t>
            </a:r>
            <a:endParaRPr lang="en-US" sz="3200" b="1" i="0" u="none" strike="noStrike" dirty="0">
              <a:solidFill>
                <a:schemeClr val="accent6">
                  <a:lumMod val="75000"/>
                </a:schemeClr>
              </a:solidFill>
              <a:latin typeface="Gmarket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913925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C9ECA-926A-13E4-FB62-16AC7A94F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BB0816E-72FA-38CF-1DE1-4C2A2A6A3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01D329FA-0AA6-F513-7BA6-CBC0A0F63E0B}"/>
              </a:ext>
            </a:extLst>
          </p:cNvPr>
          <p:cNvSpPr txBox="1"/>
          <p:nvPr/>
        </p:nvSpPr>
        <p:spPr>
          <a:xfrm>
            <a:off x="609600" y="951379"/>
            <a:ext cx="8686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16199"/>
              </a:lnSpc>
            </a:pPr>
            <a:r>
              <a:rPr lang="en-US" altLang="ko-KR" sz="6000" b="1" i="0" u="none" strike="noStrike" dirty="0">
                <a:solidFill>
                  <a:srgbClr val="091C78"/>
                </a:solidFill>
                <a:latin typeface="Gmarket Sans Bold"/>
              </a:rPr>
              <a:t>Git fetch &amp; git pull</a:t>
            </a:r>
            <a:endParaRPr lang="en-US" sz="6000" b="1" i="0" u="none" strike="noStrike" dirty="0">
              <a:solidFill>
                <a:srgbClr val="091C78"/>
              </a:solidFill>
              <a:latin typeface="Gmarket Sans Bold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14A4D10-B1E0-80CF-6F7A-1AD76B897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45" y="2295476"/>
            <a:ext cx="10288936" cy="2924224"/>
          </a:xfrm>
          <a:prstGeom prst="rect">
            <a:avLst/>
          </a:prstGeom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3E04299C-DD7B-0A57-ABE4-7FDF6506EC1E}"/>
              </a:ext>
            </a:extLst>
          </p:cNvPr>
          <p:cNvSpPr txBox="1"/>
          <p:nvPr/>
        </p:nvSpPr>
        <p:spPr>
          <a:xfrm>
            <a:off x="622852" y="5448300"/>
            <a:ext cx="10288936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dirty="0">
                <a:solidFill>
                  <a:schemeClr val="bg1"/>
                </a:solidFill>
                <a:latin typeface="Gmarket Sans Bold"/>
              </a:rPr>
              <a:t>최신화 된 코드는 </a:t>
            </a:r>
            <a:r>
              <a:rPr lang="ko-KR" altLang="en-US" sz="3600" b="1" dirty="0" err="1">
                <a:solidFill>
                  <a:schemeClr val="bg1"/>
                </a:solidFill>
                <a:latin typeface="Gmarket Sans Bold"/>
              </a:rPr>
              <a:t>어케</a:t>
            </a:r>
            <a:r>
              <a:rPr lang="ko-KR" altLang="en-US" sz="3600" b="1" dirty="0">
                <a:solidFill>
                  <a:schemeClr val="bg1"/>
                </a:solidFill>
                <a:latin typeface="Gmarket Sans Bold"/>
              </a:rPr>
              <a:t> 가져옴</a:t>
            </a:r>
            <a:r>
              <a:rPr lang="en-US" altLang="ko-KR" sz="3600" b="1" dirty="0">
                <a:solidFill>
                  <a:schemeClr val="bg1"/>
                </a:solidFill>
                <a:latin typeface="Gmarket Sans Bold"/>
              </a:rPr>
              <a:t>??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D93DEA-ECB1-33BD-AB70-BCE0131045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0" y="2219276"/>
            <a:ext cx="2924224" cy="29242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2B19E5-1327-E283-6859-5EA0076BDF8D}"/>
              </a:ext>
            </a:extLst>
          </p:cNvPr>
          <p:cNvSpPr txBox="1"/>
          <p:nvPr/>
        </p:nvSpPr>
        <p:spPr>
          <a:xfrm rot="10800000">
            <a:off x="11420433" y="3314700"/>
            <a:ext cx="1358348" cy="7857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7200" b="1" i="0" u="none" strike="noStrike" dirty="0">
                <a:solidFill>
                  <a:schemeClr val="bg1"/>
                </a:solidFill>
                <a:latin typeface="Gmarket Sans Bold"/>
              </a:rPr>
              <a:t>→</a:t>
            </a:r>
            <a:endParaRPr lang="en-US" sz="72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B82D8CA7-CF02-EED1-4B01-DE2D6D2C1F74}"/>
              </a:ext>
            </a:extLst>
          </p:cNvPr>
          <p:cNvSpPr txBox="1"/>
          <p:nvPr/>
        </p:nvSpPr>
        <p:spPr>
          <a:xfrm>
            <a:off x="10988081" y="6198109"/>
            <a:ext cx="3581400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Pull </a:t>
            </a:r>
            <a:r>
              <a:rPr lang="ko-KR" altLang="en-US" sz="3600" b="1" i="0" u="none" strike="noStrike" dirty="0" err="1">
                <a:solidFill>
                  <a:schemeClr val="bg1"/>
                </a:solidFill>
                <a:latin typeface="Gmarket Sans Bold"/>
              </a:rPr>
              <a:t>날리셈</a:t>
            </a: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 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3253EE97-B991-BA69-45F0-C85FB1F3D754}"/>
              </a:ext>
            </a:extLst>
          </p:cNvPr>
          <p:cNvSpPr txBox="1"/>
          <p:nvPr/>
        </p:nvSpPr>
        <p:spPr>
          <a:xfrm>
            <a:off x="591845" y="6912532"/>
            <a:ext cx="10271181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i="0" u="none" strike="noStrike" dirty="0" err="1">
                <a:solidFill>
                  <a:schemeClr val="bg1"/>
                </a:solidFill>
                <a:latin typeface="Gmarket Sans Bold"/>
              </a:rPr>
              <a:t>뭐임</a:t>
            </a: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 깃 충돌 났음</a:t>
            </a: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;;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8AB3E04E-2235-3BB5-C64B-1D2CED5BA260}"/>
              </a:ext>
            </a:extLst>
          </p:cNvPr>
          <p:cNvSpPr txBox="1"/>
          <p:nvPr/>
        </p:nvSpPr>
        <p:spPr>
          <a:xfrm>
            <a:off x="9601200" y="7734300"/>
            <a:ext cx="8595320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Gmarket Sans Bold"/>
              </a:rPr>
              <a:t>Fetch</a:t>
            </a:r>
            <a:r>
              <a:rPr lang="ko-KR" altLang="en-US" sz="3600" b="1" dirty="0">
                <a:solidFill>
                  <a:schemeClr val="bg1"/>
                </a:solidFill>
                <a:latin typeface="Gmarket Sans Bold"/>
              </a:rPr>
              <a:t>부터 하고 이후에 </a:t>
            </a:r>
            <a:r>
              <a:rPr lang="en-US" altLang="ko-KR" sz="3600" b="1" dirty="0">
                <a:solidFill>
                  <a:schemeClr val="bg1"/>
                </a:solidFill>
                <a:latin typeface="Gmarket Sans Bold"/>
              </a:rPr>
              <a:t>Merge</a:t>
            </a:r>
            <a:r>
              <a:rPr lang="ko-KR" altLang="en-US" sz="3600" b="1" dirty="0" err="1">
                <a:solidFill>
                  <a:schemeClr val="bg1"/>
                </a:solidFill>
                <a:latin typeface="Gmarket Sans Bold"/>
              </a:rPr>
              <a:t>하셈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FC437BD1-885A-537F-2BDD-B5FBB8ABD526}"/>
              </a:ext>
            </a:extLst>
          </p:cNvPr>
          <p:cNvSpPr txBox="1"/>
          <p:nvPr/>
        </p:nvSpPr>
        <p:spPr>
          <a:xfrm>
            <a:off x="9612199" y="8549772"/>
            <a:ext cx="8595320" cy="1394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dirty="0">
                <a:solidFill>
                  <a:schemeClr val="bg1"/>
                </a:solidFill>
                <a:latin typeface="Gmarket Sans Bold"/>
              </a:rPr>
              <a:t>특정 </a:t>
            </a:r>
            <a:r>
              <a:rPr lang="en-US" altLang="ko-KR" sz="3600" b="1" dirty="0">
                <a:solidFill>
                  <a:schemeClr val="bg1"/>
                </a:solidFill>
                <a:latin typeface="Gmarket Sans Bold"/>
              </a:rPr>
              <a:t>Branch merge</a:t>
            </a:r>
            <a:r>
              <a:rPr lang="ko-KR" altLang="en-US" sz="3600" b="1" dirty="0">
                <a:solidFill>
                  <a:schemeClr val="bg1"/>
                </a:solidFill>
                <a:latin typeface="Gmarket Sans Bold"/>
              </a:rPr>
              <a:t>하고 싶으면</a:t>
            </a:r>
            <a:endParaRPr lang="en-US" altLang="ko-KR" sz="3600" b="1" dirty="0">
              <a:solidFill>
                <a:schemeClr val="bg1"/>
              </a:solidFill>
              <a:latin typeface="Gmarket Sans Bold"/>
            </a:endParaRPr>
          </a:p>
          <a:p>
            <a:pPr lvl="0" algn="ctr">
              <a:lnSpc>
                <a:spcPct val="116199"/>
              </a:lnSpc>
            </a:pP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Git pull origin &lt;</a:t>
            </a:r>
            <a:r>
              <a:rPr lang="en-US" sz="3600" b="1" i="0" u="none" strike="noStrike" dirty="0" err="1">
                <a:solidFill>
                  <a:schemeClr val="bg1"/>
                </a:solidFill>
                <a:latin typeface="Gmarket Sans Bold"/>
              </a:rPr>
              <a:t>branc</a:t>
            </a: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이름</a:t>
            </a: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&gt; </a:t>
            </a:r>
            <a:r>
              <a:rPr lang="ko-KR" altLang="en-US" sz="3600" b="1" i="0" u="none" strike="noStrike" dirty="0" err="1">
                <a:solidFill>
                  <a:schemeClr val="bg1"/>
                </a:solidFill>
                <a:latin typeface="Gmarket Sans Bold"/>
              </a:rPr>
              <a:t>쓰셈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22799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EDA68-71ED-A89A-7935-A929DAFC0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3FBB4BF-5164-3688-23B3-FCE890E86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729B7C49-D268-8EBC-3D8D-70E25827D433}"/>
              </a:ext>
            </a:extLst>
          </p:cNvPr>
          <p:cNvSpPr txBox="1"/>
          <p:nvPr/>
        </p:nvSpPr>
        <p:spPr>
          <a:xfrm>
            <a:off x="706853" y="588748"/>
            <a:ext cx="8686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16199"/>
              </a:lnSpc>
            </a:pPr>
            <a:r>
              <a:rPr lang="en-US" altLang="ko-KR" sz="6000" b="1" i="0" u="none" strike="noStrike" dirty="0">
                <a:solidFill>
                  <a:srgbClr val="091C78"/>
                </a:solidFill>
                <a:latin typeface="Gmarket Sans Bold"/>
              </a:rPr>
              <a:t>Git</a:t>
            </a:r>
            <a:endParaRPr lang="en-US" sz="6000" b="1" i="0" u="none" strike="noStrike" dirty="0">
              <a:solidFill>
                <a:srgbClr val="091C78"/>
              </a:solidFill>
              <a:latin typeface="Gmarket Sans Bold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AE0DEDFF-CAD9-9B39-F99E-5DA25F1E4CFD}"/>
              </a:ext>
            </a:extLst>
          </p:cNvPr>
          <p:cNvSpPr txBox="1"/>
          <p:nvPr/>
        </p:nvSpPr>
        <p:spPr>
          <a:xfrm>
            <a:off x="685800" y="3073061"/>
            <a:ext cx="4572000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dirty="0">
                <a:solidFill>
                  <a:schemeClr val="bg1"/>
                </a:solidFill>
                <a:latin typeface="Gmarket Sans Bold"/>
              </a:rPr>
              <a:t>Git fetch Origin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2F08CA2A-3C1C-A824-2E91-60119FA6D61B}"/>
              </a:ext>
            </a:extLst>
          </p:cNvPr>
          <p:cNvSpPr txBox="1"/>
          <p:nvPr/>
        </p:nvSpPr>
        <p:spPr>
          <a:xfrm>
            <a:off x="685800" y="3911261"/>
            <a:ext cx="4572000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dirty="0">
                <a:solidFill>
                  <a:schemeClr val="bg1"/>
                </a:solidFill>
                <a:latin typeface="Gmarket Sans Bold"/>
              </a:rPr>
              <a:t>Git pull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6FA1F49E-6E0A-8877-E3F7-F181DCD44552}"/>
              </a:ext>
            </a:extLst>
          </p:cNvPr>
          <p:cNvSpPr txBox="1"/>
          <p:nvPr/>
        </p:nvSpPr>
        <p:spPr>
          <a:xfrm>
            <a:off x="685800" y="4767586"/>
            <a:ext cx="4572000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dirty="0">
                <a:solidFill>
                  <a:schemeClr val="bg1"/>
                </a:solidFill>
                <a:latin typeface="Gmarket Sans Bold"/>
              </a:rPr>
              <a:t>Git add .</a:t>
            </a: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B41AFE4D-DF90-AFF9-5EDC-C5A2C56B5921}"/>
              </a:ext>
            </a:extLst>
          </p:cNvPr>
          <p:cNvSpPr txBox="1"/>
          <p:nvPr/>
        </p:nvSpPr>
        <p:spPr>
          <a:xfrm>
            <a:off x="685800" y="5650914"/>
            <a:ext cx="4572000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dirty="0">
                <a:solidFill>
                  <a:schemeClr val="bg1"/>
                </a:solidFill>
                <a:latin typeface="Gmarket Sans Bold"/>
              </a:rPr>
              <a:t>Git commit –m “”</a:t>
            </a:r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277C197D-DF8E-EADA-B611-7D271B2FD2F0}"/>
              </a:ext>
            </a:extLst>
          </p:cNvPr>
          <p:cNvSpPr txBox="1"/>
          <p:nvPr/>
        </p:nvSpPr>
        <p:spPr>
          <a:xfrm>
            <a:off x="711693" y="6526104"/>
            <a:ext cx="4572000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dirty="0">
                <a:solidFill>
                  <a:schemeClr val="bg1"/>
                </a:solidFill>
                <a:latin typeface="Gmarket Sans Bold"/>
              </a:rPr>
              <a:t>Git push</a:t>
            </a: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7808ED81-8105-96F7-7EB0-2F0139A0BBBB}"/>
              </a:ext>
            </a:extLst>
          </p:cNvPr>
          <p:cNvSpPr txBox="1"/>
          <p:nvPr/>
        </p:nvSpPr>
        <p:spPr>
          <a:xfrm>
            <a:off x="7391400" y="5650914"/>
            <a:ext cx="4572000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dirty="0">
                <a:solidFill>
                  <a:schemeClr val="bg1"/>
                </a:solidFill>
                <a:latin typeface="Gmarket Sans Bold"/>
              </a:rPr>
              <a:t>Git reset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3956E7-D920-6257-AA65-5924E57CE946}"/>
              </a:ext>
            </a:extLst>
          </p:cNvPr>
          <p:cNvSpPr txBox="1"/>
          <p:nvPr/>
        </p:nvSpPr>
        <p:spPr>
          <a:xfrm>
            <a:off x="5562600" y="5650914"/>
            <a:ext cx="1358348" cy="68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7200" b="1" i="0" u="none" strike="noStrike" dirty="0">
                <a:solidFill>
                  <a:schemeClr val="bg1"/>
                </a:solidFill>
                <a:latin typeface="Gmarket Sans Bold"/>
              </a:rPr>
              <a:t>→</a:t>
            </a:r>
            <a:endParaRPr lang="en-US" sz="72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38E736F1-D76C-7D83-D605-A4A5C40DF9DB}"/>
              </a:ext>
            </a:extLst>
          </p:cNvPr>
          <p:cNvSpPr txBox="1"/>
          <p:nvPr/>
        </p:nvSpPr>
        <p:spPr>
          <a:xfrm>
            <a:off x="12433852" y="5650914"/>
            <a:ext cx="4572000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dirty="0">
                <a:solidFill>
                  <a:schemeClr val="bg1"/>
                </a:solidFill>
                <a:latin typeface="Gmarket Sans Bold"/>
              </a:rPr>
              <a:t>Git revert</a:t>
            </a:r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89221BD3-72D7-6B33-B2B9-4C314096CC41}"/>
              </a:ext>
            </a:extLst>
          </p:cNvPr>
          <p:cNvSpPr txBox="1"/>
          <p:nvPr/>
        </p:nvSpPr>
        <p:spPr>
          <a:xfrm>
            <a:off x="12472322" y="6502061"/>
            <a:ext cx="5815678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dirty="0">
                <a:solidFill>
                  <a:schemeClr val="bg1"/>
                </a:solidFill>
                <a:latin typeface="Gmarket Sans Bold"/>
              </a:rPr>
              <a:t>Commit </a:t>
            </a:r>
            <a:r>
              <a:rPr lang="ko-KR" altLang="en-US" sz="3600" b="1" dirty="0">
                <a:solidFill>
                  <a:schemeClr val="bg1"/>
                </a:solidFill>
                <a:latin typeface="Gmarket Sans Bold"/>
              </a:rPr>
              <a:t>취소 로그가 남음</a:t>
            </a:r>
            <a:endParaRPr lang="en-US" sz="3600" b="1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0DD41E-2F36-1822-9220-4B1A5B1025D9}"/>
              </a:ext>
            </a:extLst>
          </p:cNvPr>
          <p:cNvSpPr txBox="1"/>
          <p:nvPr/>
        </p:nvSpPr>
        <p:spPr>
          <a:xfrm>
            <a:off x="893346" y="7530525"/>
            <a:ext cx="4156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얘들만 알아도 반은 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A03DCE-1A96-5CC5-B4D3-967B31C41C1B}"/>
              </a:ext>
            </a:extLst>
          </p:cNvPr>
          <p:cNvSpPr txBox="1"/>
          <p:nvPr/>
        </p:nvSpPr>
        <p:spPr>
          <a:xfrm>
            <a:off x="796093" y="9153986"/>
            <a:ext cx="14082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trike="sngStrike" dirty="0"/>
              <a:t>나처럼 </a:t>
            </a:r>
            <a:r>
              <a:rPr lang="en-US" altLang="ko-KR" sz="3200" b="1" strike="sngStrike" dirty="0"/>
              <a:t>git pull</a:t>
            </a:r>
            <a:r>
              <a:rPr lang="ko-KR" altLang="en-US" sz="3200" b="1" strike="sngStrike" dirty="0"/>
              <a:t>도 안하고 </a:t>
            </a:r>
            <a:r>
              <a:rPr lang="en-US" altLang="ko-KR" sz="3200" b="1" strike="sngStrike" dirty="0"/>
              <a:t>git push -f </a:t>
            </a:r>
            <a:r>
              <a:rPr lang="ko-KR" altLang="en-US" sz="3200" b="1" strike="sngStrike" dirty="0"/>
              <a:t>써서 파일 다 날려먹는 것보단 훨씬 잘 </a:t>
            </a:r>
            <a:r>
              <a:rPr lang="ko-KR" altLang="en-US" sz="3200" b="1" strike="sngStrike" dirty="0" err="1"/>
              <a:t>할듯</a:t>
            </a:r>
            <a:endParaRPr lang="ko-KR" altLang="en-US" sz="3200" b="1" strike="sngStrike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D579084A-4611-1E63-A9F8-DB8072500C02}"/>
              </a:ext>
            </a:extLst>
          </p:cNvPr>
          <p:cNvSpPr txBox="1"/>
          <p:nvPr/>
        </p:nvSpPr>
        <p:spPr>
          <a:xfrm>
            <a:off x="7391400" y="3073061"/>
            <a:ext cx="4572000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dirty="0">
                <a:solidFill>
                  <a:schemeClr val="bg1"/>
                </a:solidFill>
                <a:latin typeface="Gmarket Sans Bold"/>
              </a:rPr>
              <a:t>Git log --</a:t>
            </a:r>
            <a:r>
              <a:rPr lang="en-US" sz="3600" b="1" dirty="0" err="1">
                <a:solidFill>
                  <a:schemeClr val="bg1"/>
                </a:solidFill>
                <a:latin typeface="Gmarket Sans Bold"/>
              </a:rPr>
              <a:t>oneline</a:t>
            </a:r>
            <a:endParaRPr lang="en-US" sz="3600" b="1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3B82B5-9401-84A7-8DA9-E808A30F40A6}"/>
              </a:ext>
            </a:extLst>
          </p:cNvPr>
          <p:cNvSpPr txBox="1"/>
          <p:nvPr/>
        </p:nvSpPr>
        <p:spPr>
          <a:xfrm>
            <a:off x="5562600" y="3097103"/>
            <a:ext cx="1358348" cy="68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7200" b="1" i="0" u="none" strike="noStrike" dirty="0">
                <a:solidFill>
                  <a:schemeClr val="bg1"/>
                </a:solidFill>
                <a:latin typeface="Gmarket Sans Bold"/>
              </a:rPr>
              <a:t>→</a:t>
            </a:r>
            <a:endParaRPr lang="en-US" sz="72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9C8F9436-5E2B-0861-FF35-A28B3621B389}"/>
              </a:ext>
            </a:extLst>
          </p:cNvPr>
          <p:cNvSpPr txBox="1"/>
          <p:nvPr/>
        </p:nvSpPr>
        <p:spPr>
          <a:xfrm>
            <a:off x="12422755" y="3089152"/>
            <a:ext cx="4572000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dirty="0">
                <a:solidFill>
                  <a:schemeClr val="bg1"/>
                </a:solidFill>
                <a:latin typeface="Gmarket Sans Bold"/>
              </a:rPr>
              <a:t>Git log --all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1807B21A-E3AC-F386-21F7-E9C94366BB0F}"/>
              </a:ext>
            </a:extLst>
          </p:cNvPr>
          <p:cNvSpPr txBox="1"/>
          <p:nvPr/>
        </p:nvSpPr>
        <p:spPr>
          <a:xfrm>
            <a:off x="7391400" y="2227951"/>
            <a:ext cx="4572000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dirty="0">
                <a:solidFill>
                  <a:schemeClr val="bg1"/>
                </a:solidFill>
                <a:latin typeface="Gmarket Sans Bold"/>
              </a:rPr>
              <a:t>현재 </a:t>
            </a:r>
            <a:r>
              <a:rPr lang="ko-KR" altLang="en-US" sz="3600" b="1" dirty="0" err="1">
                <a:solidFill>
                  <a:schemeClr val="bg1"/>
                </a:solidFill>
                <a:latin typeface="Gmarket Sans Bold"/>
              </a:rPr>
              <a:t>브랜치</a:t>
            </a:r>
            <a:r>
              <a:rPr lang="ko-KR" altLang="en-US" sz="3600" b="1" dirty="0">
                <a:solidFill>
                  <a:schemeClr val="bg1"/>
                </a:solidFill>
                <a:latin typeface="Gmarket Sans Bold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Gmarket Sans Bold"/>
              </a:rPr>
              <a:t>log</a:t>
            </a:r>
            <a:endParaRPr lang="en-US" sz="3600" b="1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62617330-B4B8-35FD-D20C-55A7CB7FB35A}"/>
              </a:ext>
            </a:extLst>
          </p:cNvPr>
          <p:cNvSpPr txBox="1"/>
          <p:nvPr/>
        </p:nvSpPr>
        <p:spPr>
          <a:xfrm>
            <a:off x="12402040" y="2203908"/>
            <a:ext cx="4572000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dirty="0">
                <a:solidFill>
                  <a:schemeClr val="bg1"/>
                </a:solidFill>
                <a:latin typeface="Gmarket Sans Bold"/>
              </a:rPr>
              <a:t>모든 </a:t>
            </a:r>
            <a:r>
              <a:rPr lang="ko-KR" altLang="en-US" sz="3600" b="1" dirty="0" err="1">
                <a:solidFill>
                  <a:schemeClr val="bg1"/>
                </a:solidFill>
                <a:latin typeface="Gmarket Sans Bold"/>
              </a:rPr>
              <a:t>브랜치</a:t>
            </a:r>
            <a:r>
              <a:rPr lang="ko-KR" altLang="en-US" sz="3600" b="1" dirty="0">
                <a:solidFill>
                  <a:schemeClr val="bg1"/>
                </a:solidFill>
                <a:latin typeface="Gmarket Sans Bold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Gmarket Sans Bold"/>
              </a:rPr>
              <a:t>log</a:t>
            </a:r>
            <a:endParaRPr lang="en-US" sz="3600" b="1" dirty="0">
              <a:solidFill>
                <a:schemeClr val="bg1"/>
              </a:solidFill>
              <a:latin typeface="Gmarket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68537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0A426BC-888F-4C6B-86CA-14AADA234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1488348"/>
            <a:ext cx="11194753" cy="83820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301D6D0-2A51-4C6D-94C9-C58C9D7C20D6}"/>
              </a:ext>
            </a:extLst>
          </p:cNvPr>
          <p:cNvCxnSpPr/>
          <p:nvPr/>
        </p:nvCxnSpPr>
        <p:spPr>
          <a:xfrm>
            <a:off x="9371571" y="3924300"/>
            <a:ext cx="0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">
            <a:extLst>
              <a:ext uri="{FF2B5EF4-FFF2-40B4-BE49-F238E27FC236}">
                <a16:creationId xmlns:a16="http://schemas.microsoft.com/office/drawing/2014/main" id="{C2C3D0BD-AF72-418F-B4EE-5B5EBCAB99B2}"/>
              </a:ext>
            </a:extLst>
          </p:cNvPr>
          <p:cNvSpPr txBox="1"/>
          <p:nvPr/>
        </p:nvSpPr>
        <p:spPr>
          <a:xfrm>
            <a:off x="533400" y="495300"/>
            <a:ext cx="59436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16199"/>
              </a:lnSpc>
            </a:pPr>
            <a:r>
              <a:rPr lang="en-US" altLang="ko-KR" sz="6000" b="1" i="0" u="none" strike="noStrike" dirty="0">
                <a:solidFill>
                  <a:srgbClr val="091C78"/>
                </a:solidFill>
                <a:latin typeface="Gmarket Sans Bold"/>
              </a:rPr>
              <a:t>Architecture</a:t>
            </a:r>
            <a:endParaRPr lang="en-US" sz="6000" b="1" i="0" u="none" strike="noStrike" dirty="0">
              <a:solidFill>
                <a:srgbClr val="091C78"/>
              </a:solidFill>
              <a:latin typeface="Gmarket Sans 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E246B1-399A-4AF2-970A-67FA7855F5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5715000"/>
            <a:ext cx="876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7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7411700" y="304800"/>
            <a:ext cx="5461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5449"/>
              </a:lnSpc>
            </a:pPr>
            <a:endParaRPr lang="en-US" sz="1600" b="0" i="0" u="none" strike="noStrike" dirty="0">
              <a:solidFill>
                <a:srgbClr val="001CA0"/>
              </a:solidFill>
              <a:latin typeface="Anek Bangla Expanded Semi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C087F0-D58A-AB84-E127-1C8D59D1A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1104900"/>
            <a:ext cx="17571974" cy="8509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685800" y="571500"/>
            <a:ext cx="7162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altLang="en-US" sz="6000" b="1" i="0" u="none" strike="noStrike" dirty="0">
                <a:solidFill>
                  <a:srgbClr val="091C78"/>
                </a:solidFill>
                <a:latin typeface="Gmarket Sans Bold"/>
              </a:rPr>
              <a:t>주차 별 소개</a:t>
            </a:r>
            <a:endParaRPr lang="en-US" sz="6000" b="1" i="0" u="none" strike="noStrike" dirty="0">
              <a:solidFill>
                <a:srgbClr val="091C78"/>
              </a:solidFill>
              <a:latin typeface="Gmarket Sans 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A6FC70-EED2-0D35-348C-90F55BCB8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549400"/>
            <a:ext cx="11582400" cy="86111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A34B07AA-5AD9-AE52-CD03-4D047418FA70}"/>
              </a:ext>
            </a:extLst>
          </p:cNvPr>
          <p:cNvSpPr txBox="1"/>
          <p:nvPr/>
        </p:nvSpPr>
        <p:spPr>
          <a:xfrm>
            <a:off x="685800" y="571500"/>
            <a:ext cx="9067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altLang="en-US" sz="6000" b="1" i="0" u="none" strike="noStrike" dirty="0">
                <a:solidFill>
                  <a:srgbClr val="091C78"/>
                </a:solidFill>
                <a:latin typeface="Gmarket Sans Bold"/>
              </a:rPr>
              <a:t>왜 </a:t>
            </a:r>
            <a:r>
              <a:rPr lang="en-US" altLang="ko-KR" sz="6000" b="1" i="0" u="none" strike="noStrike" dirty="0">
                <a:solidFill>
                  <a:srgbClr val="091C78"/>
                </a:solidFill>
                <a:latin typeface="Gmarket Sans Bold"/>
              </a:rPr>
              <a:t>Cloud Computing</a:t>
            </a:r>
            <a:endParaRPr lang="en-US" sz="6000" b="1" i="0" u="none" strike="noStrike" dirty="0">
              <a:solidFill>
                <a:srgbClr val="091C78"/>
              </a:solidFill>
              <a:latin typeface="Gmarket Sans Bold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3AE5C20-576B-7A08-43A6-9BE4B90172AB}"/>
              </a:ext>
            </a:extLst>
          </p:cNvPr>
          <p:cNvSpPr txBox="1"/>
          <p:nvPr/>
        </p:nvSpPr>
        <p:spPr>
          <a:xfrm>
            <a:off x="1676400" y="2095500"/>
            <a:ext cx="5295900" cy="1181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4000" b="1" i="0" u="none" strike="noStrike" dirty="0">
                <a:solidFill>
                  <a:srgbClr val="091C78"/>
                </a:solidFill>
                <a:latin typeface="Gmarket Sans Medium"/>
              </a:rPr>
              <a:t>1. </a:t>
            </a:r>
            <a:r>
              <a:rPr lang="en-US" altLang="ko-KR" sz="4000" b="1" i="0" u="none" strike="noStrike" dirty="0">
                <a:solidFill>
                  <a:srgbClr val="091C78"/>
                </a:solidFill>
                <a:latin typeface="Gmarket Sans Medium"/>
              </a:rPr>
              <a:t>AWS </a:t>
            </a:r>
            <a:r>
              <a:rPr lang="ko-KR" altLang="en-US" sz="4000" b="1" i="0" u="none" strike="noStrike" dirty="0">
                <a:solidFill>
                  <a:srgbClr val="091C78"/>
                </a:solidFill>
                <a:latin typeface="Gmarket Sans Medium"/>
              </a:rPr>
              <a:t>사용 목적</a:t>
            </a:r>
            <a:endParaRPr lang="en-US" sz="4000" b="1" i="0" u="none" strike="noStrike" dirty="0">
              <a:solidFill>
                <a:srgbClr val="091C78"/>
              </a:solidFill>
              <a:latin typeface="Gmarket Sans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3B29AE-4F68-97E6-1AAD-0CB588997873}"/>
              </a:ext>
            </a:extLst>
          </p:cNvPr>
          <p:cNvSpPr txBox="1"/>
          <p:nvPr/>
        </p:nvSpPr>
        <p:spPr>
          <a:xfrm>
            <a:off x="1676400" y="3283324"/>
            <a:ext cx="8077200" cy="1181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4000" b="1" i="0" u="none" strike="noStrike" dirty="0">
                <a:solidFill>
                  <a:srgbClr val="091C78"/>
                </a:solidFill>
                <a:latin typeface="Gmarket Sans Medium"/>
              </a:rPr>
              <a:t>2</a:t>
            </a:r>
            <a:r>
              <a:rPr lang="en-US" sz="4000" b="1" i="0" u="none" strike="noStrike" dirty="0">
                <a:solidFill>
                  <a:srgbClr val="091C78"/>
                </a:solidFill>
                <a:latin typeface="Gmarket Sans Medium"/>
              </a:rPr>
              <a:t>. </a:t>
            </a:r>
            <a:r>
              <a:rPr lang="en-US" altLang="ko-KR" sz="4000" b="1" i="0" u="none" strike="noStrike" dirty="0">
                <a:solidFill>
                  <a:srgbClr val="091C78"/>
                </a:solidFill>
                <a:latin typeface="Gmarket Sans Medium"/>
              </a:rPr>
              <a:t>On-Premise, On Demand</a:t>
            </a:r>
            <a:endParaRPr lang="en-US" sz="4000" b="1" i="0" u="none" strike="noStrike" dirty="0">
              <a:solidFill>
                <a:srgbClr val="091C78"/>
              </a:solidFill>
              <a:latin typeface="Gmarket Sans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C1E454-166D-68CC-93A7-3599F89FAAD4}"/>
              </a:ext>
            </a:extLst>
          </p:cNvPr>
          <p:cNvSpPr txBox="1"/>
          <p:nvPr/>
        </p:nvSpPr>
        <p:spPr>
          <a:xfrm>
            <a:off x="1676400" y="4419601"/>
            <a:ext cx="8077200" cy="1181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4000" b="1" i="0" u="none" strike="noStrike" dirty="0">
                <a:solidFill>
                  <a:srgbClr val="091C78"/>
                </a:solidFill>
                <a:latin typeface="Gmarket Sans Medium"/>
              </a:rPr>
              <a:t>3</a:t>
            </a:r>
            <a:r>
              <a:rPr lang="en-US" sz="4000" b="1" i="0" u="none" strike="noStrike" dirty="0">
                <a:solidFill>
                  <a:srgbClr val="091C78"/>
                </a:solidFill>
                <a:latin typeface="Gmarket Sans Medium"/>
              </a:rPr>
              <a:t>. </a:t>
            </a:r>
            <a:r>
              <a:rPr lang="en-US" altLang="ko-KR" sz="4000" b="1" i="0" u="none" strike="noStrike" dirty="0">
                <a:solidFill>
                  <a:srgbClr val="091C78"/>
                </a:solidFill>
                <a:latin typeface="Gmarket Sans Medium"/>
              </a:rPr>
              <a:t>IaaS</a:t>
            </a:r>
            <a:r>
              <a:rPr lang="en-US" sz="4000" b="1" i="0" u="none" strike="noStrike" dirty="0">
                <a:solidFill>
                  <a:srgbClr val="091C78"/>
                </a:solidFill>
                <a:latin typeface="Gmarket Sans Medium"/>
              </a:rPr>
              <a:t> </a:t>
            </a:r>
            <a:r>
              <a:rPr lang="en-US" altLang="ko-KR" sz="4000" b="1" i="0" u="none" strike="noStrike" dirty="0">
                <a:solidFill>
                  <a:srgbClr val="091C78"/>
                </a:solidFill>
                <a:latin typeface="Gmarket Sans Medium"/>
              </a:rPr>
              <a:t>,PaaS, SaaS</a:t>
            </a:r>
            <a:endParaRPr lang="en-US" sz="4000" b="1" i="0" u="none" strike="noStrike" dirty="0">
              <a:solidFill>
                <a:srgbClr val="091C78"/>
              </a:solidFill>
              <a:latin typeface="Gmarket Sans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6E47A5-E196-5132-1FB6-D6917055133D}"/>
              </a:ext>
            </a:extLst>
          </p:cNvPr>
          <p:cNvSpPr txBox="1"/>
          <p:nvPr/>
        </p:nvSpPr>
        <p:spPr>
          <a:xfrm>
            <a:off x="1671918" y="7054850"/>
            <a:ext cx="8077200" cy="1181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4000" b="1" i="0" u="none" strike="noStrike" dirty="0">
                <a:solidFill>
                  <a:srgbClr val="091C78"/>
                </a:solidFill>
                <a:latin typeface="Gmarket Sans Medium"/>
              </a:rPr>
              <a:t>1.</a:t>
            </a:r>
            <a:r>
              <a:rPr lang="en-US" altLang="ko-KR" sz="4000" b="1" dirty="0">
                <a:solidFill>
                  <a:srgbClr val="091C78"/>
                </a:solidFill>
                <a:latin typeface="Gmarket Sans Medium"/>
              </a:rPr>
              <a:t> AWS </a:t>
            </a:r>
            <a:r>
              <a:rPr lang="ko-KR" altLang="en-US" sz="4000" b="1" dirty="0">
                <a:solidFill>
                  <a:srgbClr val="091C78"/>
                </a:solidFill>
                <a:latin typeface="Gmarket Sans Medium"/>
              </a:rPr>
              <a:t>계정 생성</a:t>
            </a:r>
            <a:r>
              <a:rPr lang="en-US" sz="4000" b="1" i="0" u="none" strike="noStrike" dirty="0">
                <a:solidFill>
                  <a:srgbClr val="091C78"/>
                </a:solidFill>
                <a:latin typeface="Gmarket Sans Medium"/>
              </a:rPr>
              <a:t>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62FC78-F26F-EF6B-1E19-9D297912399E}"/>
              </a:ext>
            </a:extLst>
          </p:cNvPr>
          <p:cNvSpPr txBox="1"/>
          <p:nvPr/>
        </p:nvSpPr>
        <p:spPr>
          <a:xfrm>
            <a:off x="1671918" y="8191500"/>
            <a:ext cx="8077200" cy="1181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4000" b="1" i="0" u="none" strike="noStrike" dirty="0">
                <a:solidFill>
                  <a:srgbClr val="091C78"/>
                </a:solidFill>
                <a:latin typeface="Gmarket Sans Medium"/>
              </a:rPr>
              <a:t>2.</a:t>
            </a:r>
            <a:r>
              <a:rPr lang="en-US" altLang="ko-KR" sz="4000" b="1" dirty="0">
                <a:solidFill>
                  <a:srgbClr val="091C78"/>
                </a:solidFill>
                <a:latin typeface="Gmarket Sans Medium"/>
              </a:rPr>
              <a:t> RDS</a:t>
            </a:r>
            <a:r>
              <a:rPr lang="ko-KR" altLang="en-US" sz="4000" b="1" dirty="0">
                <a:solidFill>
                  <a:srgbClr val="091C78"/>
                </a:solidFill>
                <a:latin typeface="Gmarket Sans Medium"/>
              </a:rPr>
              <a:t>를 위한 </a:t>
            </a:r>
            <a:r>
              <a:rPr lang="en-US" altLang="ko-KR" sz="4000" b="1" dirty="0" err="1">
                <a:solidFill>
                  <a:srgbClr val="091C78"/>
                </a:solidFill>
                <a:latin typeface="Gmarket Sans Medium"/>
              </a:rPr>
              <a:t>DataGrip</a:t>
            </a:r>
            <a:r>
              <a:rPr lang="en-US" altLang="ko-KR" sz="4000" b="1" dirty="0">
                <a:solidFill>
                  <a:srgbClr val="091C78"/>
                </a:solidFill>
                <a:latin typeface="Gmarket Sans Medium"/>
              </a:rPr>
              <a:t> </a:t>
            </a:r>
            <a:r>
              <a:rPr lang="ko-KR" altLang="en-US" sz="4000" b="1" dirty="0">
                <a:solidFill>
                  <a:srgbClr val="091C78"/>
                </a:solidFill>
                <a:latin typeface="Gmarket Sans Medium"/>
              </a:rPr>
              <a:t>설치</a:t>
            </a:r>
            <a:endParaRPr lang="en-US" sz="4000" b="1" i="0" u="none" strike="noStrike" dirty="0">
              <a:solidFill>
                <a:srgbClr val="091C78"/>
              </a:solidFill>
              <a:latin typeface="Gmarket Sans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2D3528-4EB6-3CA7-E1F5-C36A0A54EFD0}"/>
              </a:ext>
            </a:extLst>
          </p:cNvPr>
          <p:cNvSpPr txBox="1"/>
          <p:nvPr/>
        </p:nvSpPr>
        <p:spPr>
          <a:xfrm>
            <a:off x="791135" y="5918200"/>
            <a:ext cx="8077200" cy="1181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4000" i="0" u="none" strike="noStrike" dirty="0">
                <a:solidFill>
                  <a:srgbClr val="091C78"/>
                </a:solidFill>
                <a:latin typeface="Gmarket Sans Medium"/>
              </a:rPr>
              <a:t>-</a:t>
            </a:r>
            <a:r>
              <a:rPr lang="en-US" altLang="ko-KR" sz="4000" b="1" i="0" u="none" strike="noStrike" dirty="0">
                <a:solidFill>
                  <a:srgbClr val="091C78"/>
                </a:solidFill>
                <a:latin typeface="Gmarket Sans Medium"/>
              </a:rPr>
              <a:t> </a:t>
            </a:r>
            <a:r>
              <a:rPr lang="ko-KR" altLang="en-US" sz="4000" b="1" i="0" u="none" strike="noStrike" dirty="0">
                <a:solidFill>
                  <a:srgbClr val="091C78"/>
                </a:solidFill>
                <a:latin typeface="Gmarket Sans Medium"/>
              </a:rPr>
              <a:t>실습</a:t>
            </a:r>
            <a:endParaRPr lang="en-US" sz="4000" b="1" i="0" u="none" strike="noStrike" dirty="0">
              <a:solidFill>
                <a:srgbClr val="091C78"/>
              </a:solidFill>
              <a:latin typeface="Gmarket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6303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5EEF8-4148-CC23-AB00-3E18D8936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159B813-F1B2-0520-9686-59198AB4E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2C752EF4-4811-A78B-D10B-505DB42D33BC}"/>
              </a:ext>
            </a:extLst>
          </p:cNvPr>
          <p:cNvSpPr txBox="1"/>
          <p:nvPr/>
        </p:nvSpPr>
        <p:spPr>
          <a:xfrm>
            <a:off x="685800" y="571500"/>
            <a:ext cx="13639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6000" b="1" i="0" u="none" strike="noStrike" dirty="0">
                <a:solidFill>
                  <a:srgbClr val="091C78"/>
                </a:solidFill>
                <a:latin typeface="Gmarket Sans Bold"/>
              </a:rPr>
              <a:t>Region, VPC, </a:t>
            </a:r>
            <a:r>
              <a:rPr lang="ko-KR" altLang="en-US" sz="6000" b="1" i="0" u="none" strike="noStrike" dirty="0">
                <a:solidFill>
                  <a:srgbClr val="091C78"/>
                </a:solidFill>
                <a:latin typeface="Gmarket Sans Bold"/>
              </a:rPr>
              <a:t>가용영역</a:t>
            </a:r>
            <a:r>
              <a:rPr lang="en-US" altLang="ko-KR" sz="6000" b="1" i="0" u="none" strike="noStrike" dirty="0">
                <a:solidFill>
                  <a:srgbClr val="091C78"/>
                </a:solidFill>
                <a:latin typeface="Gmarket Sans Bold"/>
              </a:rPr>
              <a:t>, EC2</a:t>
            </a:r>
            <a:endParaRPr lang="en-US" sz="6000" b="1" i="0" u="none" strike="noStrike" dirty="0">
              <a:solidFill>
                <a:srgbClr val="091C78"/>
              </a:solidFill>
              <a:latin typeface="Gmarket Sans Bold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A55F8FDB-5DE3-90DB-1F72-81813E127492}"/>
              </a:ext>
            </a:extLst>
          </p:cNvPr>
          <p:cNvSpPr txBox="1"/>
          <p:nvPr/>
        </p:nvSpPr>
        <p:spPr>
          <a:xfrm>
            <a:off x="1676400" y="2095500"/>
            <a:ext cx="5295900" cy="1181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4000" b="1" i="0" u="none" strike="noStrike" dirty="0">
                <a:solidFill>
                  <a:srgbClr val="091C78"/>
                </a:solidFill>
                <a:latin typeface="Gmarket Sans Medium"/>
              </a:rPr>
              <a:t>1. </a:t>
            </a:r>
            <a:r>
              <a:rPr lang="en-US" altLang="ko-KR" sz="4000" b="1" i="0" u="none" strike="noStrike" dirty="0">
                <a:solidFill>
                  <a:srgbClr val="091C78"/>
                </a:solidFill>
                <a:latin typeface="Gmarket Sans Medium"/>
              </a:rPr>
              <a:t>AWS</a:t>
            </a:r>
            <a:r>
              <a:rPr lang="ko-KR" altLang="en-US" sz="4000" b="1" i="0" u="none" strike="noStrike" dirty="0">
                <a:solidFill>
                  <a:srgbClr val="091C78"/>
                </a:solidFill>
                <a:latin typeface="Gmarket Sans Medium"/>
              </a:rPr>
              <a:t>에서 </a:t>
            </a:r>
            <a:r>
              <a:rPr lang="en-US" altLang="ko-KR" sz="4000" b="1" i="0" u="none" strike="noStrike" dirty="0">
                <a:solidFill>
                  <a:srgbClr val="091C78"/>
                </a:solidFill>
                <a:latin typeface="Gmarket Sans Medium"/>
              </a:rPr>
              <a:t>Region</a:t>
            </a:r>
            <a:endParaRPr lang="en-US" sz="4000" b="1" i="0" u="none" strike="noStrike" dirty="0">
              <a:solidFill>
                <a:srgbClr val="091C78"/>
              </a:solidFill>
              <a:latin typeface="Gmarket Sans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239FD-5055-E855-3F48-4459B9117225}"/>
              </a:ext>
            </a:extLst>
          </p:cNvPr>
          <p:cNvSpPr txBox="1"/>
          <p:nvPr/>
        </p:nvSpPr>
        <p:spPr>
          <a:xfrm>
            <a:off x="1676400" y="3283324"/>
            <a:ext cx="12420600" cy="1181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4000" b="1" i="0" u="none" strike="noStrike" dirty="0">
                <a:solidFill>
                  <a:srgbClr val="091C78"/>
                </a:solidFill>
                <a:latin typeface="Gmarket Sans Medium"/>
              </a:rPr>
              <a:t>2</a:t>
            </a:r>
            <a:r>
              <a:rPr lang="en-US" sz="4000" b="1" i="0" u="none" strike="noStrike" dirty="0">
                <a:solidFill>
                  <a:srgbClr val="091C78"/>
                </a:solidFill>
                <a:latin typeface="Gmarket Sans Medium"/>
              </a:rPr>
              <a:t>. </a:t>
            </a:r>
            <a:r>
              <a:rPr lang="en-US" altLang="ko-KR" sz="4000" b="1" i="0" u="none" strike="noStrike" dirty="0">
                <a:solidFill>
                  <a:srgbClr val="091C78"/>
                </a:solidFill>
                <a:latin typeface="Gmarket Sans Medium"/>
              </a:rPr>
              <a:t>VPC </a:t>
            </a:r>
            <a:r>
              <a:rPr lang="ko-KR" altLang="en-US" sz="4000" b="1" i="0" u="none" strike="noStrike" dirty="0">
                <a:solidFill>
                  <a:srgbClr val="091C78"/>
                </a:solidFill>
                <a:latin typeface="Gmarket Sans Medium"/>
              </a:rPr>
              <a:t>대역대는 어떻게 정하는가</a:t>
            </a:r>
            <a:r>
              <a:rPr lang="en-US" altLang="ko-KR" sz="4000" b="1" i="0" u="none" strike="noStrike" dirty="0">
                <a:solidFill>
                  <a:srgbClr val="091C78"/>
                </a:solidFill>
                <a:latin typeface="Gmarket Sans Medium"/>
              </a:rPr>
              <a:t>? CIDR</a:t>
            </a:r>
            <a:endParaRPr lang="en-US" sz="4000" b="1" i="0" u="none" strike="noStrike" dirty="0">
              <a:solidFill>
                <a:srgbClr val="091C78"/>
              </a:solidFill>
              <a:latin typeface="Gmarket Sans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C21053-7235-8FA5-2C72-D60C77DE7B65}"/>
              </a:ext>
            </a:extLst>
          </p:cNvPr>
          <p:cNvSpPr txBox="1"/>
          <p:nvPr/>
        </p:nvSpPr>
        <p:spPr>
          <a:xfrm>
            <a:off x="1676400" y="4419601"/>
            <a:ext cx="8077200" cy="1181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4000" b="1" i="0" u="none" strike="noStrike" dirty="0">
                <a:solidFill>
                  <a:srgbClr val="091C78"/>
                </a:solidFill>
                <a:latin typeface="Gmarket Sans Medium"/>
              </a:rPr>
              <a:t>3</a:t>
            </a:r>
            <a:r>
              <a:rPr lang="en-US" sz="4000" b="1" i="0" u="none" strike="noStrike" dirty="0">
                <a:solidFill>
                  <a:srgbClr val="091C78"/>
                </a:solidFill>
                <a:latin typeface="Gmarket Sans Medium"/>
              </a:rPr>
              <a:t>. </a:t>
            </a:r>
            <a:r>
              <a:rPr lang="ko-KR" altLang="en-US" sz="4000" b="1" i="0" u="none" strike="noStrike" dirty="0">
                <a:solidFill>
                  <a:srgbClr val="091C78"/>
                </a:solidFill>
                <a:latin typeface="Gmarket Sans Medium"/>
              </a:rPr>
              <a:t>가용영역은 왜 필요한가</a:t>
            </a:r>
            <a:r>
              <a:rPr lang="en-US" altLang="ko-KR" sz="4000" b="1" i="0" u="none" strike="noStrike" dirty="0">
                <a:solidFill>
                  <a:srgbClr val="091C78"/>
                </a:solidFill>
                <a:latin typeface="Gmarket Sans Medium"/>
              </a:rPr>
              <a:t>?</a:t>
            </a:r>
            <a:endParaRPr lang="en-US" sz="4000" b="1" i="0" u="none" strike="noStrike" dirty="0">
              <a:solidFill>
                <a:srgbClr val="091C78"/>
              </a:solidFill>
              <a:latin typeface="Gmarket Sans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74C32E-8173-2B86-B907-3BD6F52A4781}"/>
              </a:ext>
            </a:extLst>
          </p:cNvPr>
          <p:cNvSpPr txBox="1"/>
          <p:nvPr/>
        </p:nvSpPr>
        <p:spPr>
          <a:xfrm>
            <a:off x="1671918" y="7931150"/>
            <a:ext cx="8077200" cy="1181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4000" b="1" i="0" u="none" strike="noStrike" dirty="0">
                <a:solidFill>
                  <a:srgbClr val="091C78"/>
                </a:solidFill>
                <a:latin typeface="Gmarket Sans Medium"/>
              </a:rPr>
              <a:t>1. VPC </a:t>
            </a:r>
            <a:r>
              <a:rPr lang="ko-KR" altLang="en-US" sz="4000" b="1" i="0" u="none" strike="noStrike" dirty="0">
                <a:solidFill>
                  <a:srgbClr val="091C78"/>
                </a:solidFill>
                <a:latin typeface="Gmarket Sans Medium"/>
              </a:rPr>
              <a:t>설정</a:t>
            </a:r>
            <a:endParaRPr lang="en-US" sz="4000" b="1" i="0" u="none" strike="noStrike" dirty="0">
              <a:solidFill>
                <a:srgbClr val="091C78"/>
              </a:solidFill>
              <a:latin typeface="Gmarket Sans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320976-C799-77A1-5F18-59924C422D7F}"/>
              </a:ext>
            </a:extLst>
          </p:cNvPr>
          <p:cNvSpPr txBox="1"/>
          <p:nvPr/>
        </p:nvSpPr>
        <p:spPr>
          <a:xfrm>
            <a:off x="1671918" y="9067800"/>
            <a:ext cx="14253882" cy="1181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4000" b="1" i="0" u="none" strike="noStrike" dirty="0">
                <a:solidFill>
                  <a:srgbClr val="091C78"/>
                </a:solidFill>
                <a:latin typeface="Gmarket Sans Medium"/>
              </a:rPr>
              <a:t>2.</a:t>
            </a:r>
            <a:r>
              <a:rPr lang="en-US" altLang="ko-KR" sz="4000" b="1" dirty="0">
                <a:solidFill>
                  <a:srgbClr val="091C78"/>
                </a:solidFill>
                <a:latin typeface="Gmarket Sans Medium"/>
              </a:rPr>
              <a:t> Routing</a:t>
            </a:r>
            <a:r>
              <a:rPr lang="ko-KR" altLang="en-US" sz="4000" b="1" dirty="0">
                <a:solidFill>
                  <a:srgbClr val="091C78"/>
                </a:solidFill>
                <a:latin typeface="Gmarket Sans Medium"/>
              </a:rPr>
              <a:t>을 통해서 </a:t>
            </a:r>
            <a:r>
              <a:rPr lang="en-US" altLang="ko-KR" sz="4000" b="1" dirty="0">
                <a:solidFill>
                  <a:srgbClr val="091C78"/>
                </a:solidFill>
                <a:latin typeface="Gmarket Sans Medium"/>
              </a:rPr>
              <a:t>Public, Private </a:t>
            </a:r>
            <a:r>
              <a:rPr lang="ko-KR" altLang="en-US" sz="4000" b="1" dirty="0">
                <a:solidFill>
                  <a:srgbClr val="091C78"/>
                </a:solidFill>
                <a:latin typeface="Gmarket Sans Medium"/>
              </a:rPr>
              <a:t>영역을 생성해보자</a:t>
            </a:r>
            <a:r>
              <a:rPr lang="en-US" altLang="ko-KR" sz="4000" b="1" dirty="0">
                <a:solidFill>
                  <a:srgbClr val="091C78"/>
                </a:solidFill>
                <a:latin typeface="Gmarket Sans Medium"/>
              </a:rPr>
              <a:t>.</a:t>
            </a:r>
            <a:endParaRPr lang="en-US" sz="4000" b="1" i="0" u="none" strike="noStrike" dirty="0">
              <a:solidFill>
                <a:srgbClr val="091C78"/>
              </a:solidFill>
              <a:latin typeface="Gmarket Sans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52ED5C-0DCB-0B77-1C53-8FDD106A9A5D}"/>
              </a:ext>
            </a:extLst>
          </p:cNvPr>
          <p:cNvSpPr txBox="1"/>
          <p:nvPr/>
        </p:nvSpPr>
        <p:spPr>
          <a:xfrm>
            <a:off x="791135" y="6794500"/>
            <a:ext cx="8077200" cy="1181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4000" i="0" u="none" strike="noStrike" dirty="0">
                <a:solidFill>
                  <a:srgbClr val="091C78"/>
                </a:solidFill>
                <a:latin typeface="Gmarket Sans Medium"/>
              </a:rPr>
              <a:t>-</a:t>
            </a:r>
            <a:r>
              <a:rPr lang="en-US" altLang="ko-KR" sz="4000" b="1" i="0" u="none" strike="noStrike" dirty="0">
                <a:solidFill>
                  <a:srgbClr val="091C78"/>
                </a:solidFill>
                <a:latin typeface="Gmarket Sans Medium"/>
              </a:rPr>
              <a:t> </a:t>
            </a:r>
            <a:r>
              <a:rPr lang="ko-KR" altLang="en-US" sz="4000" b="1" i="0" u="none" strike="noStrike" dirty="0">
                <a:solidFill>
                  <a:srgbClr val="091C78"/>
                </a:solidFill>
                <a:latin typeface="Gmarket Sans Medium"/>
              </a:rPr>
              <a:t>실습</a:t>
            </a:r>
            <a:endParaRPr lang="en-US" sz="4000" b="1" i="0" u="none" strike="noStrike" dirty="0">
              <a:solidFill>
                <a:srgbClr val="091C78"/>
              </a:solidFill>
              <a:latin typeface="Gmarket Sans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040880-FE6A-66E0-E5FD-1D9795862475}"/>
              </a:ext>
            </a:extLst>
          </p:cNvPr>
          <p:cNvSpPr txBox="1"/>
          <p:nvPr/>
        </p:nvSpPr>
        <p:spPr>
          <a:xfrm>
            <a:off x="1671918" y="5511801"/>
            <a:ext cx="8077200" cy="1181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4000" b="1" i="0" u="none" strike="noStrike" dirty="0">
                <a:solidFill>
                  <a:srgbClr val="091C78"/>
                </a:solidFill>
                <a:latin typeface="Gmarket Sans Medium"/>
              </a:rPr>
              <a:t>4</a:t>
            </a:r>
            <a:r>
              <a:rPr lang="en-US" sz="4000" b="1" i="0" u="none" strike="noStrike" dirty="0">
                <a:solidFill>
                  <a:srgbClr val="091C78"/>
                </a:solidFill>
                <a:latin typeface="Gmarket Sans Medium"/>
              </a:rPr>
              <a:t>. </a:t>
            </a:r>
            <a:r>
              <a:rPr lang="en-US" altLang="ko-KR" sz="4000" b="1" i="0" u="none" strike="noStrike" dirty="0">
                <a:solidFill>
                  <a:srgbClr val="091C78"/>
                </a:solidFill>
                <a:latin typeface="Gmarket Sans Medium"/>
              </a:rPr>
              <a:t>EC2 </a:t>
            </a:r>
            <a:r>
              <a:rPr lang="ko-KR" altLang="en-US" sz="4000" b="1" i="0" u="none" strike="noStrike" dirty="0" err="1">
                <a:solidFill>
                  <a:srgbClr val="091C78"/>
                </a:solidFill>
                <a:latin typeface="Gmarket Sans Medium"/>
              </a:rPr>
              <a:t>인스턴스란</a:t>
            </a:r>
            <a:r>
              <a:rPr lang="en-US" altLang="ko-KR" sz="4000" b="1" i="0" u="none" strike="noStrike" dirty="0">
                <a:solidFill>
                  <a:srgbClr val="091C78"/>
                </a:solidFill>
                <a:latin typeface="Gmarket Sans Medium"/>
              </a:rPr>
              <a:t>?</a:t>
            </a:r>
            <a:endParaRPr lang="en-US" sz="4000" b="1" i="0" u="none" strike="noStrike" dirty="0">
              <a:solidFill>
                <a:srgbClr val="091C78"/>
              </a:solidFill>
              <a:latin typeface="Gmarket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612662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4EBA5-E455-7AC0-B8B7-F094E1F7F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B26068E-5E56-7BD4-8748-38C0E9EA8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0F8B4CFF-4690-BEA6-688D-FDA3967EAECA}"/>
              </a:ext>
            </a:extLst>
          </p:cNvPr>
          <p:cNvSpPr txBox="1"/>
          <p:nvPr/>
        </p:nvSpPr>
        <p:spPr>
          <a:xfrm>
            <a:off x="685800" y="571500"/>
            <a:ext cx="10972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6000" b="1" i="0" u="none" strike="noStrike" dirty="0">
                <a:solidFill>
                  <a:srgbClr val="091C78"/>
                </a:solidFill>
                <a:latin typeface="Gmarket Sans Bold"/>
              </a:rPr>
              <a:t>RDS, S3 </a:t>
            </a:r>
            <a:r>
              <a:rPr lang="ko-KR" altLang="en-US" sz="6000" b="1" i="0" u="none" strike="noStrike" dirty="0">
                <a:solidFill>
                  <a:srgbClr val="091C78"/>
                </a:solidFill>
                <a:latin typeface="Gmarket Sans Bold"/>
              </a:rPr>
              <a:t>그리고 </a:t>
            </a:r>
            <a:r>
              <a:rPr lang="en-US" altLang="ko-KR" sz="6000" b="1" i="0" u="none" strike="noStrike" dirty="0">
                <a:solidFill>
                  <a:srgbClr val="091C78"/>
                </a:solidFill>
                <a:latin typeface="Gmarket Sans Bold"/>
              </a:rPr>
              <a:t>SSH</a:t>
            </a:r>
            <a:endParaRPr lang="en-US" sz="6000" b="1" i="0" u="none" strike="noStrike" dirty="0">
              <a:solidFill>
                <a:srgbClr val="091C78"/>
              </a:solidFill>
              <a:latin typeface="Gmarket Sans Bold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1D88F777-D930-EE75-573A-447855883D8F}"/>
              </a:ext>
            </a:extLst>
          </p:cNvPr>
          <p:cNvSpPr txBox="1"/>
          <p:nvPr/>
        </p:nvSpPr>
        <p:spPr>
          <a:xfrm>
            <a:off x="1676400" y="1866900"/>
            <a:ext cx="5295900" cy="1181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4000" b="1" i="0" u="none" strike="noStrike" dirty="0">
                <a:solidFill>
                  <a:srgbClr val="091C78"/>
                </a:solidFill>
                <a:latin typeface="Gmarket Sans Medium"/>
              </a:rPr>
              <a:t>1. </a:t>
            </a:r>
            <a:r>
              <a:rPr lang="en-US" altLang="ko-KR" sz="4000" b="1" i="0" u="none" strike="noStrike" dirty="0">
                <a:solidFill>
                  <a:srgbClr val="091C78"/>
                </a:solidFill>
                <a:latin typeface="Gmarket Sans Medium"/>
              </a:rPr>
              <a:t>RDS</a:t>
            </a:r>
            <a:r>
              <a:rPr lang="ko-KR" altLang="en-US" sz="4000" b="1" i="0" u="none" strike="noStrike" dirty="0">
                <a:solidFill>
                  <a:srgbClr val="091C78"/>
                </a:solidFill>
                <a:latin typeface="Gmarket Sans Medium"/>
              </a:rPr>
              <a:t>란</a:t>
            </a:r>
            <a:r>
              <a:rPr lang="en-US" altLang="ko-KR" sz="4000" b="1" i="0" u="none" strike="noStrike" dirty="0">
                <a:solidFill>
                  <a:srgbClr val="091C78"/>
                </a:solidFill>
                <a:latin typeface="Gmarket Sans Medium"/>
              </a:rPr>
              <a:t>?</a:t>
            </a:r>
            <a:endParaRPr lang="en-US" sz="4000" b="1" i="0" u="none" strike="noStrike" dirty="0">
              <a:solidFill>
                <a:srgbClr val="091C78"/>
              </a:solidFill>
              <a:latin typeface="Gmarket Sans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CAD668-A5A4-9FE3-7540-714EC1FA5CF8}"/>
              </a:ext>
            </a:extLst>
          </p:cNvPr>
          <p:cNvSpPr txBox="1"/>
          <p:nvPr/>
        </p:nvSpPr>
        <p:spPr>
          <a:xfrm>
            <a:off x="1680883" y="3068171"/>
            <a:ext cx="12420600" cy="1181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4000" b="1" i="0" u="none" strike="noStrike" dirty="0">
                <a:solidFill>
                  <a:srgbClr val="091C78"/>
                </a:solidFill>
                <a:latin typeface="Gmarket Sans Medium"/>
              </a:rPr>
              <a:t>2</a:t>
            </a:r>
            <a:r>
              <a:rPr lang="en-US" sz="4000" b="1" i="0" u="none" strike="noStrike" dirty="0">
                <a:solidFill>
                  <a:srgbClr val="091C78"/>
                </a:solidFill>
                <a:latin typeface="Gmarket Sans Medium"/>
              </a:rPr>
              <a:t>. </a:t>
            </a:r>
            <a:r>
              <a:rPr lang="en-US" altLang="ko-KR" sz="4000" b="1" i="0" u="none" strike="noStrike" dirty="0">
                <a:solidFill>
                  <a:srgbClr val="091C78"/>
                </a:solidFill>
                <a:latin typeface="Gmarket Sans Medium"/>
              </a:rPr>
              <a:t>S3</a:t>
            </a:r>
            <a:r>
              <a:rPr lang="ko-KR" altLang="en-US" sz="4000" b="1" i="0" u="none" strike="noStrike" dirty="0">
                <a:solidFill>
                  <a:srgbClr val="091C78"/>
                </a:solidFill>
                <a:latin typeface="Gmarket Sans Medium"/>
              </a:rPr>
              <a:t>란</a:t>
            </a:r>
            <a:r>
              <a:rPr lang="en-US" altLang="ko-KR" sz="4000" b="1" i="0" u="none" strike="noStrike" dirty="0">
                <a:solidFill>
                  <a:srgbClr val="091C78"/>
                </a:solidFill>
                <a:latin typeface="Gmarket Sans Medium"/>
              </a:rPr>
              <a:t>?</a:t>
            </a:r>
            <a:endParaRPr lang="en-US" sz="4000" b="1" i="0" u="none" strike="noStrike" dirty="0">
              <a:solidFill>
                <a:srgbClr val="091C78"/>
              </a:solidFill>
              <a:latin typeface="Gmarket Sans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5E617E-CF81-2D12-0B7C-F8F7C3C80636}"/>
              </a:ext>
            </a:extLst>
          </p:cNvPr>
          <p:cNvSpPr txBox="1"/>
          <p:nvPr/>
        </p:nvSpPr>
        <p:spPr>
          <a:xfrm>
            <a:off x="1676400" y="4191001"/>
            <a:ext cx="14249400" cy="1181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4000" b="1" i="0" u="none" strike="noStrike" dirty="0">
                <a:solidFill>
                  <a:srgbClr val="091C78"/>
                </a:solidFill>
                <a:latin typeface="Gmarket Sans Medium"/>
              </a:rPr>
              <a:t>3</a:t>
            </a:r>
            <a:r>
              <a:rPr lang="en-US" sz="4000" b="1" i="0" u="none" strike="noStrike" dirty="0">
                <a:solidFill>
                  <a:srgbClr val="091C78"/>
                </a:solidFill>
                <a:latin typeface="Gmarket Sans Medium"/>
              </a:rPr>
              <a:t>. </a:t>
            </a:r>
            <a:r>
              <a:rPr lang="en-US" altLang="ko-KR" sz="4000" b="1" i="0" u="none" strike="noStrike" dirty="0">
                <a:solidFill>
                  <a:srgbClr val="091C78"/>
                </a:solidFill>
                <a:latin typeface="Gmarket Sans Medium"/>
              </a:rPr>
              <a:t>SSH</a:t>
            </a:r>
            <a:r>
              <a:rPr lang="ko-KR" altLang="en-US" sz="4000" b="1" i="0" u="none" strike="noStrike" dirty="0">
                <a:solidFill>
                  <a:srgbClr val="091C78"/>
                </a:solidFill>
                <a:latin typeface="Gmarket Sans Medium"/>
              </a:rPr>
              <a:t>가 왜 여기서 나와</a:t>
            </a:r>
            <a:r>
              <a:rPr lang="en-US" altLang="ko-KR" sz="4000" b="1" i="0" u="none" strike="noStrike" dirty="0">
                <a:solidFill>
                  <a:srgbClr val="091C78"/>
                </a:solidFill>
                <a:latin typeface="Gmarket Sans Medium"/>
              </a:rPr>
              <a:t>? </a:t>
            </a:r>
            <a:r>
              <a:rPr lang="en-US" altLang="ko-KR" sz="4000" b="1" dirty="0">
                <a:solidFill>
                  <a:srgbClr val="091C78"/>
                </a:solidFill>
                <a:latin typeface="Gmarket Sans Medium"/>
              </a:rPr>
              <a:t>– </a:t>
            </a:r>
            <a:r>
              <a:rPr lang="ko-KR" altLang="en-US" sz="4000" b="1" dirty="0">
                <a:solidFill>
                  <a:srgbClr val="091C78"/>
                </a:solidFill>
                <a:latin typeface="Gmarket Sans Medium"/>
              </a:rPr>
              <a:t>이론적으로 어려움</a:t>
            </a:r>
            <a:endParaRPr lang="en-US" sz="4000" b="1" i="0" u="none" strike="noStrike" dirty="0">
              <a:solidFill>
                <a:srgbClr val="091C78"/>
              </a:solidFill>
              <a:latin typeface="Gmarket Sans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F20177-5775-5CBB-AF73-B2B38DC92811}"/>
              </a:ext>
            </a:extLst>
          </p:cNvPr>
          <p:cNvSpPr txBox="1"/>
          <p:nvPr/>
        </p:nvSpPr>
        <p:spPr>
          <a:xfrm>
            <a:off x="1671918" y="6584950"/>
            <a:ext cx="10977282" cy="1181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4000" b="1" i="0" u="none" strike="noStrike" dirty="0">
                <a:solidFill>
                  <a:srgbClr val="091C78"/>
                </a:solidFill>
                <a:latin typeface="Gmarket Sans Medium"/>
              </a:rPr>
              <a:t>1. </a:t>
            </a:r>
            <a:r>
              <a:rPr lang="en-US" altLang="ko-KR" sz="4000" b="1" i="0" u="none" strike="noStrike" dirty="0" err="1">
                <a:solidFill>
                  <a:srgbClr val="091C78"/>
                </a:solidFill>
                <a:latin typeface="Gmarket Sans Medium"/>
              </a:rPr>
              <a:t>DataGrip</a:t>
            </a:r>
            <a:r>
              <a:rPr lang="ko-KR" altLang="en-US" sz="4000" b="1" i="0" u="none" strike="noStrike" dirty="0">
                <a:solidFill>
                  <a:srgbClr val="091C78"/>
                </a:solidFill>
                <a:latin typeface="Gmarket Sans Medium"/>
              </a:rPr>
              <a:t>을 통해서 내 </a:t>
            </a:r>
            <a:r>
              <a:rPr lang="en-US" altLang="ko-KR" sz="4000" b="1" i="0" u="none" strike="noStrike" dirty="0">
                <a:solidFill>
                  <a:srgbClr val="091C78"/>
                </a:solidFill>
                <a:latin typeface="Gmarket Sans Medium"/>
              </a:rPr>
              <a:t>DB</a:t>
            </a:r>
            <a:r>
              <a:rPr lang="ko-KR" altLang="en-US" sz="4000" b="1" i="0" u="none" strike="noStrike" dirty="0">
                <a:solidFill>
                  <a:srgbClr val="091C78"/>
                </a:solidFill>
                <a:latin typeface="Gmarket Sans Medium"/>
              </a:rPr>
              <a:t>를 접근해보자</a:t>
            </a:r>
            <a:r>
              <a:rPr lang="en-US" altLang="ko-KR" sz="4000" b="1" i="0" u="none" strike="noStrike" dirty="0">
                <a:solidFill>
                  <a:srgbClr val="091C78"/>
                </a:solidFill>
                <a:latin typeface="Gmarket Sans Medium"/>
              </a:rPr>
              <a:t>!</a:t>
            </a:r>
            <a:endParaRPr lang="en-US" sz="4000" b="1" i="0" u="none" strike="noStrike" dirty="0">
              <a:solidFill>
                <a:srgbClr val="091C78"/>
              </a:solidFill>
              <a:latin typeface="Gmarket Sans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36A3CC-CE9C-3DC5-DB5C-8E246633742B}"/>
              </a:ext>
            </a:extLst>
          </p:cNvPr>
          <p:cNvSpPr txBox="1"/>
          <p:nvPr/>
        </p:nvSpPr>
        <p:spPr>
          <a:xfrm>
            <a:off x="1671918" y="7721600"/>
            <a:ext cx="14253882" cy="1181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4000" b="1" i="0" u="none" strike="noStrike" dirty="0">
                <a:solidFill>
                  <a:srgbClr val="091C78"/>
                </a:solidFill>
                <a:latin typeface="Gmarket Sans Medium"/>
              </a:rPr>
              <a:t>2.</a:t>
            </a:r>
            <a:r>
              <a:rPr lang="en-US" altLang="ko-KR" sz="4000" b="1" dirty="0">
                <a:solidFill>
                  <a:srgbClr val="091C78"/>
                </a:solidFill>
                <a:latin typeface="Gmarket Sans Medium"/>
              </a:rPr>
              <a:t> S3</a:t>
            </a:r>
            <a:r>
              <a:rPr lang="ko-KR" altLang="en-US" sz="4000" b="1" dirty="0">
                <a:solidFill>
                  <a:srgbClr val="091C78"/>
                </a:solidFill>
                <a:latin typeface="Gmarket Sans Medium"/>
              </a:rPr>
              <a:t>를 통한 이미지 업로드</a:t>
            </a:r>
            <a:endParaRPr lang="en-US" sz="4000" b="1" i="0" u="none" strike="noStrike" dirty="0">
              <a:solidFill>
                <a:srgbClr val="091C78"/>
              </a:solidFill>
              <a:latin typeface="Gmarket Sans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C55600-FC26-B122-3528-EC3515E195ED}"/>
              </a:ext>
            </a:extLst>
          </p:cNvPr>
          <p:cNvSpPr txBox="1"/>
          <p:nvPr/>
        </p:nvSpPr>
        <p:spPr>
          <a:xfrm>
            <a:off x="791135" y="5448300"/>
            <a:ext cx="8077200" cy="1181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4000" i="0" u="none" strike="noStrike" dirty="0">
                <a:solidFill>
                  <a:srgbClr val="091C78"/>
                </a:solidFill>
                <a:latin typeface="Gmarket Sans Medium"/>
              </a:rPr>
              <a:t>-</a:t>
            </a:r>
            <a:r>
              <a:rPr lang="en-US" altLang="ko-KR" sz="4000" b="1" i="0" u="none" strike="noStrike" dirty="0">
                <a:solidFill>
                  <a:srgbClr val="091C78"/>
                </a:solidFill>
                <a:latin typeface="Gmarket Sans Medium"/>
              </a:rPr>
              <a:t> </a:t>
            </a:r>
            <a:r>
              <a:rPr lang="ko-KR" altLang="en-US" sz="4000" b="1" i="0" u="none" strike="noStrike" dirty="0">
                <a:solidFill>
                  <a:srgbClr val="091C78"/>
                </a:solidFill>
                <a:latin typeface="Gmarket Sans Medium"/>
              </a:rPr>
              <a:t>실습</a:t>
            </a:r>
            <a:endParaRPr lang="en-US" sz="4000" b="1" i="0" u="none" strike="noStrike" dirty="0">
              <a:solidFill>
                <a:srgbClr val="091C78"/>
              </a:solidFill>
              <a:latin typeface="Gmarket Sans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583DBA-5DD5-01BC-33E2-E958503D078F}"/>
              </a:ext>
            </a:extLst>
          </p:cNvPr>
          <p:cNvSpPr txBox="1"/>
          <p:nvPr/>
        </p:nvSpPr>
        <p:spPr>
          <a:xfrm>
            <a:off x="1671918" y="8818283"/>
            <a:ext cx="14253882" cy="1181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4000" b="1" i="0" u="none" strike="noStrike" dirty="0">
                <a:solidFill>
                  <a:srgbClr val="091C78"/>
                </a:solidFill>
                <a:latin typeface="Gmarket Sans Medium"/>
              </a:rPr>
              <a:t>3.</a:t>
            </a:r>
            <a:r>
              <a:rPr lang="en-US" altLang="ko-KR" sz="4000" b="1" dirty="0">
                <a:solidFill>
                  <a:srgbClr val="091C78"/>
                </a:solidFill>
                <a:latin typeface="Gmarket Sans Medium"/>
              </a:rPr>
              <a:t> SSH</a:t>
            </a:r>
            <a:r>
              <a:rPr lang="ko-KR" altLang="en-US" sz="4000" b="1" dirty="0">
                <a:solidFill>
                  <a:srgbClr val="091C78"/>
                </a:solidFill>
                <a:latin typeface="Gmarket Sans Medium"/>
              </a:rPr>
              <a:t>를 통한 </a:t>
            </a:r>
            <a:r>
              <a:rPr lang="en-US" altLang="ko-KR" sz="4000" b="1" dirty="0">
                <a:solidFill>
                  <a:srgbClr val="091C78"/>
                </a:solidFill>
                <a:latin typeface="Gmarket Sans Medium"/>
              </a:rPr>
              <a:t>RDS </a:t>
            </a:r>
            <a:r>
              <a:rPr lang="ko-KR" altLang="en-US" sz="4000" b="1" dirty="0">
                <a:solidFill>
                  <a:srgbClr val="091C78"/>
                </a:solidFill>
                <a:latin typeface="Gmarket Sans Medium"/>
              </a:rPr>
              <a:t>접근</a:t>
            </a:r>
            <a:endParaRPr lang="en-US" sz="4000" b="1" i="0" u="none" strike="noStrike" dirty="0">
              <a:solidFill>
                <a:srgbClr val="091C78"/>
              </a:solidFill>
              <a:latin typeface="Gmarket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49206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C2C3D0BD-AF72-418F-B4EE-5B5EBCAB99B2}"/>
              </a:ext>
            </a:extLst>
          </p:cNvPr>
          <p:cNvSpPr txBox="1"/>
          <p:nvPr/>
        </p:nvSpPr>
        <p:spPr>
          <a:xfrm>
            <a:off x="533400" y="495300"/>
            <a:ext cx="103632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altLang="en-US" sz="6000" b="1" i="0" u="none" strike="noStrike" dirty="0">
                <a:solidFill>
                  <a:srgbClr val="091C78"/>
                </a:solidFill>
                <a:latin typeface="Gmarket Sans Bold"/>
              </a:rPr>
              <a:t>협업의 꽃</a:t>
            </a:r>
            <a:r>
              <a:rPr lang="en-US" altLang="ko-KR" sz="6000" b="1" i="0" u="none" strike="noStrike" dirty="0">
                <a:solidFill>
                  <a:srgbClr val="091C78"/>
                </a:solidFill>
                <a:latin typeface="Gmarket Sans Bold"/>
              </a:rPr>
              <a:t>, Git Flow </a:t>
            </a:r>
            <a:r>
              <a:rPr lang="ko-KR" altLang="en-US" sz="6000" b="1" i="0" u="none" strike="noStrike" dirty="0">
                <a:solidFill>
                  <a:srgbClr val="091C78"/>
                </a:solidFill>
                <a:latin typeface="Gmarket Sans Bold"/>
              </a:rPr>
              <a:t>전략</a:t>
            </a:r>
            <a:endParaRPr lang="en-US" sz="6000" b="1" i="0" u="none" strike="noStrike" dirty="0">
              <a:solidFill>
                <a:srgbClr val="091C78"/>
              </a:solidFill>
              <a:latin typeface="Gmarket Sans Bold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EEA5E3BE-8372-887B-1C47-5E284890425F}"/>
              </a:ext>
            </a:extLst>
          </p:cNvPr>
          <p:cNvSpPr txBox="1"/>
          <p:nvPr/>
        </p:nvSpPr>
        <p:spPr>
          <a:xfrm>
            <a:off x="1676400" y="2075329"/>
            <a:ext cx="6781800" cy="1181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4000" b="1" i="0" u="none" strike="noStrike" dirty="0">
                <a:solidFill>
                  <a:srgbClr val="091C78"/>
                </a:solidFill>
                <a:latin typeface="Gmarket Sans Medium"/>
              </a:rPr>
              <a:t>1. </a:t>
            </a:r>
            <a:r>
              <a:rPr lang="en-US" altLang="ko-KR" sz="4000" b="1" i="0" u="none" strike="noStrike" dirty="0">
                <a:solidFill>
                  <a:srgbClr val="091C78"/>
                </a:solidFill>
                <a:latin typeface="Gmarket Sans Medium"/>
              </a:rPr>
              <a:t>Git Flow </a:t>
            </a:r>
            <a:r>
              <a:rPr lang="ko-KR" altLang="en-US" sz="4000" b="1" i="0" u="none" strike="noStrike" dirty="0">
                <a:solidFill>
                  <a:srgbClr val="091C78"/>
                </a:solidFill>
                <a:latin typeface="Gmarket Sans Medium"/>
              </a:rPr>
              <a:t>전략이 </a:t>
            </a:r>
            <a:r>
              <a:rPr lang="ko-KR" altLang="en-US" sz="4000" b="1" i="0" u="none" strike="noStrike" dirty="0" err="1">
                <a:solidFill>
                  <a:srgbClr val="091C78"/>
                </a:solidFill>
                <a:latin typeface="Gmarket Sans Medium"/>
              </a:rPr>
              <a:t>뭐죠</a:t>
            </a:r>
            <a:endParaRPr lang="en-US" sz="4000" b="1" i="0" u="none" strike="noStrike" dirty="0">
              <a:solidFill>
                <a:srgbClr val="091C78"/>
              </a:solidFill>
              <a:latin typeface="Gmarket Sans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83039D-92B0-A48A-D54D-075161F3C811}"/>
              </a:ext>
            </a:extLst>
          </p:cNvPr>
          <p:cNvSpPr txBox="1"/>
          <p:nvPr/>
        </p:nvSpPr>
        <p:spPr>
          <a:xfrm>
            <a:off x="1680883" y="3276600"/>
            <a:ext cx="12420600" cy="1181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4000" b="1" i="0" u="none" strike="noStrike" dirty="0">
                <a:solidFill>
                  <a:srgbClr val="091C78"/>
                </a:solidFill>
                <a:latin typeface="Gmarket Sans Medium"/>
              </a:rPr>
              <a:t>2</a:t>
            </a:r>
            <a:r>
              <a:rPr lang="en-US" sz="4000" b="1" i="0" u="none" strike="noStrike" dirty="0">
                <a:solidFill>
                  <a:srgbClr val="091C78"/>
                </a:solidFill>
                <a:latin typeface="Gmarket Sans Medium"/>
              </a:rPr>
              <a:t>. </a:t>
            </a:r>
            <a:r>
              <a:rPr lang="en-US" altLang="ko-KR" sz="4000" b="1" i="0" u="none" strike="noStrike" dirty="0">
                <a:solidFill>
                  <a:srgbClr val="091C78"/>
                </a:solidFill>
                <a:latin typeface="Gmarket Sans Medium"/>
              </a:rPr>
              <a:t>Trunk-based -&gt; Git Flow </a:t>
            </a:r>
            <a:r>
              <a:rPr lang="ko-KR" altLang="en-US" sz="4000" b="1" i="0" u="none" strike="noStrike" dirty="0">
                <a:solidFill>
                  <a:srgbClr val="091C78"/>
                </a:solidFill>
                <a:latin typeface="Gmarket Sans Medium"/>
              </a:rPr>
              <a:t>그거 왜 씀</a:t>
            </a:r>
            <a:r>
              <a:rPr lang="en-US" altLang="ko-KR" sz="4000" b="1" i="0" u="none" strike="noStrike" dirty="0">
                <a:solidFill>
                  <a:srgbClr val="091C78"/>
                </a:solidFill>
                <a:latin typeface="Gmarket Sans Medium"/>
              </a:rPr>
              <a:t>?</a:t>
            </a:r>
            <a:endParaRPr lang="en-US" sz="4000" b="1" i="0" u="none" strike="noStrike" dirty="0">
              <a:solidFill>
                <a:srgbClr val="091C78"/>
              </a:solidFill>
              <a:latin typeface="Gmarket Sans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E5DBE2-0117-77C0-966A-6BDC6D93BF03}"/>
              </a:ext>
            </a:extLst>
          </p:cNvPr>
          <p:cNvSpPr txBox="1"/>
          <p:nvPr/>
        </p:nvSpPr>
        <p:spPr>
          <a:xfrm>
            <a:off x="1676400" y="4135718"/>
            <a:ext cx="14249400" cy="1181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endParaRPr lang="en-US" sz="4000" b="1" i="0" u="none" strike="noStrike" dirty="0">
              <a:solidFill>
                <a:srgbClr val="091C78"/>
              </a:solidFill>
              <a:latin typeface="Gmarket Sans Mediu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C16F2E-2223-9656-D524-F58DE1E108CF}"/>
              </a:ext>
            </a:extLst>
          </p:cNvPr>
          <p:cNvSpPr txBox="1"/>
          <p:nvPr/>
        </p:nvSpPr>
        <p:spPr>
          <a:xfrm>
            <a:off x="1676400" y="7182596"/>
            <a:ext cx="15244482" cy="1181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4000" b="1" i="0" u="none" strike="noStrike" dirty="0">
                <a:solidFill>
                  <a:srgbClr val="091C78"/>
                </a:solidFill>
                <a:latin typeface="Gmarket Sans Medium"/>
              </a:rPr>
              <a:t>2. Branch</a:t>
            </a:r>
            <a:r>
              <a:rPr lang="ko-KR" altLang="en-US" sz="4000" b="1" i="0" u="none" strike="noStrike" dirty="0">
                <a:solidFill>
                  <a:srgbClr val="091C78"/>
                </a:solidFill>
                <a:latin typeface="Gmarket Sans Medium"/>
              </a:rPr>
              <a:t>를 생성해서 </a:t>
            </a:r>
            <a:r>
              <a:rPr lang="en-US" altLang="ko-KR" sz="4000" b="1" i="0" u="none" strike="noStrike" dirty="0">
                <a:solidFill>
                  <a:srgbClr val="091C78"/>
                </a:solidFill>
                <a:latin typeface="Gmarket Sans Medium"/>
              </a:rPr>
              <a:t>Pull Request</a:t>
            </a:r>
            <a:r>
              <a:rPr lang="ko-KR" altLang="en-US" sz="4000" b="1" i="0" u="none" strike="noStrike" dirty="0">
                <a:solidFill>
                  <a:srgbClr val="091C78"/>
                </a:solidFill>
                <a:latin typeface="Gmarket Sans Medium"/>
              </a:rPr>
              <a:t>를 보내고 </a:t>
            </a:r>
            <a:r>
              <a:rPr lang="en-US" altLang="ko-KR" sz="4000" b="1" i="0" u="none" strike="noStrike" dirty="0">
                <a:solidFill>
                  <a:srgbClr val="091C78"/>
                </a:solidFill>
                <a:latin typeface="Gmarket Sans Medium"/>
              </a:rPr>
              <a:t>Merge</a:t>
            </a:r>
            <a:r>
              <a:rPr lang="ko-KR" altLang="en-US" sz="4000" b="1" i="0" u="none" strike="noStrike" dirty="0">
                <a:solidFill>
                  <a:srgbClr val="091C78"/>
                </a:solidFill>
                <a:latin typeface="Gmarket Sans Medium"/>
              </a:rPr>
              <a:t>해보자</a:t>
            </a:r>
            <a:endParaRPr lang="en-US" sz="4000" b="1" i="0" u="none" strike="noStrike" dirty="0">
              <a:solidFill>
                <a:srgbClr val="091C78"/>
              </a:solidFill>
              <a:latin typeface="Gmarket Sans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C50B83-B5CE-6E45-106C-D61623DDDA5C}"/>
              </a:ext>
            </a:extLst>
          </p:cNvPr>
          <p:cNvSpPr txBox="1"/>
          <p:nvPr/>
        </p:nvSpPr>
        <p:spPr>
          <a:xfrm>
            <a:off x="1680883" y="8646085"/>
            <a:ext cx="16387482" cy="1181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4000" b="1" i="0" u="none" strike="noStrike" dirty="0">
                <a:solidFill>
                  <a:srgbClr val="091C78"/>
                </a:solidFill>
                <a:latin typeface="Gmarket Sans Medium"/>
              </a:rPr>
              <a:t>3.</a:t>
            </a:r>
            <a:r>
              <a:rPr lang="en-US" altLang="ko-KR" sz="4000" b="1" dirty="0">
                <a:solidFill>
                  <a:srgbClr val="091C78"/>
                </a:solidFill>
                <a:latin typeface="Gmarket Sans Medium"/>
              </a:rPr>
              <a:t> Main(Master)</a:t>
            </a:r>
            <a:r>
              <a:rPr lang="ko-KR" altLang="en-US" sz="4000" b="1" dirty="0">
                <a:solidFill>
                  <a:srgbClr val="091C78"/>
                </a:solidFill>
                <a:latin typeface="Gmarket Sans Medium"/>
              </a:rPr>
              <a:t>와 </a:t>
            </a:r>
            <a:r>
              <a:rPr lang="en-US" altLang="ko-KR" sz="4000" b="1" dirty="0">
                <a:solidFill>
                  <a:srgbClr val="091C78"/>
                </a:solidFill>
                <a:latin typeface="Gmarket Sans Medium"/>
              </a:rPr>
              <a:t>Dev(</a:t>
            </a:r>
            <a:r>
              <a:rPr lang="en-US" altLang="ko-KR" sz="4000" b="1" dirty="0" err="1">
                <a:solidFill>
                  <a:srgbClr val="091C78"/>
                </a:solidFill>
                <a:latin typeface="Gmarket Sans Medium"/>
              </a:rPr>
              <a:t>Develope</a:t>
            </a:r>
            <a:r>
              <a:rPr lang="en-US" altLang="ko-KR" sz="4000" b="1" dirty="0">
                <a:solidFill>
                  <a:srgbClr val="091C78"/>
                </a:solidFill>
                <a:latin typeface="Gmarket Sans Medium"/>
              </a:rPr>
              <a:t>) </a:t>
            </a:r>
            <a:r>
              <a:rPr lang="ko-KR" altLang="en-US" sz="4000" b="1" dirty="0">
                <a:solidFill>
                  <a:srgbClr val="091C78"/>
                </a:solidFill>
                <a:latin typeface="Gmarket Sans Medium"/>
              </a:rPr>
              <a:t>생성 후 </a:t>
            </a:r>
            <a:r>
              <a:rPr lang="en-US" altLang="ko-KR" sz="4000" b="1" dirty="0">
                <a:solidFill>
                  <a:srgbClr val="091C78"/>
                </a:solidFill>
                <a:latin typeface="Gmarket Sans Medium"/>
              </a:rPr>
              <a:t>Default Branch </a:t>
            </a:r>
            <a:r>
              <a:rPr lang="ko-KR" altLang="en-US" sz="4000" b="1" dirty="0">
                <a:solidFill>
                  <a:srgbClr val="091C78"/>
                </a:solidFill>
                <a:latin typeface="Gmarket Sans Medium"/>
              </a:rPr>
              <a:t>변경해보자</a:t>
            </a:r>
            <a:endParaRPr lang="en-US" sz="4000" b="1" i="0" u="none" strike="noStrike" dirty="0">
              <a:solidFill>
                <a:srgbClr val="091C78"/>
              </a:solidFill>
              <a:latin typeface="Gmarket Sans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3EBF8E-A192-4471-0EFA-C9D8C1A88941}"/>
              </a:ext>
            </a:extLst>
          </p:cNvPr>
          <p:cNvSpPr txBox="1"/>
          <p:nvPr/>
        </p:nvSpPr>
        <p:spPr>
          <a:xfrm>
            <a:off x="533400" y="5143126"/>
            <a:ext cx="8077200" cy="1181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4000" i="0" u="none" strike="noStrike" dirty="0">
                <a:solidFill>
                  <a:srgbClr val="091C78"/>
                </a:solidFill>
                <a:latin typeface="Gmarket Sans Medium"/>
              </a:rPr>
              <a:t>-</a:t>
            </a:r>
            <a:r>
              <a:rPr lang="en-US" altLang="ko-KR" sz="4000" b="1" i="0" u="none" strike="noStrike" dirty="0">
                <a:solidFill>
                  <a:srgbClr val="091C78"/>
                </a:solidFill>
                <a:latin typeface="Gmarket Sans Medium"/>
              </a:rPr>
              <a:t> </a:t>
            </a:r>
            <a:r>
              <a:rPr lang="ko-KR" altLang="en-US" sz="4000" b="1" i="0" u="none" strike="noStrike" dirty="0">
                <a:solidFill>
                  <a:srgbClr val="091C78"/>
                </a:solidFill>
                <a:latin typeface="Gmarket Sans Medium"/>
              </a:rPr>
              <a:t>실습</a:t>
            </a:r>
            <a:endParaRPr lang="en-US" sz="4000" b="1" i="0" u="none" strike="noStrike" dirty="0">
              <a:solidFill>
                <a:srgbClr val="091C78"/>
              </a:solidFill>
              <a:latin typeface="Gmarket Sans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C5459F-E0B0-81F8-002A-6DF72C0A7EC4}"/>
              </a:ext>
            </a:extLst>
          </p:cNvPr>
          <p:cNvSpPr txBox="1"/>
          <p:nvPr/>
        </p:nvSpPr>
        <p:spPr>
          <a:xfrm>
            <a:off x="1741394" y="6124762"/>
            <a:ext cx="14253882" cy="1181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4000" b="1" i="0" u="none" strike="noStrike" dirty="0">
                <a:solidFill>
                  <a:srgbClr val="091C78"/>
                </a:solidFill>
                <a:latin typeface="Gmarket Sans Medium"/>
              </a:rPr>
              <a:t>1.</a:t>
            </a:r>
            <a:r>
              <a:rPr lang="en-US" altLang="ko-KR" sz="4000" b="1" dirty="0">
                <a:solidFill>
                  <a:srgbClr val="091C78"/>
                </a:solidFill>
                <a:latin typeface="Gmarket Sans Medium"/>
              </a:rPr>
              <a:t> Issue </a:t>
            </a:r>
            <a:r>
              <a:rPr lang="ko-KR" altLang="en-US" sz="4000" b="1" dirty="0">
                <a:solidFill>
                  <a:srgbClr val="091C78"/>
                </a:solidFill>
                <a:latin typeface="Gmarket Sans Medium"/>
              </a:rPr>
              <a:t>생성으로 작업 현황 알리기</a:t>
            </a:r>
            <a:endParaRPr lang="en-US" sz="4000" b="1" i="0" u="none" strike="noStrike" dirty="0">
              <a:solidFill>
                <a:srgbClr val="091C78"/>
              </a:solidFill>
              <a:latin typeface="Gmarket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95702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551</Words>
  <Application>Microsoft Office PowerPoint</Application>
  <PresentationFormat>사용자 지정</PresentationFormat>
  <Paragraphs>123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Anek Bangla Expanded SemiBold</vt:lpstr>
      <vt:lpstr>Gmarket Sans Bold</vt:lpstr>
      <vt:lpstr>Gmarket Sans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양준서</dc:creator>
  <cp:lastModifiedBy>고명준</cp:lastModifiedBy>
  <cp:revision>52</cp:revision>
  <dcterms:created xsi:type="dcterms:W3CDTF">2006-08-16T00:00:00Z</dcterms:created>
  <dcterms:modified xsi:type="dcterms:W3CDTF">2025-03-16T13:42:03Z</dcterms:modified>
</cp:coreProperties>
</file>