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6" r:id="rId3"/>
    <p:sldId id="288" r:id="rId4"/>
    <p:sldId id="287" r:id="rId5"/>
    <p:sldId id="289" r:id="rId6"/>
    <p:sldId id="290" r:id="rId7"/>
    <p:sldId id="295" r:id="rId8"/>
    <p:sldId id="294" r:id="rId9"/>
    <p:sldId id="296" r:id="rId10"/>
    <p:sldId id="292" r:id="rId11"/>
    <p:sldId id="291" r:id="rId12"/>
    <p:sldId id="293" r:id="rId13"/>
    <p:sldId id="297" r:id="rId14"/>
    <p:sldId id="298" r:id="rId15"/>
    <p:sldId id="299" r:id="rId16"/>
    <p:sldId id="300" r:id="rId17"/>
    <p:sldId id="301" r:id="rId18"/>
    <p:sldId id="302" r:id="rId19"/>
    <p:sldId id="303" r:id="rId20"/>
  </p:sldIdLst>
  <p:sldSz cx="18288000" cy="10287000"/>
  <p:notesSz cx="6858000" cy="9144000"/>
  <p:embeddedFontLst>
    <p:embeddedFont>
      <p:font typeface="Gmarket Sans Bold" panose="020B0600000101010101" charset="-127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명준" initials="고" lastIdx="1" clrIdx="0">
    <p:extLst>
      <p:ext uri="{19B8F6BF-5375-455C-9EA6-DF929625EA0E}">
        <p15:presenceInfo xmlns:p15="http://schemas.microsoft.com/office/powerpoint/2012/main" userId="고명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CE1"/>
    <a:srgbClr val="001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8" autoAdjust="0"/>
    <p:restoredTop sz="94622" autoAdjust="0"/>
  </p:normalViewPr>
  <p:slideViewPr>
    <p:cSldViewPr>
      <p:cViewPr>
        <p:scale>
          <a:sx n="50" d="100"/>
          <a:sy n="50" d="100"/>
        </p:scale>
        <p:origin x="1436" y="6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3461"/>
            <a:ext cx="18288000" cy="5143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670300" y="3962400"/>
            <a:ext cx="10947400" cy="2489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7000" b="1" dirty="0" err="1">
                <a:solidFill>
                  <a:srgbClr val="091C78"/>
                </a:solidFill>
                <a:latin typeface="Gmarket Sans Bold"/>
              </a:rPr>
              <a:t>FireWall</a:t>
            </a:r>
            <a:endParaRPr lang="en-US" altLang="ko-KR" sz="7000" b="1" dirty="0">
              <a:solidFill>
                <a:srgbClr val="091C78"/>
              </a:solidFill>
              <a:latin typeface="Gmarket Sans Bold"/>
            </a:endParaRPr>
          </a:p>
          <a:p>
            <a:pPr lvl="0" algn="ctr">
              <a:lnSpc>
                <a:spcPct val="116199"/>
              </a:lnSpc>
            </a:pPr>
            <a:endParaRPr lang="en-US" altLang="ko-KR" sz="7000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3848100"/>
            <a:ext cx="693105" cy="5544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16D53-7140-4D30-80DD-250F0D620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5499270-E78C-FA78-23EB-0A4F9E0CD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D7F49252-4B02-10FA-5F37-B90D608A4C0D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NACL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F9CF49-31D1-F158-43FC-A704F2F60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638300"/>
            <a:ext cx="13773858" cy="27115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222322-B1E5-1993-DB57-C4166E13E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610100"/>
            <a:ext cx="15562322" cy="29211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3001BA-3C00-89B4-3925-4D2C544E2F3D}"/>
              </a:ext>
            </a:extLst>
          </p:cNvPr>
          <p:cNvSpPr txBox="1"/>
          <p:nvPr/>
        </p:nvSpPr>
        <p:spPr>
          <a:xfrm>
            <a:off x="1063752" y="8039100"/>
            <a:ext cx="15562322" cy="787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규칙 번호 </a:t>
            </a:r>
            <a:r>
              <a:rPr lang="en-US" altLang="ko-KR" sz="3600" b="1" dirty="0">
                <a:solidFill>
                  <a:schemeClr val="bg1"/>
                </a:solidFill>
                <a:latin typeface="Gmarket Sans Bold"/>
              </a:rPr>
              <a:t>100</a:t>
            </a: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번에서 모든 트래픽에 대해서 허용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98BC9D-AC03-9DEC-85E9-6F8AFF97AA45}"/>
              </a:ext>
            </a:extLst>
          </p:cNvPr>
          <p:cNvSpPr txBox="1"/>
          <p:nvPr/>
        </p:nvSpPr>
        <p:spPr>
          <a:xfrm>
            <a:off x="1063752" y="8940669"/>
            <a:ext cx="15562322" cy="787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규칙 번호 </a:t>
            </a:r>
            <a:r>
              <a:rPr lang="en-US" altLang="ko-KR" sz="3600" b="1" dirty="0">
                <a:solidFill>
                  <a:schemeClr val="bg1"/>
                </a:solidFill>
                <a:latin typeface="Gmarket Sans Bold"/>
              </a:rPr>
              <a:t>* </a:t>
            </a: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에서 모든 트래픽에 대해서 거부</a:t>
            </a:r>
            <a:r>
              <a:rPr lang="en-US" altLang="ko-KR" sz="3600" b="1" dirty="0">
                <a:solidFill>
                  <a:schemeClr val="bg1"/>
                </a:solidFill>
                <a:latin typeface="Gmarket Sans Bold"/>
              </a:rPr>
              <a:t>…?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7066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F112D-3C75-89AE-01B7-D6B501417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97B6639-F3D6-3076-72E6-643F4EF18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2104D2A7-FF0A-87B0-8D95-EDD236BF9C01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NACL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DCB22D-4C21-668B-6F51-92A258188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3118"/>
            <a:ext cx="15562322" cy="2921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6B72C5-735F-8CD2-FD51-401BF1AFADC1}"/>
              </a:ext>
            </a:extLst>
          </p:cNvPr>
          <p:cNvSpPr txBox="1"/>
          <p:nvPr/>
        </p:nvSpPr>
        <p:spPr>
          <a:xfrm>
            <a:off x="990600" y="4911119"/>
            <a:ext cx="2362200" cy="54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Gmarket Sans Bold"/>
              </a:rPr>
              <a:t>NACL </a:t>
            </a:r>
            <a:r>
              <a:rPr lang="ko-KR" altLang="en-US" sz="2800" b="1" dirty="0">
                <a:solidFill>
                  <a:schemeClr val="bg1"/>
                </a:solidFill>
                <a:latin typeface="Gmarket Sans Bold"/>
              </a:rPr>
              <a:t>법칙</a:t>
            </a:r>
            <a:endParaRPr lang="en-US" sz="28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7F0A5D-EFB4-EFC9-C627-01C024D1915C}"/>
              </a:ext>
            </a:extLst>
          </p:cNvPr>
          <p:cNvSpPr txBox="1"/>
          <p:nvPr/>
        </p:nvSpPr>
        <p:spPr>
          <a:xfrm>
            <a:off x="990600" y="5667787"/>
            <a:ext cx="10012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• </a:t>
            </a:r>
            <a:r>
              <a:rPr lang="ko-KR" altLang="en-US" sz="2800" b="1" dirty="0">
                <a:effectLst/>
              </a:rPr>
              <a:t>서브넷의 모든 트래픽을 제어하는 방화벽 </a:t>
            </a:r>
            <a:r>
              <a:rPr lang="en-US" altLang="ko-KR" sz="2800" b="1" dirty="0">
                <a:effectLst/>
              </a:rPr>
              <a:t>(VPC</a:t>
            </a:r>
            <a:r>
              <a:rPr lang="ko-KR" altLang="en-US" sz="2800" b="1" dirty="0">
                <a:effectLst/>
              </a:rPr>
              <a:t>에서의 방화벽</a:t>
            </a:r>
            <a:r>
              <a:rPr lang="en-US" altLang="ko-KR" sz="2800" b="1" dirty="0">
                <a:effectLst/>
              </a:rPr>
              <a:t>)</a:t>
            </a:r>
            <a:endParaRPr lang="ko-KR" alt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7842D4-C0DD-BCC4-480F-B1021A02F593}"/>
              </a:ext>
            </a:extLst>
          </p:cNvPr>
          <p:cNvSpPr txBox="1"/>
          <p:nvPr/>
        </p:nvSpPr>
        <p:spPr>
          <a:xfrm>
            <a:off x="990599" y="6524019"/>
            <a:ext cx="14495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• </a:t>
            </a:r>
            <a:r>
              <a:rPr lang="en-US" altLang="ko-KR" sz="2800" b="1" dirty="0"/>
              <a:t>NACL</a:t>
            </a:r>
            <a:r>
              <a:rPr lang="ko-KR" altLang="en-US" sz="2800" b="1" dirty="0"/>
              <a:t>은 여러 서브넷에 적용이 가능하다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하지만 서브넷은 하나의 </a:t>
            </a:r>
            <a:r>
              <a:rPr lang="en-US" altLang="ko-KR" sz="2800" b="1" dirty="0"/>
              <a:t>NACL</a:t>
            </a:r>
            <a:r>
              <a:rPr lang="ko-KR" altLang="en-US" sz="2800" b="1" dirty="0"/>
              <a:t>만 연결이 가능하다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99FA15-7C3C-6055-3880-4A926F0682FF}"/>
              </a:ext>
            </a:extLst>
          </p:cNvPr>
          <p:cNvSpPr txBox="1"/>
          <p:nvPr/>
        </p:nvSpPr>
        <p:spPr>
          <a:xfrm>
            <a:off x="975359" y="7497848"/>
            <a:ext cx="12763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• </a:t>
            </a:r>
            <a:r>
              <a:rPr lang="ko-KR" altLang="en-US" sz="2800" dirty="0"/>
              <a:t>규칙에 숫자가 매겨져 </a:t>
            </a:r>
            <a:r>
              <a:rPr lang="ko-KR" altLang="en-US" sz="2800" b="1" dirty="0">
                <a:solidFill>
                  <a:srgbClr val="FF0000"/>
                </a:solidFill>
                <a:effectLst/>
              </a:rPr>
              <a:t>가장 작은 </a:t>
            </a:r>
            <a:r>
              <a:rPr lang="ko-KR" altLang="en-US" sz="2800" b="1" dirty="0" err="1">
                <a:solidFill>
                  <a:srgbClr val="FF0000"/>
                </a:solidFill>
                <a:effectLst/>
              </a:rPr>
              <a:t>숫자을</a:t>
            </a:r>
            <a:r>
              <a:rPr lang="ko-KR" altLang="en-US" sz="2800" b="1" dirty="0">
                <a:solidFill>
                  <a:srgbClr val="FF0000"/>
                </a:solidFill>
                <a:effectLst/>
              </a:rPr>
              <a:t> 지니는 규칙이 우선적</a:t>
            </a:r>
            <a:r>
              <a:rPr lang="ko-KR" altLang="en-US" sz="2800" dirty="0">
                <a:solidFill>
                  <a:srgbClr val="FF0000"/>
                </a:solidFill>
              </a:rPr>
              <a:t>으로 적용된다</a:t>
            </a:r>
            <a:r>
              <a:rPr lang="en-US" altLang="ko-KR" sz="2800" dirty="0"/>
              <a:t>.</a:t>
            </a:r>
            <a:endParaRPr lang="ko-KR" alt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BF05EC-F526-2403-BBF8-B1653319DF7A}"/>
              </a:ext>
            </a:extLst>
          </p:cNvPr>
          <p:cNvSpPr txBox="1"/>
          <p:nvPr/>
        </p:nvSpPr>
        <p:spPr>
          <a:xfrm>
            <a:off x="972311" y="8354080"/>
            <a:ext cx="5476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• </a:t>
            </a:r>
            <a:r>
              <a:rPr lang="ko-KR" altLang="en-US" sz="2800" b="1" dirty="0"/>
              <a:t>숫자가 </a:t>
            </a:r>
            <a:r>
              <a:rPr lang="ko-KR" altLang="en-US" sz="2800" b="1" dirty="0" err="1"/>
              <a:t>낮은게</a:t>
            </a:r>
            <a:r>
              <a:rPr lang="ko-KR" altLang="en-US" sz="2800" b="1" dirty="0"/>
              <a:t> 우선순위가 높다</a:t>
            </a:r>
            <a:r>
              <a:rPr lang="en-US" altLang="ko-KR" sz="2800" b="1" dirty="0"/>
              <a:t>!</a:t>
            </a:r>
            <a:endParaRPr lang="ko-KR" alt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97B628-9AEB-B0F7-E0D2-09BC7D62D6C1}"/>
              </a:ext>
            </a:extLst>
          </p:cNvPr>
          <p:cNvSpPr txBox="1"/>
          <p:nvPr/>
        </p:nvSpPr>
        <p:spPr>
          <a:xfrm>
            <a:off x="972311" y="9327909"/>
            <a:ext cx="1472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/>
              <a:t>※ </a:t>
            </a:r>
            <a:r>
              <a:rPr lang="ko-KR" altLang="en-US" sz="2800" b="1" i="1" dirty="0"/>
              <a:t>즉 규칙번호 </a:t>
            </a:r>
            <a:r>
              <a:rPr lang="en-US" altLang="ko-KR" sz="2800" b="1" i="1" dirty="0"/>
              <a:t>100</a:t>
            </a:r>
            <a:r>
              <a:rPr lang="ko-KR" altLang="en-US" sz="2800" b="1" i="1" dirty="0"/>
              <a:t>번이 먼저 수행 한 후 </a:t>
            </a:r>
            <a:r>
              <a:rPr lang="en-US" altLang="ko-KR" sz="2800" b="1" i="1" dirty="0"/>
              <a:t>*(default)</a:t>
            </a:r>
            <a:r>
              <a:rPr lang="ko-KR" altLang="en-US" sz="2800" b="1" i="1" dirty="0"/>
              <a:t>친구가 수행되기에 모든 트래픽에 허용이다</a:t>
            </a:r>
            <a:r>
              <a:rPr lang="en-US" altLang="ko-KR" sz="2800" b="1" i="1" dirty="0"/>
              <a:t>!</a:t>
            </a:r>
            <a:endParaRPr lang="ko-KR" alt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3929319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0E050-A75A-CF5D-44F7-3269EF366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C890210-5FCE-8E32-D805-76354835B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C74ADB3F-6E82-6272-2838-B168025E7F2A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NACL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3ED06E-2E44-9E9B-6B41-D9652B930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3118"/>
            <a:ext cx="15562322" cy="2921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272D33-8525-54A0-6B80-58CAE7551E4B}"/>
              </a:ext>
            </a:extLst>
          </p:cNvPr>
          <p:cNvSpPr txBox="1"/>
          <p:nvPr/>
        </p:nvSpPr>
        <p:spPr>
          <a:xfrm>
            <a:off x="990600" y="4911119"/>
            <a:ext cx="2362200" cy="54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Gmarket Sans Bold"/>
              </a:rPr>
              <a:t>NACL </a:t>
            </a:r>
            <a:r>
              <a:rPr lang="ko-KR" altLang="en-US" sz="2800" b="1" dirty="0">
                <a:solidFill>
                  <a:schemeClr val="bg1"/>
                </a:solidFill>
                <a:latin typeface="Gmarket Sans Bold"/>
              </a:rPr>
              <a:t>법칙</a:t>
            </a:r>
            <a:endParaRPr lang="en-US" sz="28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ABADE7-8829-0119-7897-0AF7F522F9D6}"/>
              </a:ext>
            </a:extLst>
          </p:cNvPr>
          <p:cNvSpPr txBox="1"/>
          <p:nvPr/>
        </p:nvSpPr>
        <p:spPr>
          <a:xfrm>
            <a:off x="990600" y="5667787"/>
            <a:ext cx="10012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• </a:t>
            </a:r>
            <a:r>
              <a:rPr lang="ko-KR" altLang="en-US" sz="2800" b="1" dirty="0">
                <a:effectLst/>
              </a:rPr>
              <a:t>서브넷의 모든 트래픽을 제어하는 방화벽 </a:t>
            </a:r>
            <a:r>
              <a:rPr lang="en-US" altLang="ko-KR" sz="2800" b="1" dirty="0">
                <a:effectLst/>
              </a:rPr>
              <a:t>(VPC</a:t>
            </a:r>
            <a:r>
              <a:rPr lang="ko-KR" altLang="en-US" sz="2800" b="1" dirty="0">
                <a:effectLst/>
              </a:rPr>
              <a:t>에서의 방화벽</a:t>
            </a:r>
            <a:r>
              <a:rPr lang="en-US" altLang="ko-KR" sz="2800" b="1" dirty="0">
                <a:effectLst/>
              </a:rPr>
              <a:t>)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CFF0AB-F2EF-EA1C-18CF-3E032E439916}"/>
              </a:ext>
            </a:extLst>
          </p:cNvPr>
          <p:cNvSpPr txBox="1"/>
          <p:nvPr/>
        </p:nvSpPr>
        <p:spPr>
          <a:xfrm>
            <a:off x="1014984" y="6802935"/>
            <a:ext cx="8605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• </a:t>
            </a:r>
            <a:r>
              <a:rPr lang="ko-KR" altLang="en-US" sz="2800" b="1" dirty="0">
                <a:latin typeface="+mj-ea"/>
                <a:ea typeface="+mj-ea"/>
              </a:rPr>
              <a:t>규칙 번호는 </a:t>
            </a:r>
            <a:r>
              <a:rPr lang="en-US" altLang="ko-KR" sz="2800" b="1" i="1" dirty="0">
                <a:effectLst/>
                <a:latin typeface="+mj-ea"/>
                <a:ea typeface="+mj-ea"/>
              </a:rPr>
              <a:t>10 </a:t>
            </a:r>
            <a:r>
              <a:rPr lang="ko-KR" altLang="en-US" sz="2800" b="1" i="1" dirty="0">
                <a:effectLst/>
                <a:latin typeface="+mj-ea"/>
                <a:ea typeface="+mj-ea"/>
              </a:rPr>
              <a:t>혹은 </a:t>
            </a:r>
            <a:r>
              <a:rPr lang="en-US" altLang="ko-KR" sz="2800" b="1" i="1" dirty="0">
                <a:effectLst/>
                <a:latin typeface="+mj-ea"/>
                <a:ea typeface="+mj-ea"/>
              </a:rPr>
              <a:t>100</a:t>
            </a:r>
            <a:r>
              <a:rPr lang="ko-KR" altLang="en-US" sz="2800" b="1" i="0" dirty="0">
                <a:effectLst/>
                <a:latin typeface="+mj-ea"/>
                <a:ea typeface="+mj-ea"/>
              </a:rPr>
              <a:t> 부터 정하는 것이 일반적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6C66E-2758-84FF-3A0E-1E072FC39958}"/>
              </a:ext>
            </a:extLst>
          </p:cNvPr>
          <p:cNvSpPr txBox="1"/>
          <p:nvPr/>
        </p:nvSpPr>
        <p:spPr>
          <a:xfrm>
            <a:off x="990600" y="7938083"/>
            <a:ext cx="1768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• </a:t>
            </a:r>
            <a:r>
              <a:rPr lang="en-US" altLang="ko-KR" sz="2800" b="1" dirty="0">
                <a:solidFill>
                  <a:srgbClr val="FF0000"/>
                </a:solidFill>
              </a:rPr>
              <a:t>Stateless</a:t>
            </a:r>
            <a:endParaRPr lang="ko-KR" altLang="en-US" sz="2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925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27898-99C2-9C06-4823-4E034DF6F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0899022-EE0D-10CD-7429-B70DFEEFA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EFEC65D8-995E-589E-8DC1-B76B3CCD7BE9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6000" b="1" dirty="0">
                <a:solidFill>
                  <a:srgbClr val="091C78"/>
                </a:solidFill>
                <a:latin typeface="Gmarket Sans Bold"/>
              </a:rPr>
              <a:t>보안 그룹</a:t>
            </a:r>
            <a:endParaRPr lang="en-US" sz="6000" b="1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D1DB5C-67B2-C236-A711-8790F5F7DB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240" b="7277"/>
          <a:stretch/>
        </p:blipFill>
        <p:spPr>
          <a:xfrm>
            <a:off x="533400" y="1563116"/>
            <a:ext cx="13678603" cy="42504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061722-BE14-F01F-A985-3B4FBAC9C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5744995"/>
            <a:ext cx="13208679" cy="28004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7CCF134-0F1F-64E1-9D17-122DFE7DC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8496300"/>
            <a:ext cx="12484742" cy="170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3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8EFD6-196E-C91E-E36E-4B0CA59ED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07B69FA-77F5-D661-8439-A62AD074C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D923FDDB-FDAB-5F14-A1F3-60AA476C0F61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6000" b="1" dirty="0">
                <a:solidFill>
                  <a:srgbClr val="091C78"/>
                </a:solidFill>
                <a:latin typeface="Gmarket Sans Bold"/>
              </a:rPr>
              <a:t>보안 그룹</a:t>
            </a:r>
            <a:endParaRPr lang="en-US" sz="6000" b="1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3983A29-3E1A-8529-489B-11070703D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34" y="1682876"/>
            <a:ext cx="13208679" cy="28004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612A22-E418-90BF-87C0-2CDCC049C58F}"/>
              </a:ext>
            </a:extLst>
          </p:cNvPr>
          <p:cNvSpPr txBox="1"/>
          <p:nvPr/>
        </p:nvSpPr>
        <p:spPr>
          <a:xfrm>
            <a:off x="990599" y="4816382"/>
            <a:ext cx="2362200" cy="54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800" b="1" dirty="0">
                <a:solidFill>
                  <a:schemeClr val="bg1"/>
                </a:solidFill>
                <a:latin typeface="Gmarket Sans Bold"/>
              </a:rPr>
              <a:t>보안그룹</a:t>
            </a:r>
            <a:r>
              <a:rPr lang="en-US" altLang="ko-KR" sz="2800" b="1" dirty="0">
                <a:solidFill>
                  <a:schemeClr val="bg1"/>
                </a:solidFill>
                <a:latin typeface="Gmarket Sans Bold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Gmarket Sans Bold"/>
              </a:rPr>
              <a:t>법칙</a:t>
            </a:r>
            <a:endParaRPr lang="en-US" sz="28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A40CA-EAA8-7062-BD97-5C873BC65929}"/>
              </a:ext>
            </a:extLst>
          </p:cNvPr>
          <p:cNvSpPr txBox="1"/>
          <p:nvPr/>
        </p:nvSpPr>
        <p:spPr>
          <a:xfrm>
            <a:off x="990600" y="5667787"/>
            <a:ext cx="8087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•</a:t>
            </a:r>
            <a:r>
              <a:rPr lang="ko-KR" altLang="en-US" sz="2800" b="1" dirty="0"/>
              <a:t>인스턴스에 대한 트래픽 제어 </a:t>
            </a:r>
            <a:r>
              <a:rPr lang="en-US" altLang="ko-KR" sz="2800" b="1" dirty="0"/>
              <a:t>(EC2, RDS, ALB </a:t>
            </a:r>
            <a:r>
              <a:rPr lang="ko-KR" altLang="en-US" sz="2800" b="1" dirty="0"/>
              <a:t>등등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955294-1905-35FC-5099-4E999EFC9FB4}"/>
              </a:ext>
            </a:extLst>
          </p:cNvPr>
          <p:cNvSpPr txBox="1"/>
          <p:nvPr/>
        </p:nvSpPr>
        <p:spPr>
          <a:xfrm>
            <a:off x="990599" y="6524019"/>
            <a:ext cx="5243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• </a:t>
            </a:r>
            <a:r>
              <a:rPr lang="en-US" altLang="ko-KR" sz="2800" b="1" dirty="0"/>
              <a:t>Allow </a:t>
            </a:r>
            <a:r>
              <a:rPr lang="ko-KR" altLang="en-US" sz="2800" b="1" dirty="0"/>
              <a:t>규칙만 생성이 가능하다</a:t>
            </a:r>
            <a:r>
              <a:rPr lang="en-US" altLang="ko-KR" sz="2800" b="1" dirty="0"/>
              <a:t>!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E7902-FC37-E8CC-CAF9-3CD2C54B5739}"/>
              </a:ext>
            </a:extLst>
          </p:cNvPr>
          <p:cNvSpPr txBox="1"/>
          <p:nvPr/>
        </p:nvSpPr>
        <p:spPr>
          <a:xfrm>
            <a:off x="1676400" y="7352544"/>
            <a:ext cx="5525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• </a:t>
            </a:r>
            <a:r>
              <a:rPr lang="ko-KR" altLang="en-US" sz="2800" b="1" dirty="0"/>
              <a:t>세션 </a:t>
            </a:r>
            <a:r>
              <a:rPr lang="en-US" altLang="ko-KR" sz="2800" b="1" dirty="0"/>
              <a:t>Table</a:t>
            </a:r>
            <a:r>
              <a:rPr lang="ko-KR" altLang="en-US" sz="2800" b="1" dirty="0"/>
              <a:t>이 존재하기 때문이다</a:t>
            </a:r>
            <a:r>
              <a:rPr lang="en-US" altLang="ko-KR" sz="2800" b="1" dirty="0"/>
              <a:t>!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47E478-27B8-ECE6-8ED1-20357EBF6A0A}"/>
              </a:ext>
            </a:extLst>
          </p:cNvPr>
          <p:cNvSpPr txBox="1"/>
          <p:nvPr/>
        </p:nvSpPr>
        <p:spPr>
          <a:xfrm>
            <a:off x="972311" y="9327909"/>
            <a:ext cx="6439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※ </a:t>
            </a:r>
            <a:r>
              <a:rPr lang="en-US" altLang="ko-KR" sz="2800" b="1" dirty="0" err="1"/>
              <a:t>OutBound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규칙에 영향을 받지 않는다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C89126-F69D-8435-08F6-D5DF37407DBA}"/>
              </a:ext>
            </a:extLst>
          </p:cNvPr>
          <p:cNvSpPr txBox="1"/>
          <p:nvPr/>
        </p:nvSpPr>
        <p:spPr>
          <a:xfrm>
            <a:off x="972311" y="8342514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• </a:t>
            </a:r>
            <a:r>
              <a:rPr lang="en-US" altLang="ko-KR" sz="2800" b="1" dirty="0" err="1">
                <a:solidFill>
                  <a:srgbClr val="FF0000"/>
                </a:solidFill>
              </a:rPr>
              <a:t>StateFul</a:t>
            </a:r>
            <a:endParaRPr lang="ko-KR" altLang="en-US" sz="2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3864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5EA6B-0E49-1E4E-0792-5E2DB58CB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8A69151-F193-6CD9-7D9F-EF27B641A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A3783052-81D2-4089-DB52-8754E1A4B4F2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Review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EDEF98-3879-850E-95BF-A20A365F2E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529"/>
          <a:stretch/>
        </p:blipFill>
        <p:spPr>
          <a:xfrm>
            <a:off x="990600" y="1993899"/>
            <a:ext cx="16306800" cy="772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2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19FC7-E3C5-37AD-D260-37802BFCE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52F56BF-5C5F-1D55-D410-77FB2A69F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B24EDECC-1643-1225-597C-7CAD459D7D65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Bastion Host</a:t>
            </a:r>
          </a:p>
        </p:txBody>
      </p:sp>
      <p:pic>
        <p:nvPicPr>
          <p:cNvPr id="5" name="그림 4" descr="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35A9A22-0D9E-1A64-1F63-8345C45A5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500" y="2171700"/>
            <a:ext cx="13455000" cy="525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64D453-8549-BCBF-47C2-7A6E7D596E80}"/>
              </a:ext>
            </a:extLst>
          </p:cNvPr>
          <p:cNvSpPr txBox="1"/>
          <p:nvPr/>
        </p:nvSpPr>
        <p:spPr>
          <a:xfrm>
            <a:off x="1676400" y="7822912"/>
            <a:ext cx="9257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※ Private</a:t>
            </a:r>
            <a:r>
              <a:rPr lang="ko-KR" altLang="en-US" sz="3200" b="1" dirty="0"/>
              <a:t>에 </a:t>
            </a:r>
            <a:r>
              <a:rPr lang="ko-KR" altLang="en-US" sz="3200" b="1" dirty="0" err="1"/>
              <a:t>접근해야할</a:t>
            </a:r>
            <a:r>
              <a:rPr lang="ko-KR" altLang="en-US" sz="3200" b="1" dirty="0"/>
              <a:t> 경우 어떻게 </a:t>
            </a:r>
            <a:r>
              <a:rPr lang="ko-KR" altLang="en-US" sz="3200" b="1" dirty="0" err="1"/>
              <a:t>해야하는가</a:t>
            </a:r>
            <a:r>
              <a:rPr lang="en-US" altLang="ko-KR" sz="3200" b="1" dirty="0"/>
              <a:t>...?</a:t>
            </a:r>
            <a:endParaRPr lang="ko-KR" altLang="en-US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37B47-2C42-8ECA-55E6-F3A2C2BB9905}"/>
              </a:ext>
            </a:extLst>
          </p:cNvPr>
          <p:cNvSpPr txBox="1"/>
          <p:nvPr/>
        </p:nvSpPr>
        <p:spPr>
          <a:xfrm>
            <a:off x="2133600" y="8648700"/>
            <a:ext cx="6253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→</a:t>
            </a:r>
            <a:r>
              <a:rPr lang="en-US" altLang="ko-KR" sz="3200" b="1" dirty="0"/>
              <a:t> Like RDS (Private Subnet</a:t>
            </a:r>
            <a:r>
              <a:rPr lang="ko-KR" altLang="en-US" sz="3200" b="1" dirty="0"/>
              <a:t>에 존재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4539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37172-70DD-76EE-82EA-44704C88D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BCA9253-CE9A-8357-48D8-7300028EA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77523AB1-438A-BFA8-ED0A-286DC9400CD2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Bastion Host</a:t>
            </a:r>
          </a:p>
        </p:txBody>
      </p:sp>
      <p:pic>
        <p:nvPicPr>
          <p:cNvPr id="5" name="그림 4" descr="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F85EA1D-CE1C-A3E2-F0C2-8A331A15F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16" y="1815813"/>
            <a:ext cx="11050733" cy="43182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052D18-D720-8A0D-8D08-7791366EE6C7}"/>
              </a:ext>
            </a:extLst>
          </p:cNvPr>
          <p:cNvSpPr txBox="1"/>
          <p:nvPr/>
        </p:nvSpPr>
        <p:spPr>
          <a:xfrm>
            <a:off x="749441" y="7720905"/>
            <a:ext cx="930895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• Public</a:t>
            </a:r>
            <a:r>
              <a:rPr lang="ko-KR" altLang="en-US" sz="2800" dirty="0"/>
              <a:t>에는 </a:t>
            </a:r>
            <a:r>
              <a:rPr lang="en-US" altLang="ko-KR" sz="2800" dirty="0"/>
              <a:t>Bastion HOST</a:t>
            </a:r>
            <a:r>
              <a:rPr lang="ko-KR" altLang="en-US" sz="2800" dirty="0"/>
              <a:t>가 존재한다</a:t>
            </a:r>
            <a:r>
              <a:rPr lang="en-US" altLang="ko-KR" sz="2800" dirty="0"/>
              <a:t>.</a:t>
            </a:r>
          </a:p>
          <a:p>
            <a:endParaRPr lang="en-US" altLang="ko-KR" sz="2800" b="1" dirty="0"/>
          </a:p>
          <a:p>
            <a:r>
              <a:rPr lang="en-US" altLang="ko-KR" sz="2800" dirty="0"/>
              <a:t>• User</a:t>
            </a:r>
            <a:r>
              <a:rPr lang="ko-KR" altLang="en-US" sz="2800" dirty="0"/>
              <a:t>가 회원가입을 시도하였고</a:t>
            </a:r>
            <a:r>
              <a:rPr lang="en-US" altLang="ko-KR" sz="2800" dirty="0"/>
              <a:t>, DB</a:t>
            </a:r>
            <a:r>
              <a:rPr lang="ko-KR" altLang="en-US" sz="2800" dirty="0"/>
              <a:t>에 값을 </a:t>
            </a:r>
            <a:r>
              <a:rPr lang="ko-KR" altLang="en-US" sz="2800" dirty="0" err="1"/>
              <a:t>입력해야한다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/>
              <a:t>• RDS</a:t>
            </a:r>
            <a:r>
              <a:rPr lang="ko-KR" altLang="en-US" sz="2800" dirty="0"/>
              <a:t>는 </a:t>
            </a:r>
            <a:r>
              <a:rPr lang="en-US" altLang="ko-KR" sz="2800" dirty="0"/>
              <a:t>Private</a:t>
            </a:r>
            <a:r>
              <a:rPr lang="ko-KR" altLang="en-US" sz="2800" dirty="0"/>
              <a:t>에 존재한다</a:t>
            </a:r>
            <a:r>
              <a:rPr lang="en-US" altLang="ko-KR" sz="2800" dirty="0"/>
              <a:t>.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F6429-588C-B7A4-5811-B1A47F9F63DC}"/>
              </a:ext>
            </a:extLst>
          </p:cNvPr>
          <p:cNvSpPr txBox="1"/>
          <p:nvPr/>
        </p:nvSpPr>
        <p:spPr>
          <a:xfrm>
            <a:off x="609600" y="6896100"/>
            <a:ext cx="2229328" cy="54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800" b="1" i="0" u="none" strike="noStrike" dirty="0">
                <a:solidFill>
                  <a:schemeClr val="bg1"/>
                </a:solidFill>
                <a:latin typeface="Gmarket Sans Bold"/>
              </a:rPr>
              <a:t>상황 가정</a:t>
            </a:r>
            <a:endParaRPr lang="en-US" sz="28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432674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FA50F-4C8B-B395-A573-D71658051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3B6A0F0-D8F3-BDC4-517F-3716F248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F53FB4FC-8434-83BD-5213-ACAD95A83540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Bastion Host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50F1B-38B7-B6D3-CCA8-FA4ACB146C57}"/>
              </a:ext>
            </a:extLst>
          </p:cNvPr>
          <p:cNvSpPr txBox="1"/>
          <p:nvPr/>
        </p:nvSpPr>
        <p:spPr>
          <a:xfrm>
            <a:off x="749441" y="3086100"/>
            <a:ext cx="1554220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/>
              <a:t>User</a:t>
            </a:r>
            <a:r>
              <a:rPr lang="ko-KR" altLang="en-US" sz="3200" dirty="0"/>
              <a:t>의 정보가 </a:t>
            </a:r>
            <a:r>
              <a:rPr lang="en-US" altLang="ko-KR" sz="3200" dirty="0"/>
              <a:t>EC2 </a:t>
            </a:r>
            <a:r>
              <a:rPr lang="ko-KR" altLang="en-US" sz="3200" dirty="0"/>
              <a:t>인스턴스 서버를 통해서 </a:t>
            </a:r>
            <a:r>
              <a:rPr lang="en-US" altLang="ko-KR" sz="3200" dirty="0" err="1"/>
              <a:t>Reqest</a:t>
            </a:r>
            <a:r>
              <a:rPr lang="en-US" altLang="ko-KR" sz="3200" dirty="0"/>
              <a:t> </a:t>
            </a:r>
            <a:r>
              <a:rPr lang="ko-KR" altLang="en-US" sz="3200" dirty="0"/>
              <a:t>날림</a:t>
            </a:r>
            <a:endParaRPr lang="en-US" altLang="ko-KR" sz="3200" dirty="0"/>
          </a:p>
          <a:p>
            <a:pPr marL="514350" indent="-514350">
              <a:buAutoNum type="arabicPeriod"/>
            </a:pPr>
            <a:endParaRPr lang="en-US" altLang="ko-KR" sz="3200" b="1" dirty="0"/>
          </a:p>
          <a:p>
            <a:r>
              <a:rPr lang="en-US" altLang="ko-KR" sz="3200" dirty="0"/>
              <a:t>2. EC2</a:t>
            </a:r>
            <a:r>
              <a:rPr lang="ko-KR" altLang="en-US" sz="3200" dirty="0"/>
              <a:t>에서는 </a:t>
            </a:r>
            <a:r>
              <a:rPr lang="en-US" altLang="ko-KR" sz="3200" dirty="0"/>
              <a:t>SSH</a:t>
            </a:r>
            <a:r>
              <a:rPr lang="ko-KR" altLang="en-US" sz="3200" dirty="0"/>
              <a:t>키가 존재하여 </a:t>
            </a:r>
            <a:r>
              <a:rPr lang="en-US" altLang="ko-KR" sz="3200" dirty="0"/>
              <a:t>Bastion Host</a:t>
            </a:r>
            <a:r>
              <a:rPr lang="ko-KR" altLang="en-US" sz="3200" dirty="0"/>
              <a:t>가 확인 후 인증을 시도</a:t>
            </a:r>
            <a:endParaRPr lang="en-US" altLang="ko-KR" sz="3200" dirty="0"/>
          </a:p>
          <a:p>
            <a:r>
              <a:rPr lang="en-US" altLang="ko-KR" sz="3200" dirty="0"/>
              <a:t>	2-1. </a:t>
            </a:r>
            <a:r>
              <a:rPr lang="en-US" altLang="ko-KR" sz="3200" b="1" dirty="0"/>
              <a:t>Bastion Host</a:t>
            </a:r>
            <a:r>
              <a:rPr lang="ko-KR" altLang="en-US" sz="3200" b="1" dirty="0"/>
              <a:t>는 </a:t>
            </a:r>
            <a:r>
              <a:rPr lang="en-US" altLang="ko-KR" sz="3200" b="1" dirty="0"/>
              <a:t>EC2</a:t>
            </a:r>
            <a:r>
              <a:rPr lang="ko-KR" altLang="en-US" sz="3200" b="1" dirty="0"/>
              <a:t>의 </a:t>
            </a:r>
            <a:r>
              <a:rPr lang="en-US" altLang="ko-KR" sz="3200" b="1" dirty="0"/>
              <a:t>Public IP</a:t>
            </a:r>
            <a:r>
              <a:rPr lang="ko-KR" altLang="en-US" sz="3200" b="1" dirty="0"/>
              <a:t>와 </a:t>
            </a:r>
            <a:r>
              <a:rPr lang="en-US" altLang="ko-KR" sz="3200" b="1" dirty="0"/>
              <a:t>SSH </a:t>
            </a:r>
            <a:r>
              <a:rPr lang="ko-KR" altLang="en-US" sz="3200" b="1" dirty="0"/>
              <a:t>키를 보고 승인 여부를 검토</a:t>
            </a:r>
            <a:endParaRPr lang="en-US" altLang="ko-KR" sz="3200" b="1" dirty="0"/>
          </a:p>
          <a:p>
            <a:br>
              <a:rPr lang="en-US" altLang="ko-KR" sz="3200" dirty="0"/>
            </a:br>
            <a:r>
              <a:rPr lang="en-US" altLang="ko-KR" sz="3200" dirty="0"/>
              <a:t>3. EC2</a:t>
            </a:r>
            <a:r>
              <a:rPr lang="ko-KR" altLang="en-US" sz="3200" dirty="0"/>
              <a:t> </a:t>
            </a:r>
            <a:r>
              <a:rPr lang="en-US" altLang="ko-KR" sz="3200" dirty="0"/>
              <a:t>Public IP</a:t>
            </a:r>
            <a:r>
              <a:rPr lang="ko-KR" altLang="en-US" sz="3200" dirty="0"/>
              <a:t>를 통해 </a:t>
            </a:r>
            <a:r>
              <a:rPr lang="en-US" altLang="ko-KR" sz="3200" dirty="0"/>
              <a:t>Bastion Host</a:t>
            </a:r>
            <a:r>
              <a:rPr lang="ko-KR" altLang="en-US" sz="3200" dirty="0"/>
              <a:t>에 접근 후 </a:t>
            </a:r>
            <a:r>
              <a:rPr lang="en-US" altLang="ko-KR" sz="3200" dirty="0"/>
              <a:t>Bastion Host </a:t>
            </a:r>
            <a:r>
              <a:rPr lang="ko-KR" altLang="en-US" sz="3200" dirty="0"/>
              <a:t>인증 이후 </a:t>
            </a:r>
            <a:r>
              <a:rPr lang="en-US" altLang="ko-KR" sz="3200" dirty="0"/>
              <a:t>Private</a:t>
            </a:r>
            <a:r>
              <a:rPr lang="ko-KR" altLang="en-US" sz="3200" dirty="0"/>
              <a:t>으로 접근</a:t>
            </a:r>
            <a:endParaRPr lang="en-US" altLang="ko-KR" sz="3200" dirty="0"/>
          </a:p>
          <a:p>
            <a:r>
              <a:rPr lang="en-US" altLang="ko-KR" sz="3200" b="1" dirty="0"/>
              <a:t>	</a:t>
            </a:r>
            <a:r>
              <a:rPr lang="en-US" altLang="ko-KR" sz="3200" dirty="0"/>
              <a:t>3-2.</a:t>
            </a:r>
            <a:r>
              <a:rPr lang="en-US" altLang="ko-KR" sz="3200" b="1" dirty="0"/>
              <a:t> RDS</a:t>
            </a:r>
            <a:r>
              <a:rPr lang="ko-KR" altLang="en-US" sz="3200" b="1" dirty="0"/>
              <a:t>의 보안 그룹은 </a:t>
            </a:r>
            <a:r>
              <a:rPr lang="en-US" altLang="ko-KR" sz="3200" b="1" dirty="0"/>
              <a:t>3306</a:t>
            </a:r>
            <a:r>
              <a:rPr lang="ko-KR" altLang="en-US" sz="3200" b="1" dirty="0"/>
              <a:t>으로 열어둔다</a:t>
            </a:r>
            <a:r>
              <a:rPr lang="en-US" altLang="ko-KR" sz="3200" b="1" dirty="0"/>
              <a:t>.</a:t>
            </a:r>
            <a:br>
              <a:rPr lang="en-US" altLang="ko-KR" sz="3200" b="1" dirty="0"/>
            </a:br>
            <a:br>
              <a:rPr lang="en-US" altLang="ko-KR" sz="3200" b="1" dirty="0"/>
            </a:br>
            <a:r>
              <a:rPr lang="en-US" altLang="ko-KR" sz="3200" b="1" dirty="0"/>
              <a:t>4. EC2</a:t>
            </a:r>
            <a:r>
              <a:rPr lang="ko-KR" altLang="en-US" sz="3200" b="1" dirty="0"/>
              <a:t>의 </a:t>
            </a:r>
            <a:r>
              <a:rPr lang="en-US" altLang="ko-KR" sz="3200" b="1" dirty="0"/>
              <a:t>Public IP</a:t>
            </a:r>
            <a:r>
              <a:rPr lang="ko-KR" altLang="en-US" sz="3200" b="1" dirty="0"/>
              <a:t>를 통하여 </a:t>
            </a:r>
            <a:r>
              <a:rPr lang="en-US" altLang="ko-KR" sz="3200" b="1" dirty="0"/>
              <a:t>Bastion Host</a:t>
            </a:r>
            <a:r>
              <a:rPr lang="ko-KR" altLang="en-US" sz="3200" b="1" dirty="0"/>
              <a:t>가 </a:t>
            </a:r>
            <a:r>
              <a:rPr lang="en-US" altLang="ko-KR" sz="3200" b="1" dirty="0"/>
              <a:t>SSH </a:t>
            </a:r>
            <a:r>
              <a:rPr lang="ko-KR" altLang="en-US" sz="3200" b="1" dirty="0"/>
              <a:t>키로 인증이 완료 되면 </a:t>
            </a:r>
            <a:r>
              <a:rPr lang="en-US" altLang="ko-KR" sz="3200" b="1" dirty="0"/>
              <a:t>Private Subnet</a:t>
            </a:r>
            <a:r>
              <a:rPr lang="ko-KR" altLang="en-US" sz="3200" b="1" dirty="0"/>
              <a:t> 중 </a:t>
            </a:r>
            <a:br>
              <a:rPr lang="en-US" altLang="ko-KR" sz="3200" b="1" dirty="0"/>
            </a:br>
            <a:r>
              <a:rPr lang="en-US" altLang="ko-KR" sz="3200" b="1" dirty="0"/>
              <a:t>     3306 DB </a:t>
            </a:r>
            <a:r>
              <a:rPr lang="ko-KR" altLang="en-US" sz="3200" b="1" dirty="0"/>
              <a:t>포트로 접근이 가능하게 되는 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60F9FF-C814-8DC5-0A85-9E002AC35FEE}"/>
              </a:ext>
            </a:extLst>
          </p:cNvPr>
          <p:cNvSpPr txBox="1"/>
          <p:nvPr/>
        </p:nvSpPr>
        <p:spPr>
          <a:xfrm>
            <a:off x="749441" y="1930400"/>
            <a:ext cx="2229328" cy="54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800" b="1" i="0" u="none" strike="noStrike" dirty="0">
                <a:solidFill>
                  <a:schemeClr val="bg1"/>
                </a:solidFill>
                <a:latin typeface="Gmarket Sans Bold"/>
              </a:rPr>
              <a:t>작동 원리</a:t>
            </a:r>
            <a:endParaRPr lang="en-US" sz="28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77823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68B54-DF7C-E24F-B8B6-F30C4AA42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76A7EEF-95FA-8CE6-5B22-E9DCE9440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C349D02E-4D40-C999-027F-79605B886A1F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Bastion Host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4DED8-CA41-2920-7C21-C10DC60C487E}"/>
              </a:ext>
            </a:extLst>
          </p:cNvPr>
          <p:cNvSpPr txBox="1"/>
          <p:nvPr/>
        </p:nvSpPr>
        <p:spPr>
          <a:xfrm>
            <a:off x="1041400" y="2310825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• </a:t>
            </a:r>
            <a:r>
              <a:rPr lang="en-US" altLang="ko-KR" sz="3600" b="1" dirty="0"/>
              <a:t>IP</a:t>
            </a:r>
            <a:r>
              <a:rPr lang="ko-KR" altLang="en-US" sz="3600" b="1" dirty="0"/>
              <a:t> 변환 방식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8489C-77ED-A5A8-2C34-5A52CF817597}"/>
              </a:ext>
            </a:extLst>
          </p:cNvPr>
          <p:cNvSpPr txBox="1"/>
          <p:nvPr/>
        </p:nvSpPr>
        <p:spPr>
          <a:xfrm>
            <a:off x="1752600" y="3238500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/>
              <a:t>❌ → 단순 중계 역할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91FAB7-6877-FAD7-D5EA-CEE747B06B2D}"/>
              </a:ext>
            </a:extLst>
          </p:cNvPr>
          <p:cNvSpPr txBox="1"/>
          <p:nvPr/>
        </p:nvSpPr>
        <p:spPr>
          <a:xfrm>
            <a:off x="1054100" y="4814957"/>
            <a:ext cx="4523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• </a:t>
            </a:r>
            <a:r>
              <a:rPr lang="ko-KR" altLang="en-US" sz="3600" b="1" dirty="0"/>
              <a:t>외부 접속 가능 여부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24D392-56E5-7D12-7D5E-BC31D071E437}"/>
              </a:ext>
            </a:extLst>
          </p:cNvPr>
          <p:cNvSpPr txBox="1"/>
          <p:nvPr/>
        </p:nvSpPr>
        <p:spPr>
          <a:xfrm>
            <a:off x="1752600" y="5930325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✅</a:t>
            </a:r>
            <a:r>
              <a:rPr lang="ko-KR" altLang="en-US" sz="3200" b="1" dirty="0"/>
              <a:t> → </a:t>
            </a:r>
            <a:r>
              <a:rPr lang="en-US" altLang="ko-KR" sz="3200" b="1" dirty="0"/>
              <a:t>Public IP</a:t>
            </a:r>
            <a:r>
              <a:rPr lang="ko-KR" altLang="en-US" sz="3200" b="1" dirty="0"/>
              <a:t>와 </a:t>
            </a:r>
            <a:r>
              <a:rPr lang="en-US" altLang="ko-KR" sz="3200" b="1" dirty="0"/>
              <a:t>SSH </a:t>
            </a:r>
            <a:r>
              <a:rPr lang="ko-KR" altLang="en-US" sz="3200" b="1" dirty="0"/>
              <a:t>접속</a:t>
            </a:r>
          </a:p>
        </p:txBody>
      </p:sp>
      <p:pic>
        <p:nvPicPr>
          <p:cNvPr id="12" name="그림 11" descr="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7B06438-F117-BF12-54BF-68AB470F3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763872"/>
            <a:ext cx="10047433" cy="392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4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EEDF6-4E3C-FA70-9F5B-2D8AA5292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428D694-C491-86A7-1084-4FD13B657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14" name="TextBox 5">
            <a:extLst>
              <a:ext uri="{FF2B5EF4-FFF2-40B4-BE49-F238E27FC236}">
                <a16:creationId xmlns:a16="http://schemas.microsoft.com/office/drawing/2014/main" id="{BBB88D60-10E2-EF38-E0D1-646BCF0C721E}"/>
              </a:ext>
            </a:extLst>
          </p:cNvPr>
          <p:cNvSpPr txBox="1"/>
          <p:nvPr/>
        </p:nvSpPr>
        <p:spPr>
          <a:xfrm>
            <a:off x="762000" y="3390900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보안 그룹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6F8725E1-0696-8221-AAF8-A51211DAB218}"/>
              </a:ext>
            </a:extLst>
          </p:cNvPr>
          <p:cNvSpPr txBox="1"/>
          <p:nvPr/>
        </p:nvSpPr>
        <p:spPr>
          <a:xfrm>
            <a:off x="762000" y="5149597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NACL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3DBBBC75-DA88-1495-F095-D6C1085CBC2B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Fire wall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73AAB0E-E466-D324-3AB5-AE2F2A5B626A}"/>
              </a:ext>
            </a:extLst>
          </p:cNvPr>
          <p:cNvSpPr txBox="1"/>
          <p:nvPr/>
        </p:nvSpPr>
        <p:spPr>
          <a:xfrm>
            <a:off x="762000" y="7048500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Bastion Host</a:t>
            </a:r>
          </a:p>
        </p:txBody>
      </p:sp>
      <p:pic>
        <p:nvPicPr>
          <p:cNvPr id="6" name="그림 5" descr="스크린샷, 다채로움, 사각형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F0E356E-AE82-2218-BA3D-1A3B44560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009900"/>
            <a:ext cx="9987244" cy="549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6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D9441-F1F4-6009-751E-2C8FDF67C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67CCA84-A33A-5747-8C6A-9FA491CFF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9904383C-765C-F45F-3889-38B0CD304095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Fire wall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FFFF3DE0-66AA-8827-D948-027925033DC2}"/>
              </a:ext>
            </a:extLst>
          </p:cNvPr>
          <p:cNvSpPr txBox="1"/>
          <p:nvPr/>
        </p:nvSpPr>
        <p:spPr>
          <a:xfrm>
            <a:off x="685800" y="1930400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네트워크 방화벽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B74A5D4B-62E4-401E-1C0F-D6FCB4FE4BA8}"/>
              </a:ext>
            </a:extLst>
          </p:cNvPr>
          <p:cNvSpPr txBox="1"/>
          <p:nvPr/>
        </p:nvSpPr>
        <p:spPr>
          <a:xfrm>
            <a:off x="685800" y="2963582"/>
            <a:ext cx="9753600" cy="17989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네트워크 간 트래픽의 흐름을 제한하거나 허용하는 하드웨어 또는 소프트웨어를 말함</a:t>
            </a: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.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 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pic>
        <p:nvPicPr>
          <p:cNvPr id="8" name="그림 7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04CB09C-02E2-31B2-8401-909F9B789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103158"/>
            <a:ext cx="9753600" cy="4983690"/>
          </a:xfrm>
          <a:prstGeom prst="rect">
            <a:avLst/>
          </a:prstGeom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id="{8DC31AAF-0A97-0F7F-5073-AF48E9E1F951}"/>
              </a:ext>
            </a:extLst>
          </p:cNvPr>
          <p:cNvSpPr txBox="1"/>
          <p:nvPr/>
        </p:nvSpPr>
        <p:spPr>
          <a:xfrm>
            <a:off x="10659035" y="7353300"/>
            <a:ext cx="7467600" cy="10571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u="none" strike="noStrike" dirty="0">
                <a:solidFill>
                  <a:schemeClr val="bg1"/>
                </a:solidFill>
                <a:latin typeface="Gmarket Sans Bold"/>
              </a:rPr>
              <a:t>해당 </a:t>
            </a:r>
            <a:r>
              <a:rPr lang="en-US" altLang="ko-KR" sz="3600" b="1" u="none" strike="noStrike" dirty="0" err="1">
                <a:solidFill>
                  <a:schemeClr val="bg1"/>
                </a:solidFill>
                <a:latin typeface="Gmarket Sans Bold"/>
              </a:rPr>
              <a:t>EndPoint</a:t>
            </a:r>
            <a:r>
              <a:rPr lang="ko-KR" altLang="en-US" sz="3600" b="1" u="none" strike="noStrike" dirty="0">
                <a:solidFill>
                  <a:schemeClr val="bg1"/>
                </a:solidFill>
                <a:latin typeface="Gmarket Sans Bold"/>
              </a:rPr>
              <a:t>로 들어오는 공격</a:t>
            </a:r>
            <a:endParaRPr lang="en-US" sz="3600" b="1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29B98-0771-1356-D5A4-4CBAC9C798E3}"/>
              </a:ext>
            </a:extLst>
          </p:cNvPr>
          <p:cNvSpPr txBox="1"/>
          <p:nvPr/>
        </p:nvSpPr>
        <p:spPr>
          <a:xfrm>
            <a:off x="10685929" y="8686113"/>
            <a:ext cx="7467600" cy="137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dirty="0">
                <a:solidFill>
                  <a:schemeClr val="bg1"/>
                </a:solidFill>
                <a:latin typeface="Gmarket Sans Bold"/>
              </a:rPr>
              <a:t>IP</a:t>
            </a: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나 정보 추적이 불가능하여 </a:t>
            </a:r>
            <a:br>
              <a:rPr lang="en-US" altLang="ko-KR" sz="3600" b="1" dirty="0">
                <a:solidFill>
                  <a:schemeClr val="bg1"/>
                </a:solidFill>
                <a:latin typeface="Gmarket Sans Bold"/>
              </a:rPr>
            </a:b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방어 불가</a:t>
            </a:r>
            <a:endParaRPr lang="en-US" sz="3600" b="1" u="none" strike="noStrike" dirty="0">
              <a:solidFill>
                <a:schemeClr val="bg1"/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98034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BF80F-680A-CAFA-C857-35C643D77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0538A5F-5049-F726-6A2E-0452F556E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858ADE11-6906-B347-36E8-6BC259C610AD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Fire wall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30A4135-E08F-7619-0294-C87597523C9A}"/>
              </a:ext>
            </a:extLst>
          </p:cNvPr>
          <p:cNvSpPr txBox="1"/>
          <p:nvPr/>
        </p:nvSpPr>
        <p:spPr>
          <a:xfrm>
            <a:off x="685800" y="1739900"/>
            <a:ext cx="9601200" cy="977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https://www.cloudflare.com/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8579E5DE-E402-803D-5B9A-C206EB71E179}"/>
              </a:ext>
            </a:extLst>
          </p:cNvPr>
          <p:cNvSpPr txBox="1"/>
          <p:nvPr/>
        </p:nvSpPr>
        <p:spPr>
          <a:xfrm>
            <a:off x="685800" y="2908300"/>
            <a:ext cx="9601200" cy="787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트래픽 추적에 </a:t>
            </a:r>
            <a:r>
              <a:rPr lang="ko-KR" altLang="en-US" sz="3600" b="1" i="0" u="none" strike="noStrike" dirty="0" err="1">
                <a:solidFill>
                  <a:schemeClr val="bg1"/>
                </a:solidFill>
                <a:latin typeface="Gmarket Sans Bold"/>
              </a:rPr>
              <a:t>추천드립니다</a:t>
            </a: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!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D0FF19A-006F-7291-ADB6-B16D993E5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267200"/>
            <a:ext cx="6553200" cy="54187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125FA63-1E80-A85B-FBBA-37283C20F4BE}"/>
              </a:ext>
            </a:extLst>
          </p:cNvPr>
          <p:cNvSpPr txBox="1"/>
          <p:nvPr/>
        </p:nvSpPr>
        <p:spPr>
          <a:xfrm>
            <a:off x="8001000" y="7762270"/>
            <a:ext cx="906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• </a:t>
            </a:r>
            <a:r>
              <a:rPr lang="ko-KR" altLang="en-US" sz="3200" b="1" dirty="0"/>
              <a:t>트래픽 제어 </a:t>
            </a:r>
            <a:r>
              <a:rPr lang="en-US" altLang="ko-KR" sz="3200" b="1" dirty="0"/>
              <a:t>+ IP</a:t>
            </a:r>
            <a:r>
              <a:rPr lang="ko-KR" altLang="en-US" sz="3200" b="1" dirty="0"/>
              <a:t>와 국가 추적 가능</a:t>
            </a:r>
            <a:endParaRPr lang="en-US" altLang="ko-KR" sz="3200" b="1" dirty="0"/>
          </a:p>
          <a:p>
            <a:endParaRPr lang="en-US" altLang="ko-KR" sz="3200" b="1" dirty="0"/>
          </a:p>
          <a:p>
            <a:r>
              <a:rPr lang="en-US" altLang="ko-KR" sz="3200" b="1" dirty="0"/>
              <a:t>• </a:t>
            </a:r>
            <a:r>
              <a:rPr lang="ko-KR" altLang="en-US" sz="3200" b="1" dirty="0"/>
              <a:t>내 </a:t>
            </a:r>
            <a:r>
              <a:rPr lang="en-US" altLang="ko-KR" sz="3200" b="1" dirty="0"/>
              <a:t>Public Subnet</a:t>
            </a:r>
            <a:r>
              <a:rPr lang="ko-KR" altLang="en-US" sz="3200" b="1" dirty="0"/>
              <a:t>과 </a:t>
            </a:r>
            <a:r>
              <a:rPr lang="en-US" altLang="ko-KR" sz="3200" b="1" dirty="0"/>
              <a:t>WAN </a:t>
            </a:r>
            <a:r>
              <a:rPr lang="ko-KR" altLang="en-US" sz="3200" b="1" dirty="0"/>
              <a:t>중간의 방화벽 역할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3734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196AE-F17A-002C-7297-37EB54451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B021CA4-C525-5701-51BF-763DB548E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D14DEFD5-76AF-3727-C6AA-E20D1EEE91AE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Packet Filtering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D9E0362B-6129-65EB-F00A-2B3C417E2C5F}"/>
              </a:ext>
            </a:extLst>
          </p:cNvPr>
          <p:cNvSpPr txBox="1"/>
          <p:nvPr/>
        </p:nvSpPr>
        <p:spPr>
          <a:xfrm>
            <a:off x="685800" y="2552700"/>
            <a:ext cx="6553200" cy="787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dirty="0">
                <a:solidFill>
                  <a:schemeClr val="bg1"/>
                </a:solidFill>
                <a:latin typeface="Gmarket Sans Bold"/>
              </a:rPr>
              <a:t>Inbound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91A66-86F9-9429-3ADE-98AE9665CCDA}"/>
              </a:ext>
            </a:extLst>
          </p:cNvPr>
          <p:cNvSpPr txBox="1"/>
          <p:nvPr/>
        </p:nvSpPr>
        <p:spPr>
          <a:xfrm>
            <a:off x="697992" y="5829300"/>
            <a:ext cx="6553200" cy="787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dirty="0" err="1">
                <a:solidFill>
                  <a:schemeClr val="bg1"/>
                </a:solidFill>
                <a:latin typeface="Gmarket Sans Bold"/>
              </a:rPr>
              <a:t>OutBound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87A58001-D6FE-07D0-34C1-B3C2FCFD02C1}"/>
              </a:ext>
            </a:extLst>
          </p:cNvPr>
          <p:cNvSpPr txBox="1"/>
          <p:nvPr/>
        </p:nvSpPr>
        <p:spPr>
          <a:xfrm>
            <a:off x="685800" y="3644900"/>
            <a:ext cx="6553200" cy="787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들어오는 </a:t>
            </a: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packet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의 제어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37153-7D86-9952-CE22-A14C44AB46D7}"/>
              </a:ext>
            </a:extLst>
          </p:cNvPr>
          <p:cNvSpPr txBox="1"/>
          <p:nvPr/>
        </p:nvSpPr>
        <p:spPr>
          <a:xfrm>
            <a:off x="697992" y="6914896"/>
            <a:ext cx="6553200" cy="787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내보내는 </a:t>
            </a: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packet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의 제어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583E81D-7E6B-69E4-AE21-A1190AE2F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407" y="4045204"/>
            <a:ext cx="9580265" cy="247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1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14BC9-AA1B-FDB2-8629-ECF3BB09B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F16FBB4-B358-B5AF-2947-A11A5C081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7DD8882-FAE6-DC58-F686-322BC429D060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Fire Wall in AWS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DB8262-11F8-6EDA-A2F1-5A89C7389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628900"/>
            <a:ext cx="13754806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4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71BA3-05FE-2AED-B97C-1CBDE7EB8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BC8C96B-4B24-E354-7220-9F55A48B1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F84FD0FD-4891-E9FB-D482-4A676A23836C}"/>
              </a:ext>
            </a:extLst>
          </p:cNvPr>
          <p:cNvSpPr txBox="1"/>
          <p:nvPr/>
        </p:nvSpPr>
        <p:spPr>
          <a:xfrm>
            <a:off x="685800" y="571500"/>
            <a:ext cx="9829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Stateless &amp; </a:t>
            </a:r>
            <a:r>
              <a:rPr lang="en-US" sz="6000" b="1" dirty="0" err="1">
                <a:solidFill>
                  <a:srgbClr val="091C78"/>
                </a:solidFill>
                <a:latin typeface="Gmarket Sans Bold"/>
              </a:rPr>
              <a:t>StateFul</a:t>
            </a:r>
            <a:endParaRPr lang="en-US" sz="6000" b="1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B0D95D-2D73-DE42-13D1-00924D7C95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7096"/>
          <a:stretch/>
        </p:blipFill>
        <p:spPr>
          <a:xfrm>
            <a:off x="1131116" y="3556000"/>
            <a:ext cx="4721157" cy="4267200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D807ABFB-B3E2-6316-4BB3-3EE7A5D90415}"/>
              </a:ext>
            </a:extLst>
          </p:cNvPr>
          <p:cNvSpPr txBox="1"/>
          <p:nvPr/>
        </p:nvSpPr>
        <p:spPr>
          <a:xfrm>
            <a:off x="6566342" y="2933700"/>
            <a:ext cx="4038600" cy="685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dirty="0">
                <a:solidFill>
                  <a:schemeClr val="bg1"/>
                </a:solidFill>
                <a:latin typeface="Gmarket Sans Bold"/>
              </a:rPr>
              <a:t>Stateless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00CEA-8ABF-F4F3-4CFD-37FB4CB57D08}"/>
              </a:ext>
            </a:extLst>
          </p:cNvPr>
          <p:cNvSpPr txBox="1"/>
          <p:nvPr/>
        </p:nvSpPr>
        <p:spPr>
          <a:xfrm>
            <a:off x="6413942" y="4204228"/>
            <a:ext cx="4517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• </a:t>
            </a:r>
            <a:r>
              <a:rPr lang="ko-KR" altLang="en-US" sz="2800" b="1" dirty="0"/>
              <a:t>정적 방화벽 </a:t>
            </a:r>
            <a:r>
              <a:rPr lang="en-US" altLang="ko-KR" sz="2800" b="1" dirty="0"/>
              <a:t>/ </a:t>
            </a:r>
            <a:r>
              <a:rPr lang="ko-KR" altLang="en-US" sz="2800" b="1" dirty="0"/>
              <a:t>상태 </a:t>
            </a:r>
            <a:r>
              <a:rPr lang="ko-KR" altLang="en-US" sz="2800" b="1" dirty="0" err="1"/>
              <a:t>비저장</a:t>
            </a:r>
            <a:endParaRPr lang="en-US" altLang="ko-KR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0D684D-72A1-F180-660B-463F86DF6F8B}"/>
              </a:ext>
            </a:extLst>
          </p:cNvPr>
          <p:cNvSpPr txBox="1"/>
          <p:nvPr/>
        </p:nvSpPr>
        <p:spPr>
          <a:xfrm>
            <a:off x="6413942" y="5312196"/>
            <a:ext cx="6159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• </a:t>
            </a:r>
            <a:r>
              <a:rPr lang="ko-KR" altLang="en-US" sz="2800" b="1" dirty="0"/>
              <a:t>모든 트래픽에 대해서 저장하지 않음</a:t>
            </a:r>
            <a:endParaRPr lang="en-US" altLang="ko-KR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CDD44-E3F9-C480-5CBF-22323FC00A1B}"/>
              </a:ext>
            </a:extLst>
          </p:cNvPr>
          <p:cNvSpPr txBox="1"/>
          <p:nvPr/>
        </p:nvSpPr>
        <p:spPr>
          <a:xfrm>
            <a:off x="6413942" y="6455196"/>
            <a:ext cx="5468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• </a:t>
            </a:r>
            <a:r>
              <a:rPr lang="ko-KR" altLang="en-US" sz="2800" b="1" dirty="0"/>
              <a:t>문서 </a:t>
            </a:r>
            <a:r>
              <a:rPr lang="en-US" altLang="ko-KR" sz="2800" b="1" dirty="0"/>
              <a:t>(inbound / </a:t>
            </a:r>
            <a:r>
              <a:rPr lang="en-US" altLang="ko-KR" sz="2800" b="1" dirty="0" err="1"/>
              <a:t>outboud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만 따름</a:t>
            </a:r>
            <a:endParaRPr lang="en-US" altLang="ko-KR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88807-A5C2-B72B-4235-989C92538237}"/>
              </a:ext>
            </a:extLst>
          </p:cNvPr>
          <p:cNvSpPr txBox="1"/>
          <p:nvPr/>
        </p:nvSpPr>
        <p:spPr>
          <a:xfrm>
            <a:off x="6441374" y="7604780"/>
            <a:ext cx="5359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• </a:t>
            </a:r>
            <a:r>
              <a:rPr lang="ko-KR" altLang="en-US" sz="2800" b="1" dirty="0"/>
              <a:t>문서 기반이기에 속도가 빠르다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74806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BF95B-F78E-63CE-BB2C-5C6A045DA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0B3DDE9-F5E4-8DE3-CDF2-42359E10A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B9B728F-0BEF-5B5B-8DA1-95B3196E0B3E}"/>
              </a:ext>
            </a:extLst>
          </p:cNvPr>
          <p:cNvSpPr txBox="1"/>
          <p:nvPr/>
        </p:nvSpPr>
        <p:spPr>
          <a:xfrm>
            <a:off x="685800" y="571500"/>
            <a:ext cx="9829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Stateless &amp; </a:t>
            </a:r>
            <a:r>
              <a:rPr lang="en-US" sz="6000" b="1" dirty="0" err="1">
                <a:solidFill>
                  <a:srgbClr val="091C78"/>
                </a:solidFill>
                <a:latin typeface="Gmarket Sans Bold"/>
              </a:rPr>
              <a:t>StateFul</a:t>
            </a:r>
            <a:endParaRPr lang="en-US" sz="6000" b="1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120682-F4FA-E4A8-2C35-91BEE01F9F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631" r="1650"/>
          <a:stretch/>
        </p:blipFill>
        <p:spPr>
          <a:xfrm>
            <a:off x="533400" y="3262094"/>
            <a:ext cx="5007864" cy="4342686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5B8EEAC5-AD55-651A-9E5F-A435EA226DFE}"/>
              </a:ext>
            </a:extLst>
          </p:cNvPr>
          <p:cNvSpPr txBox="1"/>
          <p:nvPr/>
        </p:nvSpPr>
        <p:spPr>
          <a:xfrm>
            <a:off x="6566342" y="2933700"/>
            <a:ext cx="4038600" cy="685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dirty="0">
                <a:solidFill>
                  <a:schemeClr val="bg1"/>
                </a:solidFill>
                <a:latin typeface="Gmarket Sans Bold"/>
              </a:rPr>
              <a:t>Stateful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8DB52-EE43-977D-A090-DD5FF08BC989}"/>
              </a:ext>
            </a:extLst>
          </p:cNvPr>
          <p:cNvSpPr txBox="1"/>
          <p:nvPr/>
        </p:nvSpPr>
        <p:spPr>
          <a:xfrm>
            <a:off x="6413942" y="4204228"/>
            <a:ext cx="4158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• </a:t>
            </a:r>
            <a:r>
              <a:rPr lang="ko-KR" altLang="en-US" sz="2800" b="1" dirty="0"/>
              <a:t>동적 방화벽 </a:t>
            </a:r>
            <a:r>
              <a:rPr lang="en-US" altLang="ko-KR" sz="2800" b="1" dirty="0"/>
              <a:t>/ </a:t>
            </a:r>
            <a:r>
              <a:rPr lang="ko-KR" altLang="en-US" sz="2800" b="1" dirty="0"/>
              <a:t>상태 저장</a:t>
            </a:r>
            <a:endParaRPr lang="en-US" altLang="ko-KR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7C9A8-CC83-EDBA-283C-E8A26E1DC737}"/>
              </a:ext>
            </a:extLst>
          </p:cNvPr>
          <p:cNvSpPr txBox="1"/>
          <p:nvPr/>
        </p:nvSpPr>
        <p:spPr>
          <a:xfrm>
            <a:off x="6413942" y="5312196"/>
            <a:ext cx="5455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• </a:t>
            </a:r>
            <a:r>
              <a:rPr lang="ko-KR" altLang="en-US" sz="2800" b="1" dirty="0"/>
              <a:t>모든 트래픽에 대해서 저장한다</a:t>
            </a:r>
            <a:endParaRPr lang="en-US" altLang="ko-KR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915499-B13C-28AA-ACE1-974D20E54112}"/>
              </a:ext>
            </a:extLst>
          </p:cNvPr>
          <p:cNvSpPr txBox="1"/>
          <p:nvPr/>
        </p:nvSpPr>
        <p:spPr>
          <a:xfrm>
            <a:off x="6413942" y="6455196"/>
            <a:ext cx="7604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•Response</a:t>
            </a:r>
            <a:r>
              <a:rPr lang="ko-KR" altLang="en-US" sz="2800" b="1" dirty="0"/>
              <a:t>를 정상적으로 받으면 그 </a:t>
            </a:r>
            <a:r>
              <a:rPr lang="en-US" altLang="ko-KR" sz="2800" b="1" dirty="0"/>
              <a:t>IP</a:t>
            </a:r>
            <a:r>
              <a:rPr lang="ko-KR" altLang="en-US" sz="2800" b="1" dirty="0"/>
              <a:t>를 저장함</a:t>
            </a:r>
            <a:r>
              <a:rPr lang="en-US" altLang="ko-KR" sz="2800" b="1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15C6C3-57C4-02E1-44E1-A6C49B501AAF}"/>
              </a:ext>
            </a:extLst>
          </p:cNvPr>
          <p:cNvSpPr txBox="1"/>
          <p:nvPr/>
        </p:nvSpPr>
        <p:spPr>
          <a:xfrm>
            <a:off x="6441374" y="7604780"/>
            <a:ext cx="8573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• </a:t>
            </a:r>
            <a:r>
              <a:rPr lang="ko-KR" altLang="en-US" sz="2800" b="1" dirty="0"/>
              <a:t>상태 저장 기반으로 돌아가기 때문에 속도가 느리다</a:t>
            </a:r>
            <a:r>
              <a:rPr lang="en-US" altLang="ko-KR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24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D81F9-E214-F31A-CCF1-B1343B82B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45B1E6F-B2AE-CFD8-BEA7-3D712E0E8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C797AD34-4AB2-9F8C-B63F-36A46A4E10D7}"/>
              </a:ext>
            </a:extLst>
          </p:cNvPr>
          <p:cNvSpPr txBox="1"/>
          <p:nvPr/>
        </p:nvSpPr>
        <p:spPr>
          <a:xfrm>
            <a:off x="685800" y="571500"/>
            <a:ext cx="9829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Stateless &amp; </a:t>
            </a:r>
            <a:r>
              <a:rPr lang="en-US" sz="6000" b="1" dirty="0" err="1">
                <a:solidFill>
                  <a:srgbClr val="091C78"/>
                </a:solidFill>
                <a:latin typeface="Gmarket Sans Bold"/>
              </a:rPr>
              <a:t>StateFul</a:t>
            </a:r>
            <a:endParaRPr lang="en-US" sz="6000" b="1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57A6C8-9A02-9B7B-CAAF-D83C46DFED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631" r="1650"/>
          <a:stretch/>
        </p:blipFill>
        <p:spPr>
          <a:xfrm>
            <a:off x="533400" y="3262094"/>
            <a:ext cx="5007864" cy="4342686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C0850EC3-89D0-AF04-9B53-BCAF4F5F8D6A}"/>
              </a:ext>
            </a:extLst>
          </p:cNvPr>
          <p:cNvSpPr txBox="1"/>
          <p:nvPr/>
        </p:nvSpPr>
        <p:spPr>
          <a:xfrm>
            <a:off x="6477000" y="2857500"/>
            <a:ext cx="5253247" cy="8545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dirty="0">
                <a:solidFill>
                  <a:schemeClr val="bg1"/>
                </a:solidFill>
                <a:latin typeface="Gmarket Sans Bold"/>
              </a:rPr>
              <a:t>Stateful 4</a:t>
            </a: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단계 진행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27BCCB-B590-B388-3A02-2034EF111C2E}"/>
              </a:ext>
            </a:extLst>
          </p:cNvPr>
          <p:cNvSpPr txBox="1"/>
          <p:nvPr/>
        </p:nvSpPr>
        <p:spPr>
          <a:xfrm>
            <a:off x="6413942" y="4204228"/>
            <a:ext cx="5405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1. Inbound</a:t>
            </a:r>
            <a:r>
              <a:rPr lang="ko-KR" altLang="en-US" sz="2800" b="1" dirty="0"/>
              <a:t> 패킷 진입 시 세션 생성</a:t>
            </a:r>
            <a:endParaRPr lang="en-US" altLang="ko-KR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342FA-BEA8-8E21-7C5B-5ACD9FC920CE}"/>
              </a:ext>
            </a:extLst>
          </p:cNvPr>
          <p:cNvSpPr txBox="1"/>
          <p:nvPr/>
        </p:nvSpPr>
        <p:spPr>
          <a:xfrm>
            <a:off x="6413942" y="5312196"/>
            <a:ext cx="9766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2. </a:t>
            </a:r>
            <a:r>
              <a:rPr lang="ko-KR" altLang="en-US" sz="2800" b="1" dirty="0"/>
              <a:t>이 세션에서 </a:t>
            </a:r>
            <a:r>
              <a:rPr lang="en-US" altLang="ko-KR" sz="2800" b="1" dirty="0"/>
              <a:t>Dest/</a:t>
            </a:r>
            <a:r>
              <a:rPr lang="en-US" altLang="ko-KR" sz="2800" b="1" dirty="0" err="1"/>
              <a:t>Src</a:t>
            </a:r>
            <a:r>
              <a:rPr lang="en-US" altLang="ko-KR" sz="2800" b="1" dirty="0"/>
              <a:t> IP </a:t>
            </a:r>
            <a:r>
              <a:rPr lang="ko-KR" altLang="en-US" sz="2800" b="1" dirty="0"/>
              <a:t>주소와 </a:t>
            </a:r>
            <a:r>
              <a:rPr lang="en-US" altLang="ko-KR" sz="2800" b="1" dirty="0"/>
              <a:t>Port</a:t>
            </a:r>
            <a:r>
              <a:rPr lang="ko-KR" altLang="en-US" sz="2800" b="1" dirty="0"/>
              <a:t>가 세션 테이블에 기록됨</a:t>
            </a:r>
            <a:endParaRPr lang="en-US" altLang="ko-KR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DB3514-36FD-6771-EC5A-207DDBF4C007}"/>
              </a:ext>
            </a:extLst>
          </p:cNvPr>
          <p:cNvSpPr txBox="1"/>
          <p:nvPr/>
        </p:nvSpPr>
        <p:spPr>
          <a:xfrm>
            <a:off x="6413942" y="6455196"/>
            <a:ext cx="11645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 </a:t>
            </a:r>
            <a:r>
              <a:rPr lang="ko-KR" altLang="en-US" sz="2800" b="1" dirty="0"/>
              <a:t>서버로부터의 응답이 방화벽에 들어오면 세션 테이블에서 일치하는    정보 검색</a:t>
            </a:r>
            <a:endParaRPr lang="en-US" altLang="ko-KR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80846-2C3B-FD05-475A-50FD0A39CE01}"/>
              </a:ext>
            </a:extLst>
          </p:cNvPr>
          <p:cNvSpPr txBox="1"/>
          <p:nvPr/>
        </p:nvSpPr>
        <p:spPr>
          <a:xfrm>
            <a:off x="6440836" y="7825302"/>
            <a:ext cx="6781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4. </a:t>
            </a:r>
            <a:r>
              <a:rPr lang="ko-KR" altLang="en-US" sz="2800" b="1" dirty="0"/>
              <a:t>해당 정보가 존재하는 경우 확인 후 전송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06599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2558</TotalTime>
  <Words>528</Words>
  <Application>Microsoft Office PowerPoint</Application>
  <PresentationFormat>사용자 지정</PresentationFormat>
  <Paragraphs>85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Gmarket Sans Bold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양준서</dc:creator>
  <cp:lastModifiedBy>고명준</cp:lastModifiedBy>
  <cp:revision>81</cp:revision>
  <dcterms:created xsi:type="dcterms:W3CDTF">2006-08-16T00:00:00Z</dcterms:created>
  <dcterms:modified xsi:type="dcterms:W3CDTF">2025-05-11T02:17:42Z</dcterms:modified>
</cp:coreProperties>
</file>