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3" r:id="rId22"/>
    <p:sldId id="302" r:id="rId23"/>
    <p:sldId id="304" r:id="rId24"/>
  </p:sldIdLst>
  <p:sldSz cx="18288000" cy="10287000"/>
  <p:notesSz cx="6858000" cy="9144000"/>
  <p:embeddedFontLst>
    <p:embeddedFont>
      <p:font typeface="Gmarket Sans Bold" panose="020B0600000101010101" charset="-127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명준" initials="고" lastIdx="1" clrIdx="0">
    <p:extLst>
      <p:ext uri="{19B8F6BF-5375-455C-9EA6-DF929625EA0E}">
        <p15:presenceInfo xmlns:p15="http://schemas.microsoft.com/office/powerpoint/2012/main" userId="고명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CE1"/>
    <a:srgbClr val="001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8" autoAdjust="0"/>
    <p:restoredTop sz="94622" autoAdjust="0"/>
  </p:normalViewPr>
  <p:slideViewPr>
    <p:cSldViewPr>
      <p:cViewPr varScale="1">
        <p:scale>
          <a:sx n="72" d="100"/>
          <a:sy n="72" d="100"/>
        </p:scale>
        <p:origin x="19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3461"/>
            <a:ext cx="18288000" cy="51435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670300" y="3962400"/>
            <a:ext cx="10947400" cy="2489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7000" b="1" dirty="0">
                <a:solidFill>
                  <a:srgbClr val="091C78"/>
                </a:solidFill>
                <a:latin typeface="Gmarket Sans Bold"/>
              </a:rPr>
              <a:t>AWS</a:t>
            </a:r>
          </a:p>
          <a:p>
            <a:pPr lvl="0" algn="ctr">
              <a:lnSpc>
                <a:spcPct val="116199"/>
              </a:lnSpc>
            </a:pPr>
            <a:endParaRPr lang="en-US" altLang="ko-KR" sz="7000" dirty="0">
              <a:solidFill>
                <a:srgbClr val="091C78"/>
              </a:solidFill>
              <a:latin typeface="Gmarket Sans Bold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3799305"/>
            <a:ext cx="693105" cy="5544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85E07-2CAF-70EF-3ED3-902618CCC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2303E31-B12D-237B-7270-79FCCE69F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FC4706C5-402E-BC7C-F96D-01C87E56D180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6000" b="1" dirty="0">
                <a:solidFill>
                  <a:srgbClr val="091C78"/>
                </a:solidFill>
                <a:latin typeface="Gmarket Sans Bold"/>
              </a:rPr>
              <a:t>CIDR</a:t>
            </a:r>
            <a:endParaRPr lang="en-US" altLang="ko-KR" sz="6000" b="1" i="0" u="none" strike="noStrike" dirty="0">
              <a:solidFill>
                <a:srgbClr val="091C78"/>
              </a:solidFill>
              <a:latin typeface="Gmarket Sans Bold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0113B442-8FD8-B5BF-E448-8D9FB54E60B2}"/>
              </a:ext>
            </a:extLst>
          </p:cNvPr>
          <p:cNvSpPr txBox="1"/>
          <p:nvPr/>
        </p:nvSpPr>
        <p:spPr>
          <a:xfrm>
            <a:off x="685800" y="1936376"/>
            <a:ext cx="4907872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172.16.0.0/24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46614EEC-9847-A83A-980C-BE25E38E2E8A}"/>
              </a:ext>
            </a:extLst>
          </p:cNvPr>
          <p:cNvSpPr txBox="1"/>
          <p:nvPr/>
        </p:nvSpPr>
        <p:spPr>
          <a:xfrm>
            <a:off x="685800" y="3543300"/>
            <a:ext cx="134112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10101100.00001000.00000000.00000000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CE2B3596-4D4E-20D5-A398-93BEB2AA08DB}"/>
              </a:ext>
            </a:extLst>
          </p:cNvPr>
          <p:cNvSpPr txBox="1"/>
          <p:nvPr/>
        </p:nvSpPr>
        <p:spPr>
          <a:xfrm>
            <a:off x="14249400" y="3543300"/>
            <a:ext cx="27432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/24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823E1E77-8D85-610A-2B64-7300E18CA751}"/>
              </a:ext>
            </a:extLst>
          </p:cNvPr>
          <p:cNvSpPr txBox="1"/>
          <p:nvPr/>
        </p:nvSpPr>
        <p:spPr>
          <a:xfrm>
            <a:off x="685800" y="4914900"/>
            <a:ext cx="134112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rgbClr val="FF0000"/>
                </a:solidFill>
                <a:latin typeface="Gmarket Sans Bold"/>
              </a:rPr>
              <a:t>10101100</a:t>
            </a: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.</a:t>
            </a:r>
            <a:r>
              <a:rPr lang="en-US" sz="3600" b="1" i="0" u="none" strike="noStrike" dirty="0">
                <a:solidFill>
                  <a:srgbClr val="FF0000"/>
                </a:solidFill>
                <a:latin typeface="Gmarket Sans Bold"/>
              </a:rPr>
              <a:t>00001000</a:t>
            </a: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.</a:t>
            </a:r>
            <a:r>
              <a:rPr lang="en-US" sz="3600" b="1" i="0" u="none" strike="noStrike" dirty="0">
                <a:solidFill>
                  <a:srgbClr val="FF0000"/>
                </a:solidFill>
                <a:latin typeface="Gmarket Sans Bold"/>
              </a:rPr>
              <a:t>00000000</a:t>
            </a: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.00000000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5D9E9BDA-9576-8E60-CAE7-07BFD950B521}"/>
              </a:ext>
            </a:extLst>
          </p:cNvPr>
          <p:cNvSpPr txBox="1"/>
          <p:nvPr/>
        </p:nvSpPr>
        <p:spPr>
          <a:xfrm>
            <a:off x="14249400" y="4914900"/>
            <a:ext cx="27432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/24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E15FE8B5-FF5E-4AE9-CEEE-2E93FF39B947}"/>
              </a:ext>
            </a:extLst>
          </p:cNvPr>
          <p:cNvSpPr txBox="1"/>
          <p:nvPr/>
        </p:nvSpPr>
        <p:spPr>
          <a:xfrm>
            <a:off x="685800" y="6183406"/>
            <a:ext cx="134112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rgbClr val="FF0000"/>
                </a:solidFill>
                <a:latin typeface="Gmarket Sans Bold"/>
              </a:rPr>
              <a:t>10101100</a:t>
            </a: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.</a:t>
            </a:r>
            <a:r>
              <a:rPr lang="en-US" sz="3600" b="1" i="0" u="none" strike="noStrike" dirty="0">
                <a:solidFill>
                  <a:srgbClr val="FF0000"/>
                </a:solidFill>
                <a:latin typeface="Gmarket Sans Bold"/>
              </a:rPr>
              <a:t>00001000</a:t>
            </a: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.</a:t>
            </a:r>
            <a:r>
              <a:rPr lang="en-US" sz="3600" b="1" i="0" u="none" strike="noStrike" dirty="0">
                <a:solidFill>
                  <a:srgbClr val="FF0000"/>
                </a:solidFill>
                <a:latin typeface="Gmarket Sans Bold"/>
              </a:rPr>
              <a:t>00000000</a:t>
            </a: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.00000000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298E6639-9845-D75F-684F-1C2059DB9CBA}"/>
              </a:ext>
            </a:extLst>
          </p:cNvPr>
          <p:cNvSpPr txBox="1"/>
          <p:nvPr/>
        </p:nvSpPr>
        <p:spPr>
          <a:xfrm>
            <a:off x="14258365" y="6183406"/>
            <a:ext cx="27432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고정 </a:t>
            </a:r>
            <a:r>
              <a:rPr lang="en-US" altLang="ko-KR" sz="3600" b="1" dirty="0">
                <a:solidFill>
                  <a:schemeClr val="bg1"/>
                </a:solidFill>
                <a:latin typeface="Gmarket Sans Bold"/>
              </a:rPr>
              <a:t>BIT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2AA3B2BF-36A7-3833-C005-5823626C6E23}"/>
              </a:ext>
            </a:extLst>
          </p:cNvPr>
          <p:cNvSpPr txBox="1"/>
          <p:nvPr/>
        </p:nvSpPr>
        <p:spPr>
          <a:xfrm>
            <a:off x="654424" y="7451912"/>
            <a:ext cx="134112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172.16.0.0 ~ 172.16.0.255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F86E58C8-355D-4F1C-13B6-37A68928A0A4}"/>
              </a:ext>
            </a:extLst>
          </p:cNvPr>
          <p:cNvSpPr txBox="1"/>
          <p:nvPr/>
        </p:nvSpPr>
        <p:spPr>
          <a:xfrm>
            <a:off x="14262847" y="7436224"/>
            <a:ext cx="27432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256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개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428961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0E16F-2D1A-B6A7-AF27-86F029C34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846BEA0-152B-2306-4CEF-D8F79B20C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AA2AEBED-797E-590B-4436-4BA8ADDE1452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6000" b="1" i="0" u="none" strike="noStrike" dirty="0">
                <a:solidFill>
                  <a:srgbClr val="091C78"/>
                </a:solidFill>
                <a:latin typeface="Gmarket Sans Bold"/>
              </a:rPr>
              <a:t>Subnet</a:t>
            </a:r>
            <a:endParaRPr lang="en-US" sz="6000" b="1" i="0" u="none" strike="noStrike" dirty="0">
              <a:solidFill>
                <a:srgbClr val="091C78"/>
              </a:solidFill>
              <a:latin typeface="Gmarket Sans Bold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943B0DBE-4796-7DE4-9C1B-B58ED9B23467}"/>
              </a:ext>
            </a:extLst>
          </p:cNvPr>
          <p:cNvSpPr txBox="1"/>
          <p:nvPr/>
        </p:nvSpPr>
        <p:spPr>
          <a:xfrm>
            <a:off x="807128" y="8128000"/>
            <a:ext cx="4907872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Server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07215BB2-2D0F-C403-C73D-72BCEA449A25}"/>
              </a:ext>
            </a:extLst>
          </p:cNvPr>
          <p:cNvSpPr txBox="1"/>
          <p:nvPr/>
        </p:nvSpPr>
        <p:spPr>
          <a:xfrm>
            <a:off x="12268200" y="8128000"/>
            <a:ext cx="4907872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Client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F568D9-8C5D-31FE-2B5A-35EF02C02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35" y="1930400"/>
            <a:ext cx="16804037" cy="72017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441BAC-7FB2-BA99-729A-0B0BD69B3F63}"/>
              </a:ext>
            </a:extLst>
          </p:cNvPr>
          <p:cNvSpPr txBox="1"/>
          <p:nvPr/>
        </p:nvSpPr>
        <p:spPr>
          <a:xfrm>
            <a:off x="825057" y="9250166"/>
            <a:ext cx="4907872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dirty="0">
                <a:solidFill>
                  <a:schemeClr val="bg1"/>
                </a:solidFill>
                <a:latin typeface="Gmarket Sans Bold"/>
              </a:rPr>
              <a:t>IP</a:t>
            </a: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 주소 분배 역할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949839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F465E-44A9-FA15-066F-9BEE2C7F0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A89CB4C-591E-94E0-26B7-EAC1617DE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5B65EAD2-1C21-0D0B-2287-F878715E6214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6000" b="1" i="0" u="none" strike="noStrike" dirty="0">
                <a:solidFill>
                  <a:srgbClr val="091C78"/>
                </a:solidFill>
                <a:latin typeface="Gmarket Sans Bold"/>
              </a:rPr>
              <a:t>Subnet</a:t>
            </a: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724288D9-A65C-3CCD-EDE5-CAA52A5AA99E}"/>
              </a:ext>
            </a:extLst>
          </p:cNvPr>
          <p:cNvSpPr txBox="1"/>
          <p:nvPr/>
        </p:nvSpPr>
        <p:spPr>
          <a:xfrm>
            <a:off x="807128" y="8128000"/>
            <a:ext cx="4907872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Server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60838806-EDB2-501E-82DF-A37984B6DA02}"/>
              </a:ext>
            </a:extLst>
          </p:cNvPr>
          <p:cNvSpPr txBox="1"/>
          <p:nvPr/>
        </p:nvSpPr>
        <p:spPr>
          <a:xfrm>
            <a:off x="12268200" y="8128000"/>
            <a:ext cx="4907872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Client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72B736-1F99-F208-EB2A-29E1BFEBF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99" y="3390900"/>
            <a:ext cx="17569401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51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59D5A-1BAC-01CD-2F53-BCE2E17A0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C0E6BDF-8F01-BB06-3667-5BD222850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0FA6600-F6EA-AF0E-C8CF-1D9D35223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735519"/>
            <a:ext cx="14363964" cy="79799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B7B27E-F830-185C-DCE5-4AC0EE9E9809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6000" b="1" i="0" u="none" strike="noStrike" dirty="0">
                <a:solidFill>
                  <a:srgbClr val="091C78"/>
                </a:solidFill>
                <a:latin typeface="Gmarket Sans Bold"/>
              </a:rPr>
              <a:t>Subnet</a:t>
            </a:r>
          </a:p>
        </p:txBody>
      </p:sp>
    </p:spTree>
    <p:extLst>
      <p:ext uri="{BB962C8B-B14F-4D97-AF65-F5344CB8AC3E}">
        <p14:creationId xmlns:p14="http://schemas.microsoft.com/office/powerpoint/2010/main" val="3946246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AD117-89B7-71E4-31BE-7E83EF663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0A939FE-0147-43A9-6A65-577F439C8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14" name="TextBox 5">
            <a:extLst>
              <a:ext uri="{FF2B5EF4-FFF2-40B4-BE49-F238E27FC236}">
                <a16:creationId xmlns:a16="http://schemas.microsoft.com/office/drawing/2014/main" id="{E89A4AC2-485E-3244-A10C-8DE0BFD5DB4B}"/>
              </a:ext>
            </a:extLst>
          </p:cNvPr>
          <p:cNvSpPr txBox="1"/>
          <p:nvPr/>
        </p:nvSpPr>
        <p:spPr>
          <a:xfrm>
            <a:off x="1241764" y="5981700"/>
            <a:ext cx="7193872" cy="16794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Internet Gateway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에 </a:t>
            </a:r>
            <a:b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</a:b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라우팅 된 </a:t>
            </a:r>
            <a:r>
              <a:rPr lang="ko-KR" altLang="en-US" sz="3600" b="1" i="0" u="none" strike="noStrike" dirty="0" err="1">
                <a:solidFill>
                  <a:schemeClr val="bg1"/>
                </a:solidFill>
                <a:latin typeface="Gmarket Sans Bold"/>
              </a:rPr>
              <a:t>서브넷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523BCA0B-336D-A308-F812-BD839B995945}"/>
              </a:ext>
            </a:extLst>
          </p:cNvPr>
          <p:cNvSpPr txBox="1"/>
          <p:nvPr/>
        </p:nvSpPr>
        <p:spPr>
          <a:xfrm>
            <a:off x="12268200" y="8128000"/>
            <a:ext cx="4907872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Client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505F52B3-5F1E-94E9-622B-EC2D886DB0F9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6000" b="1" dirty="0">
                <a:solidFill>
                  <a:srgbClr val="091C78"/>
                </a:solidFill>
                <a:latin typeface="Gmarket Sans Bold"/>
              </a:rPr>
              <a:t>Public </a:t>
            </a:r>
            <a:r>
              <a:rPr lang="en-US" altLang="ko-KR" sz="6000" b="1" i="0" u="none" strike="noStrike" dirty="0">
                <a:solidFill>
                  <a:srgbClr val="091C78"/>
                </a:solidFill>
                <a:latin typeface="Gmarket Sans Bold"/>
              </a:rPr>
              <a:t>Subnet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3B7D59-0D9B-F118-4A79-7D1A73550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001" y="1060450"/>
            <a:ext cx="8305800" cy="87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64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27863-4AF7-B2F3-96BA-7E827524B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413F63E-233C-AD53-00C2-C6947E7AA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14" name="TextBox 5">
            <a:extLst>
              <a:ext uri="{FF2B5EF4-FFF2-40B4-BE49-F238E27FC236}">
                <a16:creationId xmlns:a16="http://schemas.microsoft.com/office/drawing/2014/main" id="{A9F76F35-C846-4CD2-DFC5-6E3A7F4283BD}"/>
              </a:ext>
            </a:extLst>
          </p:cNvPr>
          <p:cNvSpPr txBox="1"/>
          <p:nvPr/>
        </p:nvSpPr>
        <p:spPr>
          <a:xfrm>
            <a:off x="1241764" y="5981700"/>
            <a:ext cx="7193872" cy="16794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Internet Gateway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에 </a:t>
            </a:r>
            <a:b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</a:b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라우팅 되지 않은 </a:t>
            </a:r>
            <a:r>
              <a:rPr lang="ko-KR" altLang="en-US" sz="3600" b="1" i="0" u="none" strike="noStrike" dirty="0" err="1">
                <a:solidFill>
                  <a:schemeClr val="bg1"/>
                </a:solidFill>
                <a:latin typeface="Gmarket Sans Bold"/>
              </a:rPr>
              <a:t>서브넷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82FF0057-7B12-DF17-C690-34E0D7041A7F}"/>
              </a:ext>
            </a:extLst>
          </p:cNvPr>
          <p:cNvSpPr txBox="1"/>
          <p:nvPr/>
        </p:nvSpPr>
        <p:spPr>
          <a:xfrm>
            <a:off x="12268200" y="8128000"/>
            <a:ext cx="4907872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Client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2393D718-4B79-0C5C-FB11-5358D90714C2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6000" b="1" dirty="0">
                <a:solidFill>
                  <a:srgbClr val="091C78"/>
                </a:solidFill>
                <a:latin typeface="Gmarket Sans Bold"/>
              </a:rPr>
              <a:t>Private </a:t>
            </a:r>
            <a:r>
              <a:rPr lang="en-US" altLang="ko-KR" sz="6000" b="1" i="0" u="none" strike="noStrike" dirty="0">
                <a:solidFill>
                  <a:srgbClr val="091C78"/>
                </a:solidFill>
                <a:latin typeface="Gmarket Sans Bold"/>
              </a:rPr>
              <a:t>Subnet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F90641-B0BF-3EC1-D92E-7BBC4E30B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1181100"/>
            <a:ext cx="8034306" cy="87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43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36B5C-1EFC-2838-5D0E-63E729091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0ABDFD5-A7D8-69EB-B011-CA0990800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15" name="TextBox 5">
            <a:extLst>
              <a:ext uri="{FF2B5EF4-FFF2-40B4-BE49-F238E27FC236}">
                <a16:creationId xmlns:a16="http://schemas.microsoft.com/office/drawing/2014/main" id="{1725A83B-E7D9-D118-2313-F07487FD1924}"/>
              </a:ext>
            </a:extLst>
          </p:cNvPr>
          <p:cNvSpPr txBox="1"/>
          <p:nvPr/>
        </p:nvSpPr>
        <p:spPr>
          <a:xfrm>
            <a:off x="8245441" y="2508758"/>
            <a:ext cx="6477000" cy="18496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외부에서 서브넷의 리소스에 접근하고 할 경우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15B4D1EA-9683-044A-28F9-96120460818B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6000" b="1" dirty="0">
                <a:solidFill>
                  <a:srgbClr val="091C78"/>
                </a:solidFill>
                <a:latin typeface="Gmarket Sans Bold"/>
              </a:rPr>
              <a:t>Internet Gateway</a:t>
            </a:r>
            <a:endParaRPr lang="en-US" altLang="ko-KR" sz="6000" b="1" i="0" u="none" strike="noStrike" dirty="0">
              <a:solidFill>
                <a:srgbClr val="091C78"/>
              </a:solidFill>
              <a:latin typeface="Gmarket Sans 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CF90A7-0C15-4348-2959-3BD0C5D07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928" y="2448948"/>
            <a:ext cx="5927759" cy="634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42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C4A77-0E94-4E43-4BA6-605730A9B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37E73E9-A252-7541-A225-828AD645B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BCC4E713-E354-90E9-2333-EEB8DB6214F1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6000" b="1" i="0" u="none" strike="noStrike" dirty="0">
                <a:solidFill>
                  <a:srgbClr val="091C78"/>
                </a:solidFill>
                <a:latin typeface="Gmarket Sans Bold"/>
              </a:rPr>
              <a:t>EC2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2161AC-BB2A-FFB2-5C01-58B57A6D9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72446"/>
            <a:ext cx="9464853" cy="7047753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9DC42896-8408-1BF5-754C-FDB4B8A086B8}"/>
              </a:ext>
            </a:extLst>
          </p:cNvPr>
          <p:cNvSpPr txBox="1"/>
          <p:nvPr/>
        </p:nvSpPr>
        <p:spPr>
          <a:xfrm>
            <a:off x="10150653" y="3619500"/>
            <a:ext cx="64770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Cloud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3998062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18EFE-AA9D-866E-17FC-09E938C86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1BAD14D-9000-92C9-8F85-C51CF5F28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D067A3A5-F0CA-A3FA-5DE9-814F24467C7D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6000" b="1" i="0" u="none" strike="noStrike" dirty="0">
                <a:solidFill>
                  <a:srgbClr val="091C78"/>
                </a:solidFill>
                <a:latin typeface="Gmarket Sans Bold"/>
              </a:rPr>
              <a:t>EC2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8E9AE7BB-37B0-318B-9AB0-D7E208DBC225}"/>
              </a:ext>
            </a:extLst>
          </p:cNvPr>
          <p:cNvSpPr txBox="1"/>
          <p:nvPr/>
        </p:nvSpPr>
        <p:spPr>
          <a:xfrm>
            <a:off x="10150653" y="3619500"/>
            <a:ext cx="64770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Cloud Virtual Machine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3F5739-1FA3-3A1D-F3D8-731638B24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354935"/>
            <a:ext cx="16764000" cy="736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84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03E2A-A1BE-1809-94A6-9DDD800B7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9AFC532-36CD-2AE2-CF1C-445BA578D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CC7D4A66-D0BD-8EDE-E604-A4F0A01BAD26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6000" b="1" i="0" u="none" strike="noStrike" dirty="0">
                <a:solidFill>
                  <a:srgbClr val="091C78"/>
                </a:solidFill>
                <a:latin typeface="Gmarket Sans Bold"/>
              </a:rPr>
              <a:t>EC2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5B2FB5-7480-CD80-109E-6164ABDFF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930400"/>
            <a:ext cx="16764000" cy="780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2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A34B07AA-5AD9-AE52-CD03-4D047418FA70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6000" b="1" i="0" u="none" strike="noStrike" dirty="0">
                <a:solidFill>
                  <a:srgbClr val="091C78"/>
                </a:solidFill>
                <a:latin typeface="Gmarket Sans Bold"/>
              </a:rPr>
              <a:t>AWS</a:t>
            </a:r>
            <a:endParaRPr lang="en-US" sz="6000" b="1" i="0" u="none" strike="noStrike" dirty="0">
              <a:solidFill>
                <a:srgbClr val="091C78"/>
              </a:solidFill>
              <a:latin typeface="Gmarket Sans 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D5632C-F34F-46E8-D37F-53A58239C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94653"/>
            <a:ext cx="17373600" cy="853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38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6873D-6480-6124-47D3-F3BCAEB7E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9B60AEF-5307-45B3-12FA-E15773B6E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B2F43483-07CD-D6B7-8DA9-158C0C609C64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6000" b="1" i="0" u="none" strike="noStrike" dirty="0">
                <a:solidFill>
                  <a:srgbClr val="091C78"/>
                </a:solidFill>
                <a:latin typeface="Gmarket Sans Bold"/>
              </a:rPr>
              <a:t>EC2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96A846-058B-3574-A358-BB29D93C8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2445124"/>
            <a:ext cx="17526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09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D0354-0985-8746-C132-9294A53DE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9C0513A-8F8D-A704-E2B3-C5EFD5FFF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1CB0BB90-899A-BB57-DF3F-10C7C6565604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6000" b="1" i="0" u="none" strike="noStrike" dirty="0">
                <a:solidFill>
                  <a:srgbClr val="091C78"/>
                </a:solidFill>
                <a:latin typeface="Gmarket Sans Bold"/>
              </a:rPr>
              <a:t>EC2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8A0AB00-187F-545C-F0AA-A75FFD0D44CB}"/>
              </a:ext>
            </a:extLst>
          </p:cNvPr>
          <p:cNvSpPr txBox="1"/>
          <p:nvPr/>
        </p:nvSpPr>
        <p:spPr>
          <a:xfrm>
            <a:off x="9184341" y="6819900"/>
            <a:ext cx="82296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Random 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관리자 </a:t>
            </a: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Password 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생성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F2B0D1-22BF-F496-58B2-B26C83B45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576" y="1790700"/>
            <a:ext cx="7924800" cy="8123749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8391CBBF-5257-FED0-5FE1-547BF759A2BB}"/>
              </a:ext>
            </a:extLst>
          </p:cNvPr>
          <p:cNvSpPr txBox="1"/>
          <p:nvPr/>
        </p:nvSpPr>
        <p:spPr>
          <a:xfrm>
            <a:off x="8534400" y="2616200"/>
            <a:ext cx="82296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EC2 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내부 </a:t>
            </a: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Public Key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로 암호화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B512A5EC-109A-6984-3F73-F376962A79E5}"/>
              </a:ext>
            </a:extLst>
          </p:cNvPr>
          <p:cNvSpPr txBox="1"/>
          <p:nvPr/>
        </p:nvSpPr>
        <p:spPr>
          <a:xfrm>
            <a:off x="-26894" y="4457700"/>
            <a:ext cx="66294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>
                <a:solidFill>
                  <a:schemeClr val="bg1"/>
                </a:solidFill>
                <a:latin typeface="Gmarket Sans Bold"/>
              </a:rPr>
              <a:t>User Private Key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로 복호화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541353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75B72-6993-4243-EAD5-DB4D67FD2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3698170-5F35-7F1E-4FF0-4198D2883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9E785C71-1F49-78D5-53A4-9B96B18D5111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6000" b="1" i="0" u="none" strike="noStrike" dirty="0">
                <a:solidFill>
                  <a:srgbClr val="091C78"/>
                </a:solidFill>
                <a:latin typeface="Gmarket Sans Bold"/>
              </a:rPr>
              <a:t>EC2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D173B12F-4027-60E4-04A3-7FA3961D6953}"/>
              </a:ext>
            </a:extLst>
          </p:cNvPr>
          <p:cNvSpPr txBox="1"/>
          <p:nvPr/>
        </p:nvSpPr>
        <p:spPr>
          <a:xfrm>
            <a:off x="10972800" y="1060450"/>
            <a:ext cx="64770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Gmarket Sans Bold"/>
              </a:rPr>
              <a:t>EC2 </a:t>
            </a: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내부 </a:t>
            </a:r>
            <a:r>
              <a:rPr lang="en-US" altLang="ko-KR" sz="3600" b="1" dirty="0">
                <a:solidFill>
                  <a:schemeClr val="bg1"/>
                </a:solidFill>
                <a:latin typeface="Gmarket Sans Bold"/>
              </a:rPr>
              <a:t>Public Key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CAECF9F-2D59-5730-8D71-7523191A8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70" y="2505262"/>
            <a:ext cx="17020860" cy="2565400"/>
          </a:xfrm>
          <a:prstGeom prst="rect">
            <a:avLst/>
          </a:prstGeom>
        </p:spPr>
      </p:pic>
      <p:sp>
        <p:nvSpPr>
          <p:cNvPr id="11" name="TextBox 5">
            <a:extLst>
              <a:ext uri="{FF2B5EF4-FFF2-40B4-BE49-F238E27FC236}">
                <a16:creationId xmlns:a16="http://schemas.microsoft.com/office/drawing/2014/main" id="{8915D632-B51A-3EB4-432A-2A712DB966D7}"/>
              </a:ext>
            </a:extLst>
          </p:cNvPr>
          <p:cNvSpPr txBox="1"/>
          <p:nvPr/>
        </p:nvSpPr>
        <p:spPr>
          <a:xfrm>
            <a:off x="655982" y="6026524"/>
            <a:ext cx="64770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사용자는 </a:t>
            </a: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Public Key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938075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EDBFC-285C-2E3A-167C-F5E9D026B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98B0E63-BD00-CC77-4077-78CE067AA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E3C6BB69-28D6-49F2-BE0E-C5390260B904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6000" b="1" i="0" u="none" strike="noStrike" dirty="0">
                <a:solidFill>
                  <a:srgbClr val="091C78"/>
                </a:solidFill>
                <a:latin typeface="Gmarket Sans Bold"/>
              </a:rPr>
              <a:t>실습</a:t>
            </a:r>
            <a:endParaRPr lang="en-US" altLang="ko-KR" sz="6000" b="1" i="0" u="none" strike="noStrike" dirty="0">
              <a:solidFill>
                <a:srgbClr val="091C78"/>
              </a:solidFill>
              <a:latin typeface="Gmarket Sans 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FD61F9-AC9B-1C13-F135-E25AAAAF2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24990"/>
            <a:ext cx="8153400" cy="8571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F52B9D-02DB-A7AF-C79E-27CD23C080B5}"/>
              </a:ext>
            </a:extLst>
          </p:cNvPr>
          <p:cNvSpPr txBox="1"/>
          <p:nvPr/>
        </p:nvSpPr>
        <p:spPr>
          <a:xfrm>
            <a:off x="8610600" y="952226"/>
            <a:ext cx="2729883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i="0" u="none" strike="noStrike">
                <a:solidFill>
                  <a:schemeClr val="bg1"/>
                </a:solidFill>
                <a:latin typeface="Gmarket Sans Bold"/>
              </a:rPr>
              <a:t>시나리오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D865E6-59F3-D83B-6A24-76C67C49EF77}"/>
              </a:ext>
            </a:extLst>
          </p:cNvPr>
          <p:cNvSpPr txBox="1"/>
          <p:nvPr/>
        </p:nvSpPr>
        <p:spPr>
          <a:xfrm>
            <a:off x="8610600" y="2171426"/>
            <a:ext cx="3810000" cy="482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2400" b="1" i="0" u="none" strike="noStrike" dirty="0">
                <a:solidFill>
                  <a:schemeClr val="bg1"/>
                </a:solidFill>
                <a:latin typeface="Gmarket Sans Bold"/>
              </a:rPr>
              <a:t>1. Region</a:t>
            </a:r>
            <a:r>
              <a:rPr lang="ko-KR" altLang="en-US" sz="2400" b="1" i="0" u="none" strike="noStrike" dirty="0">
                <a:solidFill>
                  <a:schemeClr val="bg1"/>
                </a:solidFill>
                <a:latin typeface="Gmarket Sans Bold"/>
              </a:rPr>
              <a:t>은 서울이다</a:t>
            </a:r>
            <a:r>
              <a:rPr lang="en-US" altLang="ko-KR" sz="2400" b="1" i="0" u="none" strike="noStrike" dirty="0">
                <a:solidFill>
                  <a:schemeClr val="bg1"/>
                </a:solidFill>
                <a:latin typeface="Gmarket Sans Bold"/>
              </a:rPr>
              <a:t>.</a:t>
            </a:r>
            <a:endParaRPr lang="en-US" sz="24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1571A-ED44-BAB4-7848-CA270E3C26DA}"/>
              </a:ext>
            </a:extLst>
          </p:cNvPr>
          <p:cNvSpPr txBox="1"/>
          <p:nvPr/>
        </p:nvSpPr>
        <p:spPr>
          <a:xfrm>
            <a:off x="8610600" y="2831826"/>
            <a:ext cx="8763000" cy="482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2400" b="1" dirty="0">
                <a:solidFill>
                  <a:schemeClr val="bg1"/>
                </a:solidFill>
                <a:latin typeface="Gmarket Sans Bold"/>
              </a:rPr>
              <a:t>2</a:t>
            </a:r>
            <a:r>
              <a:rPr lang="en-US" sz="2400" b="1" i="0" u="none" strike="noStrike" dirty="0">
                <a:solidFill>
                  <a:schemeClr val="bg1"/>
                </a:solidFill>
                <a:latin typeface="Gmarket Sans Bold"/>
              </a:rPr>
              <a:t>. </a:t>
            </a:r>
            <a:r>
              <a:rPr lang="ko-KR" altLang="en-US" sz="2400" b="1" i="0" u="none" strike="noStrike" dirty="0">
                <a:solidFill>
                  <a:schemeClr val="bg1"/>
                </a:solidFill>
                <a:latin typeface="Gmarket Sans Bold"/>
              </a:rPr>
              <a:t>고가용성을 활용하기 위해 가용영역을 </a:t>
            </a:r>
            <a:r>
              <a:rPr lang="en-US" altLang="ko-KR" sz="2400" b="1" i="0" u="none" strike="noStrike" dirty="0">
                <a:solidFill>
                  <a:schemeClr val="bg1"/>
                </a:solidFill>
                <a:latin typeface="Gmarket Sans Bold"/>
              </a:rPr>
              <a:t>A</a:t>
            </a:r>
            <a:r>
              <a:rPr lang="ko-KR" altLang="en-US" sz="2400" b="1" i="0" u="none" strike="noStrike" dirty="0">
                <a:solidFill>
                  <a:schemeClr val="bg1"/>
                </a:solidFill>
                <a:latin typeface="Gmarket Sans Bold"/>
              </a:rPr>
              <a:t>와 </a:t>
            </a:r>
            <a:r>
              <a:rPr lang="en-US" altLang="ko-KR" sz="2400" b="1" i="0" u="none" strike="noStrike" dirty="0">
                <a:solidFill>
                  <a:schemeClr val="bg1"/>
                </a:solidFill>
                <a:latin typeface="Gmarket Sans Bold"/>
              </a:rPr>
              <a:t>C</a:t>
            </a:r>
            <a:r>
              <a:rPr lang="ko-KR" altLang="en-US" sz="2400" b="1" i="0" u="none" strike="noStrike" dirty="0">
                <a:solidFill>
                  <a:schemeClr val="bg1"/>
                </a:solidFill>
                <a:latin typeface="Gmarket Sans Bold"/>
              </a:rPr>
              <a:t>를 사용한다</a:t>
            </a:r>
            <a:r>
              <a:rPr lang="en-US" altLang="ko-KR" sz="2400" b="1" i="0" u="none" strike="noStrike" dirty="0">
                <a:solidFill>
                  <a:schemeClr val="bg1"/>
                </a:solidFill>
                <a:latin typeface="Gmarket Sans Bold"/>
              </a:rPr>
              <a:t>.</a:t>
            </a:r>
            <a:endParaRPr lang="en-US" sz="24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A82667-F00A-5705-70B4-7CB7FBE175AF}"/>
              </a:ext>
            </a:extLst>
          </p:cNvPr>
          <p:cNvSpPr txBox="1"/>
          <p:nvPr/>
        </p:nvSpPr>
        <p:spPr>
          <a:xfrm>
            <a:off x="8610600" y="3530326"/>
            <a:ext cx="8763000" cy="482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2400" b="1" i="0" u="none" strike="noStrike" dirty="0">
                <a:solidFill>
                  <a:schemeClr val="bg1"/>
                </a:solidFill>
                <a:latin typeface="Gmarket Sans Bold"/>
              </a:rPr>
              <a:t>3. IP</a:t>
            </a:r>
            <a:r>
              <a:rPr lang="ko-KR" altLang="en-US" sz="2400" b="1" i="0" u="none" strike="noStrike" dirty="0">
                <a:solidFill>
                  <a:schemeClr val="bg1"/>
                </a:solidFill>
                <a:latin typeface="Gmarket Sans Bold"/>
              </a:rPr>
              <a:t>주소 대역대는 </a:t>
            </a:r>
            <a:r>
              <a:rPr lang="en-US" altLang="ko-KR" sz="2400" b="1" i="0" u="none" strike="noStrike" dirty="0">
                <a:solidFill>
                  <a:schemeClr val="bg1"/>
                </a:solidFill>
                <a:latin typeface="Gmarket Sans Bold"/>
              </a:rPr>
              <a:t>CIDR</a:t>
            </a:r>
            <a:r>
              <a:rPr lang="ko-KR" altLang="en-US" sz="2400" b="1" i="0" u="none" strike="noStrike" dirty="0">
                <a:solidFill>
                  <a:schemeClr val="bg1"/>
                </a:solidFill>
                <a:latin typeface="Gmarket Sans Bold"/>
              </a:rPr>
              <a:t>을 활용하여 자유롭게 설정한다</a:t>
            </a:r>
            <a:r>
              <a:rPr lang="en-US" altLang="ko-KR" sz="2400" b="1" i="0" u="none" strike="noStrike" dirty="0">
                <a:solidFill>
                  <a:schemeClr val="bg1"/>
                </a:solidFill>
                <a:latin typeface="Gmarket Sans Bold"/>
              </a:rPr>
              <a:t>.   </a:t>
            </a:r>
            <a:endParaRPr lang="en-US" sz="24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F47CDD-4988-FF42-CC3D-9DEF59F93515}"/>
              </a:ext>
            </a:extLst>
          </p:cNvPr>
          <p:cNvSpPr txBox="1"/>
          <p:nvPr/>
        </p:nvSpPr>
        <p:spPr>
          <a:xfrm>
            <a:off x="8610600" y="4269886"/>
            <a:ext cx="8763000" cy="12921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2400" b="1" dirty="0">
                <a:solidFill>
                  <a:schemeClr val="bg1"/>
                </a:solidFill>
                <a:latin typeface="Gmarket Sans Bold"/>
              </a:rPr>
              <a:t>4</a:t>
            </a:r>
            <a:r>
              <a:rPr lang="en-US" sz="2400" b="1" i="0" u="none" strike="noStrike" dirty="0">
                <a:solidFill>
                  <a:schemeClr val="bg1"/>
                </a:solidFill>
                <a:latin typeface="Gmarket Sans Bold"/>
              </a:rPr>
              <a:t>. </a:t>
            </a:r>
            <a:r>
              <a:rPr lang="ko-KR" altLang="en-US" sz="2400" b="1" i="0" u="none" strike="noStrike" dirty="0">
                <a:solidFill>
                  <a:schemeClr val="bg1"/>
                </a:solidFill>
                <a:latin typeface="Gmarket Sans Bold"/>
              </a:rPr>
              <a:t>서브넷은 총 </a:t>
            </a:r>
            <a:r>
              <a:rPr lang="en-US" altLang="ko-KR" sz="2400" b="1" i="0" u="none" strike="noStrike" dirty="0">
                <a:solidFill>
                  <a:schemeClr val="bg1"/>
                </a:solidFill>
                <a:latin typeface="Gmarket Sans Bold"/>
              </a:rPr>
              <a:t>4</a:t>
            </a:r>
            <a:r>
              <a:rPr lang="ko-KR" altLang="en-US" sz="2400" b="1" i="0" u="none" strike="noStrike" dirty="0">
                <a:solidFill>
                  <a:schemeClr val="bg1"/>
                </a:solidFill>
                <a:latin typeface="Gmarket Sans Bold"/>
              </a:rPr>
              <a:t>개로 </a:t>
            </a:r>
            <a:r>
              <a:rPr lang="ko-KR" altLang="en-US" sz="2400" b="1" i="0" u="none" strike="noStrike" dirty="0" err="1">
                <a:solidFill>
                  <a:schemeClr val="bg1"/>
                </a:solidFill>
                <a:latin typeface="Gmarket Sans Bold"/>
              </a:rPr>
              <a:t>이루어져있으며</a:t>
            </a:r>
            <a:endParaRPr lang="en-US" altLang="ko-KR" sz="2400" b="1" i="0" u="none" strike="noStrike" dirty="0">
              <a:solidFill>
                <a:schemeClr val="bg1"/>
              </a:solidFill>
              <a:latin typeface="Gmarket Sans Bold"/>
            </a:endParaRPr>
          </a:p>
          <a:p>
            <a:pPr lvl="0" algn="ctr">
              <a:lnSpc>
                <a:spcPct val="116199"/>
              </a:lnSpc>
            </a:pPr>
            <a:r>
              <a:rPr lang="ko-KR" altLang="en-US" sz="2400" b="1" i="0" u="none" strike="noStrike" dirty="0">
                <a:solidFill>
                  <a:schemeClr val="bg1"/>
                </a:solidFill>
                <a:latin typeface="Gmarket Sans Bold"/>
              </a:rPr>
              <a:t> </a:t>
            </a:r>
            <a:r>
              <a:rPr lang="en-US" altLang="ko-KR" sz="2400" b="1" i="0" u="none" strike="noStrike" dirty="0">
                <a:solidFill>
                  <a:schemeClr val="bg1"/>
                </a:solidFill>
                <a:latin typeface="Gmarket Sans Bold"/>
              </a:rPr>
              <a:t>Public Subnet 2, </a:t>
            </a:r>
            <a:r>
              <a:rPr lang="ko-KR" altLang="en-US" sz="2400" b="1" i="0" u="none" strike="noStrike" dirty="0">
                <a:solidFill>
                  <a:schemeClr val="bg1"/>
                </a:solidFill>
                <a:latin typeface="Gmarket Sans Bold"/>
              </a:rPr>
              <a:t> </a:t>
            </a:r>
            <a:r>
              <a:rPr lang="en-US" altLang="ko-KR" sz="2400" b="1" i="0" u="none" strike="noStrike" dirty="0">
                <a:solidFill>
                  <a:schemeClr val="bg1"/>
                </a:solidFill>
                <a:latin typeface="Gmarket Sans Bold"/>
              </a:rPr>
              <a:t>Private Subnet 2</a:t>
            </a:r>
            <a:r>
              <a:rPr lang="ko-KR" altLang="en-US" sz="2400" b="1" i="0" u="none" strike="noStrike" dirty="0">
                <a:solidFill>
                  <a:schemeClr val="bg1"/>
                </a:solidFill>
                <a:latin typeface="Gmarket Sans Bold"/>
              </a:rPr>
              <a:t>개이다</a:t>
            </a:r>
            <a:r>
              <a:rPr lang="en-US" altLang="ko-KR" sz="2400" b="1" i="0" u="none" strike="noStrike" dirty="0">
                <a:solidFill>
                  <a:schemeClr val="bg1"/>
                </a:solidFill>
                <a:latin typeface="Gmarket Sans Bold"/>
              </a:rPr>
              <a:t>.</a:t>
            </a:r>
          </a:p>
          <a:p>
            <a:pPr lvl="0" algn="ctr">
              <a:lnSpc>
                <a:spcPct val="116199"/>
              </a:lnSpc>
            </a:pPr>
            <a:endParaRPr lang="en-US" sz="24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EC09547-4F81-F13F-AA6C-AC40F316D0EB}"/>
              </a:ext>
            </a:extLst>
          </p:cNvPr>
          <p:cNvCxnSpPr/>
          <p:nvPr/>
        </p:nvCxnSpPr>
        <p:spPr>
          <a:xfrm>
            <a:off x="5029200" y="64389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8E59EEB-70C1-B378-3F8B-A0F8CED7FA03}"/>
              </a:ext>
            </a:extLst>
          </p:cNvPr>
          <p:cNvSpPr txBox="1"/>
          <p:nvPr/>
        </p:nvSpPr>
        <p:spPr>
          <a:xfrm>
            <a:off x="8610600" y="5843947"/>
            <a:ext cx="8763000" cy="12921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2400" b="1" i="0" u="none" strike="noStrike" dirty="0">
                <a:solidFill>
                  <a:schemeClr val="bg1"/>
                </a:solidFill>
                <a:latin typeface="Gmarket Sans Bold"/>
              </a:rPr>
              <a:t>5. Internet </a:t>
            </a:r>
            <a:r>
              <a:rPr lang="en-US" sz="2400" b="1" i="0" u="none" strike="noStrike" dirty="0" err="1">
                <a:solidFill>
                  <a:schemeClr val="bg1"/>
                </a:solidFill>
                <a:latin typeface="Gmarket Sans Bold"/>
              </a:rPr>
              <a:t>GateWay</a:t>
            </a:r>
            <a:r>
              <a:rPr lang="ko-KR" altLang="en-US" sz="2400" b="1" dirty="0">
                <a:solidFill>
                  <a:schemeClr val="bg1"/>
                </a:solidFill>
                <a:latin typeface="Gmarket Sans Bold"/>
              </a:rPr>
              <a:t>를 </a:t>
            </a:r>
            <a:r>
              <a:rPr lang="en-US" altLang="ko-KR" sz="2400" b="1" dirty="0">
                <a:solidFill>
                  <a:schemeClr val="bg1"/>
                </a:solidFill>
                <a:latin typeface="Gmarket Sans Bold"/>
              </a:rPr>
              <a:t>Public Subnet Group</a:t>
            </a:r>
            <a:r>
              <a:rPr lang="ko-KR" altLang="en-US" sz="2400" b="1" dirty="0">
                <a:solidFill>
                  <a:schemeClr val="bg1"/>
                </a:solidFill>
                <a:latin typeface="Gmarket Sans Bold"/>
              </a:rPr>
              <a:t>으로 </a:t>
            </a:r>
            <a:r>
              <a:rPr lang="en-US" altLang="ko-KR" sz="2400" b="1" dirty="0">
                <a:solidFill>
                  <a:schemeClr val="bg1"/>
                </a:solidFill>
                <a:latin typeface="Gmarket Sans Bold"/>
              </a:rPr>
              <a:t>Routing </a:t>
            </a:r>
            <a:r>
              <a:rPr lang="ko-KR" altLang="en-US" sz="2400" b="1" dirty="0">
                <a:solidFill>
                  <a:schemeClr val="bg1"/>
                </a:solidFill>
                <a:latin typeface="Gmarket Sans Bold"/>
              </a:rPr>
              <a:t>시킨다</a:t>
            </a:r>
            <a:r>
              <a:rPr lang="en-US" altLang="ko-KR" sz="2400" b="1" dirty="0">
                <a:solidFill>
                  <a:schemeClr val="bg1"/>
                </a:solidFill>
                <a:latin typeface="Gmarket Sans Bold"/>
              </a:rPr>
              <a:t>.</a:t>
            </a:r>
            <a:endParaRPr lang="en-US" sz="24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A689C2-020E-C120-E0B8-80542DDE871A}"/>
              </a:ext>
            </a:extLst>
          </p:cNvPr>
          <p:cNvSpPr txBox="1"/>
          <p:nvPr/>
        </p:nvSpPr>
        <p:spPr>
          <a:xfrm>
            <a:off x="8610600" y="7423557"/>
            <a:ext cx="8763000" cy="615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2400" b="1" dirty="0">
                <a:solidFill>
                  <a:schemeClr val="bg1"/>
                </a:solidFill>
                <a:latin typeface="Gmarket Sans Bold"/>
              </a:rPr>
              <a:t>6</a:t>
            </a:r>
            <a:r>
              <a:rPr lang="en-US" sz="2400" b="1" i="0" u="none" strike="noStrike" dirty="0">
                <a:solidFill>
                  <a:schemeClr val="bg1"/>
                </a:solidFill>
                <a:latin typeface="Gmarket Sans Bold"/>
              </a:rPr>
              <a:t>. EC2</a:t>
            </a:r>
            <a:r>
              <a:rPr lang="ko-KR" altLang="en-US" sz="2400" b="1" i="0" u="none" strike="noStrike" dirty="0">
                <a:solidFill>
                  <a:schemeClr val="bg1"/>
                </a:solidFill>
                <a:latin typeface="Gmarket Sans Bold"/>
              </a:rPr>
              <a:t>는 </a:t>
            </a:r>
            <a:r>
              <a:rPr lang="en-US" altLang="ko-KR" sz="2400" b="1" i="0" u="none" strike="noStrike" dirty="0">
                <a:solidFill>
                  <a:schemeClr val="bg1"/>
                </a:solidFill>
                <a:latin typeface="Gmarket Sans Bold"/>
              </a:rPr>
              <a:t>T2</a:t>
            </a:r>
            <a:r>
              <a:rPr lang="ko-KR" altLang="en-US" sz="2400" b="1" i="0" u="none" strike="noStrike" dirty="0">
                <a:solidFill>
                  <a:schemeClr val="bg1"/>
                </a:solidFill>
                <a:latin typeface="Gmarket Sans Bold"/>
              </a:rPr>
              <a:t>를 크기로 하며 </a:t>
            </a:r>
            <a:r>
              <a:rPr lang="en-US" altLang="ko-KR" sz="2400" b="1" i="0" u="none" strike="noStrike" dirty="0">
                <a:solidFill>
                  <a:schemeClr val="bg1"/>
                </a:solidFill>
                <a:latin typeface="Gmarket Sans Bold"/>
              </a:rPr>
              <a:t>AMI</a:t>
            </a:r>
            <a:r>
              <a:rPr lang="ko-KR" altLang="en-US" sz="2400" b="1" i="0" u="none" strike="noStrike" dirty="0">
                <a:solidFill>
                  <a:schemeClr val="bg1"/>
                </a:solidFill>
                <a:latin typeface="Gmarket Sans Bold"/>
              </a:rPr>
              <a:t>는 </a:t>
            </a:r>
            <a:r>
              <a:rPr lang="en-US" altLang="ko-KR" sz="2400" b="1" i="0" u="none" strike="noStrike" dirty="0">
                <a:solidFill>
                  <a:schemeClr val="bg1"/>
                </a:solidFill>
                <a:latin typeface="Gmarket Sans Bold"/>
              </a:rPr>
              <a:t>U</a:t>
            </a:r>
            <a:r>
              <a:rPr lang="en-US" altLang="ko-KR" sz="2400" b="1" dirty="0">
                <a:solidFill>
                  <a:schemeClr val="bg1"/>
                </a:solidFill>
                <a:latin typeface="Gmarket Sans Bold"/>
              </a:rPr>
              <a:t>b</a:t>
            </a:r>
            <a:r>
              <a:rPr lang="en-US" altLang="ko-KR" sz="2400" b="1" i="0" u="none" strike="noStrike" dirty="0">
                <a:solidFill>
                  <a:schemeClr val="bg1"/>
                </a:solidFill>
                <a:latin typeface="Gmarket Sans Bold"/>
              </a:rPr>
              <a:t>untu</a:t>
            </a:r>
            <a:r>
              <a:rPr lang="ko-KR" altLang="en-US" sz="2400" b="1" i="0" u="none" strike="noStrike" dirty="0">
                <a:solidFill>
                  <a:schemeClr val="bg1"/>
                </a:solidFill>
                <a:latin typeface="Gmarket Sans Bold"/>
              </a:rPr>
              <a:t>이다</a:t>
            </a:r>
            <a:r>
              <a:rPr lang="en-US" altLang="ko-KR" sz="2400" b="1" i="0" u="none" strike="noStrike" dirty="0">
                <a:solidFill>
                  <a:schemeClr val="bg1"/>
                </a:solidFill>
                <a:latin typeface="Gmarket Sans Bold"/>
              </a:rPr>
              <a:t>.</a:t>
            </a:r>
            <a:endParaRPr lang="en-US" sz="24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71C028-BB8F-7384-9401-26E2F9D5A806}"/>
              </a:ext>
            </a:extLst>
          </p:cNvPr>
          <p:cNvSpPr txBox="1"/>
          <p:nvPr/>
        </p:nvSpPr>
        <p:spPr>
          <a:xfrm>
            <a:off x="8610600" y="8310336"/>
            <a:ext cx="8763000" cy="615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2400" b="1" i="0" u="none" strike="noStrike" dirty="0">
                <a:solidFill>
                  <a:schemeClr val="bg1"/>
                </a:solidFill>
                <a:latin typeface="Gmarket Sans Bold"/>
              </a:rPr>
              <a:t>7. </a:t>
            </a:r>
            <a:r>
              <a:rPr lang="ko-KR" altLang="en-US" sz="2400" b="1" dirty="0">
                <a:solidFill>
                  <a:schemeClr val="bg1"/>
                </a:solidFill>
                <a:latin typeface="Gmarket Sans Bold"/>
              </a:rPr>
              <a:t>보안그룹에서 </a:t>
            </a:r>
            <a:r>
              <a:rPr lang="en-US" altLang="ko-KR" sz="2400" b="1" dirty="0">
                <a:solidFill>
                  <a:schemeClr val="bg1"/>
                </a:solidFill>
                <a:latin typeface="Gmarket Sans Bold"/>
              </a:rPr>
              <a:t>ICMP-IPv4</a:t>
            </a:r>
            <a:r>
              <a:rPr lang="ko-KR" altLang="en-US" sz="2400" b="1" dirty="0">
                <a:solidFill>
                  <a:schemeClr val="bg1"/>
                </a:solidFill>
                <a:latin typeface="Gmarket Sans Bold"/>
              </a:rPr>
              <a:t>에서 모든 트래픽을 허용한다</a:t>
            </a:r>
            <a:r>
              <a:rPr lang="en-US" altLang="ko-KR" sz="2400" b="1" dirty="0">
                <a:solidFill>
                  <a:schemeClr val="bg1"/>
                </a:solidFill>
                <a:latin typeface="Gmarket Sans Bold"/>
              </a:rPr>
              <a:t>.</a:t>
            </a:r>
            <a:endParaRPr lang="en-US" sz="24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06AF85-7116-C7E5-F0C9-05BEE97BAAAD}"/>
              </a:ext>
            </a:extLst>
          </p:cNvPr>
          <p:cNvSpPr txBox="1"/>
          <p:nvPr/>
        </p:nvSpPr>
        <p:spPr>
          <a:xfrm>
            <a:off x="8610600" y="9100231"/>
            <a:ext cx="8763000" cy="615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2400" b="1" dirty="0">
                <a:solidFill>
                  <a:schemeClr val="bg1"/>
                </a:solidFill>
                <a:latin typeface="Gmarket Sans Bold"/>
              </a:rPr>
              <a:t>8</a:t>
            </a:r>
            <a:r>
              <a:rPr lang="en-US" sz="2400" b="1" i="0" u="none" strike="noStrike" dirty="0">
                <a:solidFill>
                  <a:schemeClr val="bg1"/>
                </a:solidFill>
                <a:latin typeface="Gmarket Sans Bold"/>
              </a:rPr>
              <a:t>. Shell</a:t>
            </a:r>
            <a:r>
              <a:rPr lang="ko-KR" altLang="en-US" sz="2400" b="1" i="0" u="none" strike="noStrike" dirty="0">
                <a:solidFill>
                  <a:schemeClr val="bg1"/>
                </a:solidFill>
                <a:latin typeface="Gmarket Sans Bold"/>
              </a:rPr>
              <a:t>에서 </a:t>
            </a:r>
            <a:r>
              <a:rPr lang="en-US" altLang="ko-KR" sz="2400" b="1" i="0" u="none" strike="noStrike" dirty="0">
                <a:solidFill>
                  <a:schemeClr val="bg1"/>
                </a:solidFill>
                <a:latin typeface="Gmarket Sans Bold"/>
              </a:rPr>
              <a:t>Ping </a:t>
            </a:r>
            <a:r>
              <a:rPr lang="ko-KR" altLang="en-US" sz="2400" b="1" i="0" u="none" strike="noStrike" dirty="0">
                <a:solidFill>
                  <a:schemeClr val="bg1"/>
                </a:solidFill>
                <a:latin typeface="Gmarket Sans Bold"/>
              </a:rPr>
              <a:t>테스트를 해본다</a:t>
            </a:r>
            <a:r>
              <a:rPr lang="en-US" altLang="ko-KR" sz="2400" b="1" i="0" u="none" strike="noStrike" dirty="0">
                <a:solidFill>
                  <a:schemeClr val="bg1"/>
                </a:solidFill>
                <a:latin typeface="Gmarket Sans Bold"/>
              </a:rPr>
              <a:t>.</a:t>
            </a:r>
            <a:endParaRPr lang="en-US" sz="24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57308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760AF-74A2-1F96-86E6-1A6B9FF97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9FD17E1-376F-EBDB-749E-B3DA8D34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EE92A034-106B-10FE-F656-E1D20796E5DE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Region</a:t>
            </a: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4B833E71-650E-E023-B282-55E9B8BA72A1}"/>
              </a:ext>
            </a:extLst>
          </p:cNvPr>
          <p:cNvSpPr txBox="1"/>
          <p:nvPr/>
        </p:nvSpPr>
        <p:spPr>
          <a:xfrm>
            <a:off x="807128" y="8128000"/>
            <a:ext cx="4907872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Server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4D4116C7-2099-35EC-9A95-556DF47ADFDC}"/>
              </a:ext>
            </a:extLst>
          </p:cNvPr>
          <p:cNvSpPr txBox="1"/>
          <p:nvPr/>
        </p:nvSpPr>
        <p:spPr>
          <a:xfrm>
            <a:off x="12268200" y="8128000"/>
            <a:ext cx="4907872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Client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CFA2C4-317A-27A3-93FD-CCCE56A5F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01" y="2171700"/>
            <a:ext cx="17614398" cy="685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5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CDB19-BF83-948E-6DEC-D56A6B1C3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D8C5026-BAAF-AF21-F45E-D36C83A3F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C61DBBDF-B72A-6B79-200D-009E5D2EC0DA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6000" b="1" i="0" u="none" strike="noStrike" dirty="0">
                <a:solidFill>
                  <a:srgbClr val="091C78"/>
                </a:solidFill>
                <a:latin typeface="Gmarket Sans Bold"/>
              </a:rPr>
              <a:t>가용 영역</a:t>
            </a:r>
            <a:endParaRPr lang="en-US" sz="6000" b="1" i="0" u="none" strike="noStrike" dirty="0">
              <a:solidFill>
                <a:srgbClr val="091C78"/>
              </a:solidFill>
              <a:latin typeface="Gmarket Sans Bold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1307C971-5DCF-7BE7-BF06-3C7CC887F412}"/>
              </a:ext>
            </a:extLst>
          </p:cNvPr>
          <p:cNvSpPr txBox="1"/>
          <p:nvPr/>
        </p:nvSpPr>
        <p:spPr>
          <a:xfrm>
            <a:off x="807128" y="8128000"/>
            <a:ext cx="4907872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Server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0F02120E-F794-739A-E3AC-9B7EDC5AF421}"/>
              </a:ext>
            </a:extLst>
          </p:cNvPr>
          <p:cNvSpPr txBox="1"/>
          <p:nvPr/>
        </p:nvSpPr>
        <p:spPr>
          <a:xfrm>
            <a:off x="12527276" y="2247900"/>
            <a:ext cx="43434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dirty="0">
                <a:solidFill>
                  <a:schemeClr val="bg1"/>
                </a:solidFill>
                <a:latin typeface="Gmarket Sans Bold"/>
              </a:rPr>
              <a:t>Region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DEB046-714F-54EC-DA3D-7F87EF9F4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66276"/>
            <a:ext cx="11993876" cy="8049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7AB26F-7A83-8963-EDA2-69B30AEDA2EC}"/>
              </a:ext>
            </a:extLst>
          </p:cNvPr>
          <p:cNvSpPr txBox="1"/>
          <p:nvPr/>
        </p:nvSpPr>
        <p:spPr>
          <a:xfrm>
            <a:off x="12527276" y="6362700"/>
            <a:ext cx="43434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가용 영역</a:t>
            </a:r>
            <a:endParaRPr lang="en-US" altLang="ko-KR" sz="3600" b="1" dirty="0">
              <a:solidFill>
                <a:schemeClr val="bg1"/>
              </a:solidFill>
              <a:latin typeface="Gmarket Sans Bold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1EE364-2CE9-07D6-FCE8-21A06EF71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1881" y="3248484"/>
            <a:ext cx="5102719" cy="5209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73653B8-FA39-5C92-6694-DF6DB1D2A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51881" y="3782164"/>
            <a:ext cx="3502519" cy="5122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B152632-4C2A-E021-AC33-5545429EA1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39495" y="7211164"/>
            <a:ext cx="5452095" cy="128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4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B012E-7EE0-FBF1-D693-D5E2EF949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9C1CF08-33B4-6528-E121-877E4CAFF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C906BBF9-C8EB-D6EA-2D23-671EF822AA70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6000" b="1" i="0" u="none" strike="noStrike" dirty="0">
                <a:solidFill>
                  <a:srgbClr val="091C78"/>
                </a:solidFill>
                <a:latin typeface="Gmarket Sans Bold"/>
              </a:rPr>
              <a:t>가용 영역</a:t>
            </a:r>
            <a:endParaRPr lang="en-US" altLang="ko-KR" sz="6000" b="1" i="0" u="none" strike="noStrike" dirty="0">
              <a:solidFill>
                <a:srgbClr val="091C78"/>
              </a:solidFill>
              <a:latin typeface="Gmarket Sans Bold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9DCEAB3B-9EBF-DC0B-8757-92C8899A57D0}"/>
              </a:ext>
            </a:extLst>
          </p:cNvPr>
          <p:cNvSpPr txBox="1"/>
          <p:nvPr/>
        </p:nvSpPr>
        <p:spPr>
          <a:xfrm>
            <a:off x="807128" y="8128000"/>
            <a:ext cx="4907872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Server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EA448188-DAD0-C399-5678-3A774D416EA2}"/>
              </a:ext>
            </a:extLst>
          </p:cNvPr>
          <p:cNvSpPr txBox="1"/>
          <p:nvPr/>
        </p:nvSpPr>
        <p:spPr>
          <a:xfrm>
            <a:off x="12268200" y="8128000"/>
            <a:ext cx="4907872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Client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7E7B4C-725A-CB7C-646C-6976338CA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28" y="1835064"/>
            <a:ext cx="16795072" cy="788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92E2F-4F65-80D1-0BE7-02B7999B5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EB09E3A-32C2-288E-00A5-A61996A00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6C1DB77B-E791-AD1D-6151-D9BD656D858F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6000" b="1" i="0" u="none" strike="noStrike" dirty="0">
                <a:solidFill>
                  <a:srgbClr val="091C78"/>
                </a:solidFill>
                <a:latin typeface="Gmarket Sans Bold"/>
              </a:rPr>
              <a:t>가용 영역</a:t>
            </a:r>
            <a:endParaRPr lang="en-US" altLang="ko-KR" sz="6000" b="1" i="0" u="none" strike="noStrike" dirty="0">
              <a:solidFill>
                <a:srgbClr val="091C78"/>
              </a:solidFill>
              <a:latin typeface="Gmarket Sans Bold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CE0B724B-33B5-B20C-B117-1A480EA73DE3}"/>
              </a:ext>
            </a:extLst>
          </p:cNvPr>
          <p:cNvSpPr txBox="1"/>
          <p:nvPr/>
        </p:nvSpPr>
        <p:spPr>
          <a:xfrm>
            <a:off x="807128" y="8128000"/>
            <a:ext cx="4907872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Server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D5AA04D6-29AF-4091-369C-D5441EE697F2}"/>
              </a:ext>
            </a:extLst>
          </p:cNvPr>
          <p:cNvSpPr txBox="1"/>
          <p:nvPr/>
        </p:nvSpPr>
        <p:spPr>
          <a:xfrm>
            <a:off x="12268200" y="8128000"/>
            <a:ext cx="4907872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Client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280171-FD7E-7466-897F-4A1D4B178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55" y="2933700"/>
            <a:ext cx="17679289" cy="6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31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C9A2B-357B-83A2-3040-928A847B8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515F891-1670-73F3-C295-D1F4B9E26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71CEDD02-D21F-58E5-1D98-BEA3D78B6C09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VPC</a:t>
            </a:r>
            <a:endParaRPr lang="en-US" sz="6000" b="1" i="0" u="none" strike="noStrike" dirty="0">
              <a:solidFill>
                <a:srgbClr val="091C78"/>
              </a:solidFill>
              <a:latin typeface="Gmarket Sans Bold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ECD05430-D70C-2477-DED4-E3C749EDE14E}"/>
              </a:ext>
            </a:extLst>
          </p:cNvPr>
          <p:cNvSpPr txBox="1"/>
          <p:nvPr/>
        </p:nvSpPr>
        <p:spPr>
          <a:xfrm>
            <a:off x="807128" y="8128000"/>
            <a:ext cx="4907872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Server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902B4FFB-CFBF-C03C-DA17-DAE4B30DB77C}"/>
              </a:ext>
            </a:extLst>
          </p:cNvPr>
          <p:cNvSpPr txBox="1"/>
          <p:nvPr/>
        </p:nvSpPr>
        <p:spPr>
          <a:xfrm>
            <a:off x="12268200" y="8128000"/>
            <a:ext cx="4907872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Client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ACBBF3-37F1-7D95-8708-41DA9CCF3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9900"/>
            <a:ext cx="18175452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6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20521-18F8-27BF-9342-95E69206F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2B39048-6277-F4AC-4FD0-1537362CD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2EB72AD2-C500-72BC-D9B4-AFE4C57D283C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6000" b="1" dirty="0">
                <a:solidFill>
                  <a:srgbClr val="091C78"/>
                </a:solidFill>
                <a:latin typeface="Gmarket Sans Bold"/>
              </a:rPr>
              <a:t>VPC</a:t>
            </a:r>
            <a:endParaRPr lang="en-US" altLang="ko-KR" sz="6000" b="1" i="0" u="none" strike="noStrike" dirty="0">
              <a:solidFill>
                <a:srgbClr val="091C78"/>
              </a:solidFill>
              <a:latin typeface="Gmarket Sans 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66AE3D-8AC5-82B9-C566-6C58FE60D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511" y="1739349"/>
            <a:ext cx="14552978" cy="797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55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A8F1C-4E96-B3B3-FDC6-8F09FC1FC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5C9B33E-9823-B805-8ACB-A7B1EEDBE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3F4BA77A-E344-68A7-03F7-B71661EFE16A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CIDR</a:t>
            </a:r>
            <a:endParaRPr lang="en-US" sz="6000" b="1" i="0" u="none" strike="noStrike" dirty="0">
              <a:solidFill>
                <a:srgbClr val="091C78"/>
              </a:solidFill>
              <a:latin typeface="Gmarket Sans 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83266C-30AB-997A-693B-763D8F96B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064" y="1799399"/>
            <a:ext cx="14813872" cy="791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0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204</Words>
  <Application>Microsoft Office PowerPoint</Application>
  <PresentationFormat>사용자 지정</PresentationFormat>
  <Paragraphs>70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Arial</vt:lpstr>
      <vt:lpstr>Gmarket Sans Bold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양준서</dc:creator>
  <cp:lastModifiedBy>고명준</cp:lastModifiedBy>
  <cp:revision>47</cp:revision>
  <dcterms:created xsi:type="dcterms:W3CDTF">2006-08-16T00:00:00Z</dcterms:created>
  <dcterms:modified xsi:type="dcterms:W3CDTF">2025-03-30T17:10:19Z</dcterms:modified>
</cp:coreProperties>
</file>