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6" r:id="rId3"/>
    <p:sldId id="287" r:id="rId4"/>
    <p:sldId id="303" r:id="rId5"/>
    <p:sldId id="304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5" r:id="rId22"/>
  </p:sldIdLst>
  <p:sldSz cx="18288000" cy="10287000"/>
  <p:notesSz cx="6858000" cy="9144000"/>
  <p:embeddedFontLst>
    <p:embeddedFont>
      <p:font typeface="Gmarket Sans Bold" panose="020B0600000101010101" charset="-127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고명준" initials="고" lastIdx="1" clrIdx="0">
    <p:extLst>
      <p:ext uri="{19B8F6BF-5375-455C-9EA6-DF929625EA0E}">
        <p15:presenceInfo xmlns:p15="http://schemas.microsoft.com/office/powerpoint/2012/main" userId="고명준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CEE0"/>
    <a:srgbClr val="D2ECE1"/>
    <a:srgbClr val="001D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8" autoAdjust="0"/>
    <p:restoredTop sz="94622" autoAdjust="0"/>
  </p:normalViewPr>
  <p:slideViewPr>
    <p:cSldViewPr>
      <p:cViewPr varScale="1">
        <p:scale>
          <a:sx n="70" d="100"/>
          <a:sy n="70" d="100"/>
        </p:scale>
        <p:origin x="3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23461"/>
            <a:ext cx="18288000" cy="5143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3670300" y="3962400"/>
            <a:ext cx="10947400" cy="2489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7000" b="1" dirty="0">
                <a:solidFill>
                  <a:srgbClr val="091C78"/>
                </a:solidFill>
                <a:latin typeface="Gmarket Sans Bold"/>
              </a:rPr>
              <a:t>Others</a:t>
            </a:r>
          </a:p>
          <a:p>
            <a:pPr lvl="0" algn="ctr">
              <a:lnSpc>
                <a:spcPct val="116199"/>
              </a:lnSpc>
            </a:pPr>
            <a:endParaRPr lang="en-US" altLang="ko-KR" sz="7000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3771900"/>
            <a:ext cx="693105" cy="5544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39D7B-38A5-9F2E-8168-C55343BD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7346677-3885-7A25-5850-73CF54DD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75192133-0E75-C949-B844-33640AD4EBA3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CD : </a:t>
            </a:r>
            <a:r>
              <a:rPr lang="ko-KR" altLang="en-US" sz="6000" b="1" dirty="0">
                <a:solidFill>
                  <a:srgbClr val="091C78"/>
                </a:solidFill>
                <a:latin typeface="Gmarket Sans Bold"/>
              </a:rPr>
              <a:t>지속적 배포</a:t>
            </a:r>
            <a:endParaRPr lang="en-US" sz="6000" b="1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45E3EF9-09C5-3120-1E4B-550A243C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7505700"/>
            <a:ext cx="8565634" cy="24989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027D7BD-D12F-AB73-5420-C7D0C1C3A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1937124"/>
            <a:ext cx="7091281" cy="54161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EEC77F-3F0B-9EF4-5185-364B202BA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437" y="1961777"/>
            <a:ext cx="9557377" cy="52391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8FF02FB-0017-D014-F56D-A89892534D2D}"/>
              </a:ext>
            </a:extLst>
          </p:cNvPr>
          <p:cNvSpPr txBox="1"/>
          <p:nvPr/>
        </p:nvSpPr>
        <p:spPr>
          <a:xfrm>
            <a:off x="9754125" y="7505700"/>
            <a:ext cx="5943600" cy="20727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배포를 위한 준비</a:t>
            </a:r>
            <a:br>
              <a:rPr lang="en-US" altLang="ko-KR" sz="3600" b="1" dirty="0">
                <a:solidFill>
                  <a:schemeClr val="bg1"/>
                </a:solidFill>
                <a:latin typeface="Gmarket Sans Bold"/>
              </a:rPr>
            </a:b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.env 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파일 자동 업로드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50484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600EC-B345-61F8-EED0-3D4AE6746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871F969-702B-3BD6-9B68-15F14B83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BF41CF3-6F95-C3DD-E3ED-C9E912F025A4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CD : </a:t>
            </a:r>
            <a:r>
              <a:rPr lang="ko-KR" altLang="en-US" sz="6000" b="1" dirty="0">
                <a:solidFill>
                  <a:srgbClr val="091C78"/>
                </a:solidFill>
                <a:latin typeface="Gmarket Sans Bold"/>
              </a:rPr>
              <a:t>지속적 배포</a:t>
            </a:r>
            <a:endParaRPr lang="en-US" sz="6000" b="1" dirty="0">
              <a:solidFill>
                <a:srgbClr val="091C78"/>
              </a:solidFill>
              <a:latin typeface="Gmarket Sans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E3AC8-AC10-8723-03CB-FE9522A32C19}"/>
              </a:ext>
            </a:extLst>
          </p:cNvPr>
          <p:cNvSpPr txBox="1"/>
          <p:nvPr/>
        </p:nvSpPr>
        <p:spPr>
          <a:xfrm>
            <a:off x="11958918" y="7940972"/>
            <a:ext cx="5943600" cy="20727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Code in </a:t>
            </a:r>
            <a:r>
              <a:rPr lang="en-US" altLang="ko-KR" sz="3600" b="1" dirty="0" err="1">
                <a:solidFill>
                  <a:schemeClr val="bg1"/>
                </a:solidFill>
                <a:latin typeface="Gmarket Sans Bold"/>
              </a:rPr>
              <a:t>deploy.yml</a:t>
            </a:r>
            <a:br>
              <a:rPr lang="en-US" altLang="ko-KR" sz="3600" b="1" dirty="0">
                <a:solidFill>
                  <a:schemeClr val="bg1"/>
                </a:solidFill>
                <a:latin typeface="Gmarket Sans Bold"/>
              </a:rPr>
            </a:b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.env &amp; CD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AEE8FF-6AA7-8C51-A84D-D0C9BFE75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17" y="2552700"/>
            <a:ext cx="8972714" cy="65610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B7FE14-1249-5958-7398-F08630E64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4152900"/>
            <a:ext cx="10985863" cy="32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3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DE105-E61D-32F1-5E78-683FA623A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A0A1A8B-2682-B97B-22F4-263F6EF52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7C1F26B3-974B-1907-702E-83743B7A72C0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CI/CD </a:t>
            </a:r>
            <a:r>
              <a:rPr lang="en-US" sz="6000" b="1" dirty="0" err="1">
                <a:solidFill>
                  <a:srgbClr val="091C78"/>
                </a:solidFill>
                <a:latin typeface="Gmarket Sans Bold"/>
              </a:rPr>
              <a:t>PipLine</a:t>
            </a:r>
            <a:endParaRPr lang="en-US" sz="6000" b="1" dirty="0">
              <a:solidFill>
                <a:srgbClr val="091C78"/>
              </a:solidFill>
              <a:latin typeface="Gmarket Sans Bold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FCC9E88B-8CAE-8563-CA12-746EF4BE46E0}"/>
              </a:ext>
            </a:extLst>
          </p:cNvPr>
          <p:cNvSpPr txBox="1"/>
          <p:nvPr/>
        </p:nvSpPr>
        <p:spPr>
          <a:xfrm>
            <a:off x="1447800" y="2235200"/>
            <a:ext cx="130302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1. </a:t>
            </a:r>
            <a:r>
              <a:rPr lang="ko-KR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각 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Feature</a:t>
            </a:r>
            <a:r>
              <a:rPr lang="ko-KR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마다 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Repository</a:t>
            </a:r>
            <a:r>
              <a:rPr lang="ko-KR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에 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Merge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E3060-8251-31B5-2D4C-67B13D1FC281}"/>
              </a:ext>
            </a:extLst>
          </p:cNvPr>
          <p:cNvSpPr txBox="1"/>
          <p:nvPr/>
        </p:nvSpPr>
        <p:spPr>
          <a:xfrm>
            <a:off x="1447800" y="3548529"/>
            <a:ext cx="130302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2. </a:t>
            </a:r>
            <a:r>
              <a:rPr lang="ko-KR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자동으로 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Build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AAE3A-F032-F97E-98F3-5EBAA7AA2BDF}"/>
              </a:ext>
            </a:extLst>
          </p:cNvPr>
          <p:cNvSpPr txBox="1"/>
          <p:nvPr/>
        </p:nvSpPr>
        <p:spPr>
          <a:xfrm>
            <a:off x="1447800" y="4856629"/>
            <a:ext cx="130302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3. </a:t>
            </a:r>
            <a:r>
              <a:rPr lang="ko-KR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자동으로 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Test (Test Code </a:t>
            </a:r>
            <a:r>
              <a:rPr lang="ko-KR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작성 시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)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A7B7A0-E37E-C92F-3052-A745DDA6112A}"/>
              </a:ext>
            </a:extLst>
          </p:cNvPr>
          <p:cNvSpPr txBox="1"/>
          <p:nvPr/>
        </p:nvSpPr>
        <p:spPr>
          <a:xfrm>
            <a:off x="1429871" y="6198347"/>
            <a:ext cx="130302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4. Release</a:t>
            </a:r>
            <a:r>
              <a:rPr lang="ko-KR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됨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6A3BDE-7BA8-524D-27F9-68FD97EB6A14}"/>
              </a:ext>
            </a:extLst>
          </p:cNvPr>
          <p:cNvSpPr txBox="1"/>
          <p:nvPr/>
        </p:nvSpPr>
        <p:spPr>
          <a:xfrm>
            <a:off x="1447800" y="7670800"/>
            <a:ext cx="130302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5. </a:t>
            </a:r>
            <a:r>
              <a:rPr lang="ko-KR" alt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배포 </a:t>
            </a:r>
            <a:r>
              <a:rPr lang="en-US" altLang="ko-KR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(CD)</a:t>
            </a:r>
            <a:endParaRPr lang="en-US" sz="48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95F83D7E-3452-2137-8910-2AFE3F6F296D}"/>
              </a:ext>
            </a:extLst>
          </p:cNvPr>
          <p:cNvSpPr txBox="1"/>
          <p:nvPr/>
        </p:nvSpPr>
        <p:spPr>
          <a:xfrm>
            <a:off x="11734800" y="9123082"/>
            <a:ext cx="7619999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1 – 4</a:t>
            </a:r>
            <a:r>
              <a:rPr lang="ko-KR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까지는 </a:t>
            </a:r>
            <a:r>
              <a:rPr lang="en-US" altLang="ko-KR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CI / 5</a:t>
            </a:r>
            <a:r>
              <a:rPr lang="ko-KR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는 </a:t>
            </a:r>
            <a:r>
              <a:rPr lang="en-US" altLang="ko-KR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CD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4146646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DE176-995A-F426-50F0-081417FB2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D8B2A8-7B34-2C15-4D77-6DCC35B4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A3999D6E-25BB-7854-C994-2FB6DF6618A1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CI/CD Tools</a:t>
            </a:r>
          </a:p>
        </p:txBody>
      </p:sp>
      <p:pic>
        <p:nvPicPr>
          <p:cNvPr id="11" name="그림 10" descr="원, 그래픽, 상징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C914C5E-FF98-85B0-69B7-DDA098D24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400" y="3228737"/>
            <a:ext cx="3115609" cy="3115609"/>
          </a:xfrm>
          <a:prstGeom prst="rect">
            <a:avLst/>
          </a:prstGeom>
        </p:spPr>
      </p:pic>
      <p:pic>
        <p:nvPicPr>
          <p:cNvPr id="13" name="그림 12" descr="그림, 클립아트, 만화 영화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2154886-30D8-8323-50BF-C3AEC96A9D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53" y="3022495"/>
            <a:ext cx="2766060" cy="3819468"/>
          </a:xfrm>
          <a:prstGeom prst="rect">
            <a:avLst/>
          </a:prstGeom>
        </p:spPr>
      </p:pic>
      <p:pic>
        <p:nvPicPr>
          <p:cNvPr id="15" name="그림 14" descr="만화 영화, 개인 보호 장비, 그림, 헬멧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0D06688-CD27-5F40-B14B-C5589413D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45"/>
          <a:stretch/>
        </p:blipFill>
        <p:spPr>
          <a:xfrm>
            <a:off x="6252332" y="3162300"/>
            <a:ext cx="5478535" cy="339207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BB8F88-B627-2EE7-D291-C68C4D0FEE25}"/>
              </a:ext>
            </a:extLst>
          </p:cNvPr>
          <p:cNvSpPr txBox="1"/>
          <p:nvPr/>
        </p:nvSpPr>
        <p:spPr>
          <a:xfrm>
            <a:off x="1738884" y="7299058"/>
            <a:ext cx="31242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Jenkins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FD312C-D4E1-117A-501C-153167F847FC}"/>
              </a:ext>
            </a:extLst>
          </p:cNvPr>
          <p:cNvSpPr txBox="1"/>
          <p:nvPr/>
        </p:nvSpPr>
        <p:spPr>
          <a:xfrm>
            <a:off x="8077200" y="7299058"/>
            <a:ext cx="26670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Trevis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5B9C9-F6E7-BDB5-1E33-270F0F4C26B1}"/>
              </a:ext>
            </a:extLst>
          </p:cNvPr>
          <p:cNvSpPr txBox="1"/>
          <p:nvPr/>
        </p:nvSpPr>
        <p:spPr>
          <a:xfrm>
            <a:off x="13563600" y="7299058"/>
            <a:ext cx="3733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Git Action</a:t>
            </a:r>
          </a:p>
        </p:txBody>
      </p:sp>
    </p:spTree>
    <p:extLst>
      <p:ext uri="{BB962C8B-B14F-4D97-AF65-F5344CB8AC3E}">
        <p14:creationId xmlns:p14="http://schemas.microsoft.com/office/powerpoint/2010/main" val="88223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7F8B9-DEE0-C48F-A53A-1CE46506A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C2283D6-A6BF-B28E-926E-3B1E3E365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E7920BC8-5814-051B-DC56-87DF28F989EB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Elastic Search</a:t>
            </a:r>
          </a:p>
        </p:txBody>
      </p:sp>
      <p:pic>
        <p:nvPicPr>
          <p:cNvPr id="5" name="그림 4" descr="다채로움, 클립아트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212C663-EAA2-FA79-84D0-F946E4410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75680"/>
            <a:ext cx="1219200" cy="1193532"/>
          </a:xfrm>
          <a:prstGeom prst="rect">
            <a:avLst/>
          </a:prstGeom>
        </p:spPr>
      </p:pic>
      <p:pic>
        <p:nvPicPr>
          <p:cNvPr id="7" name="그림 6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A5DC95A-63CD-854D-FEB3-AE9F6E41E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63928"/>
            <a:ext cx="11252618" cy="7032886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F5274220-0670-35B7-7345-819811F4D991}"/>
              </a:ext>
            </a:extLst>
          </p:cNvPr>
          <p:cNvSpPr txBox="1"/>
          <p:nvPr/>
        </p:nvSpPr>
        <p:spPr>
          <a:xfrm>
            <a:off x="12192000" y="2171700"/>
            <a:ext cx="6717075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비정형 </a:t>
            </a: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Data</a:t>
            </a:r>
            <a:r>
              <a:rPr lang="ko-KR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를</a:t>
            </a:r>
            <a:b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</a:b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indexing, </a:t>
            </a:r>
            <a:r>
              <a:rPr lang="ko-KR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검색 특화</a:t>
            </a:r>
            <a:endParaRPr lang="en-US" sz="44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3E5AF78A-FCAF-8349-1B06-9EEC985154C7}"/>
              </a:ext>
            </a:extLst>
          </p:cNvPr>
          <p:cNvSpPr txBox="1"/>
          <p:nvPr/>
        </p:nvSpPr>
        <p:spPr>
          <a:xfrm>
            <a:off x="11963400" y="5295900"/>
            <a:ext cx="6717075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- Index</a:t>
            </a:r>
            <a:r>
              <a: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를 통한 검색이 빠름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EF96D3B8-8935-DDFA-DA5D-92B0D68A87D2}"/>
              </a:ext>
            </a:extLst>
          </p:cNvPr>
          <p:cNvSpPr txBox="1"/>
          <p:nvPr/>
        </p:nvSpPr>
        <p:spPr>
          <a:xfrm>
            <a:off x="11963399" y="6057900"/>
            <a:ext cx="6717075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- </a:t>
            </a:r>
            <a:r>
              <a: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비정형 데이터를 키워드로 찾음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C616BE36-FE54-BABC-5730-9E73DC333859}"/>
              </a:ext>
            </a:extLst>
          </p:cNvPr>
          <p:cNvSpPr txBox="1"/>
          <p:nvPr/>
        </p:nvSpPr>
        <p:spPr>
          <a:xfrm>
            <a:off x="12344400" y="6705601"/>
            <a:ext cx="6717075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비정형 데이터란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? : </a:t>
            </a:r>
            <a:r>
              <a:rPr lang="ko-KR" alt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규칙이 없는 데이터</a:t>
            </a:r>
            <a:r>
              <a:rPr lang="en-US" altLang="ko-KR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 </a:t>
            </a: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44E7D466-9A20-72CD-2E07-9CB09603DE8C}"/>
              </a:ext>
            </a:extLst>
          </p:cNvPr>
          <p:cNvSpPr txBox="1"/>
          <p:nvPr/>
        </p:nvSpPr>
        <p:spPr>
          <a:xfrm>
            <a:off x="11963399" y="7467601"/>
            <a:ext cx="6717075" cy="83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457200" lvl="0" indent="-457200" algn="l">
              <a:lnSpc>
                <a:spcPct val="116199"/>
              </a:lnSpc>
              <a:buFontTx/>
              <a:buChar char="-"/>
            </a:pPr>
            <a:r>
              <a: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다양한 기능</a:t>
            </a:r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 : </a:t>
            </a:r>
            <a:r>
              <a: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가중치</a:t>
            </a: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(</a:t>
            </a:r>
            <a:r>
              <a:rPr lang="ko-KR" alt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추천 서비스</a:t>
            </a:r>
            <a:r>
              <a:rPr lang="en-US" altLang="ko-KR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)</a:t>
            </a:r>
            <a:endParaRPr lang="en-US" altLang="ko-KR" sz="32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79750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525CC-40F3-CDE7-70D7-D91FB9ADC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B653F2-D81C-337C-0036-7F48D544E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75F12088-A229-19D6-8546-D81CEB4D927D}"/>
              </a:ext>
            </a:extLst>
          </p:cNvPr>
          <p:cNvSpPr txBox="1"/>
          <p:nvPr/>
        </p:nvSpPr>
        <p:spPr>
          <a:xfrm>
            <a:off x="685800" y="571500"/>
            <a:ext cx="119634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Elastic Search (</a:t>
            </a:r>
            <a:r>
              <a:rPr lang="en-US" sz="6000" b="1" dirty="0" err="1">
                <a:solidFill>
                  <a:srgbClr val="091C78"/>
                </a:solidFill>
                <a:latin typeface="Gmarket Sans Bold"/>
              </a:rPr>
              <a:t>kibana</a:t>
            </a: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)</a:t>
            </a:r>
          </a:p>
        </p:txBody>
      </p:sp>
      <p:pic>
        <p:nvPicPr>
          <p:cNvPr id="6" name="그림 5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F4D6A98-3C77-2AEF-D657-73537CDC38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38300"/>
            <a:ext cx="9144000" cy="5715000"/>
          </a:xfrm>
          <a:prstGeom prst="rect">
            <a:avLst/>
          </a:prstGeom>
        </p:spPr>
      </p:pic>
      <p:pic>
        <p:nvPicPr>
          <p:cNvPr id="13" name="그림 12" descr="텍스트, 스크린샷, 번호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6C69F93-B0F1-0F55-C621-83CF35D922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076700"/>
            <a:ext cx="9845040" cy="6153150"/>
          </a:xfrm>
          <a:prstGeom prst="rect">
            <a:avLst/>
          </a:prstGeom>
        </p:spPr>
      </p:pic>
      <p:pic>
        <p:nvPicPr>
          <p:cNvPr id="16" name="그림 15" descr="그래픽, 폰트, 그래픽 디자인, 로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EA2688C-F51A-4782-14D5-D9C0C6DB6B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3" r="31071" b="39876"/>
          <a:stretch/>
        </p:blipFill>
        <p:spPr>
          <a:xfrm>
            <a:off x="11277600" y="381644"/>
            <a:ext cx="1447800" cy="135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69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D274D-D9F8-7BF2-7A85-39F10A2C7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7BA4FAA-5FC8-3A0A-50BB-C4D605D2D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7A02B9A-3B3A-2883-CD7C-9658A4A70AB6}"/>
              </a:ext>
            </a:extLst>
          </p:cNvPr>
          <p:cNvSpPr txBox="1"/>
          <p:nvPr/>
        </p:nvSpPr>
        <p:spPr>
          <a:xfrm>
            <a:off x="685800" y="571500"/>
            <a:ext cx="64770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Redis</a:t>
            </a:r>
          </a:p>
        </p:txBody>
      </p:sp>
      <p:pic>
        <p:nvPicPr>
          <p:cNvPr id="5" name="그림 4" descr="상징, 레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EA309EB-B238-C2EE-C8B3-5134BDA2BA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42900"/>
            <a:ext cx="1752600" cy="1752600"/>
          </a:xfrm>
          <a:prstGeom prst="rect">
            <a:avLst/>
          </a:prstGeom>
        </p:spPr>
      </p:pic>
      <p:pic>
        <p:nvPicPr>
          <p:cNvPr id="8" name="그림 7" descr="텍스트, 스크린샷, 폰트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49719CE-EB00-21D1-C492-1C2EBC04C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80688"/>
            <a:ext cx="15316200" cy="70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35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CC534-51D2-409F-E721-F572E4E7E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E47C05E-9C8D-94A6-02EC-45FB57A3A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6B7E6A09-67BD-17CA-E207-7E565EADD8D7}"/>
              </a:ext>
            </a:extLst>
          </p:cNvPr>
          <p:cNvSpPr txBox="1"/>
          <p:nvPr/>
        </p:nvSpPr>
        <p:spPr>
          <a:xfrm>
            <a:off x="685800" y="571500"/>
            <a:ext cx="64770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Redis</a:t>
            </a:r>
          </a:p>
        </p:txBody>
      </p:sp>
      <p:pic>
        <p:nvPicPr>
          <p:cNvPr id="5" name="그림 4" descr="상징, 레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BFF569B-7523-61C0-2EC1-7875C5C019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42900"/>
            <a:ext cx="1752600" cy="1752600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0D346B08-9B88-5136-AC21-828A4FC8333B}"/>
              </a:ext>
            </a:extLst>
          </p:cNvPr>
          <p:cNvSpPr txBox="1"/>
          <p:nvPr/>
        </p:nvSpPr>
        <p:spPr>
          <a:xfrm>
            <a:off x="710184" y="2628900"/>
            <a:ext cx="8205216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- </a:t>
            </a:r>
            <a:r>
              <a:rPr lang="ko-KR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고성능 </a:t>
            </a: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Key : Value </a:t>
            </a:r>
            <a:r>
              <a:rPr lang="ko-KR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저장소</a:t>
            </a:r>
            <a:endParaRPr lang="en-US" sz="44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2735E1-0B8E-67BB-0BEB-A55C7F94166C}"/>
              </a:ext>
            </a:extLst>
          </p:cNvPr>
          <p:cNvSpPr txBox="1"/>
          <p:nvPr/>
        </p:nvSpPr>
        <p:spPr>
          <a:xfrm>
            <a:off x="652272" y="3657600"/>
            <a:ext cx="8205216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- </a:t>
            </a:r>
            <a:r>
              <a:rPr lang="ko-KR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비정형 데이터</a:t>
            </a:r>
            <a:endParaRPr lang="en-US" sz="44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A17A36FD-47CA-E89A-B8DD-3E6DC589BC4B}"/>
              </a:ext>
            </a:extLst>
          </p:cNvPr>
          <p:cNvSpPr txBox="1"/>
          <p:nvPr/>
        </p:nvSpPr>
        <p:spPr>
          <a:xfrm>
            <a:off x="9144000" y="2628900"/>
            <a:ext cx="74676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-&gt; HashMap</a:t>
            </a:r>
            <a:endParaRPr lang="en-US" sz="32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BB92D-B439-E5A1-7E33-2E9B2E8E9C4B}"/>
              </a:ext>
            </a:extLst>
          </p:cNvPr>
          <p:cNvSpPr txBox="1"/>
          <p:nvPr/>
        </p:nvSpPr>
        <p:spPr>
          <a:xfrm>
            <a:off x="652272" y="4889500"/>
            <a:ext cx="8205216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- </a:t>
            </a:r>
            <a:r>
              <a:rPr lang="ko-KR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메모리 저장 </a:t>
            </a: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(</a:t>
            </a:r>
            <a:r>
              <a:rPr lang="ko-KR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속도가 </a:t>
            </a:r>
            <a:r>
              <a:rPr lang="ko-KR" altLang="en-US" sz="4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개빠름</a:t>
            </a: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)</a:t>
            </a:r>
            <a:endParaRPr lang="en-US" sz="44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D8A83-4AA5-B958-E486-9F1D6EA55417}"/>
              </a:ext>
            </a:extLst>
          </p:cNvPr>
          <p:cNvSpPr txBox="1"/>
          <p:nvPr/>
        </p:nvSpPr>
        <p:spPr>
          <a:xfrm>
            <a:off x="1307592" y="5903668"/>
            <a:ext cx="2731008" cy="68763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- </a:t>
            </a:r>
            <a:r>
              <a:rPr lang="ko-KR" alt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단 휘발성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C6ADD3-0FF3-CCCD-74CD-8BF8B50651BA}"/>
              </a:ext>
            </a:extLst>
          </p:cNvPr>
          <p:cNvSpPr txBox="1"/>
          <p:nvPr/>
        </p:nvSpPr>
        <p:spPr>
          <a:xfrm>
            <a:off x="1307592" y="6814534"/>
            <a:ext cx="7607808" cy="68763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- </a:t>
            </a:r>
            <a:r>
              <a:rPr lang="en-US" altLang="ko-KR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AOF, RDB </a:t>
            </a:r>
            <a:r>
              <a:rPr lang="ko-KR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방식으로 </a:t>
            </a:r>
            <a:r>
              <a:rPr lang="ko-KR" altLang="en-US" sz="32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백업해둠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82CC6-213F-320E-9736-30A43E914BE5}"/>
              </a:ext>
            </a:extLst>
          </p:cNvPr>
          <p:cNvSpPr txBox="1"/>
          <p:nvPr/>
        </p:nvSpPr>
        <p:spPr>
          <a:xfrm>
            <a:off x="1981200" y="7732468"/>
            <a:ext cx="11049000" cy="687632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- </a:t>
            </a:r>
            <a:r>
              <a:rPr lang="en-US" altLang="ko-KR" sz="2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Append on File (log) / Snapshotting (Disk)</a:t>
            </a:r>
            <a:endParaRPr lang="en-US" sz="36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71D14-4846-691B-3A6D-A73BC8F28ABB}"/>
              </a:ext>
            </a:extLst>
          </p:cNvPr>
          <p:cNvSpPr txBox="1"/>
          <p:nvPr/>
        </p:nvSpPr>
        <p:spPr>
          <a:xfrm>
            <a:off x="938784" y="8877300"/>
            <a:ext cx="8205216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- </a:t>
            </a:r>
            <a:r>
              <a:rPr lang="en-US" altLang="ko-KR" sz="4400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Single Thread</a:t>
            </a:r>
            <a:endParaRPr lang="en-US" sz="4400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282452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2B1AE-CBC4-D2CE-91A6-B956974B3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858706B-9B66-0066-71D6-D9D10486D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560AD3C2-ED26-F07A-5DF1-4BAAA68716EC}"/>
              </a:ext>
            </a:extLst>
          </p:cNvPr>
          <p:cNvSpPr txBox="1"/>
          <p:nvPr/>
        </p:nvSpPr>
        <p:spPr>
          <a:xfrm>
            <a:off x="685800" y="571500"/>
            <a:ext cx="64770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Redis</a:t>
            </a:r>
          </a:p>
        </p:txBody>
      </p:sp>
      <p:pic>
        <p:nvPicPr>
          <p:cNvPr id="5" name="그림 4" descr="상징, 레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F09527E-A63A-B46B-DAC2-13184E6F3A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42900"/>
            <a:ext cx="1752600" cy="1752600"/>
          </a:xfrm>
          <a:prstGeom prst="rect">
            <a:avLst/>
          </a:prstGeom>
        </p:spPr>
      </p:pic>
      <p:pic>
        <p:nvPicPr>
          <p:cNvPr id="8" name="그림 7" descr="텍스트, 스크린샷, 폰트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666C2F0-DD8F-1F99-C64F-A6A9EA1F12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12" t="62088"/>
          <a:stretch/>
        </p:blipFill>
        <p:spPr>
          <a:xfrm>
            <a:off x="609600" y="4076700"/>
            <a:ext cx="5334000" cy="4148667"/>
          </a:xfrm>
          <a:prstGeom prst="rect">
            <a:avLst/>
          </a:prstGeom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id="{07066D22-5CB7-2BE2-6721-D809FBC56724}"/>
              </a:ext>
            </a:extLst>
          </p:cNvPr>
          <p:cNvSpPr txBox="1"/>
          <p:nvPr/>
        </p:nvSpPr>
        <p:spPr>
          <a:xfrm>
            <a:off x="7010400" y="5905500"/>
            <a:ext cx="103632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Refresh Token </a:t>
            </a:r>
            <a:r>
              <a:rPr lang="ko-KR" altLang="en-US" sz="6000" b="1" dirty="0">
                <a:solidFill>
                  <a:srgbClr val="091C78"/>
                </a:solidFill>
                <a:latin typeface="Gmarket Sans Bold"/>
              </a:rPr>
              <a:t>관리하는데 많이 사용한다</a:t>
            </a:r>
            <a:r>
              <a:rPr lang="en-US" altLang="ko-KR" sz="6000" b="1" dirty="0">
                <a:solidFill>
                  <a:srgbClr val="091C78"/>
                </a:solidFill>
                <a:latin typeface="Gmarket Sans Bold"/>
              </a:rPr>
              <a:t>!</a:t>
            </a:r>
            <a:endParaRPr lang="en-US" sz="6000" b="1" dirty="0">
              <a:solidFill>
                <a:srgbClr val="091C78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179714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E7AEA-1BC7-A351-149F-A83D9DCDD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FD511CD-001B-E44E-AFF8-E882C3F47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66C82692-413B-B8E9-4024-6BF0633A96A7}"/>
              </a:ext>
            </a:extLst>
          </p:cNvPr>
          <p:cNvSpPr txBox="1"/>
          <p:nvPr/>
        </p:nvSpPr>
        <p:spPr>
          <a:xfrm>
            <a:off x="685800" y="571500"/>
            <a:ext cx="64770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Redis</a:t>
            </a:r>
          </a:p>
        </p:txBody>
      </p:sp>
      <p:pic>
        <p:nvPicPr>
          <p:cNvPr id="5" name="그림 4" descr="상징, 레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4BC22C8-5562-9B1B-A2AC-1938D89030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42900"/>
            <a:ext cx="1752600" cy="1752600"/>
          </a:xfrm>
          <a:prstGeom prst="rect">
            <a:avLst/>
          </a:prstGeom>
        </p:spPr>
      </p:pic>
      <p:pic>
        <p:nvPicPr>
          <p:cNvPr id="8" name="그림 7" descr="텍스트, 스크린샷, 폰트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32CF184-534A-0154-C606-1335D3AEE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680688"/>
            <a:ext cx="15316200" cy="703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7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EEDF6-4E3C-FA70-9F5B-2D8AA5292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428D694-C491-86A7-1084-4FD13B657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id="{BBB88D60-10E2-EF38-E0D1-646BCF0C721E}"/>
              </a:ext>
            </a:extLst>
          </p:cNvPr>
          <p:cNvSpPr txBox="1"/>
          <p:nvPr/>
        </p:nvSpPr>
        <p:spPr>
          <a:xfrm>
            <a:off x="730928" y="28575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CI / CD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6F8725E1-0696-8221-AAF8-A51211DAB218}"/>
              </a:ext>
            </a:extLst>
          </p:cNvPr>
          <p:cNvSpPr txBox="1"/>
          <p:nvPr/>
        </p:nvSpPr>
        <p:spPr>
          <a:xfrm>
            <a:off x="730928" y="44577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Git Action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3DBBBC75-DA88-1495-F095-D6C1085CBC2B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6000" b="1" dirty="0">
                <a:solidFill>
                  <a:srgbClr val="091C78"/>
                </a:solidFill>
                <a:latin typeface="Gmarket Sans Bold"/>
              </a:rPr>
              <a:t>목차</a:t>
            </a:r>
            <a:endParaRPr lang="en-US" sz="6000" b="1" dirty="0">
              <a:solidFill>
                <a:srgbClr val="091C78"/>
              </a:solidFill>
              <a:latin typeface="Gmarket Sans Bol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73AAB0E-E466-D324-3AB5-AE2F2A5B626A}"/>
              </a:ext>
            </a:extLst>
          </p:cNvPr>
          <p:cNvSpPr txBox="1"/>
          <p:nvPr/>
        </p:nvSpPr>
        <p:spPr>
          <a:xfrm>
            <a:off x="730928" y="62103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Elastic Search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45C332A9-9CD0-159C-F5EB-21E937D42617}"/>
              </a:ext>
            </a:extLst>
          </p:cNvPr>
          <p:cNvSpPr txBox="1"/>
          <p:nvPr/>
        </p:nvSpPr>
        <p:spPr>
          <a:xfrm>
            <a:off x="730928" y="7962900"/>
            <a:ext cx="4907872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i="0" u="none" strike="noStrike" dirty="0">
                <a:solidFill>
                  <a:schemeClr val="bg1"/>
                </a:solidFill>
                <a:latin typeface="Gmarket Sans Bold"/>
              </a:rPr>
              <a:t>Redis</a:t>
            </a:r>
          </a:p>
        </p:txBody>
      </p:sp>
      <p:pic>
        <p:nvPicPr>
          <p:cNvPr id="9" name="그림 8" descr="텍스트, 폰트, 그래픽, 로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7322048-783B-641A-8E38-32527D1B5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3608294"/>
            <a:ext cx="8791983" cy="435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6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54485-24C3-9F3C-0C97-79840B64E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B5B88A1-856F-53C4-E3C0-6A18D3CC6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001455AC-5F7B-CED7-B46F-852ECCA41939}"/>
              </a:ext>
            </a:extLst>
          </p:cNvPr>
          <p:cNvSpPr txBox="1"/>
          <p:nvPr/>
        </p:nvSpPr>
        <p:spPr>
          <a:xfrm>
            <a:off x="685800" y="571500"/>
            <a:ext cx="64770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Serverless</a:t>
            </a:r>
          </a:p>
        </p:txBody>
      </p:sp>
      <p:pic>
        <p:nvPicPr>
          <p:cNvPr id="6" name="그림 5" descr="오렌지, 디자인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C4B19E1-22C6-F392-0552-270EF6C4A7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42900"/>
            <a:ext cx="1143000" cy="1143000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1B4BFDCB-9A3A-D57C-60DE-4D231D9521F3}"/>
              </a:ext>
            </a:extLst>
          </p:cNvPr>
          <p:cNvSpPr txBox="1"/>
          <p:nvPr/>
        </p:nvSpPr>
        <p:spPr>
          <a:xfrm>
            <a:off x="710184" y="2628900"/>
            <a:ext cx="11049000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- Cold Start : Req</a:t>
            </a:r>
            <a:r>
              <a:rPr lang="ko-KR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 없으면 수면 상태</a:t>
            </a:r>
            <a:endParaRPr lang="en-US" sz="44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3E7DC-362C-AA26-B767-228209B19626}"/>
              </a:ext>
            </a:extLst>
          </p:cNvPr>
          <p:cNvSpPr txBox="1"/>
          <p:nvPr/>
        </p:nvSpPr>
        <p:spPr>
          <a:xfrm>
            <a:off x="1371600" y="3695700"/>
            <a:ext cx="8205216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- Req</a:t>
            </a:r>
            <a:r>
              <a:rPr lang="ko-KR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가 오면 실행</a:t>
            </a:r>
            <a:endParaRPr lang="en-US" sz="44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DEC2EC-464F-F639-BE7C-51CD03743421}"/>
              </a:ext>
            </a:extLst>
          </p:cNvPr>
          <p:cNvSpPr txBox="1"/>
          <p:nvPr/>
        </p:nvSpPr>
        <p:spPr>
          <a:xfrm>
            <a:off x="652272" y="4889500"/>
            <a:ext cx="10015728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- </a:t>
            </a:r>
            <a:r>
              <a:rPr lang="ko-KR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실시간 서비스에 적합하지 않음</a:t>
            </a:r>
            <a:endParaRPr lang="en-US" sz="44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6A2481-D22E-2029-9FF0-BFC9DE3E21A2}"/>
              </a:ext>
            </a:extLst>
          </p:cNvPr>
          <p:cNvSpPr txBox="1"/>
          <p:nvPr/>
        </p:nvSpPr>
        <p:spPr>
          <a:xfrm>
            <a:off x="710184" y="6121400"/>
            <a:ext cx="10015728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- </a:t>
            </a:r>
            <a:r>
              <a:rPr lang="ko-KR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사용한 만큼 비용 지불</a:t>
            </a:r>
            <a:endParaRPr lang="en-US" sz="44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4236648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C6476-F34E-0195-621F-A56B66B9A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0B2F134-06B3-254C-9BE4-11925BFC8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FEC5D93B-3F3D-466B-3ACB-72592D4D5DCB}"/>
              </a:ext>
            </a:extLst>
          </p:cNvPr>
          <p:cNvSpPr txBox="1"/>
          <p:nvPr/>
        </p:nvSpPr>
        <p:spPr>
          <a:xfrm>
            <a:off x="685800" y="571500"/>
            <a:ext cx="64770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Serverless</a:t>
            </a:r>
          </a:p>
        </p:txBody>
      </p:sp>
      <p:pic>
        <p:nvPicPr>
          <p:cNvPr id="6" name="그림 5" descr="오렌지, 디자인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97A9313-215A-D129-E54D-C8EA8954D1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42900"/>
            <a:ext cx="1143000" cy="1143000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3C55CF11-CD04-C88F-C5D5-74D08FDE08F2}"/>
              </a:ext>
            </a:extLst>
          </p:cNvPr>
          <p:cNvSpPr txBox="1"/>
          <p:nvPr/>
        </p:nvSpPr>
        <p:spPr>
          <a:xfrm>
            <a:off x="710184" y="2628900"/>
            <a:ext cx="11049000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- </a:t>
            </a:r>
            <a:r>
              <a:rPr lang="ko-KR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인증 로직 </a:t>
            </a: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: </a:t>
            </a:r>
            <a:r>
              <a:rPr lang="ko-KR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인증 할 때만 구동</a:t>
            </a:r>
            <a:endParaRPr lang="en-US" sz="44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ACC7776-21E0-1A66-B2A2-5CBF8F56F5F5}"/>
              </a:ext>
            </a:extLst>
          </p:cNvPr>
          <p:cNvSpPr txBox="1"/>
          <p:nvPr/>
        </p:nvSpPr>
        <p:spPr>
          <a:xfrm>
            <a:off x="710184" y="3895165"/>
            <a:ext cx="13920216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- </a:t>
            </a:r>
            <a:r>
              <a:rPr lang="ko-KR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공공 </a:t>
            </a: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Data </a:t>
            </a:r>
            <a:r>
              <a:rPr lang="ko-KR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사용 </a:t>
            </a: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(</a:t>
            </a:r>
            <a:r>
              <a:rPr lang="ko-KR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데이터가 많이 바뀌지 않는 </a:t>
            </a: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Data)</a:t>
            </a:r>
            <a:endParaRPr lang="en-US" sz="44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EC5EFC6C-57EC-9C43-60E8-C0947B8957AE}"/>
              </a:ext>
            </a:extLst>
          </p:cNvPr>
          <p:cNvSpPr txBox="1"/>
          <p:nvPr/>
        </p:nvSpPr>
        <p:spPr>
          <a:xfrm>
            <a:off x="685800" y="5190565"/>
            <a:ext cx="13920216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- </a:t>
            </a:r>
            <a:r>
              <a:rPr lang="ko-KR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로그 분석 </a:t>
            </a: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(</a:t>
            </a:r>
            <a:r>
              <a:rPr lang="ko-KR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알림 받는 것</a:t>
            </a: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)</a:t>
            </a:r>
            <a:endParaRPr lang="en-US" sz="44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07596708-4352-E14D-D428-9750F853A30B}"/>
              </a:ext>
            </a:extLst>
          </p:cNvPr>
          <p:cNvSpPr txBox="1"/>
          <p:nvPr/>
        </p:nvSpPr>
        <p:spPr>
          <a:xfrm>
            <a:off x="710184" y="6456830"/>
            <a:ext cx="15825216" cy="990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- </a:t>
            </a:r>
            <a:r>
              <a:rPr lang="ko-KR" altLang="en-US" sz="44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챗봇</a:t>
            </a:r>
            <a:r>
              <a:rPr lang="ko-KR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 서비스 </a:t>
            </a: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(</a:t>
            </a:r>
            <a:r>
              <a:rPr lang="ko-KR" altLang="en-US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요청 받으면 그 요청에 대한 값만 주면 됨</a:t>
            </a:r>
            <a:r>
              <a:rPr lang="en-US" altLang="ko-KR" sz="4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)</a:t>
            </a:r>
            <a:endParaRPr lang="en-US" sz="44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177386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79D77-C5D4-7C25-A924-2EAB1B8DF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F48B876-2FA3-A1F3-8716-35814C38B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1D9E934-8C18-B086-24A1-FD0F705C7E11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CI/CD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7D1FD14-92F4-5CAD-91BF-A9882E680AA1}"/>
              </a:ext>
            </a:extLst>
          </p:cNvPr>
          <p:cNvSpPr txBox="1"/>
          <p:nvPr/>
        </p:nvSpPr>
        <p:spPr>
          <a:xfrm>
            <a:off x="685800" y="27813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CI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5A9ED361-5F9C-8477-E5E5-B92DD2764890}"/>
              </a:ext>
            </a:extLst>
          </p:cNvPr>
          <p:cNvSpPr txBox="1"/>
          <p:nvPr/>
        </p:nvSpPr>
        <p:spPr>
          <a:xfrm>
            <a:off x="1488140" y="3937000"/>
            <a:ext cx="10399059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Continuous Integration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2E3B2CC0-E21F-EF90-84F4-9FEE39FBE9BD}"/>
              </a:ext>
            </a:extLst>
          </p:cNvPr>
          <p:cNvSpPr txBox="1"/>
          <p:nvPr/>
        </p:nvSpPr>
        <p:spPr>
          <a:xfrm>
            <a:off x="685800" y="62103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CD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FA4E8D46-6675-56FD-9333-79694A2B359F}"/>
              </a:ext>
            </a:extLst>
          </p:cNvPr>
          <p:cNvSpPr txBox="1"/>
          <p:nvPr/>
        </p:nvSpPr>
        <p:spPr>
          <a:xfrm>
            <a:off x="1488140" y="7366000"/>
            <a:ext cx="15428259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4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Continuous Delivery/Deployment</a:t>
            </a: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30D2DE3A-E131-FCF4-616F-B059C6BE8A54}"/>
              </a:ext>
            </a:extLst>
          </p:cNvPr>
          <p:cNvSpPr txBox="1"/>
          <p:nvPr/>
        </p:nvSpPr>
        <p:spPr>
          <a:xfrm>
            <a:off x="2514600" y="2825750"/>
            <a:ext cx="10399059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지속적 통합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F4FB8604-54DC-ACA4-1C3F-C6F6D728D615}"/>
              </a:ext>
            </a:extLst>
          </p:cNvPr>
          <p:cNvSpPr txBox="1"/>
          <p:nvPr/>
        </p:nvSpPr>
        <p:spPr>
          <a:xfrm>
            <a:off x="2545976" y="6210300"/>
            <a:ext cx="10399059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Gmarket Sans Bold"/>
              </a:rPr>
              <a:t>지속적 배포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202329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C8B81-3EBB-13A4-033A-DF872413E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A842668-1EAC-3E11-FBEE-CF9AFA019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ED954BA4-82FB-C062-1F7C-8AD4CA193628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CI/CD</a:t>
            </a:r>
          </a:p>
        </p:txBody>
      </p:sp>
      <p:pic>
        <p:nvPicPr>
          <p:cNvPr id="5" name="그림 4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B7322C0-5085-0EE7-257F-E4E2F68E8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88" y="2894712"/>
            <a:ext cx="5106113" cy="63635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9A419D5-B096-825B-9172-5E23E2588B55}"/>
              </a:ext>
            </a:extLst>
          </p:cNvPr>
          <p:cNvSpPr/>
          <p:nvPr/>
        </p:nvSpPr>
        <p:spPr>
          <a:xfrm>
            <a:off x="1780488" y="2998472"/>
            <a:ext cx="1219200" cy="304800"/>
          </a:xfrm>
          <a:prstGeom prst="rect">
            <a:avLst/>
          </a:prstGeom>
          <a:solidFill>
            <a:srgbClr val="BACE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108B84-ECBE-E56B-8829-AF3957D4C490}"/>
              </a:ext>
            </a:extLst>
          </p:cNvPr>
          <p:cNvSpPr/>
          <p:nvPr/>
        </p:nvSpPr>
        <p:spPr>
          <a:xfrm>
            <a:off x="1777440" y="5186426"/>
            <a:ext cx="1219200" cy="304800"/>
          </a:xfrm>
          <a:prstGeom prst="rect">
            <a:avLst/>
          </a:prstGeom>
          <a:solidFill>
            <a:srgbClr val="BACE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0EA6FB-ABE3-CD67-F729-615EB597DF81}"/>
              </a:ext>
            </a:extLst>
          </p:cNvPr>
          <p:cNvSpPr/>
          <p:nvPr/>
        </p:nvSpPr>
        <p:spPr>
          <a:xfrm>
            <a:off x="1789632" y="7231126"/>
            <a:ext cx="1219200" cy="304800"/>
          </a:xfrm>
          <a:prstGeom prst="rect">
            <a:avLst/>
          </a:prstGeom>
          <a:solidFill>
            <a:srgbClr val="BACE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83AA0F-1586-B93A-B4BA-41D83C611B5C}"/>
              </a:ext>
            </a:extLst>
          </p:cNvPr>
          <p:cNvSpPr/>
          <p:nvPr/>
        </p:nvSpPr>
        <p:spPr>
          <a:xfrm>
            <a:off x="1091640" y="2966468"/>
            <a:ext cx="685800" cy="797562"/>
          </a:xfrm>
          <a:prstGeom prst="rect">
            <a:avLst/>
          </a:prstGeom>
          <a:solidFill>
            <a:srgbClr val="BACE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72FB0C-B2FF-2EE4-628D-4837FD71F1B2}"/>
              </a:ext>
            </a:extLst>
          </p:cNvPr>
          <p:cNvSpPr/>
          <p:nvPr/>
        </p:nvSpPr>
        <p:spPr>
          <a:xfrm>
            <a:off x="1055064" y="5105149"/>
            <a:ext cx="685800" cy="797562"/>
          </a:xfrm>
          <a:prstGeom prst="rect">
            <a:avLst/>
          </a:prstGeom>
          <a:solidFill>
            <a:srgbClr val="BACE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263A60-A017-5DAC-1CF0-794B00A2F334}"/>
              </a:ext>
            </a:extLst>
          </p:cNvPr>
          <p:cNvSpPr/>
          <p:nvPr/>
        </p:nvSpPr>
        <p:spPr>
          <a:xfrm>
            <a:off x="1055064" y="7245354"/>
            <a:ext cx="685800" cy="797562"/>
          </a:xfrm>
          <a:prstGeom prst="rect">
            <a:avLst/>
          </a:prstGeom>
          <a:solidFill>
            <a:srgbClr val="BACE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631654D-DD36-90E0-037C-6B55E25A7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288" y="2923291"/>
            <a:ext cx="5229955" cy="630643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123828-9164-B03C-88E6-5D48B831FE58}"/>
              </a:ext>
            </a:extLst>
          </p:cNvPr>
          <p:cNvSpPr/>
          <p:nvPr/>
        </p:nvSpPr>
        <p:spPr>
          <a:xfrm>
            <a:off x="7097269" y="7798822"/>
            <a:ext cx="1219200" cy="304800"/>
          </a:xfrm>
          <a:prstGeom prst="rect">
            <a:avLst/>
          </a:prstGeom>
          <a:solidFill>
            <a:srgbClr val="BACE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9A13B49-4934-E69B-C32D-31DA802D2786}"/>
              </a:ext>
            </a:extLst>
          </p:cNvPr>
          <p:cNvSpPr/>
          <p:nvPr/>
        </p:nvSpPr>
        <p:spPr>
          <a:xfrm>
            <a:off x="6353023" y="7704840"/>
            <a:ext cx="685800" cy="1524881"/>
          </a:xfrm>
          <a:prstGeom prst="rect">
            <a:avLst/>
          </a:prstGeom>
          <a:solidFill>
            <a:srgbClr val="BACE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278705F-3D8C-0F8B-3DB9-F3E45ABCB17D}"/>
              </a:ext>
            </a:extLst>
          </p:cNvPr>
          <p:cNvSpPr/>
          <p:nvPr/>
        </p:nvSpPr>
        <p:spPr>
          <a:xfrm>
            <a:off x="7032727" y="8685912"/>
            <a:ext cx="1219200" cy="304800"/>
          </a:xfrm>
          <a:prstGeom prst="rect">
            <a:avLst/>
          </a:prstGeom>
          <a:solidFill>
            <a:srgbClr val="BACE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D2EE696-7A51-C2DA-D28E-312AC28418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2688" y="2932827"/>
            <a:ext cx="4925112" cy="629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88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9743C-E69C-96A6-4101-3DA4BF9CF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257E34A-993E-650A-E54A-FAAB7AAC8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D4ED482E-1C2C-C7EF-B287-CEE4C63102E2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CI/CD</a:t>
            </a:r>
          </a:p>
        </p:txBody>
      </p:sp>
      <p:pic>
        <p:nvPicPr>
          <p:cNvPr id="7" name="그림 6" descr="텍스트, 스크린샷, 웹사이트, 웹 페이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5820014-993F-32DA-04DC-DB2572E4E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44724"/>
            <a:ext cx="5438857" cy="64111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C5BFDBA-0D40-05CE-3198-293129A310A0}"/>
              </a:ext>
            </a:extLst>
          </p:cNvPr>
          <p:cNvSpPr/>
          <p:nvPr/>
        </p:nvSpPr>
        <p:spPr>
          <a:xfrm>
            <a:off x="685800" y="4744719"/>
            <a:ext cx="685800" cy="797562"/>
          </a:xfrm>
          <a:prstGeom prst="rect">
            <a:avLst/>
          </a:prstGeom>
          <a:solidFill>
            <a:srgbClr val="BACE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3A7743-21C6-9CD6-216A-6E20A55969BD}"/>
              </a:ext>
            </a:extLst>
          </p:cNvPr>
          <p:cNvSpPr/>
          <p:nvPr/>
        </p:nvSpPr>
        <p:spPr>
          <a:xfrm>
            <a:off x="1389888" y="4744719"/>
            <a:ext cx="1219200" cy="304800"/>
          </a:xfrm>
          <a:prstGeom prst="rect">
            <a:avLst/>
          </a:prstGeom>
          <a:solidFill>
            <a:srgbClr val="BACE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5F2F64B-808A-898B-24FD-712CC72DA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09857"/>
            <a:ext cx="5277587" cy="6277851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9216BD-9A8F-B2BE-B99B-6FC936015590}"/>
              </a:ext>
            </a:extLst>
          </p:cNvPr>
          <p:cNvSpPr/>
          <p:nvPr/>
        </p:nvSpPr>
        <p:spPr>
          <a:xfrm>
            <a:off x="7010400" y="4016357"/>
            <a:ext cx="1219200" cy="304800"/>
          </a:xfrm>
          <a:prstGeom prst="rect">
            <a:avLst/>
          </a:prstGeom>
          <a:solidFill>
            <a:srgbClr val="BACE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512B6C-768A-1ACB-7BCD-5CD5D495F0C1}"/>
              </a:ext>
            </a:extLst>
          </p:cNvPr>
          <p:cNvSpPr/>
          <p:nvPr/>
        </p:nvSpPr>
        <p:spPr>
          <a:xfrm>
            <a:off x="6934200" y="6552032"/>
            <a:ext cx="1219200" cy="304800"/>
          </a:xfrm>
          <a:prstGeom prst="rect">
            <a:avLst/>
          </a:prstGeom>
          <a:solidFill>
            <a:srgbClr val="BACE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871180-9245-7CBC-F3B3-3E45EC1A2660}"/>
              </a:ext>
            </a:extLst>
          </p:cNvPr>
          <p:cNvSpPr/>
          <p:nvPr/>
        </p:nvSpPr>
        <p:spPr>
          <a:xfrm>
            <a:off x="6934200" y="7515070"/>
            <a:ext cx="1219200" cy="304800"/>
          </a:xfrm>
          <a:prstGeom prst="rect">
            <a:avLst/>
          </a:prstGeom>
          <a:solidFill>
            <a:srgbClr val="BACE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ECF2584-324F-6192-895D-FB7534D8D79A}"/>
              </a:ext>
            </a:extLst>
          </p:cNvPr>
          <p:cNvSpPr/>
          <p:nvPr/>
        </p:nvSpPr>
        <p:spPr>
          <a:xfrm>
            <a:off x="6248400" y="4016357"/>
            <a:ext cx="685800" cy="797562"/>
          </a:xfrm>
          <a:prstGeom prst="rect">
            <a:avLst/>
          </a:prstGeom>
          <a:solidFill>
            <a:srgbClr val="BACE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DEB8533-4C23-50B2-213D-2DABE0286A34}"/>
              </a:ext>
            </a:extLst>
          </p:cNvPr>
          <p:cNvSpPr/>
          <p:nvPr/>
        </p:nvSpPr>
        <p:spPr>
          <a:xfrm>
            <a:off x="6248400" y="6438900"/>
            <a:ext cx="685800" cy="2057400"/>
          </a:xfrm>
          <a:prstGeom prst="rect">
            <a:avLst/>
          </a:prstGeom>
          <a:solidFill>
            <a:srgbClr val="BACE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 descr="텍스트, 폰트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674632E-C2C3-0F12-8D13-E4B5EA4F16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614" y="2811381"/>
            <a:ext cx="5096586" cy="1409897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D68F632-3049-3FF6-8B1A-F8105A45C3AB}"/>
              </a:ext>
            </a:extLst>
          </p:cNvPr>
          <p:cNvCxnSpPr/>
          <p:nvPr/>
        </p:nvCxnSpPr>
        <p:spPr>
          <a:xfrm>
            <a:off x="3276600" y="3162300"/>
            <a:ext cx="1143000" cy="0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8" name="그림 37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D740067-9E29-7669-4B62-06D2BF099FE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416"/>
          <a:stretch/>
        </p:blipFill>
        <p:spPr>
          <a:xfrm>
            <a:off x="11743614" y="6595371"/>
            <a:ext cx="5229955" cy="919699"/>
          </a:xfrm>
          <a:prstGeom prst="rect">
            <a:avLst/>
          </a:prstGeom>
        </p:spPr>
      </p:pic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410280C-7330-889F-FB1B-174182776FF3}"/>
              </a:ext>
            </a:extLst>
          </p:cNvPr>
          <p:cNvCxnSpPr>
            <a:cxnSpLocks/>
          </p:cNvCxnSpPr>
          <p:nvPr/>
        </p:nvCxnSpPr>
        <p:spPr>
          <a:xfrm>
            <a:off x="14630400" y="5372100"/>
            <a:ext cx="0" cy="838200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F63F86F-E73F-3DD9-57E0-B3825C5DBB8F}"/>
              </a:ext>
            </a:extLst>
          </p:cNvPr>
          <p:cNvCxnSpPr>
            <a:cxnSpLocks/>
          </p:cNvCxnSpPr>
          <p:nvPr/>
        </p:nvCxnSpPr>
        <p:spPr>
          <a:xfrm flipV="1">
            <a:off x="14630400" y="4620059"/>
            <a:ext cx="0" cy="922222"/>
          </a:xfrm>
          <a:prstGeom prst="straightConnector1">
            <a:avLst/>
          </a:prstGeom>
          <a:ln w="11430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" name="TextBox 5">
            <a:extLst>
              <a:ext uri="{FF2B5EF4-FFF2-40B4-BE49-F238E27FC236}">
                <a16:creationId xmlns:a16="http://schemas.microsoft.com/office/drawing/2014/main" id="{9318F6F2-8976-8671-D122-290E209E9E67}"/>
              </a:ext>
            </a:extLst>
          </p:cNvPr>
          <p:cNvSpPr txBox="1"/>
          <p:nvPr/>
        </p:nvSpPr>
        <p:spPr>
          <a:xfrm>
            <a:off x="15011402" y="4924365"/>
            <a:ext cx="3657595" cy="91969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altLang="ko-KR" sz="2000" b="1" dirty="0">
                <a:latin typeface="Gmarket Sans Bold"/>
              </a:rPr>
              <a:t>3</a:t>
            </a:r>
            <a:r>
              <a:rPr lang="ko-KR" altLang="en-US" sz="2000" b="1" dirty="0">
                <a:latin typeface="Gmarket Sans Bold"/>
              </a:rPr>
              <a:t>시간 </a:t>
            </a:r>
            <a:r>
              <a:rPr lang="en-US" altLang="ko-KR" sz="2000" b="1" dirty="0">
                <a:latin typeface="Gmarket Sans Bold"/>
              </a:rPr>
              <a:t>20</a:t>
            </a:r>
            <a:r>
              <a:rPr lang="ko-KR" altLang="en-US" sz="2000" b="1" dirty="0">
                <a:latin typeface="Gmarket Sans Bold"/>
              </a:rPr>
              <a:t>분만에 해결</a:t>
            </a:r>
            <a:endParaRPr lang="en-US" sz="2000" b="1" dirty="0"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65543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0C417-52FB-1BC7-6D4E-7982C97DE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C8061A1-5C6A-757C-DBA6-1B2467602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D1F4F634-C576-1ABC-FB46-F8BF344073CA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CI : </a:t>
            </a:r>
            <a:r>
              <a:rPr lang="ko-KR" altLang="en-US" sz="6000" b="1" dirty="0">
                <a:solidFill>
                  <a:srgbClr val="091C78"/>
                </a:solidFill>
                <a:latin typeface="Gmarket Sans Bold"/>
              </a:rPr>
              <a:t>지속적 통합</a:t>
            </a:r>
            <a:endParaRPr lang="en-US" sz="6000" b="1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3211E6-B4C3-2220-6FCC-4F9B61BF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64" t="12619" r="34828"/>
          <a:stretch/>
        </p:blipFill>
        <p:spPr>
          <a:xfrm>
            <a:off x="336176" y="2584450"/>
            <a:ext cx="8839200" cy="664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A18BB4-648E-D225-3B31-42063922F98A}"/>
              </a:ext>
            </a:extLst>
          </p:cNvPr>
          <p:cNvSpPr txBox="1"/>
          <p:nvPr/>
        </p:nvSpPr>
        <p:spPr>
          <a:xfrm>
            <a:off x="9906000" y="3924300"/>
            <a:ext cx="7391400" cy="39624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새로운 코드들이 자동으로 </a:t>
            </a:r>
            <a:r>
              <a:rPr lang="en-US" altLang="ko-KR" sz="3600" b="1" i="0" u="none" strike="noStrike" dirty="0">
                <a:solidFill>
                  <a:schemeClr val="bg1"/>
                </a:solidFill>
                <a:latin typeface="Gmarket Sans Bold"/>
              </a:rPr>
              <a:t>Build/Test </a:t>
            </a:r>
            <a:r>
              <a:rPr lang="ko-KR" altLang="en-US" sz="3600" b="1" i="0" u="none" strike="noStrike" dirty="0">
                <a:solidFill>
                  <a:schemeClr val="bg1"/>
                </a:solidFill>
                <a:latin typeface="Gmarket Sans Bold"/>
              </a:rPr>
              <a:t>되어 </a:t>
            </a: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Repository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에 통합되는 것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39222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38786-1C43-94D2-CBE3-2810DDD32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028B40-2961-DDBA-37B3-624A56898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A06DE89D-7806-B09F-3316-BB6F559D69C5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CI : </a:t>
            </a:r>
            <a:r>
              <a:rPr lang="ko-KR" altLang="en-US" sz="6000" b="1" dirty="0">
                <a:solidFill>
                  <a:srgbClr val="091C78"/>
                </a:solidFill>
                <a:latin typeface="Gmarket Sans Bold"/>
              </a:rPr>
              <a:t>지속적 통합</a:t>
            </a:r>
            <a:endParaRPr lang="en-US" sz="6000" b="1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69DB97-8CFE-0ECF-E276-C9507A28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9" y="2019300"/>
            <a:ext cx="10869616" cy="3124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1C8E60-B63C-6B36-7BAE-D6563B852B32}"/>
              </a:ext>
            </a:extLst>
          </p:cNvPr>
          <p:cNvSpPr txBox="1"/>
          <p:nvPr/>
        </p:nvSpPr>
        <p:spPr>
          <a:xfrm>
            <a:off x="381000" y="5490882"/>
            <a:ext cx="6172200" cy="27768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3600" b="1" dirty="0">
                <a:solidFill>
                  <a:schemeClr val="bg1"/>
                </a:solidFill>
                <a:latin typeface="Gmarket Sans Bold"/>
              </a:rPr>
              <a:t>Git workflows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에</a:t>
            </a:r>
            <a:br>
              <a:rPr lang="en-US" altLang="ko-KR" sz="3600" b="1" dirty="0">
                <a:solidFill>
                  <a:schemeClr val="bg1"/>
                </a:solidFill>
                <a:latin typeface="Gmarket Sans Bold"/>
              </a:rPr>
            </a:br>
            <a:r>
              <a:rPr lang="en-US" altLang="ko-KR" sz="3600" b="1" dirty="0" err="1">
                <a:solidFill>
                  <a:schemeClr val="bg1"/>
                </a:solidFill>
                <a:latin typeface="Gmarket Sans Bold"/>
              </a:rPr>
              <a:t>deploy.yml</a:t>
            </a:r>
            <a:br>
              <a:rPr lang="en-US" altLang="ko-KR" sz="3600" b="1" dirty="0">
                <a:solidFill>
                  <a:schemeClr val="bg1"/>
                </a:solidFill>
                <a:latin typeface="Gmarket Sans Bold"/>
              </a:rPr>
            </a:b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파일 규칙에 따름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B5DCE9C-EBEF-3A4E-B3C0-848B2BCF3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5894" y="5143500"/>
            <a:ext cx="10632141" cy="494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3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0B0CC-24EB-9819-454D-E44D49FEC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75B051F-426F-524D-6323-334E56AE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F1548FE6-B9AD-7F14-01DF-784D7CB83121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CD : </a:t>
            </a:r>
            <a:r>
              <a:rPr lang="ko-KR" altLang="en-US" sz="6000" b="1" dirty="0">
                <a:solidFill>
                  <a:srgbClr val="091C78"/>
                </a:solidFill>
                <a:latin typeface="Gmarket Sans Bold"/>
              </a:rPr>
              <a:t>지속적 배포</a:t>
            </a:r>
            <a:endParaRPr lang="en-US" sz="6000" b="1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CFF9C7-EC3C-BA55-9AA0-A5FCAB70D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29" y="2095500"/>
            <a:ext cx="17147742" cy="609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14059D-7281-DB5F-2708-A131F00C058E}"/>
              </a:ext>
            </a:extLst>
          </p:cNvPr>
          <p:cNvSpPr txBox="1"/>
          <p:nvPr/>
        </p:nvSpPr>
        <p:spPr>
          <a:xfrm>
            <a:off x="703729" y="8572500"/>
            <a:ext cx="148590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- CI</a:t>
            </a:r>
            <a:r>
              <a:rPr lang="ko-KR" altLang="en-US" sz="6000" b="1" dirty="0">
                <a:solidFill>
                  <a:srgbClr val="091C78"/>
                </a:solidFill>
                <a:latin typeface="Gmarket Sans Bold"/>
              </a:rPr>
              <a:t>가 끝난 후 자동 배포를 해야함</a:t>
            </a:r>
            <a:endParaRPr lang="en-US" sz="6000" b="1" dirty="0">
              <a:solidFill>
                <a:srgbClr val="091C78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3079184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B0C68-A7CB-96FD-1B2B-92CB69519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1E20842-DC40-1433-521A-3B36F68A5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90500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14CFEA64-C24D-33F8-F1AF-EC6C4CB1949E}"/>
              </a:ext>
            </a:extLst>
          </p:cNvPr>
          <p:cNvSpPr txBox="1"/>
          <p:nvPr/>
        </p:nvSpPr>
        <p:spPr>
          <a:xfrm>
            <a:off x="685800" y="571500"/>
            <a:ext cx="8305800" cy="97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6000" b="1" dirty="0">
                <a:solidFill>
                  <a:srgbClr val="091C78"/>
                </a:solidFill>
                <a:latin typeface="Gmarket Sans Bold"/>
              </a:rPr>
              <a:t>CD : </a:t>
            </a:r>
            <a:r>
              <a:rPr lang="ko-KR" altLang="en-US" sz="6000" b="1" dirty="0">
                <a:solidFill>
                  <a:srgbClr val="091C78"/>
                </a:solidFill>
                <a:latin typeface="Gmarket Sans Bold"/>
              </a:rPr>
              <a:t>지속적 배포</a:t>
            </a:r>
            <a:endParaRPr lang="en-US" sz="6000" b="1" dirty="0">
              <a:solidFill>
                <a:srgbClr val="091C78"/>
              </a:solidFill>
              <a:latin typeface="Gmarket Sans 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02ACFF-78D0-3978-B9C9-89C850135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7505700"/>
            <a:ext cx="8565634" cy="24989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0FF3CE-E3F3-9C75-683A-FF5CA03A7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1937124"/>
            <a:ext cx="7091281" cy="54161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E2EE66-DD03-8280-5799-F43DF4C8F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437" y="1961777"/>
            <a:ext cx="9557377" cy="52391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142BDF-9CF1-B6C7-8A47-1F001A41E752}"/>
              </a:ext>
            </a:extLst>
          </p:cNvPr>
          <p:cNvSpPr txBox="1"/>
          <p:nvPr/>
        </p:nvSpPr>
        <p:spPr>
          <a:xfrm>
            <a:off x="9754125" y="7505700"/>
            <a:ext cx="5943600" cy="20727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배포를 위한 준비</a:t>
            </a:r>
            <a:br>
              <a:rPr lang="en-US" altLang="ko-KR" sz="3600" b="1" dirty="0">
                <a:solidFill>
                  <a:schemeClr val="bg1"/>
                </a:solidFill>
                <a:latin typeface="Gmarket Sans Bold"/>
              </a:rPr>
            </a:br>
            <a:r>
              <a:rPr lang="en-US" altLang="ko-KR" sz="3600" b="1" dirty="0">
                <a:solidFill>
                  <a:schemeClr val="bg1"/>
                </a:solidFill>
                <a:latin typeface="Gmarket Sans Bold"/>
              </a:rPr>
              <a:t>.env </a:t>
            </a:r>
            <a:r>
              <a:rPr lang="ko-KR" altLang="en-US" sz="3600" b="1" dirty="0">
                <a:solidFill>
                  <a:schemeClr val="bg1"/>
                </a:solidFill>
                <a:latin typeface="Gmarket Sans Bold"/>
              </a:rPr>
              <a:t>파일 자동 업로드</a:t>
            </a:r>
            <a:endParaRPr lang="en-US" sz="3600" b="1" i="0" u="none" strike="noStrike" dirty="0">
              <a:solidFill>
                <a:schemeClr val="bg1"/>
              </a:solidFill>
              <a:latin typeface="Gmarket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268843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329</Words>
  <Application>Microsoft Office PowerPoint</Application>
  <PresentationFormat>사용자 지정</PresentationFormat>
  <Paragraphs>69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Calibri</vt:lpstr>
      <vt:lpstr>Gmarket Sans Bold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양준서</dc:creator>
  <cp:lastModifiedBy>고명준</cp:lastModifiedBy>
  <cp:revision>164</cp:revision>
  <dcterms:created xsi:type="dcterms:W3CDTF">2006-08-16T00:00:00Z</dcterms:created>
  <dcterms:modified xsi:type="dcterms:W3CDTF">2025-05-25T06:00:01Z</dcterms:modified>
</cp:coreProperties>
</file>