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8288000" cy="10287000"/>
  <p:notesSz cx="6858000" cy="9144000"/>
  <p:embeddedFontLst>
    <p:embeddedFont>
      <p:font typeface="Gmarket Sans Bold" panose="020B0600000101010101" charset="-127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명준" initials="고" lastIdx="1" clrIdx="0">
    <p:extLst>
      <p:ext uri="{19B8F6BF-5375-455C-9EA6-DF929625EA0E}">
        <p15:presenceInfo xmlns:p15="http://schemas.microsoft.com/office/powerpoint/2012/main" userId="고명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E1"/>
    <a:srgbClr val="001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8" autoAdjust="0"/>
    <p:restoredTop sz="94622" autoAdjust="0"/>
  </p:normalViewPr>
  <p:slideViewPr>
    <p:cSldViewPr>
      <p:cViewPr varScale="1">
        <p:scale>
          <a:sx n="70" d="100"/>
          <a:sy n="70" d="100"/>
        </p:scale>
        <p:origin x="8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461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0300" y="3962400"/>
            <a:ext cx="10947400" cy="248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000" b="1" dirty="0">
                <a:solidFill>
                  <a:srgbClr val="091C78"/>
                </a:solidFill>
                <a:latin typeface="Gmarket Sans Bold"/>
              </a:rPr>
              <a:t>Load balance</a:t>
            </a:r>
          </a:p>
          <a:p>
            <a:pPr lvl="0" algn="ctr">
              <a:lnSpc>
                <a:spcPct val="116199"/>
              </a:lnSpc>
            </a:pPr>
            <a:endParaRPr lang="en-US" altLang="ko-KR" sz="7000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827016"/>
            <a:ext cx="693105" cy="554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0EF2-30AB-7AE9-C6D0-0AA066D20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AC12DC-DD34-9CA7-51C0-A05C420C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B8BFF90-9FF4-1DF7-0C5C-BA9BE697B548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ALB &amp; NLB</a:t>
            </a:r>
          </a:p>
        </p:txBody>
      </p:sp>
      <p:pic>
        <p:nvPicPr>
          <p:cNvPr id="6" name="그림 5" descr="텍스트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0575A96-EC1F-090D-DADA-47CF1ACFD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81747"/>
            <a:ext cx="7898860" cy="4876800"/>
          </a:xfrm>
          <a:prstGeom prst="rect">
            <a:avLst/>
          </a:prstGeom>
        </p:spPr>
      </p:pic>
      <p:pic>
        <p:nvPicPr>
          <p:cNvPr id="10" name="그림 9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4FB0674-6512-A244-9EA8-340A54F81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215220"/>
            <a:ext cx="7373203" cy="5078412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8BF40C7C-B0A3-16EB-0EC8-B5748C62D3BA}"/>
              </a:ext>
            </a:extLst>
          </p:cNvPr>
          <p:cNvSpPr txBox="1"/>
          <p:nvPr/>
        </p:nvSpPr>
        <p:spPr>
          <a:xfrm>
            <a:off x="1219200" y="7734300"/>
            <a:ext cx="6586181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들어오는 트래픽</a:t>
            </a:r>
            <a:b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나가는 트래픽 둘 다 거침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54D7EDCF-30A1-2F5A-CD21-8743343C15F0}"/>
              </a:ext>
            </a:extLst>
          </p:cNvPr>
          <p:cNvSpPr txBox="1"/>
          <p:nvPr/>
        </p:nvSpPr>
        <p:spPr>
          <a:xfrm>
            <a:off x="10785144" y="7734300"/>
            <a:ext cx="6586181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들어오는 트래픽만 거침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156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0A00-2570-6DA0-FFE5-03250E53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30D36E-3B97-EFAF-B6A3-23D3B9FA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FAC4395-8951-334D-22FF-98F305B517F3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Auto Scaling</a:t>
            </a:r>
          </a:p>
        </p:txBody>
      </p:sp>
      <p:pic>
        <p:nvPicPr>
          <p:cNvPr id="8" name="그림 7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FD63F1-55A5-19A7-88D8-008FC38B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7" y="3162300"/>
            <a:ext cx="8172450" cy="4762500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AD50B662-18F2-6446-2720-F6A3111D1BB5}"/>
              </a:ext>
            </a:extLst>
          </p:cNvPr>
          <p:cNvSpPr txBox="1"/>
          <p:nvPr/>
        </p:nvSpPr>
        <p:spPr>
          <a:xfrm>
            <a:off x="10058400" y="4000500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Vertical Scale Up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72DB12D-D032-7AC1-F671-5110BC85E3F0}"/>
              </a:ext>
            </a:extLst>
          </p:cNvPr>
          <p:cNvSpPr txBox="1"/>
          <p:nvPr/>
        </p:nvSpPr>
        <p:spPr>
          <a:xfrm>
            <a:off x="10058400" y="6755765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Horizental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 Scale Up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16CB133-E758-CDCB-F16E-3F9C9BCBB8DF}"/>
              </a:ext>
            </a:extLst>
          </p:cNvPr>
          <p:cNvSpPr txBox="1"/>
          <p:nvPr/>
        </p:nvSpPr>
        <p:spPr>
          <a:xfrm>
            <a:off x="10058399" y="4954638"/>
            <a:ext cx="182880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>
                <a:solidFill>
                  <a:schemeClr val="bg1"/>
                </a:solidFill>
                <a:latin typeface="Gmarket Sans Bold"/>
              </a:rPr>
              <a:t>수직의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2A8B8B45-ABD0-A14D-7AF1-2B9CE628DB4D}"/>
              </a:ext>
            </a:extLst>
          </p:cNvPr>
          <p:cNvSpPr txBox="1"/>
          <p:nvPr/>
        </p:nvSpPr>
        <p:spPr>
          <a:xfrm>
            <a:off x="10058399" y="7709903"/>
            <a:ext cx="182880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수평의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0434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49F5-CAE8-ED82-46E6-DCD67A76E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8B8C3B-9A77-97C4-9C7B-193AA762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DD7A8CB-2426-361B-B105-D6EEB98700A6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Auto Scaling</a:t>
            </a:r>
          </a:p>
        </p:txBody>
      </p:sp>
      <p:pic>
        <p:nvPicPr>
          <p:cNvPr id="8" name="그림 7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4D24A1-AA63-67AB-E622-A3360F45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3"/>
          <a:stretch/>
        </p:blipFill>
        <p:spPr>
          <a:xfrm>
            <a:off x="533400" y="2400300"/>
            <a:ext cx="7362683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56E923-F495-893F-A80A-B09592B8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13" y="4914900"/>
            <a:ext cx="1161070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5D39-DAC4-681E-E7E1-3561933A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A3954DF-FADD-C37B-3A27-6B4D35F5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A988063-DC86-5123-30AB-719271B6A540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Auto Scaling</a:t>
            </a:r>
          </a:p>
        </p:txBody>
      </p:sp>
      <p:pic>
        <p:nvPicPr>
          <p:cNvPr id="8" name="그림 7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1891C79-7D23-8E9D-EE49-AA8D60F3C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3"/>
          <a:stretch/>
        </p:blipFill>
        <p:spPr>
          <a:xfrm>
            <a:off x="533400" y="2400300"/>
            <a:ext cx="7362683" cy="2514600"/>
          </a:xfrm>
          <a:prstGeom prst="rect">
            <a:avLst/>
          </a:prstGeom>
        </p:spPr>
      </p:pic>
      <p:pic>
        <p:nvPicPr>
          <p:cNvPr id="4" name="그림 3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E87F08-C309-4B3F-3022-FA96D66DF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8"/>
          <a:stretch/>
        </p:blipFill>
        <p:spPr>
          <a:xfrm>
            <a:off x="533400" y="2497730"/>
            <a:ext cx="8172450" cy="21165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783A23-F45A-0470-A1A8-4B9BCC523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927600"/>
            <a:ext cx="11805313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EDF6-4E3C-FA70-9F5B-2D8AA5292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28D694-C491-86A7-1084-4FD13B65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BBB88D60-10E2-EF38-E0D1-646BCF0C721E}"/>
              </a:ext>
            </a:extLst>
          </p:cNvPr>
          <p:cNvSpPr txBox="1"/>
          <p:nvPr/>
        </p:nvSpPr>
        <p:spPr>
          <a:xfrm>
            <a:off x="762000" y="33909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ALB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F8725E1-0696-8221-AAF8-A51211DAB218}"/>
              </a:ext>
            </a:extLst>
          </p:cNvPr>
          <p:cNvSpPr txBox="1"/>
          <p:nvPr/>
        </p:nvSpPr>
        <p:spPr>
          <a:xfrm>
            <a:off x="762000" y="5149597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NLB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3DBBBC75-DA88-1495-F095-D6C1085CBC2B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Load Balance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73AAB0E-E466-D324-3AB5-AE2F2A5B626A}"/>
              </a:ext>
            </a:extLst>
          </p:cNvPr>
          <p:cNvSpPr txBox="1"/>
          <p:nvPr/>
        </p:nvSpPr>
        <p:spPr>
          <a:xfrm>
            <a:off x="762000" y="70485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Auto Scaling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4D6BAC-8539-552B-DDE5-CD8D6F26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162300"/>
            <a:ext cx="1010408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6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009BC-4CAD-6E0F-8CE4-17824C66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79F326B-4346-8564-7D82-51F2415F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991A35D-8556-282B-99CA-ACED41009FC6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Load Balance</a:t>
            </a:r>
          </a:p>
        </p:txBody>
      </p:sp>
      <p:pic>
        <p:nvPicPr>
          <p:cNvPr id="8" name="그림 7" descr="스크린샷, 디자인, 패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3395F09-7D17-B78B-339C-AB6070D50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20772"/>
            <a:ext cx="10476221" cy="6958184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3FF5E92B-7E39-4EFE-0C7B-267BE6870D2F}"/>
              </a:ext>
            </a:extLst>
          </p:cNvPr>
          <p:cNvSpPr txBox="1"/>
          <p:nvPr/>
        </p:nvSpPr>
        <p:spPr>
          <a:xfrm>
            <a:off x="11353800" y="2420772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트래픽은 변동적이다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756E782-144D-BE5B-FE17-60397B141428}"/>
              </a:ext>
            </a:extLst>
          </p:cNvPr>
          <p:cNvSpPr txBox="1"/>
          <p:nvPr/>
        </p:nvSpPr>
        <p:spPr>
          <a:xfrm>
            <a:off x="11320818" y="3543300"/>
            <a:ext cx="6586182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정적인 하드웨어로 변칙적인 트래픽을 제어하는 방법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1092D1A-FB8A-2E8D-FDCD-3BDA717A6992}"/>
              </a:ext>
            </a:extLst>
          </p:cNvPr>
          <p:cNvSpPr txBox="1"/>
          <p:nvPr/>
        </p:nvSpPr>
        <p:spPr>
          <a:xfrm>
            <a:off x="11348113" y="5808828"/>
            <a:ext cx="6586182" cy="630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Load Balancing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325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6C8B5-2587-0EC3-89C3-C89093AD0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19E23B8-6A70-BAFF-CFD8-F1EDAC3C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394EC7F-1710-0E02-471A-A7E83202F3BC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Elastic Load Balance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1218F3F-A41D-AB84-8C04-DBE7069632FA}"/>
              </a:ext>
            </a:extLst>
          </p:cNvPr>
          <p:cNvSpPr txBox="1"/>
          <p:nvPr/>
        </p:nvSpPr>
        <p:spPr>
          <a:xfrm>
            <a:off x="11561929" y="3189351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부하 분산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6573566-900C-C794-834D-2A7EB3C1BF15}"/>
              </a:ext>
            </a:extLst>
          </p:cNvPr>
          <p:cNvSpPr txBox="1"/>
          <p:nvPr/>
        </p:nvSpPr>
        <p:spPr>
          <a:xfrm>
            <a:off x="11561929" y="4181577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고가용성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&amp;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확장성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A0E7E1F-D74C-609D-69AF-34F731BFB0B5}"/>
              </a:ext>
            </a:extLst>
          </p:cNvPr>
          <p:cNvSpPr txBox="1"/>
          <p:nvPr/>
        </p:nvSpPr>
        <p:spPr>
          <a:xfrm>
            <a:off x="11561928" y="5448300"/>
            <a:ext cx="6586181" cy="13158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ELB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는 트래픽을 자동으로 확장하고 축소할 수 있다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5" name="그림 4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2236A2-8C0B-B8D9-D567-A39809ACB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6" y="3108198"/>
            <a:ext cx="10741000" cy="54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4298-633F-FDCA-DD7E-DF6172112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ACD5F40-B96E-35F4-5052-DD8940E0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7DA7FF5-B8EC-3CC7-8EE0-86ECAE7C9FD6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Health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 </a:t>
            </a: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Check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5A3A107-AF83-7E6B-2442-1AAA9A8051CA}"/>
              </a:ext>
            </a:extLst>
          </p:cNvPr>
          <p:cNvSpPr txBox="1"/>
          <p:nvPr/>
        </p:nvSpPr>
        <p:spPr>
          <a:xfrm>
            <a:off x="10467108" y="3139352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서버 확인용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3E1048A-615D-9E9D-DBD3-F1AA76DE1888}"/>
              </a:ext>
            </a:extLst>
          </p:cNvPr>
          <p:cNvSpPr txBox="1"/>
          <p:nvPr/>
        </p:nvSpPr>
        <p:spPr>
          <a:xfrm>
            <a:off x="10467109" y="4914900"/>
            <a:ext cx="6586181" cy="13158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정상적인 응답 코드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200</a:t>
            </a:r>
            <a:b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</a:b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-&gt; Healthy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6" name="그림 5" descr="텍스트, 도표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8BF04E-586F-D16E-1986-B07F69FB1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94063"/>
            <a:ext cx="8382000" cy="7029527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D394F4E-A6E9-445A-4D52-2326E74FC030}"/>
              </a:ext>
            </a:extLst>
          </p:cNvPr>
          <p:cNvSpPr txBox="1"/>
          <p:nvPr/>
        </p:nvSpPr>
        <p:spPr>
          <a:xfrm>
            <a:off x="10439400" y="7353300"/>
            <a:ext cx="6586181" cy="13158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정상적인 응답 코드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404</a:t>
            </a:r>
          </a:p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-&gt; </a:t>
            </a: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unHealthy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84635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B9E4C-7B6B-9E38-7BC6-3BBEBA394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5378CAE-195D-1686-BDF1-C01DB6D2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4154F74-8B31-B943-EB28-08E5358AA95B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ALB</a:t>
            </a:r>
          </a:p>
        </p:txBody>
      </p:sp>
      <p:pic>
        <p:nvPicPr>
          <p:cNvPr id="5" name="그림 4" descr="텍스트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4A5047F-F4A5-06FB-2961-295C81902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7"/>
          <a:stretch/>
        </p:blipFill>
        <p:spPr>
          <a:xfrm>
            <a:off x="381000" y="2628900"/>
            <a:ext cx="10388312" cy="68580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EAB74B11-CEBF-A517-78EA-69CDB9B14B3D}"/>
              </a:ext>
            </a:extLst>
          </p:cNvPr>
          <p:cNvSpPr txBox="1"/>
          <p:nvPr/>
        </p:nvSpPr>
        <p:spPr>
          <a:xfrm>
            <a:off x="11049000" y="4686300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Layer 5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630C5333-B8E6-2182-544C-8396E4CE26C8}"/>
              </a:ext>
            </a:extLst>
          </p:cNvPr>
          <p:cNvSpPr txBox="1"/>
          <p:nvPr/>
        </p:nvSpPr>
        <p:spPr>
          <a:xfrm>
            <a:off x="11048999" y="5867400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HTTP/HTTPS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3B77240-656B-B17D-50D1-8995260C2342}"/>
              </a:ext>
            </a:extLst>
          </p:cNvPr>
          <p:cNvSpPr txBox="1"/>
          <p:nvPr/>
        </p:nvSpPr>
        <p:spPr>
          <a:xfrm>
            <a:off x="11048999" y="7123732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Listener Rules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8A06F0A-3C7E-DDAD-65CC-F99B90A5EF98}"/>
              </a:ext>
            </a:extLst>
          </p:cNvPr>
          <p:cNvSpPr txBox="1"/>
          <p:nvPr/>
        </p:nvSpPr>
        <p:spPr>
          <a:xfrm>
            <a:off x="11048998" y="8425016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대상 그룹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92417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EFE4-2D0B-1618-300A-8137AF26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DEC356-D551-4FEC-C469-68926C1A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3150E53-51DC-4A03-57B3-279A39DC684F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ALB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829EB11-0601-D3A3-7F2A-349C7BC1EA73}"/>
              </a:ext>
            </a:extLst>
          </p:cNvPr>
          <p:cNvSpPr txBox="1"/>
          <p:nvPr/>
        </p:nvSpPr>
        <p:spPr>
          <a:xfrm>
            <a:off x="10210800" y="1028700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Listener Rules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6" name="그림 5" descr="텍스트, 도표, 직사각형, 잭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3BC47BC-5943-B90C-E8FE-E8159E5A8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26936"/>
            <a:ext cx="7620000" cy="7717379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BBB5BC6-9F3B-5E76-3F46-19886BFA517F}"/>
              </a:ext>
            </a:extLst>
          </p:cNvPr>
          <p:cNvSpPr txBox="1"/>
          <p:nvPr/>
        </p:nvSpPr>
        <p:spPr>
          <a:xfrm>
            <a:off x="10210800" y="2332852"/>
            <a:ext cx="7162800" cy="2176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수신한 요청을 어떻게 </a:t>
            </a:r>
            <a:b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처리할 지에 대한 </a:t>
            </a:r>
            <a:b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규칙을 설정하는 기능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4AF21F9-2818-E645-54F0-826EA120CD49}"/>
              </a:ext>
            </a:extLst>
          </p:cNvPr>
          <p:cNvSpPr txBox="1"/>
          <p:nvPr/>
        </p:nvSpPr>
        <p:spPr>
          <a:xfrm>
            <a:off x="10287000" y="5777829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대상 그룹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F83A526-0F4B-885F-CD90-0BF69DD068B0}"/>
              </a:ext>
            </a:extLst>
          </p:cNvPr>
          <p:cNvSpPr txBox="1"/>
          <p:nvPr/>
        </p:nvSpPr>
        <p:spPr>
          <a:xfrm>
            <a:off x="10287000" y="6865989"/>
            <a:ext cx="7162800" cy="14779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하나 이상의 등록된 대상에 요청을</a:t>
            </a:r>
            <a:b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라우팅 하는 데 사용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191F2ED-59B9-9D6D-6BFC-760275884BF7}"/>
              </a:ext>
            </a:extLst>
          </p:cNvPr>
          <p:cNvSpPr txBox="1"/>
          <p:nvPr/>
        </p:nvSpPr>
        <p:spPr>
          <a:xfrm>
            <a:off x="10314709" y="8513712"/>
            <a:ext cx="7162800" cy="14779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리스너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규칙을 생성할 때 대상 그룹을 지정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712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8E11-F272-F80D-9344-1622263DE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F53B6E6-300C-D43F-7472-BE1E24B8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B4808AC-2F3C-6C4D-AA48-CE33C4F84C2B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컨텐츠 기반 </a:t>
            </a: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/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가중치 기반</a:t>
            </a:r>
            <a:endParaRPr lang="en-US" altLang="ko-KR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 descr="텍스트, 도표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97B6662-5FBE-B015-7ED3-7CD53B0CE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/>
          <a:stretch/>
        </p:blipFill>
        <p:spPr>
          <a:xfrm>
            <a:off x="990599" y="1930400"/>
            <a:ext cx="16594171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F3343-6F9B-F0F6-1BAD-E8F668875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52F397B-CC9F-175B-80B3-A06F8614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6FBB264-E163-13D7-4002-450C620FC212}"/>
              </a:ext>
            </a:extLst>
          </p:cNvPr>
          <p:cNvSpPr txBox="1"/>
          <p:nvPr/>
        </p:nvSpPr>
        <p:spPr>
          <a:xfrm>
            <a:off x="685800" y="571500"/>
            <a:ext cx="9525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NLB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5E5710F-0E39-7AE4-E241-B3EE237D56E2}"/>
              </a:ext>
            </a:extLst>
          </p:cNvPr>
          <p:cNvSpPr txBox="1"/>
          <p:nvPr/>
        </p:nvSpPr>
        <p:spPr>
          <a:xfrm>
            <a:off x="11049000" y="4686300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Layer 4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CC978400-7008-0029-43AF-D2EBA149296B}"/>
              </a:ext>
            </a:extLst>
          </p:cNvPr>
          <p:cNvSpPr txBox="1"/>
          <p:nvPr/>
        </p:nvSpPr>
        <p:spPr>
          <a:xfrm>
            <a:off x="11048999" y="5867400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TCP, UDP, TLS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지원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F9EDE8C-9A10-4744-FC87-284920607384}"/>
              </a:ext>
            </a:extLst>
          </p:cNvPr>
          <p:cNvSpPr txBox="1"/>
          <p:nvPr/>
        </p:nvSpPr>
        <p:spPr>
          <a:xfrm>
            <a:off x="11048999" y="7123732"/>
            <a:ext cx="6586181" cy="809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Elastic IP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사용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6" name="그림 5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0C65BC-5DCE-BBA8-D210-E37F0EDAF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04553"/>
            <a:ext cx="10317214" cy="71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142</Words>
  <Application>Microsoft Office PowerPoint</Application>
  <PresentationFormat>사용자 지정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Gmarket Sans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양준서</dc:creator>
  <cp:lastModifiedBy>고명준</cp:lastModifiedBy>
  <cp:revision>94</cp:revision>
  <dcterms:created xsi:type="dcterms:W3CDTF">2006-08-16T00:00:00Z</dcterms:created>
  <dcterms:modified xsi:type="dcterms:W3CDTF">2025-05-18T09:25:37Z</dcterms:modified>
</cp:coreProperties>
</file>