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4" r:id="rId3"/>
    <p:sldId id="286" r:id="rId4"/>
    <p:sldId id="287" r:id="rId5"/>
    <p:sldId id="285" r:id="rId6"/>
    <p:sldId id="288" r:id="rId7"/>
    <p:sldId id="289" r:id="rId8"/>
    <p:sldId id="290" r:id="rId9"/>
    <p:sldId id="291" r:id="rId10"/>
    <p:sldId id="292" r:id="rId11"/>
    <p:sldId id="283" r:id="rId12"/>
    <p:sldId id="293" r:id="rId13"/>
  </p:sldIdLst>
  <p:sldSz cx="18288000" cy="10287000"/>
  <p:notesSz cx="6858000" cy="9144000"/>
  <p:embeddedFontLst>
    <p:embeddedFont>
      <p:font typeface="Gmarket Sans Bold" panose="020B0600000101010101" charset="-127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명준" initials="고" lastIdx="1" clrIdx="0">
    <p:extLst>
      <p:ext uri="{19B8F6BF-5375-455C-9EA6-DF929625EA0E}">
        <p15:presenceInfo xmlns:p15="http://schemas.microsoft.com/office/powerpoint/2012/main" userId="고명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CE1"/>
    <a:srgbClr val="001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8" autoAdjust="0"/>
    <p:restoredTop sz="94622" autoAdjust="0"/>
  </p:normalViewPr>
  <p:slideViewPr>
    <p:cSldViewPr>
      <p:cViewPr varScale="1">
        <p:scale>
          <a:sx n="70" d="100"/>
          <a:sy n="70" d="100"/>
        </p:scale>
        <p:origin x="3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3461"/>
            <a:ext cx="18288000" cy="5143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670300" y="3962400"/>
            <a:ext cx="10947400" cy="248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7000" b="1" dirty="0">
                <a:solidFill>
                  <a:srgbClr val="091C78"/>
                </a:solidFill>
                <a:latin typeface="Gmarket Sans Bold"/>
              </a:rPr>
              <a:t>AWS</a:t>
            </a:r>
          </a:p>
          <a:p>
            <a:pPr lvl="0" algn="ctr">
              <a:lnSpc>
                <a:spcPct val="116199"/>
              </a:lnSpc>
            </a:pPr>
            <a:endParaRPr lang="en-US" altLang="ko-KR" sz="7000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3799305"/>
            <a:ext cx="693105" cy="5544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9C597-837E-0AB8-85E7-18F44B7E5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E8EAF22-FF93-E413-56B7-EFCE1288E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92F431C4-D752-B3B4-670C-BAE2D12CC8B4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i="0" u="none" strike="noStrike" dirty="0">
                <a:solidFill>
                  <a:srgbClr val="091C78"/>
                </a:solidFill>
                <a:latin typeface="Gmarket Sans Bold"/>
              </a:rPr>
              <a:t>S3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189A97BB-259E-581C-F0D7-7F9483C6D7D2}"/>
              </a:ext>
            </a:extLst>
          </p:cNvPr>
          <p:cNvSpPr txBox="1"/>
          <p:nvPr/>
        </p:nvSpPr>
        <p:spPr>
          <a:xfrm>
            <a:off x="685800" y="1714500"/>
            <a:ext cx="3200400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Bucket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194AE-1751-FCE1-1DAB-F801368081CB}"/>
              </a:ext>
            </a:extLst>
          </p:cNvPr>
          <p:cNvSpPr txBox="1"/>
          <p:nvPr/>
        </p:nvSpPr>
        <p:spPr>
          <a:xfrm>
            <a:off x="1219200" y="38481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ssd</a:t>
            </a:r>
            <a:endParaRPr lang="ko-KR" altLang="en-US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E145FA8-8729-C028-A28C-63C261ED6042}"/>
              </a:ext>
            </a:extLst>
          </p:cNvPr>
          <p:cNvSpPr txBox="1"/>
          <p:nvPr/>
        </p:nvSpPr>
        <p:spPr>
          <a:xfrm>
            <a:off x="708212" y="3651766"/>
            <a:ext cx="9731188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Bucket 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이름은 전체 </a:t>
            </a: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AWS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에서 </a:t>
            </a:r>
            <a:r>
              <a:rPr lang="ko-KR" altLang="en-US" sz="3600" b="1" dirty="0" err="1">
                <a:solidFill>
                  <a:schemeClr val="bg1"/>
                </a:solidFill>
                <a:latin typeface="Gmarket Sans Bold"/>
              </a:rPr>
              <a:t>고유해야함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 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6F3A5825-43D5-B632-2397-14D14D71AC5B}"/>
              </a:ext>
            </a:extLst>
          </p:cNvPr>
          <p:cNvSpPr txBox="1"/>
          <p:nvPr/>
        </p:nvSpPr>
        <p:spPr>
          <a:xfrm>
            <a:off x="685800" y="4731551"/>
            <a:ext cx="11430000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Bucket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에 저장할 수 있는 객체 수에는 제한이 없음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C00E14-B6C9-0B5F-1ED4-D594C940B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8" y="3003643"/>
            <a:ext cx="16929044" cy="5562133"/>
          </a:xfrm>
          <a:prstGeom prst="rect">
            <a:avLst/>
          </a:prstGeom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D2D4BB7F-CB86-09FB-4C3F-D980FDB63155}"/>
              </a:ext>
            </a:extLst>
          </p:cNvPr>
          <p:cNvSpPr txBox="1"/>
          <p:nvPr/>
        </p:nvSpPr>
        <p:spPr>
          <a:xfrm>
            <a:off x="9226522" y="8485517"/>
            <a:ext cx="8229600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Bucket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은 기본적으로 비공개 설정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67443625-3632-0886-C9D8-DB6F4B26BF31}"/>
              </a:ext>
            </a:extLst>
          </p:cNvPr>
          <p:cNvSpPr txBox="1"/>
          <p:nvPr/>
        </p:nvSpPr>
        <p:spPr>
          <a:xfrm>
            <a:off x="685800" y="8485517"/>
            <a:ext cx="8229600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액세스 정책을 변경하여 권한 부여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CF6B9E26-9E1A-A21D-9F1B-5D7E28F80042}"/>
              </a:ext>
            </a:extLst>
          </p:cNvPr>
          <p:cNvSpPr txBox="1"/>
          <p:nvPr/>
        </p:nvSpPr>
        <p:spPr>
          <a:xfrm>
            <a:off x="685800" y="9334500"/>
            <a:ext cx="8229600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API 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제작에 사용함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89191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A34B07AA-5AD9-AE52-CD03-4D047418FA70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RDS </a:t>
            </a:r>
            <a:r>
              <a:rPr lang="ko-KR" altLang="en-US" sz="6000" b="1" i="0" u="none" strike="noStrike" dirty="0">
                <a:solidFill>
                  <a:srgbClr val="091C78"/>
                </a:solidFill>
                <a:latin typeface="Gmarket Sans Bold"/>
              </a:rPr>
              <a:t>실습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A4A311-45F8-FD4B-6E45-01CE669DB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24432"/>
            <a:ext cx="8415682" cy="8283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CF80B3-93FB-77C3-CD27-055FEC80B248}"/>
              </a:ext>
            </a:extLst>
          </p:cNvPr>
          <p:cNvSpPr txBox="1"/>
          <p:nvPr/>
        </p:nvSpPr>
        <p:spPr>
          <a:xfrm>
            <a:off x="2590800" y="6057900"/>
            <a:ext cx="136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Bastion</a:t>
            </a:r>
            <a:r>
              <a:rPr lang="ko-KR" altLang="en-US" dirty="0"/>
              <a:t> </a:t>
            </a:r>
            <a:r>
              <a:rPr lang="en-US" altLang="ko-KR" dirty="0"/>
              <a:t>Host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6BE80-A310-FBB0-5BDF-58A3970B3921}"/>
              </a:ext>
            </a:extLst>
          </p:cNvPr>
          <p:cNvSpPr txBox="1"/>
          <p:nvPr/>
        </p:nvSpPr>
        <p:spPr>
          <a:xfrm>
            <a:off x="9525000" y="12573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2800" dirty="0"/>
              <a:t>기존 사용하던 </a:t>
            </a:r>
            <a:r>
              <a:rPr lang="en-US" altLang="ko-KR" sz="2800" dirty="0"/>
              <a:t>VPC</a:t>
            </a:r>
            <a:r>
              <a:rPr lang="ko-KR" altLang="en-US" sz="2800" dirty="0"/>
              <a:t>에 새로운 </a:t>
            </a:r>
            <a:r>
              <a:rPr lang="en-US" altLang="ko-KR" sz="2800" dirty="0"/>
              <a:t>EC2</a:t>
            </a:r>
            <a:r>
              <a:rPr lang="ko-KR" altLang="en-US" sz="2800" dirty="0"/>
              <a:t>를 연결한다</a:t>
            </a:r>
            <a:r>
              <a:rPr lang="en-US" altLang="ko-KR" sz="2800" dirty="0"/>
              <a:t>.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0A607E-6644-710A-7471-0105943B1D16}"/>
              </a:ext>
            </a:extLst>
          </p:cNvPr>
          <p:cNvSpPr txBox="1"/>
          <p:nvPr/>
        </p:nvSpPr>
        <p:spPr>
          <a:xfrm>
            <a:off x="9525000" y="2171700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2. </a:t>
            </a:r>
            <a:r>
              <a:rPr lang="en-US" altLang="ko-KR" sz="2800" dirty="0"/>
              <a:t>DB</a:t>
            </a:r>
            <a:r>
              <a:rPr lang="ko-KR" altLang="en-US" sz="2800" dirty="0"/>
              <a:t>를 </a:t>
            </a:r>
            <a:r>
              <a:rPr lang="en-US" altLang="ko-KR" sz="2800" dirty="0"/>
              <a:t>Private Subnet</a:t>
            </a:r>
            <a:r>
              <a:rPr lang="ko-KR" altLang="en-US" sz="2800" dirty="0"/>
              <a:t>에 둔다</a:t>
            </a:r>
            <a:r>
              <a:rPr lang="en-US" altLang="ko-KR" sz="2800" dirty="0"/>
              <a:t>. </a:t>
            </a:r>
            <a:r>
              <a:rPr lang="ko-KR" altLang="en-US" sz="2800" dirty="0"/>
              <a:t>고가용성을 활용하여 </a:t>
            </a:r>
            <a:r>
              <a:rPr lang="en-US" altLang="ko-KR" sz="2800" dirty="0"/>
              <a:t>Private Subnet A</a:t>
            </a:r>
            <a:r>
              <a:rPr lang="ko-KR" altLang="en-US" sz="2800" dirty="0"/>
              <a:t>와 </a:t>
            </a:r>
            <a:r>
              <a:rPr lang="en-US" altLang="ko-KR" sz="2800" dirty="0"/>
              <a:t>C</a:t>
            </a:r>
            <a:r>
              <a:rPr lang="ko-KR" altLang="en-US" sz="2800" dirty="0"/>
              <a:t>에 동시에 생성한다</a:t>
            </a:r>
            <a:r>
              <a:rPr lang="en-US" altLang="ko-KR" sz="2800" dirty="0"/>
              <a:t>.</a:t>
            </a:r>
            <a:endParaRPr lang="ko-KR" alt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0CC8DD-5723-B1FD-1584-1681BC0B62AE}"/>
              </a:ext>
            </a:extLst>
          </p:cNvPr>
          <p:cNvSpPr txBox="1"/>
          <p:nvPr/>
        </p:nvSpPr>
        <p:spPr>
          <a:xfrm>
            <a:off x="9491320" y="3311505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3. </a:t>
            </a:r>
            <a:r>
              <a:rPr lang="en-US" altLang="ko-KR" sz="2800" dirty="0"/>
              <a:t>DB </a:t>
            </a:r>
            <a:r>
              <a:rPr lang="ko-KR" altLang="en-US" sz="2800" dirty="0"/>
              <a:t>생성 전 </a:t>
            </a:r>
            <a:r>
              <a:rPr lang="en-US" altLang="ko-KR" sz="2800" dirty="0"/>
              <a:t>RDS</a:t>
            </a:r>
            <a:r>
              <a:rPr lang="ko-KR" altLang="en-US" sz="2800" dirty="0"/>
              <a:t>에 </a:t>
            </a:r>
            <a:r>
              <a:rPr lang="ko-KR" altLang="en-US" sz="2800" dirty="0" err="1"/>
              <a:t>서브넷</a:t>
            </a:r>
            <a:r>
              <a:rPr lang="ko-KR" altLang="en-US" sz="2800" dirty="0"/>
              <a:t> 그룹을 생성하여 </a:t>
            </a:r>
            <a:r>
              <a:rPr lang="en-US" altLang="ko-KR" sz="2800" dirty="0"/>
              <a:t>Private A</a:t>
            </a:r>
            <a:r>
              <a:rPr lang="ko-KR" altLang="en-US" sz="2800" dirty="0"/>
              <a:t>와 </a:t>
            </a:r>
            <a:r>
              <a:rPr lang="en-US" altLang="ko-KR" sz="2800" dirty="0"/>
              <a:t>C</a:t>
            </a:r>
            <a:r>
              <a:rPr lang="ko-KR" altLang="en-US" sz="2800" dirty="0"/>
              <a:t>를 묶어 </a:t>
            </a:r>
            <a:r>
              <a:rPr lang="en-US" altLang="ko-KR" sz="2800" dirty="0"/>
              <a:t>DB</a:t>
            </a:r>
            <a:r>
              <a:rPr lang="ko-KR" altLang="en-US" sz="2800" dirty="0"/>
              <a:t>용 </a:t>
            </a:r>
            <a:r>
              <a:rPr lang="en-US" altLang="ko-KR" sz="2800" dirty="0"/>
              <a:t>Subnet</a:t>
            </a:r>
            <a:r>
              <a:rPr lang="ko-KR" altLang="en-US" sz="2800" dirty="0"/>
              <a:t>을 생성한다</a:t>
            </a:r>
            <a:r>
              <a:rPr lang="en-US" altLang="ko-KR" sz="2800" dirty="0"/>
              <a:t>.</a:t>
            </a:r>
            <a:endParaRPr lang="ko-KR" alt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16BF6-E18A-B07B-77E1-D5B725D1B889}"/>
              </a:ext>
            </a:extLst>
          </p:cNvPr>
          <p:cNvSpPr txBox="1"/>
          <p:nvPr/>
        </p:nvSpPr>
        <p:spPr>
          <a:xfrm>
            <a:off x="9491320" y="4523402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4. </a:t>
            </a:r>
            <a:r>
              <a:rPr lang="ko-KR" altLang="en-US" sz="2800" dirty="0"/>
              <a:t>보안을 위해 </a:t>
            </a:r>
            <a:r>
              <a:rPr lang="en-US" altLang="ko-KR" sz="2800" dirty="0"/>
              <a:t>Public IP </a:t>
            </a:r>
            <a:r>
              <a:rPr lang="ko-KR" altLang="en-US" sz="2800" dirty="0"/>
              <a:t>할당은 하지 않는다</a:t>
            </a:r>
            <a:r>
              <a:rPr lang="en-US" altLang="ko-KR" sz="2800" dirty="0"/>
              <a:t>. SSH</a:t>
            </a:r>
            <a:r>
              <a:rPr lang="ko-KR" altLang="en-US" sz="2800" dirty="0"/>
              <a:t>를 활용하여 </a:t>
            </a:r>
            <a:r>
              <a:rPr lang="en-US" altLang="ko-KR" sz="2800" dirty="0"/>
              <a:t>Bastion Host</a:t>
            </a:r>
            <a:r>
              <a:rPr lang="ko-KR" altLang="en-US" sz="2800" dirty="0"/>
              <a:t>를 사용할 예정</a:t>
            </a:r>
            <a:endParaRPr lang="ko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31CF3A-3064-4C70-601F-0EB31BA29BE6}"/>
              </a:ext>
            </a:extLst>
          </p:cNvPr>
          <p:cNvSpPr txBox="1"/>
          <p:nvPr/>
        </p:nvSpPr>
        <p:spPr>
          <a:xfrm>
            <a:off x="9491320" y="5818882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5. </a:t>
            </a:r>
            <a:r>
              <a:rPr lang="en-US" altLang="ko-KR" sz="3600" dirty="0"/>
              <a:t>RDS</a:t>
            </a:r>
            <a:r>
              <a:rPr lang="en-US" altLang="ko-KR" sz="3600" b="1" dirty="0"/>
              <a:t> </a:t>
            </a:r>
            <a:r>
              <a:rPr lang="ko-KR" altLang="en-US" sz="2800" dirty="0"/>
              <a:t>보안 그룹은 </a:t>
            </a:r>
            <a:r>
              <a:rPr lang="en-US" altLang="ko-KR" sz="2800" dirty="0" err="1"/>
              <a:t>mySQL</a:t>
            </a:r>
            <a:r>
              <a:rPr lang="en-US" altLang="ko-KR" sz="2800" dirty="0"/>
              <a:t> Port</a:t>
            </a:r>
            <a:r>
              <a:rPr lang="ko-KR" altLang="en-US" sz="2800" dirty="0"/>
              <a:t>에 모든 </a:t>
            </a:r>
            <a:r>
              <a:rPr lang="en-US" altLang="ko-KR" sz="2800" dirty="0"/>
              <a:t>IPv4</a:t>
            </a:r>
            <a:r>
              <a:rPr lang="ko-KR" altLang="en-US" sz="2800" dirty="0"/>
              <a:t>를 열어둔다</a:t>
            </a:r>
            <a:r>
              <a:rPr lang="en-US" altLang="ko-KR" sz="2800" dirty="0"/>
              <a:t>.</a:t>
            </a:r>
            <a:endParaRPr lang="ko-KR" alt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12CA26-03AA-B7B1-AA51-7645F92912E8}"/>
              </a:ext>
            </a:extLst>
          </p:cNvPr>
          <p:cNvSpPr txBox="1"/>
          <p:nvPr/>
        </p:nvSpPr>
        <p:spPr>
          <a:xfrm>
            <a:off x="9491320" y="7124700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6. </a:t>
            </a:r>
            <a:r>
              <a:rPr lang="en-US" altLang="ko-KR" sz="2800" dirty="0"/>
              <a:t>EC2</a:t>
            </a:r>
            <a:r>
              <a:rPr lang="ko-KR" altLang="en-US" sz="2800" dirty="0"/>
              <a:t>의 보안그룹은 사용자지정 </a:t>
            </a:r>
            <a:r>
              <a:rPr lang="en-US" altLang="ko-KR" sz="2800" dirty="0"/>
              <a:t>TCP</a:t>
            </a:r>
            <a:r>
              <a:rPr lang="ko-KR" altLang="en-US" sz="2800" dirty="0"/>
              <a:t>에 </a:t>
            </a:r>
            <a:r>
              <a:rPr lang="en-US" altLang="ko-KR" sz="2800" dirty="0"/>
              <a:t>3000 PORT</a:t>
            </a:r>
            <a:r>
              <a:rPr lang="ko-KR" altLang="en-US" sz="2800" dirty="0"/>
              <a:t>를 열어둔다</a:t>
            </a:r>
            <a:r>
              <a:rPr lang="en-US" altLang="ko-KR" sz="2800" dirty="0"/>
              <a:t>.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E93C13-E6E0-5EE0-D058-312C1A715504}"/>
              </a:ext>
            </a:extLst>
          </p:cNvPr>
          <p:cNvSpPr txBox="1"/>
          <p:nvPr/>
        </p:nvSpPr>
        <p:spPr>
          <a:xfrm>
            <a:off x="9491320" y="8430518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7. </a:t>
            </a:r>
            <a:r>
              <a:rPr lang="en-US" altLang="ko-KR" sz="2800" dirty="0"/>
              <a:t>Git Repository</a:t>
            </a:r>
            <a:r>
              <a:rPr lang="ko-KR" altLang="en-US" sz="2800" dirty="0"/>
              <a:t>에서 </a:t>
            </a:r>
            <a:r>
              <a:rPr lang="en-US" altLang="ko-KR" sz="2800" dirty="0"/>
              <a:t>git </a:t>
            </a:r>
            <a:r>
              <a:rPr lang="ko-KR" altLang="en-US" sz="2800" dirty="0"/>
              <a:t>주소를 복사하고 </a:t>
            </a:r>
            <a:r>
              <a:rPr lang="en-US" altLang="ko-KR" sz="2800" dirty="0"/>
              <a:t>EC2 </a:t>
            </a:r>
            <a:r>
              <a:rPr lang="ko-KR" altLang="en-US" sz="2800" dirty="0"/>
              <a:t>연결을 통해 </a:t>
            </a:r>
            <a:r>
              <a:rPr lang="en-US" altLang="ko-KR" sz="2800" dirty="0"/>
              <a:t>git</a:t>
            </a:r>
            <a:r>
              <a:rPr lang="ko-KR" altLang="en-US" sz="2800" dirty="0"/>
              <a:t>을 </a:t>
            </a:r>
            <a:r>
              <a:rPr lang="en-US" altLang="ko-KR" sz="2800" dirty="0"/>
              <a:t>clone </a:t>
            </a:r>
            <a:r>
              <a:rPr lang="ko-KR" altLang="en-US" sz="2800" dirty="0"/>
              <a:t>시킨다</a:t>
            </a:r>
            <a:r>
              <a:rPr lang="en-US" altLang="ko-KR" sz="28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6303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3DB1E-A321-BF45-ADF7-682FA6A86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DC461E6-C508-3791-4043-68D77139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E922E3A7-50DB-B99B-080D-912F7F299964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RDS </a:t>
            </a:r>
            <a:r>
              <a:rPr lang="ko-KR" altLang="en-US" sz="6000" b="1" i="0" u="none" strike="noStrike" dirty="0">
                <a:solidFill>
                  <a:srgbClr val="091C78"/>
                </a:solidFill>
                <a:latin typeface="Gmarket Sans Bold"/>
              </a:rPr>
              <a:t>실습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88FEE6-F0EE-8429-89E1-23736DF7D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24432"/>
            <a:ext cx="8415682" cy="8283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8137F8-0C4A-31D1-04C5-84CC535B5DAA}"/>
              </a:ext>
            </a:extLst>
          </p:cNvPr>
          <p:cNvSpPr txBox="1"/>
          <p:nvPr/>
        </p:nvSpPr>
        <p:spPr>
          <a:xfrm>
            <a:off x="2590800" y="6057900"/>
            <a:ext cx="136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Bastion</a:t>
            </a:r>
            <a:r>
              <a:rPr lang="ko-KR" altLang="en-US" dirty="0"/>
              <a:t> </a:t>
            </a:r>
            <a:r>
              <a:rPr lang="en-US" altLang="ko-KR" dirty="0"/>
              <a:t>Host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07AC66-DF5E-E744-6041-E1DD1D3FF1BF}"/>
              </a:ext>
            </a:extLst>
          </p:cNvPr>
          <p:cNvSpPr txBox="1"/>
          <p:nvPr/>
        </p:nvSpPr>
        <p:spPr>
          <a:xfrm>
            <a:off x="9525000" y="1257300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8. </a:t>
            </a:r>
            <a:r>
              <a:rPr lang="en-US" altLang="ko-KR" sz="2800" dirty="0"/>
              <a:t>git clone</a:t>
            </a:r>
            <a:r>
              <a:rPr lang="ko-KR" altLang="en-US" sz="2800" dirty="0"/>
              <a:t>이 완료 되었다면 밑의 명령어를 실행한다</a:t>
            </a:r>
            <a:r>
              <a:rPr lang="en-US" altLang="ko-KR" sz="2800" dirty="0"/>
              <a:t>.</a:t>
            </a:r>
            <a:endParaRPr lang="ko-KR" altLang="en-US" sz="3600" dirty="0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9DEEE748-1181-280A-FE7B-06FD32BCA3E3}"/>
              </a:ext>
            </a:extLst>
          </p:cNvPr>
          <p:cNvSpPr txBox="1"/>
          <p:nvPr/>
        </p:nvSpPr>
        <p:spPr>
          <a:xfrm>
            <a:off x="9486900" y="2476500"/>
            <a:ext cx="6934200" cy="3390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ls</a:t>
            </a:r>
          </a:p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cd Men &lt;tab&gt;</a:t>
            </a:r>
          </a:p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 err="1">
                <a:solidFill>
                  <a:schemeClr val="bg1"/>
                </a:solidFill>
                <a:latin typeface="Gmarket Sans Bold"/>
              </a:rPr>
              <a:t>npm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 I</a:t>
            </a:r>
          </a:p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vi .env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39817-AB4C-0421-73ED-4F6C3C82B13D}"/>
              </a:ext>
            </a:extLst>
          </p:cNvPr>
          <p:cNvSpPr txBox="1"/>
          <p:nvPr/>
        </p:nvSpPr>
        <p:spPr>
          <a:xfrm>
            <a:off x="9372600" y="60579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9. </a:t>
            </a:r>
            <a:r>
              <a:rPr lang="ko-KR" altLang="en-US" sz="2800" dirty="0"/>
              <a:t>멘토를 부른다</a:t>
            </a:r>
            <a:r>
              <a:rPr lang="en-US" altLang="ko-KR" sz="2800" dirty="0"/>
              <a:t>.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0FA7D-7324-AA0A-FEA7-A591A5536432}"/>
              </a:ext>
            </a:extLst>
          </p:cNvPr>
          <p:cNvSpPr txBox="1"/>
          <p:nvPr/>
        </p:nvSpPr>
        <p:spPr>
          <a:xfrm>
            <a:off x="9372600" y="6894731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10. </a:t>
            </a:r>
            <a:r>
              <a:rPr lang="ko-KR" altLang="en-US" sz="2800" dirty="0"/>
              <a:t>대기하고 멘토와 같이 </a:t>
            </a:r>
            <a:r>
              <a:rPr lang="en-US" altLang="ko-KR" sz="2800" dirty="0"/>
              <a:t>RDS </a:t>
            </a:r>
            <a:r>
              <a:rPr lang="ko-KR" altLang="en-US" sz="2800" dirty="0"/>
              <a:t>설정을 진행한다</a:t>
            </a:r>
            <a:r>
              <a:rPr lang="en-US" altLang="ko-KR" sz="2800" dirty="0"/>
              <a:t>.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F311D-1267-5965-E47C-9576B814119A}"/>
              </a:ext>
            </a:extLst>
          </p:cNvPr>
          <p:cNvSpPr txBox="1"/>
          <p:nvPr/>
        </p:nvSpPr>
        <p:spPr>
          <a:xfrm>
            <a:off x="9372600" y="7810500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11. </a:t>
            </a:r>
            <a:r>
              <a:rPr lang="ko-KR" altLang="en-US" sz="2800" dirty="0"/>
              <a:t>자신의 </a:t>
            </a:r>
            <a:r>
              <a:rPr lang="en-US" altLang="ko-KR" sz="2800" dirty="0"/>
              <a:t>EC2 Public IP</a:t>
            </a:r>
            <a:r>
              <a:rPr lang="ko-KR" altLang="en-US" sz="2800" dirty="0"/>
              <a:t>를 통해 </a:t>
            </a:r>
            <a:br>
              <a:rPr lang="en-US" altLang="ko-KR" sz="2800" dirty="0"/>
            </a:br>
            <a:r>
              <a:rPr lang="en-US" altLang="ko-KR" sz="2800" dirty="0"/>
              <a:t>         &lt;</a:t>
            </a:r>
            <a:r>
              <a:rPr lang="ko-KR" altLang="en-US" sz="2800" dirty="0"/>
              <a:t>자신의 </a:t>
            </a:r>
            <a:r>
              <a:rPr lang="en-US" altLang="ko-KR" sz="2800" dirty="0"/>
              <a:t>IP&gt;:3000/</a:t>
            </a:r>
            <a:r>
              <a:rPr lang="en-US" altLang="ko-KR" sz="2800" dirty="0" err="1"/>
              <a:t>api</a:t>
            </a:r>
            <a:r>
              <a:rPr lang="en-US" altLang="ko-KR" sz="2800" dirty="0"/>
              <a:t> </a:t>
            </a:r>
            <a:r>
              <a:rPr lang="ko-KR" altLang="en-US" sz="2800" dirty="0"/>
              <a:t>에 접속한다</a:t>
            </a:r>
            <a:r>
              <a:rPr lang="en-US" altLang="ko-KR" sz="2800" dirty="0"/>
              <a:t>.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03950-FECE-B077-72E2-0366DA0D3260}"/>
              </a:ext>
            </a:extLst>
          </p:cNvPr>
          <p:cNvSpPr txBox="1"/>
          <p:nvPr/>
        </p:nvSpPr>
        <p:spPr>
          <a:xfrm>
            <a:off x="9372600" y="9004300"/>
            <a:ext cx="830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12. </a:t>
            </a:r>
            <a:r>
              <a:rPr lang="ko-KR" altLang="en-US" sz="2800" dirty="0"/>
              <a:t>실습 </a:t>
            </a:r>
            <a:r>
              <a:rPr lang="en-US" altLang="ko-KR" sz="2800" dirty="0"/>
              <a:t>API</a:t>
            </a:r>
            <a:r>
              <a:rPr lang="ko-KR" altLang="en-US" sz="2800" dirty="0"/>
              <a:t>를 통해 </a:t>
            </a:r>
            <a:r>
              <a:rPr lang="en-US" altLang="ko-KR" sz="2800" dirty="0"/>
              <a:t>DB</a:t>
            </a:r>
            <a:r>
              <a:rPr lang="ko-KR" altLang="en-US" sz="2800" dirty="0"/>
              <a:t>에 값이 잘 들어가는지 확인한다</a:t>
            </a:r>
            <a:r>
              <a:rPr lang="en-US" altLang="ko-KR" sz="2800" dirty="0"/>
              <a:t>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0402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760AF-74A2-1F96-86E6-1A6B9FF97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9FD17E1-376F-EBDB-749E-B3DA8D34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EE92A034-106B-10FE-F656-E1D20796E5DE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RDS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4D4116C7-2099-35EC-9A95-556DF47ADFDC}"/>
              </a:ext>
            </a:extLst>
          </p:cNvPr>
          <p:cNvSpPr txBox="1"/>
          <p:nvPr/>
        </p:nvSpPr>
        <p:spPr>
          <a:xfrm>
            <a:off x="10972800" y="2279650"/>
            <a:ext cx="66294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AWS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에서 제공하는 </a:t>
            </a: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DB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47112AE0-82FC-FC6F-4E42-96DDA34B474A}"/>
              </a:ext>
            </a:extLst>
          </p:cNvPr>
          <p:cNvSpPr txBox="1"/>
          <p:nvPr/>
        </p:nvSpPr>
        <p:spPr>
          <a:xfrm>
            <a:off x="10439400" y="3086100"/>
            <a:ext cx="66294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PaaS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3177BE-A04D-FE33-5BC3-DE66C82A0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4381500"/>
            <a:ext cx="1500729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5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EEDF6-4E3C-FA70-9F5B-2D8AA5292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428D694-C491-86A7-1084-4FD13B65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id="{BBB88D60-10E2-EF38-E0D1-646BCF0C721E}"/>
              </a:ext>
            </a:extLst>
          </p:cNvPr>
          <p:cNvSpPr txBox="1"/>
          <p:nvPr/>
        </p:nvSpPr>
        <p:spPr>
          <a:xfrm>
            <a:off x="807128" y="81280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Server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6F8725E1-0696-8221-AAF8-A51211DAB218}"/>
              </a:ext>
            </a:extLst>
          </p:cNvPr>
          <p:cNvSpPr txBox="1"/>
          <p:nvPr/>
        </p:nvSpPr>
        <p:spPr>
          <a:xfrm>
            <a:off x="11658600" y="3848100"/>
            <a:ext cx="64770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    가장 기본적인 아키텍처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3DBBBC75-DA88-1495-F095-D6C1085CBC2B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RDS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A1F1F0-2B6E-633E-CA39-B6261781D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151888"/>
            <a:ext cx="11897320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6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BD79F-B353-CA30-BD5F-948EB4E58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62FD982-377D-4AAF-6061-D2C83648F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72F21197-BBEC-2CB3-4695-7E7AFCC34EC8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RDS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97880053-0D3E-F939-C4D4-7C765FC60A47}"/>
              </a:ext>
            </a:extLst>
          </p:cNvPr>
          <p:cNvSpPr txBox="1"/>
          <p:nvPr/>
        </p:nvSpPr>
        <p:spPr>
          <a:xfrm>
            <a:off x="914400" y="7353300"/>
            <a:ext cx="86106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 err="1">
                <a:solidFill>
                  <a:schemeClr val="bg1"/>
                </a:solidFill>
                <a:latin typeface="Gmarket Sans Bold"/>
              </a:rPr>
              <a:t>EndPoint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가 털리면 보안도 끝이다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8ECE59-45AA-2597-6927-C9662A5B5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50212"/>
            <a:ext cx="16273461" cy="510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94D04C-5A98-79E3-ACCE-7CD6538B9FDF}"/>
              </a:ext>
            </a:extLst>
          </p:cNvPr>
          <p:cNvSpPr txBox="1"/>
          <p:nvPr/>
        </p:nvSpPr>
        <p:spPr>
          <a:xfrm>
            <a:off x="1219200" y="8191500"/>
            <a:ext cx="86106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SSH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로 연결할 예정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09556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CDB19-BF83-948E-6DEC-D56A6B1C3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D8C5026-BAAF-AF21-F45E-D36C83A3F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C61DBBDF-B72A-6B79-200D-009E5D2EC0DA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6000" b="1" i="0" u="none" strike="noStrike" dirty="0">
                <a:solidFill>
                  <a:srgbClr val="091C78"/>
                </a:solidFill>
                <a:latin typeface="Gmarket Sans Bold"/>
              </a:rPr>
              <a:t>API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1307C971-5DCF-7BE7-BF06-3C7CC887F412}"/>
              </a:ext>
            </a:extLst>
          </p:cNvPr>
          <p:cNvSpPr txBox="1"/>
          <p:nvPr/>
        </p:nvSpPr>
        <p:spPr>
          <a:xfrm>
            <a:off x="685800" y="1790700"/>
            <a:ext cx="61722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우리가 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DB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를 사용하는 이유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4A6B9C-F0A6-428B-1EFA-7D391B5CD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4000500"/>
            <a:ext cx="12642551" cy="4495800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1946454F-18E6-E75A-CBA9-954619CA379E}"/>
              </a:ext>
            </a:extLst>
          </p:cNvPr>
          <p:cNvSpPr txBox="1"/>
          <p:nvPr/>
        </p:nvSpPr>
        <p:spPr>
          <a:xfrm>
            <a:off x="990600" y="2641600"/>
            <a:ext cx="118110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응용 프로그램이 기능을 사용할 수 </a:t>
            </a:r>
            <a:r>
              <a:rPr lang="ko-KR" altLang="en-US" sz="3600" b="1" i="0" u="none" strike="noStrike">
                <a:solidFill>
                  <a:schemeClr val="bg1"/>
                </a:solidFill>
                <a:latin typeface="Gmarket Sans Bold"/>
              </a:rPr>
              <a:t>있게 </a:t>
            </a:r>
            <a:r>
              <a:rPr lang="ko-KR" altLang="en-US" sz="3600" b="1">
                <a:solidFill>
                  <a:schemeClr val="bg1"/>
                </a:solidFill>
                <a:latin typeface="Gmarket Sans Bold"/>
              </a:rPr>
              <a:t>제공하는 기능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05254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CE3DC-FA85-7396-E212-80345CFEB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FBEBEF3-E6FF-9983-4A36-8AAAAEDA1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DB20DC39-2D76-C074-C4B6-B717BF282571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i="0" u="none" strike="noStrike" dirty="0" err="1">
                <a:solidFill>
                  <a:srgbClr val="091C78"/>
                </a:solidFill>
                <a:latin typeface="Gmarket Sans Bold"/>
              </a:rPr>
              <a:t>EndPoint</a:t>
            </a: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7428834-48E8-2DA6-BC6C-59736184A262}"/>
              </a:ext>
            </a:extLst>
          </p:cNvPr>
          <p:cNvSpPr txBox="1"/>
          <p:nvPr/>
        </p:nvSpPr>
        <p:spPr>
          <a:xfrm>
            <a:off x="685800" y="1638300"/>
            <a:ext cx="118110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API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가 서버에서 자원에 접근할 수 있도록 하는 </a:t>
            </a:r>
            <a:r>
              <a:rPr lang="en-US" altLang="ko-KR" sz="3600" b="1" i="0" u="none" strike="noStrike" dirty="0" err="1">
                <a:solidFill>
                  <a:schemeClr val="bg1"/>
                </a:solidFill>
                <a:latin typeface="Gmarket Sans Bold"/>
              </a:rPr>
              <a:t>URl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639A5D-A247-E5A2-0396-10ECE7108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762500"/>
            <a:ext cx="14906257" cy="435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D9CD77-A7A6-C204-65D2-3C20000D66E2}"/>
              </a:ext>
            </a:extLst>
          </p:cNvPr>
          <p:cNvSpPr txBox="1"/>
          <p:nvPr/>
        </p:nvSpPr>
        <p:spPr>
          <a:xfrm>
            <a:off x="13944600" y="51435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Response</a:t>
            </a:r>
            <a:endParaRPr lang="ko-KR" alt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2563A-BCA2-B526-D90E-7F9D82FCF54A}"/>
              </a:ext>
            </a:extLst>
          </p:cNvPr>
          <p:cNvSpPr txBox="1"/>
          <p:nvPr/>
        </p:nvSpPr>
        <p:spPr>
          <a:xfrm>
            <a:off x="2219700" y="5299061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Request</a:t>
            </a:r>
            <a:endParaRPr lang="ko-KR" altLang="en-US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8E09CB-9A24-64D1-ED7C-3BC317836A9C}"/>
              </a:ext>
            </a:extLst>
          </p:cNvPr>
          <p:cNvSpPr txBox="1"/>
          <p:nvPr/>
        </p:nvSpPr>
        <p:spPr>
          <a:xfrm>
            <a:off x="4585703" y="6033492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</a:t>
            </a:r>
            <a:r>
              <a:rPr lang="ko-KR" altLang="en-US" sz="2400" b="1" dirty="0"/>
              <a:t>번 </a:t>
            </a:r>
            <a:r>
              <a:rPr lang="en-US" altLang="ko-KR" sz="2400" b="1" dirty="0"/>
              <a:t>User </a:t>
            </a:r>
            <a:r>
              <a:rPr lang="ko-KR" altLang="en-US" sz="2400" b="1" dirty="0"/>
              <a:t>정보 보고 싶어요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30E99-FC26-2B1A-96FB-B48C95ED3C07}"/>
              </a:ext>
            </a:extLst>
          </p:cNvPr>
          <p:cNvSpPr txBox="1"/>
          <p:nvPr/>
        </p:nvSpPr>
        <p:spPr>
          <a:xfrm>
            <a:off x="4376550" y="5497443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GET /user/{</a:t>
            </a:r>
            <a:r>
              <a:rPr lang="en-US" altLang="ko-KR" sz="2800" b="1" dirty="0" err="1"/>
              <a:t>userId</a:t>
            </a:r>
            <a:r>
              <a:rPr lang="en-US" altLang="ko-KR" sz="2800" b="1" dirty="0"/>
              <a:t>}/</a:t>
            </a:r>
            <a:r>
              <a:rPr lang="en-US" altLang="ko-KR" sz="2800" b="1" dirty="0" err="1"/>
              <a:t>getInfo</a:t>
            </a:r>
            <a:endParaRPr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7A36DE-BB49-005C-8A25-596FD81E63D4}"/>
              </a:ext>
            </a:extLst>
          </p:cNvPr>
          <p:cNvSpPr txBox="1"/>
          <p:nvPr/>
        </p:nvSpPr>
        <p:spPr>
          <a:xfrm>
            <a:off x="10134600" y="5986224"/>
            <a:ext cx="409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EndPoint</a:t>
            </a:r>
            <a:r>
              <a:rPr lang="ko-KR" altLang="en-US" sz="2400" b="1" dirty="0"/>
              <a:t>로 정보 요청이 왔다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FC4B9B-D153-4930-FB4C-6ECB6FE7CF5B}"/>
              </a:ext>
            </a:extLst>
          </p:cNvPr>
          <p:cNvSpPr txBox="1"/>
          <p:nvPr/>
        </p:nvSpPr>
        <p:spPr>
          <a:xfrm>
            <a:off x="10447587" y="7886700"/>
            <a:ext cx="40984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User 1</a:t>
            </a:r>
            <a:r>
              <a:rPr lang="ko-KR" altLang="en-US" sz="2400" b="1" dirty="0"/>
              <a:t>번에 대한 정보</a:t>
            </a:r>
            <a:br>
              <a:rPr lang="en-US" altLang="ko-KR" sz="2400" b="1" dirty="0"/>
            </a:br>
            <a:r>
              <a:rPr lang="en-US" altLang="ko-KR" sz="2400" b="1" dirty="0"/>
              <a:t>{ </a:t>
            </a:r>
          </a:p>
          <a:p>
            <a:r>
              <a:rPr lang="en-US" altLang="ko-KR" sz="2400" b="1" dirty="0"/>
              <a:t>    nickname : </a:t>
            </a:r>
            <a:r>
              <a:rPr lang="en-US" altLang="ko-KR" sz="2400" b="1" dirty="0" err="1"/>
              <a:t>jun</a:t>
            </a:r>
            <a:br>
              <a:rPr lang="en-US" altLang="ko-KR" sz="2400" b="1" dirty="0"/>
            </a:br>
            <a:r>
              <a:rPr lang="en-US" altLang="ko-KR" sz="2400" b="1" dirty="0"/>
              <a:t>    password : eydoasdfk12</a:t>
            </a:r>
            <a:br>
              <a:rPr lang="en-US" altLang="ko-KR" sz="2400" b="1" dirty="0"/>
            </a:br>
            <a:r>
              <a:rPr lang="en-US" altLang="ko-KR" sz="2400" b="1" dirty="0"/>
              <a:t>}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C6A315-D8A0-11AD-0182-7D46B947D71A}"/>
              </a:ext>
            </a:extLst>
          </p:cNvPr>
          <p:cNvSpPr txBox="1"/>
          <p:nvPr/>
        </p:nvSpPr>
        <p:spPr>
          <a:xfrm>
            <a:off x="4838700" y="7788747"/>
            <a:ext cx="4098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    nickname : </a:t>
            </a:r>
            <a:r>
              <a:rPr lang="en-US" altLang="ko-KR" sz="2400" b="1" dirty="0" err="1"/>
              <a:t>jun</a:t>
            </a:r>
            <a:br>
              <a:rPr lang="en-US" altLang="ko-KR" sz="2400" b="1" dirty="0"/>
            </a:br>
            <a:r>
              <a:rPr lang="en-US" altLang="ko-KR" sz="2400" b="1" dirty="0"/>
              <a:t>    password : eydoasdfk12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4902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B5D82-48A6-3767-1A4B-D8CAB74BE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E8D130E-CBC7-6F60-528F-DE7D2B6E2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3170C18D-CB4F-FE3D-8184-78B3B6A57AFB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endParaRPr lang="en-US" sz="6000" b="1" i="0" u="none" strike="noStrike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6F8EEC-7948-E888-E2EE-3FDB4416C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3" y="5600700"/>
            <a:ext cx="14592422" cy="4114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FDF6C67-B819-08F1-577F-B9C219A81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65" y="3162300"/>
            <a:ext cx="12251914" cy="21463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FD35503-0810-272C-9999-1255B1598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53" y="1352380"/>
            <a:ext cx="6820915" cy="1517840"/>
          </a:xfrm>
          <a:prstGeom prst="rect">
            <a:avLst/>
          </a:prstGeom>
        </p:spPr>
      </p:pic>
      <p:sp>
        <p:nvSpPr>
          <p:cNvPr id="19" name="TextBox 5">
            <a:extLst>
              <a:ext uri="{FF2B5EF4-FFF2-40B4-BE49-F238E27FC236}">
                <a16:creationId xmlns:a16="http://schemas.microsoft.com/office/drawing/2014/main" id="{0539F766-28F8-5A69-F08C-C1D782C137C1}"/>
              </a:ext>
            </a:extLst>
          </p:cNvPr>
          <p:cNvSpPr txBox="1"/>
          <p:nvPr/>
        </p:nvSpPr>
        <p:spPr>
          <a:xfrm>
            <a:off x="651017" y="374500"/>
            <a:ext cx="7467600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GET /user/</a:t>
            </a:r>
            <a:r>
              <a:rPr lang="en-US" sz="3600" b="1" dirty="0" err="1">
                <a:solidFill>
                  <a:schemeClr val="bg1"/>
                </a:solidFill>
                <a:latin typeface="Gmarket Sans Bold"/>
              </a:rPr>
              <a:t>getUserInfo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419910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D613E-EDAE-5C94-DE32-F583EBF4E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F332FC4-1259-3596-C0C0-67FA477C9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4FE52217-3A3C-5F21-1BDB-DE1E7A3D3812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i="0" u="none" strike="noStrike" dirty="0">
                <a:solidFill>
                  <a:srgbClr val="091C78"/>
                </a:solidFill>
                <a:latin typeface="Gmarket Sans Bold"/>
              </a:rPr>
              <a:t>S3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E9721629-E0E9-5A67-4CB7-E04BF9C2E4D3}"/>
              </a:ext>
            </a:extLst>
          </p:cNvPr>
          <p:cNvSpPr txBox="1"/>
          <p:nvPr/>
        </p:nvSpPr>
        <p:spPr>
          <a:xfrm>
            <a:off x="676656" y="1638300"/>
            <a:ext cx="9457944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AWS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에서 지원하는 스토리지 서비스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05F80D-DB21-78F1-ACA1-D9FB6918F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46" y="2781300"/>
            <a:ext cx="1678070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7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37AEE-CA0A-72F1-C39B-AA46ADCCE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1C3C5DE-4B60-0A6E-1C67-80033DBCC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20D17340-68AD-DA4D-8A51-A1B27FAC3A6A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i="0" u="none" strike="noStrike" dirty="0">
                <a:solidFill>
                  <a:srgbClr val="091C78"/>
                </a:solidFill>
                <a:latin typeface="Gmarket Sans Bold"/>
              </a:rPr>
              <a:t>S3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E6A8BEE9-4C2C-56D5-B8AF-A94BF3AE3A95}"/>
              </a:ext>
            </a:extLst>
          </p:cNvPr>
          <p:cNvSpPr txBox="1"/>
          <p:nvPr/>
        </p:nvSpPr>
        <p:spPr>
          <a:xfrm>
            <a:off x="685800" y="1714500"/>
            <a:ext cx="3200400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Bucket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9B7E1A-750B-3F91-37CD-4FB44DC78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0200" y="3009900"/>
            <a:ext cx="4765088" cy="6636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966E43-0F67-8993-9CBC-68A639DAB08A}"/>
              </a:ext>
            </a:extLst>
          </p:cNvPr>
          <p:cNvSpPr txBox="1"/>
          <p:nvPr/>
        </p:nvSpPr>
        <p:spPr>
          <a:xfrm>
            <a:off x="1219200" y="38481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ssd</a:t>
            </a:r>
            <a:endParaRPr lang="ko-KR" altLang="en-US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B8C04A-387E-A3A5-000D-C90661E20EA5}"/>
              </a:ext>
            </a:extLst>
          </p:cNvPr>
          <p:cNvSpPr txBox="1"/>
          <p:nvPr/>
        </p:nvSpPr>
        <p:spPr>
          <a:xfrm>
            <a:off x="708212" y="3651766"/>
            <a:ext cx="9731188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Bucket 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이름은 전체 </a:t>
            </a: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AWS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에서 </a:t>
            </a:r>
            <a:r>
              <a:rPr lang="ko-KR" altLang="en-US" sz="3600" b="1" dirty="0" err="1">
                <a:solidFill>
                  <a:schemeClr val="bg1"/>
                </a:solidFill>
                <a:latin typeface="Gmarket Sans Bold"/>
              </a:rPr>
              <a:t>고유해야함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 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FB0A5C9-25F8-46F2-C95A-ACB746A92B29}"/>
              </a:ext>
            </a:extLst>
          </p:cNvPr>
          <p:cNvSpPr txBox="1"/>
          <p:nvPr/>
        </p:nvSpPr>
        <p:spPr>
          <a:xfrm>
            <a:off x="685800" y="4731551"/>
            <a:ext cx="11430000" cy="76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Bucket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에 저장할 수 있는 객체 수에는 제한이 없음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89417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344</Words>
  <Application>Microsoft Office PowerPoint</Application>
  <PresentationFormat>사용자 지정</PresentationFormat>
  <Paragraphs>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Gmarket Sans Bold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양준서</dc:creator>
  <cp:lastModifiedBy>고명준</cp:lastModifiedBy>
  <cp:revision>48</cp:revision>
  <dcterms:created xsi:type="dcterms:W3CDTF">2006-08-16T00:00:00Z</dcterms:created>
  <dcterms:modified xsi:type="dcterms:W3CDTF">2025-04-05T16:10:36Z</dcterms:modified>
</cp:coreProperties>
</file>