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notesMasterIdLst>
    <p:notesMasterId r:id="rId32"/>
  </p:notesMasterIdLst>
  <p:sldIdLst>
    <p:sldId id="317" r:id="rId2"/>
    <p:sldId id="318" r:id="rId3"/>
    <p:sldId id="320" r:id="rId4"/>
    <p:sldId id="321" r:id="rId5"/>
    <p:sldId id="322" r:id="rId6"/>
    <p:sldId id="323" r:id="rId7"/>
    <p:sldId id="324" r:id="rId8"/>
    <p:sldId id="325" r:id="rId9"/>
    <p:sldId id="326" r:id="rId10"/>
    <p:sldId id="331" r:id="rId11"/>
    <p:sldId id="332" r:id="rId12"/>
    <p:sldId id="339" r:id="rId13"/>
    <p:sldId id="340" r:id="rId14"/>
    <p:sldId id="341" r:id="rId15"/>
    <p:sldId id="342" r:id="rId16"/>
    <p:sldId id="348" r:id="rId17"/>
    <p:sldId id="349" r:id="rId18"/>
    <p:sldId id="351" r:id="rId19"/>
    <p:sldId id="352" r:id="rId20"/>
    <p:sldId id="359" r:id="rId21"/>
    <p:sldId id="360" r:id="rId22"/>
    <p:sldId id="361" r:id="rId23"/>
    <p:sldId id="364" r:id="rId24"/>
    <p:sldId id="365" r:id="rId25"/>
    <p:sldId id="369" r:id="rId26"/>
    <p:sldId id="370" r:id="rId27"/>
    <p:sldId id="371" r:id="rId28"/>
    <p:sldId id="372" r:id="rId29"/>
    <p:sldId id="373" r:id="rId30"/>
    <p:sldId id="374" r:id="rId31"/>
  </p:sldIdLst>
  <p:sldSz cx="9144000" cy="6858000" type="screen4x3"/>
  <p:notesSz cx="6858000" cy="9144000"/>
  <p:custShowLst>
    <p:custShow name="LogIn" id="0">
      <p:sldLst/>
    </p:custShow>
    <p:custShow name="Intro" id="1">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36" autoAdjust="0"/>
    <p:restoredTop sz="94980" autoAdjust="0"/>
  </p:normalViewPr>
  <p:slideViewPr>
    <p:cSldViewPr>
      <p:cViewPr varScale="1">
        <p:scale>
          <a:sx n="78" d="100"/>
          <a:sy n="78" d="100"/>
        </p:scale>
        <p:origin x="1819"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53EB19-12C6-F748-BCE1-58636C7B3C9D}" type="datetimeFigureOut">
              <a:rPr lang="en-US" smtClean="0"/>
              <a:t>4/10/2015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B84CFA-6346-534B-BB8D-205D69D60894}" type="slidenum">
              <a:rPr lang="en-US" smtClean="0"/>
              <a:t>‹#›</a:t>
            </a:fld>
            <a:endParaRPr lang="en-US"/>
          </a:p>
        </p:txBody>
      </p:sp>
    </p:spTree>
    <p:extLst>
      <p:ext uri="{BB962C8B-B14F-4D97-AF65-F5344CB8AC3E}">
        <p14:creationId xmlns:p14="http://schemas.microsoft.com/office/powerpoint/2010/main" val="122415430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smtClean="0">
                <a:solidFill>
                  <a:schemeClr val="tx1"/>
                </a:solidFill>
                <a:effectLst/>
                <a:latin typeface="+mn-lt"/>
                <a:ea typeface="+mn-ea"/>
                <a:cs typeface="+mn-cs"/>
              </a:rPr>
              <a:t>Warmup is Unit 23 lab 4</a:t>
            </a:r>
          </a:p>
          <a:p>
            <a:endParaRPr lang="en-US" sz="1200" u="sng"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AB84CFA-6346-534B-BB8D-205D69D60894}" type="slidenum">
              <a:rPr lang="en-US" smtClean="0"/>
              <a:t>1</a:t>
            </a:fld>
            <a:endParaRPr lang="en-US"/>
          </a:p>
        </p:txBody>
      </p:sp>
    </p:spTree>
    <p:extLst>
      <p:ext uri="{BB962C8B-B14F-4D97-AF65-F5344CB8AC3E}">
        <p14:creationId xmlns:p14="http://schemas.microsoft.com/office/powerpoint/2010/main" val="3732686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F97B81-C544-4CDD-BE07-D6935D7E3D11}" type="datetimeFigureOut">
              <a:rPr lang="en-US" smtClean="0"/>
              <a:pPr/>
              <a:t>4/10/2015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2CE57-73E4-4DEE-BDD8-9E0ACD4C893A}" type="slidenum">
              <a:rPr lang="en-US" smtClean="0"/>
              <a:pPr/>
              <a:t>‹#›</a:t>
            </a:fld>
            <a:endParaRPr lang="en-US"/>
          </a:p>
        </p:txBody>
      </p:sp>
    </p:spTree>
    <p:extLst>
      <p:ext uri="{BB962C8B-B14F-4D97-AF65-F5344CB8AC3E}">
        <p14:creationId xmlns:p14="http://schemas.microsoft.com/office/powerpoint/2010/main" val="2702019936"/>
      </p:ext>
    </p:extLst>
  </p:cSld>
  <p:clrMapOvr>
    <a:masterClrMapping/>
  </p:clrMapOvr>
  <p:transition advClick="0">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F97B81-C544-4CDD-BE07-D6935D7E3D11}" type="datetimeFigureOut">
              <a:rPr lang="en-US" smtClean="0"/>
              <a:pPr/>
              <a:t>4/10/2015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2CE57-73E4-4DEE-BDD8-9E0ACD4C893A}" type="slidenum">
              <a:rPr lang="en-US" smtClean="0"/>
              <a:pPr/>
              <a:t>‹#›</a:t>
            </a:fld>
            <a:endParaRPr lang="en-US"/>
          </a:p>
        </p:txBody>
      </p:sp>
    </p:spTree>
    <p:extLst>
      <p:ext uri="{BB962C8B-B14F-4D97-AF65-F5344CB8AC3E}">
        <p14:creationId xmlns:p14="http://schemas.microsoft.com/office/powerpoint/2010/main" val="2949498235"/>
      </p:ext>
    </p:extLst>
  </p:cSld>
  <p:clrMapOvr>
    <a:masterClrMapping/>
  </p:clrMapOvr>
  <p:transition advClick="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F97B81-C544-4CDD-BE07-D6935D7E3D11}" type="datetimeFigureOut">
              <a:rPr lang="en-US" smtClean="0"/>
              <a:pPr/>
              <a:t>4/10/2015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2CE57-73E4-4DEE-BDD8-9E0ACD4C893A}" type="slidenum">
              <a:rPr lang="en-US" smtClean="0"/>
              <a:pPr/>
              <a:t>‹#›</a:t>
            </a:fld>
            <a:endParaRPr lang="en-US"/>
          </a:p>
        </p:txBody>
      </p:sp>
    </p:spTree>
    <p:extLst>
      <p:ext uri="{BB962C8B-B14F-4D97-AF65-F5344CB8AC3E}">
        <p14:creationId xmlns:p14="http://schemas.microsoft.com/office/powerpoint/2010/main" val="1427941222"/>
      </p:ext>
    </p:extLst>
  </p:cSld>
  <p:clrMapOvr>
    <a:masterClrMapping/>
  </p:clrMapOvr>
  <p:transition advClick="0">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086600" y="152400"/>
            <a:ext cx="2057400" cy="7016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62800" y="1166813"/>
            <a:ext cx="914400" cy="2109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166813"/>
            <a:ext cx="914400" cy="2109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7010400" y="0"/>
            <a:ext cx="2133600" cy="476250"/>
          </a:xfrm>
        </p:spPr>
        <p:txBody>
          <a:bodyPr/>
          <a:lstStyle>
            <a:lvl1pPr>
              <a:defRPr/>
            </a:lvl1pPr>
          </a:lstStyle>
          <a:p>
            <a:fld id="{568F81AB-5201-45AC-AB9B-524816583FDC}" type="slidenum">
              <a:rPr lang="en-US" altLang="en-US"/>
              <a:pPr/>
              <a:t>‹#›</a:t>
            </a:fld>
            <a:endParaRPr lang="en-US" altLang="en-US"/>
          </a:p>
        </p:txBody>
      </p:sp>
    </p:spTree>
    <p:extLst>
      <p:ext uri="{BB962C8B-B14F-4D97-AF65-F5344CB8AC3E}">
        <p14:creationId xmlns:p14="http://schemas.microsoft.com/office/powerpoint/2010/main" val="2784152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41438"/>
            <a:ext cx="3924300" cy="4525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62500" y="1341438"/>
            <a:ext cx="3924300" cy="21859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62500" y="3679825"/>
            <a:ext cx="39243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a:xfrm>
            <a:off x="7010400" y="0"/>
            <a:ext cx="2133600" cy="476250"/>
          </a:xfrm>
        </p:spPr>
        <p:txBody>
          <a:bodyPr/>
          <a:lstStyle>
            <a:lvl1pPr>
              <a:defRPr/>
            </a:lvl1pPr>
          </a:lstStyle>
          <a:p>
            <a:fld id="{C9DC8F1F-86D0-4530-92D7-703BD2AB0AC2}" type="slidenum">
              <a:rPr lang="en-US" altLang="en-US"/>
              <a:pPr/>
              <a:t>‹#›</a:t>
            </a:fld>
            <a:endParaRPr lang="en-US" altLang="en-US"/>
          </a:p>
        </p:txBody>
      </p:sp>
    </p:spTree>
    <p:extLst>
      <p:ext uri="{BB962C8B-B14F-4D97-AF65-F5344CB8AC3E}">
        <p14:creationId xmlns:p14="http://schemas.microsoft.com/office/powerpoint/2010/main" val="170158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F97B81-C544-4CDD-BE07-D6935D7E3D11}" type="datetimeFigureOut">
              <a:rPr lang="en-US" smtClean="0"/>
              <a:pPr/>
              <a:t>4/10/2015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2CE57-73E4-4DEE-BDD8-9E0ACD4C893A}" type="slidenum">
              <a:rPr lang="en-US" smtClean="0"/>
              <a:pPr/>
              <a:t>‹#›</a:t>
            </a:fld>
            <a:endParaRPr lang="en-US"/>
          </a:p>
        </p:txBody>
      </p:sp>
    </p:spTree>
    <p:extLst>
      <p:ext uri="{BB962C8B-B14F-4D97-AF65-F5344CB8AC3E}">
        <p14:creationId xmlns:p14="http://schemas.microsoft.com/office/powerpoint/2010/main" val="2275933374"/>
      </p:ext>
    </p:extLst>
  </p:cSld>
  <p:clrMapOvr>
    <a:masterClrMapping/>
  </p:clrMapOvr>
  <p:transition advClick="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F97B81-C544-4CDD-BE07-D6935D7E3D11}" type="datetimeFigureOut">
              <a:rPr lang="en-US" smtClean="0"/>
              <a:pPr/>
              <a:t>4/10/2015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2CE57-73E4-4DEE-BDD8-9E0ACD4C893A}" type="slidenum">
              <a:rPr lang="en-US" smtClean="0"/>
              <a:pPr/>
              <a:t>‹#›</a:t>
            </a:fld>
            <a:endParaRPr lang="en-US"/>
          </a:p>
        </p:txBody>
      </p:sp>
    </p:spTree>
    <p:extLst>
      <p:ext uri="{BB962C8B-B14F-4D97-AF65-F5344CB8AC3E}">
        <p14:creationId xmlns:p14="http://schemas.microsoft.com/office/powerpoint/2010/main" val="1798952600"/>
      </p:ext>
    </p:extLst>
  </p:cSld>
  <p:clrMapOvr>
    <a:masterClrMapping/>
  </p:clrMapOvr>
  <p:transition advClick="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F97B81-C544-4CDD-BE07-D6935D7E3D11}" type="datetimeFigureOut">
              <a:rPr lang="en-US" smtClean="0"/>
              <a:pPr/>
              <a:t>4/10/2015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22CE57-73E4-4DEE-BDD8-9E0ACD4C893A}" type="slidenum">
              <a:rPr lang="en-US" smtClean="0"/>
              <a:pPr/>
              <a:t>‹#›</a:t>
            </a:fld>
            <a:endParaRPr lang="en-US"/>
          </a:p>
        </p:txBody>
      </p:sp>
    </p:spTree>
    <p:extLst>
      <p:ext uri="{BB962C8B-B14F-4D97-AF65-F5344CB8AC3E}">
        <p14:creationId xmlns:p14="http://schemas.microsoft.com/office/powerpoint/2010/main" val="1034301619"/>
      </p:ext>
    </p:extLst>
  </p:cSld>
  <p:clrMapOvr>
    <a:masterClrMapping/>
  </p:clrMapOvr>
  <p:transition advClick="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F97B81-C544-4CDD-BE07-D6935D7E3D11}" type="datetimeFigureOut">
              <a:rPr lang="en-US" smtClean="0"/>
              <a:pPr/>
              <a:t>4/10/2015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22CE57-73E4-4DEE-BDD8-9E0ACD4C893A}" type="slidenum">
              <a:rPr lang="en-US" smtClean="0"/>
              <a:pPr/>
              <a:t>‹#›</a:t>
            </a:fld>
            <a:endParaRPr lang="en-US"/>
          </a:p>
        </p:txBody>
      </p:sp>
    </p:spTree>
    <p:extLst>
      <p:ext uri="{BB962C8B-B14F-4D97-AF65-F5344CB8AC3E}">
        <p14:creationId xmlns:p14="http://schemas.microsoft.com/office/powerpoint/2010/main" val="1417940929"/>
      </p:ext>
    </p:extLst>
  </p:cSld>
  <p:clrMapOvr>
    <a:masterClrMapping/>
  </p:clrMapOvr>
  <p:transition advClick="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F97B81-C544-4CDD-BE07-D6935D7E3D11}" type="datetimeFigureOut">
              <a:rPr lang="en-US" smtClean="0"/>
              <a:pPr/>
              <a:t>4/10/2015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22CE57-73E4-4DEE-BDD8-9E0ACD4C893A}" type="slidenum">
              <a:rPr lang="en-US" smtClean="0"/>
              <a:pPr/>
              <a:t>‹#›</a:t>
            </a:fld>
            <a:endParaRPr lang="en-US"/>
          </a:p>
        </p:txBody>
      </p:sp>
    </p:spTree>
    <p:extLst>
      <p:ext uri="{BB962C8B-B14F-4D97-AF65-F5344CB8AC3E}">
        <p14:creationId xmlns:p14="http://schemas.microsoft.com/office/powerpoint/2010/main" val="656067729"/>
      </p:ext>
    </p:extLst>
  </p:cSld>
  <p:clrMapOvr>
    <a:masterClrMapping/>
  </p:clrMapOvr>
  <p:transition advClick="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F97B81-C544-4CDD-BE07-D6935D7E3D11}" type="datetimeFigureOut">
              <a:rPr lang="en-US" smtClean="0"/>
              <a:pPr/>
              <a:t>4/10/2015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22CE57-73E4-4DEE-BDD8-9E0ACD4C893A}" type="slidenum">
              <a:rPr lang="en-US" smtClean="0"/>
              <a:pPr/>
              <a:t>‹#›</a:t>
            </a:fld>
            <a:endParaRPr lang="en-US"/>
          </a:p>
        </p:txBody>
      </p:sp>
    </p:spTree>
    <p:extLst>
      <p:ext uri="{BB962C8B-B14F-4D97-AF65-F5344CB8AC3E}">
        <p14:creationId xmlns:p14="http://schemas.microsoft.com/office/powerpoint/2010/main" val="1249128790"/>
      </p:ext>
    </p:extLst>
  </p:cSld>
  <p:clrMapOvr>
    <a:masterClrMapping/>
  </p:clrMapOvr>
  <p:transition advClick="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F97B81-C544-4CDD-BE07-D6935D7E3D11}" type="datetimeFigureOut">
              <a:rPr lang="en-US" smtClean="0"/>
              <a:pPr/>
              <a:t>4/10/2015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22CE57-73E4-4DEE-BDD8-9E0ACD4C893A}" type="slidenum">
              <a:rPr lang="en-US" smtClean="0"/>
              <a:pPr/>
              <a:t>‹#›</a:t>
            </a:fld>
            <a:endParaRPr lang="en-US"/>
          </a:p>
        </p:txBody>
      </p:sp>
    </p:spTree>
    <p:extLst>
      <p:ext uri="{BB962C8B-B14F-4D97-AF65-F5344CB8AC3E}">
        <p14:creationId xmlns:p14="http://schemas.microsoft.com/office/powerpoint/2010/main" val="2730116199"/>
      </p:ext>
    </p:extLst>
  </p:cSld>
  <p:clrMapOvr>
    <a:masterClrMapping/>
  </p:clrMapOvr>
  <p:transition advClick="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F97B81-C544-4CDD-BE07-D6935D7E3D11}" type="datetimeFigureOut">
              <a:rPr lang="en-US" smtClean="0"/>
              <a:pPr/>
              <a:t>4/10/2015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22CE57-73E4-4DEE-BDD8-9E0ACD4C893A}" type="slidenum">
              <a:rPr lang="en-US" smtClean="0"/>
              <a:pPr/>
              <a:t>‹#›</a:t>
            </a:fld>
            <a:endParaRPr lang="en-US"/>
          </a:p>
        </p:txBody>
      </p:sp>
    </p:spTree>
    <p:extLst>
      <p:ext uri="{BB962C8B-B14F-4D97-AF65-F5344CB8AC3E}">
        <p14:creationId xmlns:p14="http://schemas.microsoft.com/office/powerpoint/2010/main" val="506574558"/>
      </p:ext>
    </p:extLst>
  </p:cSld>
  <p:clrMapOvr>
    <a:masterClrMapping/>
  </p:clrMapOvr>
  <p:transition advClick="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F97B81-C544-4CDD-BE07-D6935D7E3D11}" type="datetimeFigureOut">
              <a:rPr lang="en-US" smtClean="0"/>
              <a:pPr/>
              <a:t>4/10/2015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22CE57-73E4-4DEE-BDD8-9E0ACD4C893A}" type="slidenum">
              <a:rPr lang="en-US" smtClean="0"/>
              <a:pPr/>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Lst>
  <p:transition advClick="0">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686800" cy="5257800"/>
          </a:xfrm>
        </p:spPr>
        <p:txBody>
          <a:bodyPr>
            <a:normAutofit/>
          </a:bodyPr>
          <a:lstStyle/>
          <a:p>
            <a:pPr marL="0" lvl="0" indent="0" algn="ctr">
              <a:buNone/>
            </a:pPr>
            <a:r>
              <a:rPr lang="en-US" sz="4800" dirty="0"/>
              <a:t>Sort/search Supplemental </a:t>
            </a:r>
            <a:r>
              <a:rPr lang="en-US" sz="4800" dirty="0" smtClean="0"/>
              <a:t>Material </a:t>
            </a:r>
            <a:endParaRPr lang="en-US" sz="4800" dirty="0"/>
          </a:p>
        </p:txBody>
      </p:sp>
      <p:pic>
        <p:nvPicPr>
          <p:cNvPr id="4" name="Picture 6" descr="http://t2.gstatic.com/images?q=tbn:ANd9GcTygWutldUbsiqyJJYas3jMUkMANOer6zKYQ9aAoIVE6_ssclqJ:d13pix9kaak6wt.cloudfront.net/background/ccaravenssoftball_1294987601_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0"/>
            <a:ext cx="1143000"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716438"/>
      </p:ext>
    </p:extLst>
  </p:cSld>
  <p:clrMapOvr>
    <a:masterClrMapping/>
  </p:clrMapOvr>
  <p:transition advClick="0">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44E0A234-89F6-4D8E-B37D-18F0058706BA}" type="slidenum">
              <a:rPr lang="en-US" altLang="en-US"/>
              <a:pPr/>
              <a:t>10</a:t>
            </a:fld>
            <a:endParaRPr lang="en-US" altLang="en-US"/>
          </a:p>
        </p:txBody>
      </p:sp>
      <p:sp>
        <p:nvSpPr>
          <p:cNvPr id="877570" name="Rectangle 2"/>
          <p:cNvSpPr>
            <a:spLocks noGrp="1" noChangeArrowheads="1"/>
          </p:cNvSpPr>
          <p:nvPr>
            <p:ph type="title"/>
          </p:nvPr>
        </p:nvSpPr>
        <p:spPr>
          <a:noFill/>
          <a:ln/>
        </p:spPr>
        <p:txBody>
          <a:bodyPr/>
          <a:lstStyle/>
          <a:p>
            <a:r>
              <a:rPr lang="en-US" altLang="en-US"/>
              <a:t>Efficiency of Linear Search (?) </a:t>
            </a:r>
          </a:p>
        </p:txBody>
      </p:sp>
      <p:sp>
        <p:nvSpPr>
          <p:cNvPr id="877571" name="Rectangle 3"/>
          <p:cNvSpPr>
            <a:spLocks noGrp="1" noChangeArrowheads="1"/>
          </p:cNvSpPr>
          <p:nvPr>
            <p:ph type="body" idx="1"/>
          </p:nvPr>
        </p:nvSpPr>
        <p:spPr>
          <a:xfrm>
            <a:off x="685800" y="1341438"/>
            <a:ext cx="3048000" cy="4602162"/>
          </a:xfrm>
        </p:spPr>
        <p:txBody>
          <a:bodyPr/>
          <a:lstStyle/>
          <a:p>
            <a:r>
              <a:rPr lang="en-US" altLang="en-US"/>
              <a:t>Best case:  </a:t>
            </a:r>
          </a:p>
          <a:p>
            <a:endParaRPr lang="en-US" altLang="en-US"/>
          </a:p>
          <a:p>
            <a:endParaRPr lang="en-US" altLang="en-US"/>
          </a:p>
          <a:p>
            <a:r>
              <a:rPr lang="en-US" altLang="en-US"/>
              <a:t>Worst case:</a:t>
            </a:r>
          </a:p>
          <a:p>
            <a:endParaRPr lang="en-US" altLang="en-US"/>
          </a:p>
          <a:p>
            <a:endParaRPr lang="en-US" altLang="en-US"/>
          </a:p>
          <a:p>
            <a:r>
              <a:rPr lang="en-US" altLang="en-US"/>
              <a:t>Average case: </a:t>
            </a:r>
          </a:p>
        </p:txBody>
      </p:sp>
      <p:sp>
        <p:nvSpPr>
          <p:cNvPr id="877573" name="Rectangle 5"/>
          <p:cNvSpPr>
            <a:spLocks noChangeArrowheads="1"/>
          </p:cNvSpPr>
          <p:nvPr/>
        </p:nvSpPr>
        <p:spPr bwMode="auto">
          <a:xfrm>
            <a:off x="3886200" y="1295400"/>
            <a:ext cx="5029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a:buChar char="•"/>
              <a:defRPr sz="2800" b="1">
                <a:solidFill>
                  <a:srgbClr val="000000"/>
                </a:solidFill>
                <a:latin typeface="Times New Roman" panose="02020603050405020304" pitchFamily="18" charset="0"/>
              </a:defRPr>
            </a:lvl1pPr>
            <a:lvl2pPr marL="747713" indent="-290513">
              <a:buFont typeface="Arial" panose="020B0604020202020204" pitchFamily="34" charset="0"/>
              <a:buChar char="–"/>
              <a:defRPr sz="2200" b="1">
                <a:solidFill>
                  <a:srgbClr val="000000"/>
                </a:solidFill>
                <a:latin typeface="Times New Roman" panose="02020603050405020304" pitchFamily="18" charset="0"/>
              </a:defRPr>
            </a:lvl2pPr>
            <a:lvl3pPr marL="1143000" indent="-228600">
              <a:buChar char="•"/>
              <a:defRPr sz="2000" b="1">
                <a:solidFill>
                  <a:schemeClr val="tx1"/>
                </a:solidFill>
                <a:latin typeface="Times New Roman" panose="02020603050405020304" pitchFamily="18" charset="0"/>
              </a:defRPr>
            </a:lvl3pPr>
            <a:lvl4pPr marL="1662113" indent="-290513">
              <a:buFont typeface="Arial" panose="020B0604020202020204" pitchFamily="34" charset="0"/>
              <a:buChar char="–"/>
              <a:defRPr sz="2000" b="1">
                <a:solidFill>
                  <a:schemeClr val="tx1"/>
                </a:solidFill>
                <a:latin typeface="Times New Roman" panose="02020603050405020304" pitchFamily="18" charset="0"/>
              </a:defRPr>
            </a:lvl4pPr>
            <a:lvl5pPr marL="2057400" indent="-228600">
              <a:buChar char="•"/>
              <a:defRPr sz="2000" b="1">
                <a:solidFill>
                  <a:schemeClr val="tx1"/>
                </a:solidFill>
                <a:latin typeface="Times New Roman" panose="02020603050405020304" pitchFamily="18" charset="0"/>
              </a:defRPr>
            </a:lvl5pPr>
            <a:lvl6pPr marL="25146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6pPr>
            <a:lvl7pPr marL="29718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7pPr>
            <a:lvl8pPr marL="34290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8pPr>
            <a:lvl9pPr marL="38862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9pPr>
          </a:lstStyle>
          <a:p>
            <a:pPr>
              <a:lnSpc>
                <a:spcPct val="90000"/>
              </a:lnSpc>
              <a:buFontTx/>
              <a:buNone/>
            </a:pPr>
            <a:r>
              <a:rPr lang="en-US" altLang="en-US" sz="2500" i="1" dirty="0">
                <a:solidFill>
                  <a:schemeClr val="tx1"/>
                </a:solidFill>
              </a:rPr>
              <a:t>O(1) – occurs when the   </a:t>
            </a:r>
          </a:p>
          <a:p>
            <a:pPr>
              <a:lnSpc>
                <a:spcPct val="90000"/>
              </a:lnSpc>
              <a:buFontTx/>
              <a:buNone/>
            </a:pPr>
            <a:r>
              <a:rPr lang="en-US" altLang="en-US" sz="2500" i="1" dirty="0">
                <a:solidFill>
                  <a:schemeClr val="tx1"/>
                </a:solidFill>
              </a:rPr>
              <a:t>           search key is the </a:t>
            </a:r>
            <a:r>
              <a:rPr lang="en-US" altLang="en-US" sz="2500" i="1" u="sng" dirty="0">
                <a:solidFill>
                  <a:schemeClr val="tx1"/>
                </a:solidFill>
              </a:rPr>
              <a:t>first</a:t>
            </a:r>
            <a:r>
              <a:rPr lang="en-US" altLang="en-US" sz="2500" i="1" dirty="0">
                <a:solidFill>
                  <a:schemeClr val="tx1"/>
                </a:solidFill>
              </a:rPr>
              <a:t> item</a:t>
            </a:r>
            <a:endParaRPr lang="en-US" altLang="en-US" sz="2500" dirty="0">
              <a:solidFill>
                <a:schemeClr val="tx1"/>
              </a:solidFill>
            </a:endParaRPr>
          </a:p>
          <a:p>
            <a:pPr lvl="1">
              <a:lnSpc>
                <a:spcPct val="90000"/>
              </a:lnSpc>
            </a:pPr>
            <a:endParaRPr lang="en-US" altLang="en-US" sz="2000" dirty="0"/>
          </a:p>
        </p:txBody>
      </p:sp>
      <p:sp>
        <p:nvSpPr>
          <p:cNvPr id="877574" name="Rectangle 6"/>
          <p:cNvSpPr>
            <a:spLocks noChangeArrowheads="1"/>
          </p:cNvSpPr>
          <p:nvPr/>
        </p:nvSpPr>
        <p:spPr bwMode="auto">
          <a:xfrm>
            <a:off x="3886200" y="2971800"/>
            <a:ext cx="5029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a:buChar char="•"/>
              <a:defRPr sz="2800" b="1">
                <a:solidFill>
                  <a:srgbClr val="000000"/>
                </a:solidFill>
                <a:latin typeface="Times New Roman" panose="02020603050405020304" pitchFamily="18" charset="0"/>
              </a:defRPr>
            </a:lvl1pPr>
            <a:lvl2pPr marL="747713" indent="-290513">
              <a:buFont typeface="Arial" panose="020B0604020202020204" pitchFamily="34" charset="0"/>
              <a:buChar char="–"/>
              <a:defRPr sz="2200" b="1">
                <a:solidFill>
                  <a:srgbClr val="000000"/>
                </a:solidFill>
                <a:latin typeface="Times New Roman" panose="02020603050405020304" pitchFamily="18" charset="0"/>
              </a:defRPr>
            </a:lvl2pPr>
            <a:lvl3pPr marL="1143000" indent="-228600">
              <a:buChar char="•"/>
              <a:defRPr sz="2000" b="1">
                <a:solidFill>
                  <a:schemeClr val="tx1"/>
                </a:solidFill>
                <a:latin typeface="Times New Roman" panose="02020603050405020304" pitchFamily="18" charset="0"/>
              </a:defRPr>
            </a:lvl3pPr>
            <a:lvl4pPr marL="1662113" indent="-290513">
              <a:buFont typeface="Arial" panose="020B0604020202020204" pitchFamily="34" charset="0"/>
              <a:buChar char="–"/>
              <a:defRPr sz="2000" b="1">
                <a:solidFill>
                  <a:schemeClr val="tx1"/>
                </a:solidFill>
                <a:latin typeface="Times New Roman" panose="02020603050405020304" pitchFamily="18" charset="0"/>
              </a:defRPr>
            </a:lvl4pPr>
            <a:lvl5pPr marL="2057400" indent="-228600">
              <a:buChar char="•"/>
              <a:defRPr sz="2000" b="1">
                <a:solidFill>
                  <a:schemeClr val="tx1"/>
                </a:solidFill>
                <a:latin typeface="Times New Roman" panose="02020603050405020304" pitchFamily="18" charset="0"/>
              </a:defRPr>
            </a:lvl5pPr>
            <a:lvl6pPr marL="25146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6pPr>
            <a:lvl7pPr marL="29718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7pPr>
            <a:lvl8pPr marL="34290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8pPr>
            <a:lvl9pPr marL="38862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9pPr>
          </a:lstStyle>
          <a:p>
            <a:pPr>
              <a:lnSpc>
                <a:spcPct val="90000"/>
              </a:lnSpc>
              <a:buFontTx/>
              <a:buNone/>
            </a:pPr>
            <a:r>
              <a:rPr lang="en-US" altLang="en-US" sz="2500" i="1" dirty="0">
                <a:solidFill>
                  <a:schemeClr val="tx1"/>
                </a:solidFill>
              </a:rPr>
              <a:t>O(n) – occurs when the   </a:t>
            </a:r>
          </a:p>
          <a:p>
            <a:pPr>
              <a:lnSpc>
                <a:spcPct val="90000"/>
              </a:lnSpc>
              <a:buFontTx/>
              <a:buNone/>
            </a:pPr>
            <a:r>
              <a:rPr lang="en-US" altLang="en-US" sz="2500" i="1" dirty="0">
                <a:solidFill>
                  <a:schemeClr val="tx1"/>
                </a:solidFill>
              </a:rPr>
              <a:t>           search key is the </a:t>
            </a:r>
            <a:r>
              <a:rPr lang="en-US" altLang="en-US" sz="2500" i="1" u="sng" dirty="0">
                <a:solidFill>
                  <a:schemeClr val="tx1"/>
                </a:solidFill>
              </a:rPr>
              <a:t>last</a:t>
            </a:r>
            <a:r>
              <a:rPr lang="en-US" altLang="en-US" sz="2500" i="1" dirty="0">
                <a:solidFill>
                  <a:schemeClr val="tx1"/>
                </a:solidFill>
              </a:rPr>
              <a:t> item</a:t>
            </a:r>
            <a:endParaRPr lang="en-US" altLang="en-US" sz="2500" dirty="0">
              <a:solidFill>
                <a:schemeClr val="tx1"/>
              </a:solidFill>
            </a:endParaRPr>
          </a:p>
          <a:p>
            <a:pPr lvl="1">
              <a:lnSpc>
                <a:spcPct val="90000"/>
              </a:lnSpc>
            </a:pPr>
            <a:endParaRPr lang="en-US" altLang="en-US" sz="2000" dirty="0"/>
          </a:p>
        </p:txBody>
      </p:sp>
      <p:sp>
        <p:nvSpPr>
          <p:cNvPr id="877575" name="Rectangle 7"/>
          <p:cNvSpPr>
            <a:spLocks noChangeArrowheads="1"/>
          </p:cNvSpPr>
          <p:nvPr/>
        </p:nvSpPr>
        <p:spPr bwMode="auto">
          <a:xfrm>
            <a:off x="3886200" y="4572000"/>
            <a:ext cx="5029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a:buChar char="•"/>
              <a:defRPr sz="2800" b="1">
                <a:solidFill>
                  <a:srgbClr val="000000"/>
                </a:solidFill>
                <a:latin typeface="Times New Roman" panose="02020603050405020304" pitchFamily="18" charset="0"/>
              </a:defRPr>
            </a:lvl1pPr>
            <a:lvl2pPr marL="747713" indent="-290513">
              <a:buFont typeface="Arial" panose="020B0604020202020204" pitchFamily="34" charset="0"/>
              <a:buChar char="–"/>
              <a:defRPr sz="2200" b="1">
                <a:solidFill>
                  <a:srgbClr val="000000"/>
                </a:solidFill>
                <a:latin typeface="Times New Roman" panose="02020603050405020304" pitchFamily="18" charset="0"/>
              </a:defRPr>
            </a:lvl2pPr>
            <a:lvl3pPr marL="1143000" indent="-228600">
              <a:buChar char="•"/>
              <a:defRPr sz="2000" b="1">
                <a:solidFill>
                  <a:schemeClr val="tx1"/>
                </a:solidFill>
                <a:latin typeface="Times New Roman" panose="02020603050405020304" pitchFamily="18" charset="0"/>
              </a:defRPr>
            </a:lvl3pPr>
            <a:lvl4pPr marL="1662113" indent="-290513">
              <a:buFont typeface="Arial" panose="020B0604020202020204" pitchFamily="34" charset="0"/>
              <a:buChar char="–"/>
              <a:defRPr sz="2000" b="1">
                <a:solidFill>
                  <a:schemeClr val="tx1"/>
                </a:solidFill>
                <a:latin typeface="Times New Roman" panose="02020603050405020304" pitchFamily="18" charset="0"/>
              </a:defRPr>
            </a:lvl4pPr>
            <a:lvl5pPr marL="2057400" indent="-228600">
              <a:buChar char="•"/>
              <a:defRPr sz="2000" b="1">
                <a:solidFill>
                  <a:schemeClr val="tx1"/>
                </a:solidFill>
                <a:latin typeface="Times New Roman" panose="02020603050405020304" pitchFamily="18" charset="0"/>
              </a:defRPr>
            </a:lvl5pPr>
            <a:lvl6pPr marL="25146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6pPr>
            <a:lvl7pPr marL="29718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7pPr>
            <a:lvl8pPr marL="34290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8pPr>
            <a:lvl9pPr marL="38862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9pPr>
          </a:lstStyle>
          <a:p>
            <a:pPr>
              <a:lnSpc>
                <a:spcPct val="90000"/>
              </a:lnSpc>
              <a:buFontTx/>
              <a:buNone/>
            </a:pPr>
            <a:r>
              <a:rPr lang="en-US" altLang="en-US" sz="2500" i="1" dirty="0">
                <a:solidFill>
                  <a:schemeClr val="tx1"/>
                </a:solidFill>
              </a:rPr>
              <a:t>O(n) – on average the search key </a:t>
            </a:r>
          </a:p>
          <a:p>
            <a:pPr>
              <a:lnSpc>
                <a:spcPct val="90000"/>
              </a:lnSpc>
              <a:buFontTx/>
              <a:buNone/>
            </a:pPr>
            <a:r>
              <a:rPr lang="en-US" altLang="en-US" sz="2500" i="1" dirty="0">
                <a:solidFill>
                  <a:schemeClr val="tx1"/>
                </a:solidFill>
              </a:rPr>
              <a:t>		will be in the middle, so need 	to look at half the elements 	(n/2)</a:t>
            </a:r>
            <a:endParaRPr lang="en-US" altLang="en-US" sz="2500" dirty="0">
              <a:solidFill>
                <a:schemeClr val="tx1"/>
              </a:solidFill>
            </a:endParaRPr>
          </a:p>
        </p:txBody>
      </p:sp>
    </p:spTree>
    <p:extLst>
      <p:ext uri="{BB962C8B-B14F-4D97-AF65-F5344CB8AC3E}">
        <p14:creationId xmlns:p14="http://schemas.microsoft.com/office/powerpoint/2010/main" val="30011805"/>
      </p:ext>
    </p:extLst>
  </p:cSld>
  <p:clrMapOvr>
    <a:masterClrMapping/>
  </p:clrMapOvr>
  <p:transition advClick="0">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77574"/>
                                        </p:tgtEl>
                                        <p:attrNameLst>
                                          <p:attrName>style.visibility</p:attrName>
                                        </p:attrNameLst>
                                      </p:cBhvr>
                                      <p:to>
                                        <p:strVal val="visible"/>
                                      </p:to>
                                    </p:set>
                                    <p:anim calcmode="lin" valueType="num">
                                      <p:cBhvr additive="base">
                                        <p:cTn id="7" dur="500" fill="hold"/>
                                        <p:tgtEl>
                                          <p:spTgt spid="877574"/>
                                        </p:tgtEl>
                                        <p:attrNameLst>
                                          <p:attrName>ppt_x</p:attrName>
                                        </p:attrNameLst>
                                      </p:cBhvr>
                                      <p:tavLst>
                                        <p:tav tm="0">
                                          <p:val>
                                            <p:strVal val="#ppt_x"/>
                                          </p:val>
                                        </p:tav>
                                        <p:tav tm="100000">
                                          <p:val>
                                            <p:strVal val="#ppt_x"/>
                                          </p:val>
                                        </p:tav>
                                      </p:tavLst>
                                    </p:anim>
                                    <p:anim calcmode="lin" valueType="num">
                                      <p:cBhvr additive="base">
                                        <p:cTn id="8" dur="500" fill="hold"/>
                                        <p:tgtEl>
                                          <p:spTgt spid="87757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77573"/>
                                        </p:tgtEl>
                                        <p:attrNameLst>
                                          <p:attrName>style.visibility</p:attrName>
                                        </p:attrNameLst>
                                      </p:cBhvr>
                                      <p:to>
                                        <p:strVal val="visible"/>
                                      </p:to>
                                    </p:set>
                                    <p:anim calcmode="lin" valueType="num">
                                      <p:cBhvr additive="base">
                                        <p:cTn id="13" dur="500" fill="hold"/>
                                        <p:tgtEl>
                                          <p:spTgt spid="877573"/>
                                        </p:tgtEl>
                                        <p:attrNameLst>
                                          <p:attrName>ppt_x</p:attrName>
                                        </p:attrNameLst>
                                      </p:cBhvr>
                                      <p:tavLst>
                                        <p:tav tm="0">
                                          <p:val>
                                            <p:strVal val="#ppt_x"/>
                                          </p:val>
                                        </p:tav>
                                        <p:tav tm="100000">
                                          <p:val>
                                            <p:strVal val="#ppt_x"/>
                                          </p:val>
                                        </p:tav>
                                      </p:tavLst>
                                    </p:anim>
                                    <p:anim calcmode="lin" valueType="num">
                                      <p:cBhvr additive="base">
                                        <p:cTn id="14" dur="500" fill="hold"/>
                                        <p:tgtEl>
                                          <p:spTgt spid="87757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77575"/>
                                        </p:tgtEl>
                                        <p:attrNameLst>
                                          <p:attrName>style.visibility</p:attrName>
                                        </p:attrNameLst>
                                      </p:cBhvr>
                                      <p:to>
                                        <p:strVal val="visible"/>
                                      </p:to>
                                    </p:set>
                                    <p:anim calcmode="lin" valueType="num">
                                      <p:cBhvr additive="base">
                                        <p:cTn id="19" dur="500" fill="hold"/>
                                        <p:tgtEl>
                                          <p:spTgt spid="877575"/>
                                        </p:tgtEl>
                                        <p:attrNameLst>
                                          <p:attrName>ppt_x</p:attrName>
                                        </p:attrNameLst>
                                      </p:cBhvr>
                                      <p:tavLst>
                                        <p:tav tm="0">
                                          <p:val>
                                            <p:strVal val="#ppt_x"/>
                                          </p:val>
                                        </p:tav>
                                        <p:tav tm="100000">
                                          <p:val>
                                            <p:strVal val="#ppt_x"/>
                                          </p:val>
                                        </p:tav>
                                      </p:tavLst>
                                    </p:anim>
                                    <p:anim calcmode="lin" valueType="num">
                                      <p:cBhvr additive="base">
                                        <p:cTn id="20" dur="500" fill="hold"/>
                                        <p:tgtEl>
                                          <p:spTgt spid="8775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7573" grpId="0"/>
      <p:bldP spid="877574" grpId="0"/>
      <p:bldP spid="87757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A91AFD2-0421-490D-80B6-E51F57B920E4}" type="slidenum">
              <a:rPr lang="en-US" altLang="en-US"/>
              <a:pPr/>
              <a:t>11</a:t>
            </a:fld>
            <a:endParaRPr lang="en-US" altLang="en-US"/>
          </a:p>
        </p:txBody>
      </p:sp>
      <p:sp>
        <p:nvSpPr>
          <p:cNvPr id="879618" name="Rectangle 2"/>
          <p:cNvSpPr>
            <a:spLocks noGrp="1" noChangeArrowheads="1"/>
          </p:cNvSpPr>
          <p:nvPr>
            <p:ph type="title"/>
          </p:nvPr>
        </p:nvSpPr>
        <p:spPr>
          <a:noFill/>
          <a:ln/>
        </p:spPr>
        <p:txBody>
          <a:bodyPr/>
          <a:lstStyle/>
          <a:p>
            <a:r>
              <a:rPr lang="en-US" altLang="en-US" dirty="0" smtClean="0"/>
              <a:t>Binary </a:t>
            </a:r>
            <a:r>
              <a:rPr lang="en-US" altLang="en-US" dirty="0"/>
              <a:t>Search </a:t>
            </a:r>
          </a:p>
        </p:txBody>
      </p:sp>
      <p:sp>
        <p:nvSpPr>
          <p:cNvPr id="879619" name="Rectangle 3"/>
          <p:cNvSpPr>
            <a:spLocks noGrp="1" noChangeArrowheads="1"/>
          </p:cNvSpPr>
          <p:nvPr>
            <p:ph type="body" idx="1"/>
          </p:nvPr>
        </p:nvSpPr>
        <p:spPr/>
        <p:txBody>
          <a:bodyPr>
            <a:normAutofit fontScale="92500" lnSpcReduction="10000"/>
          </a:bodyPr>
          <a:lstStyle/>
          <a:p>
            <a:r>
              <a:rPr lang="en-US" altLang="en-US"/>
              <a:t>Binary search</a:t>
            </a:r>
          </a:p>
          <a:p>
            <a:pPr lvl="1"/>
            <a:r>
              <a:rPr lang="en-US" altLang="en-US"/>
              <a:t>More efficient than linear search</a:t>
            </a:r>
          </a:p>
          <a:p>
            <a:pPr lvl="1"/>
            <a:r>
              <a:rPr lang="en-US" altLang="en-US"/>
              <a:t>Requires elements to be sorted</a:t>
            </a:r>
          </a:p>
          <a:p>
            <a:pPr lvl="2"/>
            <a:r>
              <a:rPr lang="en-US" altLang="en-US"/>
              <a:t>If array, can use </a:t>
            </a:r>
            <a:r>
              <a:rPr lang="en-US" altLang="en-US" i="1"/>
              <a:t>java.util.Arrays</a:t>
            </a:r>
            <a:r>
              <a:rPr lang="en-US" altLang="en-US"/>
              <a:t> sort methods</a:t>
            </a:r>
          </a:p>
          <a:p>
            <a:pPr lvl="1"/>
            <a:r>
              <a:rPr lang="en-US" altLang="en-US"/>
              <a:t>Tests the middle element in an array</a:t>
            </a:r>
          </a:p>
          <a:p>
            <a:pPr lvl="2"/>
            <a:r>
              <a:rPr lang="en-US" altLang="en-US"/>
              <a:t>If it is the search key, algorithm returns</a:t>
            </a:r>
          </a:p>
          <a:p>
            <a:pPr lvl="2"/>
            <a:r>
              <a:rPr lang="en-US" altLang="en-US"/>
              <a:t>Otherwise, if the search key is smaller, eliminates larger half of array</a:t>
            </a:r>
          </a:p>
          <a:p>
            <a:pPr lvl="2"/>
            <a:r>
              <a:rPr lang="en-US" altLang="en-US"/>
              <a:t>If the search key is larger, eliminates smaller half of array</a:t>
            </a:r>
          </a:p>
          <a:p>
            <a:pPr lvl="1"/>
            <a:r>
              <a:rPr lang="en-US" altLang="en-US"/>
              <a:t>Each iteration eliminates half of the remaining elements</a:t>
            </a:r>
          </a:p>
          <a:p>
            <a:pPr>
              <a:buFontTx/>
              <a:buNone/>
            </a:pPr>
            <a:endParaRPr lang="en-US" altLang="en-US">
              <a:solidFill>
                <a:srgbClr val="FF0000"/>
              </a:solidFill>
            </a:endParaRPr>
          </a:p>
          <a:p>
            <a:pPr lvl="1"/>
            <a:endParaRPr lang="en-US" altLang="en-US">
              <a:solidFill>
                <a:srgbClr val="FF0000"/>
              </a:solidFill>
            </a:endParaRPr>
          </a:p>
        </p:txBody>
      </p:sp>
    </p:spTree>
    <p:extLst>
      <p:ext uri="{BB962C8B-B14F-4D97-AF65-F5344CB8AC3E}">
        <p14:creationId xmlns:p14="http://schemas.microsoft.com/office/powerpoint/2010/main" val="1752797445"/>
      </p:ext>
    </p:extLst>
  </p:cSld>
  <p:clrMapOvr>
    <a:masterClrMapping/>
  </p:clrMapOvr>
  <p:transition advClick="0">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B49D4D07-1E12-46BB-81EE-D29C96BE120A}" type="slidenum">
              <a:rPr lang="en-US" altLang="en-US"/>
              <a:pPr/>
              <a:t>12</a:t>
            </a:fld>
            <a:endParaRPr lang="en-US" altLang="en-US"/>
          </a:p>
        </p:txBody>
      </p:sp>
      <p:sp>
        <p:nvSpPr>
          <p:cNvPr id="926722" name="Rectangle 2"/>
          <p:cNvSpPr>
            <a:spLocks noGrp="1" noChangeArrowheads="1"/>
          </p:cNvSpPr>
          <p:nvPr>
            <p:ph type="title"/>
          </p:nvPr>
        </p:nvSpPr>
        <p:spPr>
          <a:noFill/>
          <a:ln/>
        </p:spPr>
        <p:txBody>
          <a:bodyPr/>
          <a:lstStyle/>
          <a:p>
            <a:r>
              <a:rPr lang="en-US" altLang="en-US"/>
              <a:t>Efficiency of Binary Search (?) </a:t>
            </a:r>
          </a:p>
        </p:txBody>
      </p:sp>
      <p:sp>
        <p:nvSpPr>
          <p:cNvPr id="926723" name="Rectangle 3"/>
          <p:cNvSpPr>
            <a:spLocks noGrp="1" noChangeArrowheads="1"/>
          </p:cNvSpPr>
          <p:nvPr>
            <p:ph type="body" idx="1"/>
          </p:nvPr>
        </p:nvSpPr>
        <p:spPr>
          <a:xfrm>
            <a:off x="685800" y="1341438"/>
            <a:ext cx="3048000" cy="4602162"/>
          </a:xfrm>
        </p:spPr>
        <p:txBody>
          <a:bodyPr/>
          <a:lstStyle/>
          <a:p>
            <a:r>
              <a:rPr lang="en-US" altLang="en-US"/>
              <a:t>Best case:  </a:t>
            </a:r>
          </a:p>
          <a:p>
            <a:endParaRPr lang="en-US" altLang="en-US"/>
          </a:p>
          <a:p>
            <a:endParaRPr lang="en-US" altLang="en-US"/>
          </a:p>
          <a:p>
            <a:r>
              <a:rPr lang="en-US" altLang="en-US"/>
              <a:t>Worst case:</a:t>
            </a:r>
          </a:p>
          <a:p>
            <a:endParaRPr lang="en-US" altLang="en-US"/>
          </a:p>
          <a:p>
            <a:endParaRPr lang="en-US" altLang="en-US"/>
          </a:p>
          <a:p>
            <a:r>
              <a:rPr lang="en-US" altLang="en-US"/>
              <a:t>Average case: </a:t>
            </a:r>
          </a:p>
        </p:txBody>
      </p:sp>
      <p:sp>
        <p:nvSpPr>
          <p:cNvPr id="926724" name="Rectangle 4"/>
          <p:cNvSpPr>
            <a:spLocks noChangeArrowheads="1"/>
          </p:cNvSpPr>
          <p:nvPr/>
        </p:nvSpPr>
        <p:spPr bwMode="auto">
          <a:xfrm>
            <a:off x="3886200" y="1295400"/>
            <a:ext cx="5029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a:buChar char="•"/>
              <a:defRPr sz="2800" b="1">
                <a:solidFill>
                  <a:srgbClr val="000000"/>
                </a:solidFill>
                <a:latin typeface="Times New Roman" panose="02020603050405020304" pitchFamily="18" charset="0"/>
              </a:defRPr>
            </a:lvl1pPr>
            <a:lvl2pPr marL="747713" indent="-290513">
              <a:buFont typeface="Arial" panose="020B0604020202020204" pitchFamily="34" charset="0"/>
              <a:buChar char="–"/>
              <a:defRPr sz="2200" b="1">
                <a:solidFill>
                  <a:srgbClr val="000000"/>
                </a:solidFill>
                <a:latin typeface="Times New Roman" panose="02020603050405020304" pitchFamily="18" charset="0"/>
              </a:defRPr>
            </a:lvl2pPr>
            <a:lvl3pPr marL="1143000" indent="-228600">
              <a:buChar char="•"/>
              <a:defRPr sz="2000" b="1">
                <a:solidFill>
                  <a:schemeClr val="tx1"/>
                </a:solidFill>
                <a:latin typeface="Times New Roman" panose="02020603050405020304" pitchFamily="18" charset="0"/>
              </a:defRPr>
            </a:lvl3pPr>
            <a:lvl4pPr marL="1662113" indent="-290513">
              <a:buFont typeface="Arial" panose="020B0604020202020204" pitchFamily="34" charset="0"/>
              <a:buChar char="–"/>
              <a:defRPr sz="2000" b="1">
                <a:solidFill>
                  <a:schemeClr val="tx1"/>
                </a:solidFill>
                <a:latin typeface="Times New Roman" panose="02020603050405020304" pitchFamily="18" charset="0"/>
              </a:defRPr>
            </a:lvl4pPr>
            <a:lvl5pPr marL="2057400" indent="-228600">
              <a:buChar char="•"/>
              <a:defRPr sz="2000" b="1">
                <a:solidFill>
                  <a:schemeClr val="tx1"/>
                </a:solidFill>
                <a:latin typeface="Times New Roman" panose="02020603050405020304" pitchFamily="18" charset="0"/>
              </a:defRPr>
            </a:lvl5pPr>
            <a:lvl6pPr marL="25146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6pPr>
            <a:lvl7pPr marL="29718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7pPr>
            <a:lvl8pPr marL="34290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8pPr>
            <a:lvl9pPr marL="38862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9pPr>
          </a:lstStyle>
          <a:p>
            <a:pPr>
              <a:lnSpc>
                <a:spcPct val="90000"/>
              </a:lnSpc>
              <a:buFontTx/>
              <a:buNone/>
            </a:pPr>
            <a:r>
              <a:rPr lang="en-US" altLang="en-US" sz="2500" i="1" dirty="0">
                <a:solidFill>
                  <a:schemeClr val="tx1"/>
                </a:solidFill>
              </a:rPr>
              <a:t>O(1) – occurs when the   </a:t>
            </a:r>
          </a:p>
          <a:p>
            <a:pPr>
              <a:lnSpc>
                <a:spcPct val="90000"/>
              </a:lnSpc>
              <a:buFontTx/>
              <a:buNone/>
            </a:pPr>
            <a:r>
              <a:rPr lang="en-US" altLang="en-US" sz="2500" i="1" dirty="0">
                <a:solidFill>
                  <a:schemeClr val="tx1"/>
                </a:solidFill>
              </a:rPr>
              <a:t>           search key is the </a:t>
            </a:r>
            <a:r>
              <a:rPr lang="en-US" altLang="en-US" sz="2500" i="1" u="sng" dirty="0">
                <a:solidFill>
                  <a:schemeClr val="tx1"/>
                </a:solidFill>
              </a:rPr>
              <a:t>middle</a:t>
            </a:r>
            <a:r>
              <a:rPr lang="en-US" altLang="en-US" sz="2500" i="1" dirty="0">
                <a:solidFill>
                  <a:schemeClr val="tx1"/>
                </a:solidFill>
              </a:rPr>
              <a:t> item </a:t>
            </a:r>
            <a:r>
              <a:rPr lang="en-US" altLang="en-US" sz="1900" i="1" dirty="0">
                <a:solidFill>
                  <a:schemeClr val="tx1"/>
                </a:solidFill>
              </a:rPr>
              <a:t>	(recall we look at the middle 	item first regardless of the 	array size)</a:t>
            </a:r>
            <a:endParaRPr lang="en-US" altLang="en-US" sz="1900" dirty="0">
              <a:solidFill>
                <a:schemeClr val="tx1"/>
              </a:solidFill>
            </a:endParaRPr>
          </a:p>
          <a:p>
            <a:pPr lvl="1">
              <a:lnSpc>
                <a:spcPct val="90000"/>
              </a:lnSpc>
            </a:pPr>
            <a:endParaRPr lang="en-US" altLang="en-US" sz="2000" dirty="0">
              <a:solidFill>
                <a:schemeClr val="tx1"/>
              </a:solidFill>
            </a:endParaRPr>
          </a:p>
        </p:txBody>
      </p:sp>
      <p:sp>
        <p:nvSpPr>
          <p:cNvPr id="926725" name="Rectangle 5"/>
          <p:cNvSpPr>
            <a:spLocks noChangeArrowheads="1"/>
          </p:cNvSpPr>
          <p:nvPr/>
        </p:nvSpPr>
        <p:spPr bwMode="auto">
          <a:xfrm>
            <a:off x="3886200" y="2971800"/>
            <a:ext cx="5029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a:buChar char="•"/>
              <a:defRPr sz="2800" b="1">
                <a:solidFill>
                  <a:srgbClr val="000000"/>
                </a:solidFill>
                <a:latin typeface="Times New Roman" panose="02020603050405020304" pitchFamily="18" charset="0"/>
              </a:defRPr>
            </a:lvl1pPr>
            <a:lvl2pPr marL="747713" indent="-290513">
              <a:buFont typeface="Arial" panose="020B0604020202020204" pitchFamily="34" charset="0"/>
              <a:buChar char="–"/>
              <a:defRPr sz="2200" b="1">
                <a:solidFill>
                  <a:srgbClr val="000000"/>
                </a:solidFill>
                <a:latin typeface="Times New Roman" panose="02020603050405020304" pitchFamily="18" charset="0"/>
              </a:defRPr>
            </a:lvl2pPr>
            <a:lvl3pPr marL="1143000" indent="-228600">
              <a:buChar char="•"/>
              <a:defRPr sz="2000" b="1">
                <a:solidFill>
                  <a:schemeClr val="tx1"/>
                </a:solidFill>
                <a:latin typeface="Times New Roman" panose="02020603050405020304" pitchFamily="18" charset="0"/>
              </a:defRPr>
            </a:lvl3pPr>
            <a:lvl4pPr marL="1662113" indent="-290513">
              <a:buFont typeface="Arial" panose="020B0604020202020204" pitchFamily="34" charset="0"/>
              <a:buChar char="–"/>
              <a:defRPr sz="2000" b="1">
                <a:solidFill>
                  <a:schemeClr val="tx1"/>
                </a:solidFill>
                <a:latin typeface="Times New Roman" panose="02020603050405020304" pitchFamily="18" charset="0"/>
              </a:defRPr>
            </a:lvl4pPr>
            <a:lvl5pPr marL="2057400" indent="-228600">
              <a:buChar char="•"/>
              <a:defRPr sz="2000" b="1">
                <a:solidFill>
                  <a:schemeClr val="tx1"/>
                </a:solidFill>
                <a:latin typeface="Times New Roman" panose="02020603050405020304" pitchFamily="18" charset="0"/>
              </a:defRPr>
            </a:lvl5pPr>
            <a:lvl6pPr marL="25146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6pPr>
            <a:lvl7pPr marL="29718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7pPr>
            <a:lvl8pPr marL="34290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8pPr>
            <a:lvl9pPr marL="38862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9pPr>
          </a:lstStyle>
          <a:p>
            <a:pPr>
              <a:lnSpc>
                <a:spcPct val="90000"/>
              </a:lnSpc>
              <a:buFontTx/>
              <a:buNone/>
            </a:pPr>
            <a:r>
              <a:rPr lang="en-US" altLang="en-US" sz="2500" i="1">
                <a:solidFill>
                  <a:schemeClr val="tx1"/>
                </a:solidFill>
              </a:rPr>
              <a:t>O(log n) – Each comparison halves</a:t>
            </a:r>
          </a:p>
          <a:p>
            <a:pPr>
              <a:lnSpc>
                <a:spcPct val="90000"/>
              </a:lnSpc>
              <a:buFontTx/>
              <a:buNone/>
            </a:pPr>
            <a:r>
              <a:rPr lang="en-US" altLang="en-US" sz="2500" i="1">
                <a:solidFill>
                  <a:schemeClr val="tx1"/>
                </a:solidFill>
              </a:rPr>
              <a:t>		the size of the remaining 	array</a:t>
            </a:r>
          </a:p>
          <a:p>
            <a:pPr lvl="1">
              <a:lnSpc>
                <a:spcPct val="90000"/>
              </a:lnSpc>
            </a:pPr>
            <a:endParaRPr lang="en-US" altLang="en-US" sz="2500" i="1">
              <a:solidFill>
                <a:schemeClr val="tx1"/>
              </a:solidFill>
            </a:endParaRPr>
          </a:p>
        </p:txBody>
      </p:sp>
      <p:sp>
        <p:nvSpPr>
          <p:cNvPr id="926726" name="Rectangle 6"/>
          <p:cNvSpPr>
            <a:spLocks noChangeArrowheads="1"/>
          </p:cNvSpPr>
          <p:nvPr/>
        </p:nvSpPr>
        <p:spPr bwMode="auto">
          <a:xfrm>
            <a:off x="3886200" y="4572000"/>
            <a:ext cx="5029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a:buChar char="•"/>
              <a:defRPr sz="2800" b="1">
                <a:solidFill>
                  <a:srgbClr val="000000"/>
                </a:solidFill>
                <a:latin typeface="Times New Roman" panose="02020603050405020304" pitchFamily="18" charset="0"/>
              </a:defRPr>
            </a:lvl1pPr>
            <a:lvl2pPr marL="747713" indent="-290513">
              <a:buFont typeface="Arial" panose="020B0604020202020204" pitchFamily="34" charset="0"/>
              <a:buChar char="–"/>
              <a:defRPr sz="2200" b="1">
                <a:solidFill>
                  <a:srgbClr val="000000"/>
                </a:solidFill>
                <a:latin typeface="Times New Roman" panose="02020603050405020304" pitchFamily="18" charset="0"/>
              </a:defRPr>
            </a:lvl2pPr>
            <a:lvl3pPr marL="1143000" indent="-228600">
              <a:buChar char="•"/>
              <a:defRPr sz="2000" b="1">
                <a:solidFill>
                  <a:schemeClr val="tx1"/>
                </a:solidFill>
                <a:latin typeface="Times New Roman" panose="02020603050405020304" pitchFamily="18" charset="0"/>
              </a:defRPr>
            </a:lvl3pPr>
            <a:lvl4pPr marL="1662113" indent="-290513">
              <a:buFont typeface="Arial" panose="020B0604020202020204" pitchFamily="34" charset="0"/>
              <a:buChar char="–"/>
              <a:defRPr sz="2000" b="1">
                <a:solidFill>
                  <a:schemeClr val="tx1"/>
                </a:solidFill>
                <a:latin typeface="Times New Roman" panose="02020603050405020304" pitchFamily="18" charset="0"/>
              </a:defRPr>
            </a:lvl4pPr>
            <a:lvl5pPr marL="2057400" indent="-228600">
              <a:buChar char="•"/>
              <a:defRPr sz="2000" b="1">
                <a:solidFill>
                  <a:schemeClr val="tx1"/>
                </a:solidFill>
                <a:latin typeface="Times New Roman" panose="02020603050405020304" pitchFamily="18" charset="0"/>
              </a:defRPr>
            </a:lvl5pPr>
            <a:lvl6pPr marL="25146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6pPr>
            <a:lvl7pPr marL="29718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7pPr>
            <a:lvl8pPr marL="34290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8pPr>
            <a:lvl9pPr marL="38862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9pPr>
          </a:lstStyle>
          <a:p>
            <a:pPr>
              <a:lnSpc>
                <a:spcPct val="90000"/>
              </a:lnSpc>
              <a:buFontTx/>
              <a:buNone/>
            </a:pPr>
            <a:r>
              <a:rPr lang="en-US" altLang="en-US" sz="2500" i="1" dirty="0">
                <a:solidFill>
                  <a:schemeClr val="tx1"/>
                </a:solidFill>
              </a:rPr>
              <a:t>O(log n) – on average the search key </a:t>
            </a:r>
          </a:p>
          <a:p>
            <a:pPr>
              <a:lnSpc>
                <a:spcPct val="90000"/>
              </a:lnSpc>
              <a:buFontTx/>
              <a:buNone/>
            </a:pPr>
            <a:r>
              <a:rPr lang="en-US" altLang="en-US" sz="2500" i="1" dirty="0">
                <a:solidFill>
                  <a:schemeClr val="tx1"/>
                </a:solidFill>
              </a:rPr>
              <a:t>		will be somewhere in the 	middle, but still need to 	traverse </a:t>
            </a:r>
            <a:r>
              <a:rPr lang="en-US" altLang="en-US" sz="2500" i="1" dirty="0" smtClean="0">
                <a:solidFill>
                  <a:schemeClr val="tx1"/>
                </a:solidFill>
              </a:rPr>
              <a:t>it</a:t>
            </a:r>
            <a:endParaRPr lang="en-US" altLang="en-US" sz="2500" dirty="0">
              <a:solidFill>
                <a:schemeClr val="tx1"/>
              </a:solidFill>
            </a:endParaRPr>
          </a:p>
        </p:txBody>
      </p:sp>
    </p:spTree>
    <p:extLst>
      <p:ext uri="{BB962C8B-B14F-4D97-AF65-F5344CB8AC3E}">
        <p14:creationId xmlns:p14="http://schemas.microsoft.com/office/powerpoint/2010/main" val="2403588271"/>
      </p:ext>
    </p:extLst>
  </p:cSld>
  <p:clrMapOvr>
    <a:masterClrMapping/>
  </p:clrMapOvr>
  <p:transition advClick="0">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6725"/>
                                        </p:tgtEl>
                                        <p:attrNameLst>
                                          <p:attrName>style.visibility</p:attrName>
                                        </p:attrNameLst>
                                      </p:cBhvr>
                                      <p:to>
                                        <p:strVal val="visible"/>
                                      </p:to>
                                    </p:set>
                                    <p:anim calcmode="lin" valueType="num">
                                      <p:cBhvr additive="base">
                                        <p:cTn id="7" dur="500" fill="hold"/>
                                        <p:tgtEl>
                                          <p:spTgt spid="926725"/>
                                        </p:tgtEl>
                                        <p:attrNameLst>
                                          <p:attrName>ppt_x</p:attrName>
                                        </p:attrNameLst>
                                      </p:cBhvr>
                                      <p:tavLst>
                                        <p:tav tm="0">
                                          <p:val>
                                            <p:strVal val="#ppt_x"/>
                                          </p:val>
                                        </p:tav>
                                        <p:tav tm="100000">
                                          <p:val>
                                            <p:strVal val="#ppt_x"/>
                                          </p:val>
                                        </p:tav>
                                      </p:tavLst>
                                    </p:anim>
                                    <p:anim calcmode="lin" valueType="num">
                                      <p:cBhvr additive="base">
                                        <p:cTn id="8" dur="500" fill="hold"/>
                                        <p:tgtEl>
                                          <p:spTgt spid="92672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6724"/>
                                        </p:tgtEl>
                                        <p:attrNameLst>
                                          <p:attrName>style.visibility</p:attrName>
                                        </p:attrNameLst>
                                      </p:cBhvr>
                                      <p:to>
                                        <p:strVal val="visible"/>
                                      </p:to>
                                    </p:set>
                                    <p:anim calcmode="lin" valueType="num">
                                      <p:cBhvr additive="base">
                                        <p:cTn id="13" dur="500" fill="hold"/>
                                        <p:tgtEl>
                                          <p:spTgt spid="926724"/>
                                        </p:tgtEl>
                                        <p:attrNameLst>
                                          <p:attrName>ppt_x</p:attrName>
                                        </p:attrNameLst>
                                      </p:cBhvr>
                                      <p:tavLst>
                                        <p:tav tm="0">
                                          <p:val>
                                            <p:strVal val="#ppt_x"/>
                                          </p:val>
                                        </p:tav>
                                        <p:tav tm="100000">
                                          <p:val>
                                            <p:strVal val="#ppt_x"/>
                                          </p:val>
                                        </p:tav>
                                      </p:tavLst>
                                    </p:anim>
                                    <p:anim calcmode="lin" valueType="num">
                                      <p:cBhvr additive="base">
                                        <p:cTn id="14" dur="500" fill="hold"/>
                                        <p:tgtEl>
                                          <p:spTgt spid="92672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26726"/>
                                        </p:tgtEl>
                                        <p:attrNameLst>
                                          <p:attrName>style.visibility</p:attrName>
                                        </p:attrNameLst>
                                      </p:cBhvr>
                                      <p:to>
                                        <p:strVal val="visible"/>
                                      </p:to>
                                    </p:set>
                                    <p:anim calcmode="lin" valueType="num">
                                      <p:cBhvr additive="base">
                                        <p:cTn id="19" dur="500" fill="hold"/>
                                        <p:tgtEl>
                                          <p:spTgt spid="926726"/>
                                        </p:tgtEl>
                                        <p:attrNameLst>
                                          <p:attrName>ppt_x</p:attrName>
                                        </p:attrNameLst>
                                      </p:cBhvr>
                                      <p:tavLst>
                                        <p:tav tm="0">
                                          <p:val>
                                            <p:strVal val="#ppt_x"/>
                                          </p:val>
                                        </p:tav>
                                        <p:tav tm="100000">
                                          <p:val>
                                            <p:strVal val="#ppt_x"/>
                                          </p:val>
                                        </p:tav>
                                      </p:tavLst>
                                    </p:anim>
                                    <p:anim calcmode="lin" valueType="num">
                                      <p:cBhvr additive="base">
                                        <p:cTn id="20" dur="500" fill="hold"/>
                                        <p:tgtEl>
                                          <p:spTgt spid="9267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6724" grpId="0"/>
      <p:bldP spid="926725" grpId="0"/>
      <p:bldP spid="9267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AD8C909-B156-4559-A39E-31579BF90883}" type="slidenum">
              <a:rPr lang="en-US" altLang="en-US"/>
              <a:pPr/>
              <a:t>13</a:t>
            </a:fld>
            <a:endParaRPr lang="en-US" altLang="en-US"/>
          </a:p>
        </p:txBody>
      </p:sp>
      <p:sp>
        <p:nvSpPr>
          <p:cNvPr id="881666" name="Rectangle 2"/>
          <p:cNvSpPr>
            <a:spLocks noGrp="1" noChangeArrowheads="1"/>
          </p:cNvSpPr>
          <p:nvPr>
            <p:ph type="title"/>
          </p:nvPr>
        </p:nvSpPr>
        <p:spPr>
          <a:noFill/>
          <a:ln/>
        </p:spPr>
        <p:txBody>
          <a:bodyPr/>
          <a:lstStyle/>
          <a:p>
            <a:r>
              <a:rPr lang="en-US" altLang="en-US" dirty="0" smtClean="0"/>
              <a:t>Sorting </a:t>
            </a:r>
            <a:r>
              <a:rPr lang="en-US" altLang="en-US" dirty="0"/>
              <a:t>Algorithms</a:t>
            </a:r>
          </a:p>
        </p:txBody>
      </p:sp>
      <p:sp>
        <p:nvSpPr>
          <p:cNvPr id="881667" name="Rectangle 3"/>
          <p:cNvSpPr>
            <a:spLocks noGrp="1" noChangeArrowheads="1"/>
          </p:cNvSpPr>
          <p:nvPr>
            <p:ph type="body" idx="1"/>
          </p:nvPr>
        </p:nvSpPr>
        <p:spPr/>
        <p:txBody>
          <a:bodyPr/>
          <a:lstStyle/>
          <a:p>
            <a:r>
              <a:rPr lang="en-US" altLang="en-US"/>
              <a:t>Sorting data</a:t>
            </a:r>
          </a:p>
          <a:p>
            <a:pPr lvl="1"/>
            <a:r>
              <a:rPr lang="en-US" altLang="en-US"/>
              <a:t>Placing data into some particular order</a:t>
            </a:r>
          </a:p>
          <a:p>
            <a:pPr lvl="2"/>
            <a:r>
              <a:rPr lang="en-US" altLang="en-US"/>
              <a:t>A bank sorts checks by account number</a:t>
            </a:r>
          </a:p>
          <a:p>
            <a:pPr lvl="2"/>
            <a:r>
              <a:rPr lang="en-US" altLang="en-US"/>
              <a:t>Telephone companies sort accounts by name</a:t>
            </a:r>
          </a:p>
          <a:p>
            <a:pPr lvl="1"/>
            <a:r>
              <a:rPr lang="en-US" altLang="en-US"/>
              <a:t>End result is always the same – a sorted array</a:t>
            </a:r>
          </a:p>
          <a:p>
            <a:pPr lvl="1"/>
            <a:r>
              <a:rPr lang="en-US" altLang="en-US"/>
              <a:t>Choice of algorithm affects how you achieve the result and, most importantly, how fast you achieve the result</a:t>
            </a:r>
          </a:p>
          <a:p>
            <a:pPr lvl="1"/>
            <a:endParaRPr lang="en-US" altLang="en-US"/>
          </a:p>
          <a:p>
            <a:pPr lvl="1"/>
            <a:endParaRPr lang="en-US" altLang="en-US"/>
          </a:p>
          <a:p>
            <a:pPr lvl="1"/>
            <a:endParaRPr lang="en-US" altLang="en-US"/>
          </a:p>
        </p:txBody>
      </p:sp>
    </p:spTree>
    <p:extLst>
      <p:ext uri="{BB962C8B-B14F-4D97-AF65-F5344CB8AC3E}">
        <p14:creationId xmlns:p14="http://schemas.microsoft.com/office/powerpoint/2010/main" val="869906142"/>
      </p:ext>
    </p:extLst>
  </p:cSld>
  <p:clrMapOvr>
    <a:masterClrMapping/>
  </p:clrMapOvr>
  <p:transition advClick="0">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B7920F4-6A99-4521-B201-7A27BF36A759}" type="slidenum">
              <a:rPr lang="en-US" altLang="en-US"/>
              <a:pPr/>
              <a:t>14</a:t>
            </a:fld>
            <a:endParaRPr lang="en-US" altLang="en-US"/>
          </a:p>
        </p:txBody>
      </p:sp>
      <p:sp>
        <p:nvSpPr>
          <p:cNvPr id="882690" name="Rectangle 2"/>
          <p:cNvSpPr>
            <a:spLocks noGrp="1" noChangeArrowheads="1"/>
          </p:cNvSpPr>
          <p:nvPr>
            <p:ph type="title"/>
          </p:nvPr>
        </p:nvSpPr>
        <p:spPr>
          <a:noFill/>
          <a:ln/>
        </p:spPr>
        <p:txBody>
          <a:bodyPr/>
          <a:lstStyle/>
          <a:p>
            <a:r>
              <a:rPr lang="en-US" altLang="en-US" dirty="0" smtClean="0"/>
              <a:t>Selection </a:t>
            </a:r>
            <a:r>
              <a:rPr lang="en-US" altLang="en-US" dirty="0"/>
              <a:t>Sort</a:t>
            </a:r>
          </a:p>
        </p:txBody>
      </p:sp>
      <p:sp>
        <p:nvSpPr>
          <p:cNvPr id="882691" name="Rectangle 3"/>
          <p:cNvSpPr>
            <a:spLocks noGrp="1" noChangeArrowheads="1"/>
          </p:cNvSpPr>
          <p:nvPr>
            <p:ph type="body" idx="1"/>
          </p:nvPr>
        </p:nvSpPr>
        <p:spPr>
          <a:xfrm>
            <a:off x="685800" y="1295400"/>
            <a:ext cx="8001000" cy="5257800"/>
          </a:xfrm>
        </p:spPr>
        <p:txBody>
          <a:bodyPr>
            <a:normAutofit fontScale="85000" lnSpcReduction="20000"/>
          </a:bodyPr>
          <a:lstStyle/>
          <a:p>
            <a:r>
              <a:rPr lang="en-US" altLang="en-US" dirty="0" smtClean="0"/>
              <a:t>Simple</a:t>
            </a:r>
            <a:r>
              <a:rPr lang="en-US" altLang="en-US" dirty="0"/>
              <a:t>, but inefficient sorting algorithm</a:t>
            </a:r>
          </a:p>
          <a:p>
            <a:r>
              <a:rPr lang="en-US" altLang="en-US" dirty="0"/>
              <a:t>First iteration selects smallest element in array and swaps it with the first element</a:t>
            </a:r>
          </a:p>
          <a:p>
            <a:r>
              <a:rPr lang="en-US" altLang="en-US" dirty="0"/>
              <a:t>Each iteration selects the smallest remaining unsorted element and swaps it with the next element at the front of the array</a:t>
            </a:r>
          </a:p>
          <a:p>
            <a:r>
              <a:rPr lang="en-US" altLang="en-US" dirty="0"/>
              <a:t>After </a:t>
            </a:r>
            <a:r>
              <a:rPr lang="en-US" altLang="en-US" i="1" dirty="0" err="1"/>
              <a:t>i</a:t>
            </a:r>
            <a:r>
              <a:rPr lang="en-US" altLang="en-US" dirty="0"/>
              <a:t> iterations, the smallest </a:t>
            </a:r>
            <a:r>
              <a:rPr lang="en-US" altLang="en-US" i="1" dirty="0" err="1"/>
              <a:t>i</a:t>
            </a:r>
            <a:r>
              <a:rPr lang="en-US" altLang="en-US" dirty="0"/>
              <a:t> elements will be sorted in the first </a:t>
            </a:r>
            <a:r>
              <a:rPr lang="en-US" altLang="en-US" i="1" dirty="0" err="1"/>
              <a:t>i</a:t>
            </a:r>
            <a:r>
              <a:rPr lang="en-US" altLang="en-US" dirty="0"/>
              <a:t> elements of the array</a:t>
            </a:r>
          </a:p>
          <a:p>
            <a:endParaRPr lang="en-US" altLang="en-US" dirty="0"/>
          </a:p>
          <a:p>
            <a:r>
              <a:rPr lang="en-US" altLang="en-US" dirty="0"/>
              <a:t>Selection sort is the slowest of the sort algorithms – BUT you can partially sort an array (example, find the first n elements of an array such as the 3 highest grades in a class)</a:t>
            </a:r>
          </a:p>
          <a:p>
            <a:pPr lvl="1"/>
            <a:endParaRPr lang="en-US" altLang="en-US" sz="2000" dirty="0"/>
          </a:p>
        </p:txBody>
      </p:sp>
    </p:spTree>
    <p:extLst>
      <p:ext uri="{BB962C8B-B14F-4D97-AF65-F5344CB8AC3E}">
        <p14:creationId xmlns:p14="http://schemas.microsoft.com/office/powerpoint/2010/main" val="1665037843"/>
      </p:ext>
    </p:extLst>
  </p:cSld>
  <p:clrMapOvr>
    <a:masterClrMapping/>
  </p:clrMapOvr>
  <p:transition advClick="0">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97AF9FD-6E86-4C9D-81C4-AC81EFE21FD4}" type="slidenum">
              <a:rPr lang="en-US" altLang="en-US"/>
              <a:pPr/>
              <a:t>15</a:t>
            </a:fld>
            <a:endParaRPr lang="en-US" altLang="en-US"/>
          </a:p>
        </p:txBody>
      </p:sp>
      <p:sp>
        <p:nvSpPr>
          <p:cNvPr id="912386" name="Rectangle 2"/>
          <p:cNvSpPr>
            <a:spLocks noGrp="1" noChangeArrowheads="1"/>
          </p:cNvSpPr>
          <p:nvPr>
            <p:ph type="title"/>
          </p:nvPr>
        </p:nvSpPr>
        <p:spPr>
          <a:xfrm>
            <a:off x="457200" y="274638"/>
            <a:ext cx="8229600" cy="777875"/>
          </a:xfrm>
        </p:spPr>
        <p:txBody>
          <a:bodyPr/>
          <a:lstStyle/>
          <a:p>
            <a:r>
              <a:rPr lang="en-US" altLang="en-US" dirty="0"/>
              <a:t>Selection Sort Example</a:t>
            </a:r>
          </a:p>
        </p:txBody>
      </p:sp>
      <p:graphicFrame>
        <p:nvGraphicFramePr>
          <p:cNvPr id="912388" name="Object 4"/>
          <p:cNvGraphicFramePr>
            <a:graphicFrameLocks noChangeAspect="1"/>
          </p:cNvGraphicFramePr>
          <p:nvPr>
            <p:ph idx="1"/>
            <p:extLst>
              <p:ext uri="{D42A27DB-BD31-4B8C-83A1-F6EECF244321}">
                <p14:modId xmlns:p14="http://schemas.microsoft.com/office/powerpoint/2010/main" val="2004638888"/>
              </p:ext>
            </p:extLst>
          </p:nvPr>
        </p:nvGraphicFramePr>
        <p:xfrm>
          <a:off x="838200" y="1232694"/>
          <a:ext cx="7086600" cy="5308600"/>
        </p:xfrm>
        <a:graphic>
          <a:graphicData uri="http://schemas.openxmlformats.org/presentationml/2006/ole">
            <mc:AlternateContent xmlns:mc="http://schemas.openxmlformats.org/markup-compatibility/2006">
              <mc:Choice xmlns:v="urn:schemas-microsoft-com:vml" Requires="v">
                <p:oleObj spid="_x0000_s7177" name="Document" r:id="rId3" imgW="7052752" imgH="5283364" progId="Word.Document.8">
                  <p:embed/>
                </p:oleObj>
              </mc:Choice>
              <mc:Fallback>
                <p:oleObj name="Document" r:id="rId3" imgW="7052752" imgH="5283364"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32694"/>
                        <a:ext cx="7086600" cy="530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571206"/>
      </p:ext>
    </p:extLst>
  </p:cSld>
  <p:clrMapOvr>
    <a:masterClrMapping/>
  </p:clrMapOvr>
  <p:transition advClick="0">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17C6F0F2-BDC9-423E-B46E-4355D0FE67F0}" type="slidenum">
              <a:rPr lang="en-US" altLang="en-US"/>
              <a:pPr/>
              <a:t>16</a:t>
            </a:fld>
            <a:endParaRPr lang="en-US" altLang="en-US"/>
          </a:p>
        </p:txBody>
      </p:sp>
      <p:sp>
        <p:nvSpPr>
          <p:cNvPr id="927746" name="Rectangle 2"/>
          <p:cNvSpPr>
            <a:spLocks noGrp="1" noChangeArrowheads="1"/>
          </p:cNvSpPr>
          <p:nvPr>
            <p:ph type="title"/>
          </p:nvPr>
        </p:nvSpPr>
        <p:spPr>
          <a:noFill/>
          <a:ln/>
        </p:spPr>
        <p:txBody>
          <a:bodyPr/>
          <a:lstStyle/>
          <a:p>
            <a:r>
              <a:rPr lang="en-US" altLang="en-US"/>
              <a:t>Efficiency of Selection Sort (?) </a:t>
            </a:r>
          </a:p>
        </p:txBody>
      </p:sp>
      <p:sp>
        <p:nvSpPr>
          <p:cNvPr id="927747" name="Rectangle 3"/>
          <p:cNvSpPr>
            <a:spLocks noGrp="1" noChangeArrowheads="1"/>
          </p:cNvSpPr>
          <p:nvPr>
            <p:ph type="body" idx="1"/>
          </p:nvPr>
        </p:nvSpPr>
        <p:spPr>
          <a:xfrm>
            <a:off x="685800" y="1341438"/>
            <a:ext cx="3048000" cy="4602162"/>
          </a:xfrm>
        </p:spPr>
        <p:txBody>
          <a:bodyPr/>
          <a:lstStyle/>
          <a:p>
            <a:r>
              <a:rPr lang="en-US" altLang="en-US" dirty="0"/>
              <a:t>Best case:  </a:t>
            </a:r>
          </a:p>
          <a:p>
            <a:endParaRPr lang="en-US" altLang="en-US" dirty="0"/>
          </a:p>
          <a:p>
            <a:endParaRPr lang="en-US" altLang="en-US" dirty="0"/>
          </a:p>
          <a:p>
            <a:r>
              <a:rPr lang="en-US" altLang="en-US" dirty="0"/>
              <a:t>Worst case:</a:t>
            </a:r>
          </a:p>
          <a:p>
            <a:endParaRPr lang="en-US" altLang="en-US" dirty="0"/>
          </a:p>
          <a:p>
            <a:endParaRPr lang="en-US" altLang="en-US" dirty="0"/>
          </a:p>
          <a:p>
            <a:r>
              <a:rPr lang="en-US" altLang="en-US" dirty="0"/>
              <a:t>Average case: </a:t>
            </a:r>
          </a:p>
        </p:txBody>
      </p:sp>
      <p:sp>
        <p:nvSpPr>
          <p:cNvPr id="927748" name="Rectangle 4"/>
          <p:cNvSpPr>
            <a:spLocks noChangeArrowheads="1"/>
          </p:cNvSpPr>
          <p:nvPr/>
        </p:nvSpPr>
        <p:spPr bwMode="auto">
          <a:xfrm>
            <a:off x="3429000" y="1371600"/>
            <a:ext cx="5029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a:buChar char="•"/>
              <a:defRPr sz="2800" b="1">
                <a:solidFill>
                  <a:srgbClr val="000000"/>
                </a:solidFill>
                <a:latin typeface="Times New Roman" panose="02020603050405020304" pitchFamily="18" charset="0"/>
              </a:defRPr>
            </a:lvl1pPr>
            <a:lvl2pPr marL="747713" indent="-290513">
              <a:buFont typeface="Arial" panose="020B0604020202020204" pitchFamily="34" charset="0"/>
              <a:buChar char="–"/>
              <a:defRPr sz="2200" b="1">
                <a:solidFill>
                  <a:srgbClr val="000000"/>
                </a:solidFill>
                <a:latin typeface="Times New Roman" panose="02020603050405020304" pitchFamily="18" charset="0"/>
              </a:defRPr>
            </a:lvl2pPr>
            <a:lvl3pPr marL="1143000" indent="-228600">
              <a:buChar char="•"/>
              <a:defRPr sz="2000" b="1">
                <a:solidFill>
                  <a:schemeClr val="tx1"/>
                </a:solidFill>
                <a:latin typeface="Times New Roman" panose="02020603050405020304" pitchFamily="18" charset="0"/>
              </a:defRPr>
            </a:lvl3pPr>
            <a:lvl4pPr marL="1662113" indent="-290513">
              <a:buFont typeface="Arial" panose="020B0604020202020204" pitchFamily="34" charset="0"/>
              <a:buChar char="–"/>
              <a:defRPr sz="2000" b="1">
                <a:solidFill>
                  <a:schemeClr val="tx1"/>
                </a:solidFill>
                <a:latin typeface="Times New Roman" panose="02020603050405020304" pitchFamily="18" charset="0"/>
              </a:defRPr>
            </a:lvl4pPr>
            <a:lvl5pPr marL="2057400" indent="-228600">
              <a:buChar char="•"/>
              <a:defRPr sz="2000" b="1">
                <a:solidFill>
                  <a:schemeClr val="tx1"/>
                </a:solidFill>
                <a:latin typeface="Times New Roman" panose="02020603050405020304" pitchFamily="18" charset="0"/>
              </a:defRPr>
            </a:lvl5pPr>
            <a:lvl6pPr marL="25146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6pPr>
            <a:lvl7pPr marL="29718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7pPr>
            <a:lvl8pPr marL="34290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8pPr>
            <a:lvl9pPr marL="38862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9pPr>
          </a:lstStyle>
          <a:p>
            <a:pPr>
              <a:lnSpc>
                <a:spcPct val="90000"/>
              </a:lnSpc>
              <a:buFontTx/>
              <a:buNone/>
            </a:pPr>
            <a:r>
              <a:rPr lang="en-US" altLang="en-US" sz="2500" i="1" dirty="0">
                <a:solidFill>
                  <a:schemeClr val="tx1"/>
                </a:solidFill>
              </a:rPr>
              <a:t>O(n</a:t>
            </a:r>
            <a:r>
              <a:rPr lang="en-US" altLang="en-US" sz="2500" i="1" baseline="30000" dirty="0">
                <a:solidFill>
                  <a:schemeClr val="tx1"/>
                </a:solidFill>
              </a:rPr>
              <a:t>2</a:t>
            </a:r>
            <a:r>
              <a:rPr lang="en-US" altLang="en-US" sz="2500" i="1" dirty="0">
                <a:solidFill>
                  <a:schemeClr val="tx1"/>
                </a:solidFill>
              </a:rPr>
              <a:t>) – Still iterates over both loops  </a:t>
            </a:r>
          </a:p>
          <a:p>
            <a:pPr>
              <a:lnSpc>
                <a:spcPct val="90000"/>
              </a:lnSpc>
              <a:buFontTx/>
              <a:buNone/>
            </a:pPr>
            <a:endParaRPr lang="en-US" altLang="en-US" sz="1900" dirty="0">
              <a:solidFill>
                <a:schemeClr val="tx1"/>
              </a:solidFill>
            </a:endParaRPr>
          </a:p>
          <a:p>
            <a:pPr lvl="1">
              <a:lnSpc>
                <a:spcPct val="90000"/>
              </a:lnSpc>
            </a:pPr>
            <a:endParaRPr lang="en-US" altLang="en-US" sz="2000" dirty="0">
              <a:solidFill>
                <a:schemeClr val="tx1"/>
              </a:solidFill>
            </a:endParaRPr>
          </a:p>
        </p:txBody>
      </p:sp>
      <p:sp>
        <p:nvSpPr>
          <p:cNvPr id="927749" name="Rectangle 5"/>
          <p:cNvSpPr>
            <a:spLocks noChangeArrowheads="1"/>
          </p:cNvSpPr>
          <p:nvPr/>
        </p:nvSpPr>
        <p:spPr bwMode="auto">
          <a:xfrm>
            <a:off x="3429000" y="2819400"/>
            <a:ext cx="57150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a:buChar char="•"/>
              <a:defRPr sz="2800" b="1">
                <a:solidFill>
                  <a:srgbClr val="000000"/>
                </a:solidFill>
                <a:latin typeface="Times New Roman" panose="02020603050405020304" pitchFamily="18" charset="0"/>
              </a:defRPr>
            </a:lvl1pPr>
            <a:lvl2pPr marL="747713" indent="-290513">
              <a:buFont typeface="Arial" panose="020B0604020202020204" pitchFamily="34" charset="0"/>
              <a:buChar char="–"/>
              <a:defRPr sz="2200" b="1">
                <a:solidFill>
                  <a:srgbClr val="000000"/>
                </a:solidFill>
                <a:latin typeface="Times New Roman" panose="02020603050405020304" pitchFamily="18" charset="0"/>
              </a:defRPr>
            </a:lvl2pPr>
            <a:lvl3pPr marL="1143000" indent="-228600">
              <a:buChar char="•"/>
              <a:defRPr sz="2000" b="1">
                <a:solidFill>
                  <a:schemeClr val="tx1"/>
                </a:solidFill>
                <a:latin typeface="Times New Roman" panose="02020603050405020304" pitchFamily="18" charset="0"/>
              </a:defRPr>
            </a:lvl3pPr>
            <a:lvl4pPr marL="1662113" indent="-290513">
              <a:buFont typeface="Arial" panose="020B0604020202020204" pitchFamily="34" charset="0"/>
              <a:buChar char="–"/>
              <a:defRPr sz="2000" b="1">
                <a:solidFill>
                  <a:schemeClr val="tx1"/>
                </a:solidFill>
                <a:latin typeface="Times New Roman" panose="02020603050405020304" pitchFamily="18" charset="0"/>
              </a:defRPr>
            </a:lvl4pPr>
            <a:lvl5pPr marL="2057400" indent="-228600">
              <a:buChar char="•"/>
              <a:defRPr sz="2000" b="1">
                <a:solidFill>
                  <a:schemeClr val="tx1"/>
                </a:solidFill>
                <a:latin typeface="Times New Roman" panose="02020603050405020304" pitchFamily="18" charset="0"/>
              </a:defRPr>
            </a:lvl5pPr>
            <a:lvl6pPr marL="25146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6pPr>
            <a:lvl7pPr marL="29718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7pPr>
            <a:lvl8pPr marL="34290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8pPr>
            <a:lvl9pPr marL="38862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9pPr>
          </a:lstStyle>
          <a:p>
            <a:pPr>
              <a:lnSpc>
                <a:spcPct val="90000"/>
              </a:lnSpc>
              <a:buFontTx/>
              <a:buNone/>
            </a:pPr>
            <a:r>
              <a:rPr lang="en-US" altLang="en-US" sz="2500" i="1">
                <a:solidFill>
                  <a:schemeClr val="tx1"/>
                </a:solidFill>
              </a:rPr>
              <a:t>O(n</a:t>
            </a:r>
            <a:r>
              <a:rPr lang="en-US" altLang="en-US" sz="2500" i="1" baseline="30000">
                <a:solidFill>
                  <a:schemeClr val="tx1"/>
                </a:solidFill>
              </a:rPr>
              <a:t>2</a:t>
            </a:r>
            <a:r>
              <a:rPr lang="en-US" altLang="en-US" sz="2500" i="1">
                <a:solidFill>
                  <a:schemeClr val="tx1"/>
                </a:solidFill>
              </a:rPr>
              <a:t>) – Outer loop iterates over n – 1 elements, inner loop iterates over remaining elements in the array:  </a:t>
            </a:r>
          </a:p>
          <a:p>
            <a:pPr>
              <a:lnSpc>
                <a:spcPct val="90000"/>
              </a:lnSpc>
              <a:buFontTx/>
              <a:buNone/>
            </a:pPr>
            <a:r>
              <a:rPr lang="en-US" altLang="en-US" sz="1800" i="1">
                <a:solidFill>
                  <a:schemeClr val="tx1"/>
                </a:solidFill>
              </a:rPr>
              <a:t>n + (n-1) + (n-2) + (n-3) + .. + 1  = n(n+1)/2 = (n</a:t>
            </a:r>
            <a:r>
              <a:rPr lang="en-US" altLang="en-US" sz="1800" i="1" baseline="30000">
                <a:solidFill>
                  <a:schemeClr val="tx1"/>
                </a:solidFill>
              </a:rPr>
              <a:t>2</a:t>
            </a:r>
            <a:r>
              <a:rPr lang="en-US" altLang="en-US" sz="1800" i="1">
                <a:solidFill>
                  <a:schemeClr val="tx1"/>
                </a:solidFill>
              </a:rPr>
              <a:t> + n)/2</a:t>
            </a:r>
          </a:p>
          <a:p>
            <a:pPr lvl="1">
              <a:lnSpc>
                <a:spcPct val="90000"/>
              </a:lnSpc>
            </a:pPr>
            <a:endParaRPr lang="en-US" altLang="en-US" sz="2500" i="1">
              <a:solidFill>
                <a:schemeClr val="tx1"/>
              </a:solidFill>
            </a:endParaRPr>
          </a:p>
        </p:txBody>
      </p:sp>
      <p:sp>
        <p:nvSpPr>
          <p:cNvPr id="927750" name="Rectangle 6"/>
          <p:cNvSpPr>
            <a:spLocks noChangeArrowheads="1"/>
          </p:cNvSpPr>
          <p:nvPr/>
        </p:nvSpPr>
        <p:spPr bwMode="auto">
          <a:xfrm>
            <a:off x="3657600" y="4953000"/>
            <a:ext cx="5486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a:buChar char="•"/>
              <a:defRPr sz="2800" b="1">
                <a:solidFill>
                  <a:srgbClr val="000000"/>
                </a:solidFill>
                <a:latin typeface="Times New Roman" panose="02020603050405020304" pitchFamily="18" charset="0"/>
              </a:defRPr>
            </a:lvl1pPr>
            <a:lvl2pPr marL="747713" indent="-290513">
              <a:buFont typeface="Arial" panose="020B0604020202020204" pitchFamily="34" charset="0"/>
              <a:buChar char="–"/>
              <a:defRPr sz="2200" b="1">
                <a:solidFill>
                  <a:srgbClr val="000000"/>
                </a:solidFill>
                <a:latin typeface="Times New Roman" panose="02020603050405020304" pitchFamily="18" charset="0"/>
              </a:defRPr>
            </a:lvl2pPr>
            <a:lvl3pPr marL="1143000" indent="-228600">
              <a:buChar char="•"/>
              <a:defRPr sz="2000" b="1">
                <a:solidFill>
                  <a:schemeClr val="tx1"/>
                </a:solidFill>
                <a:latin typeface="Times New Roman" panose="02020603050405020304" pitchFamily="18" charset="0"/>
              </a:defRPr>
            </a:lvl3pPr>
            <a:lvl4pPr marL="1662113" indent="-290513">
              <a:buFont typeface="Arial" panose="020B0604020202020204" pitchFamily="34" charset="0"/>
              <a:buChar char="–"/>
              <a:defRPr sz="2000" b="1">
                <a:solidFill>
                  <a:schemeClr val="tx1"/>
                </a:solidFill>
                <a:latin typeface="Times New Roman" panose="02020603050405020304" pitchFamily="18" charset="0"/>
              </a:defRPr>
            </a:lvl4pPr>
            <a:lvl5pPr marL="2057400" indent="-228600">
              <a:buChar char="•"/>
              <a:defRPr sz="2000" b="1">
                <a:solidFill>
                  <a:schemeClr val="tx1"/>
                </a:solidFill>
                <a:latin typeface="Times New Roman" panose="02020603050405020304" pitchFamily="18" charset="0"/>
              </a:defRPr>
            </a:lvl5pPr>
            <a:lvl6pPr marL="25146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6pPr>
            <a:lvl7pPr marL="29718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7pPr>
            <a:lvl8pPr marL="34290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8pPr>
            <a:lvl9pPr marL="38862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9pPr>
          </a:lstStyle>
          <a:p>
            <a:pPr>
              <a:lnSpc>
                <a:spcPct val="90000"/>
              </a:lnSpc>
              <a:buFontTx/>
              <a:buNone/>
            </a:pPr>
            <a:r>
              <a:rPr lang="en-US" altLang="en-US" sz="2500" i="1" dirty="0">
                <a:solidFill>
                  <a:schemeClr val="tx1"/>
                </a:solidFill>
              </a:rPr>
              <a:t>O(n</a:t>
            </a:r>
            <a:r>
              <a:rPr lang="en-US" altLang="en-US" sz="2500" i="1" baseline="30000" dirty="0">
                <a:solidFill>
                  <a:schemeClr val="tx1"/>
                </a:solidFill>
              </a:rPr>
              <a:t>2</a:t>
            </a:r>
            <a:r>
              <a:rPr lang="en-US" altLang="en-US" sz="2500" i="1" dirty="0">
                <a:solidFill>
                  <a:schemeClr val="tx1"/>
                </a:solidFill>
              </a:rPr>
              <a:t>) – Still iterates over both loops  </a:t>
            </a:r>
          </a:p>
        </p:txBody>
      </p:sp>
    </p:spTree>
    <p:extLst>
      <p:ext uri="{BB962C8B-B14F-4D97-AF65-F5344CB8AC3E}">
        <p14:creationId xmlns:p14="http://schemas.microsoft.com/office/powerpoint/2010/main" val="4072315689"/>
      </p:ext>
    </p:extLst>
  </p:cSld>
  <p:clrMapOvr>
    <a:masterClrMapping/>
  </p:clrMapOvr>
  <p:transition advClick="0">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7749"/>
                                        </p:tgtEl>
                                        <p:attrNameLst>
                                          <p:attrName>style.visibility</p:attrName>
                                        </p:attrNameLst>
                                      </p:cBhvr>
                                      <p:to>
                                        <p:strVal val="visible"/>
                                      </p:to>
                                    </p:set>
                                    <p:anim calcmode="lin" valueType="num">
                                      <p:cBhvr additive="base">
                                        <p:cTn id="7" dur="500" fill="hold"/>
                                        <p:tgtEl>
                                          <p:spTgt spid="927749"/>
                                        </p:tgtEl>
                                        <p:attrNameLst>
                                          <p:attrName>ppt_x</p:attrName>
                                        </p:attrNameLst>
                                      </p:cBhvr>
                                      <p:tavLst>
                                        <p:tav tm="0">
                                          <p:val>
                                            <p:strVal val="#ppt_x"/>
                                          </p:val>
                                        </p:tav>
                                        <p:tav tm="100000">
                                          <p:val>
                                            <p:strVal val="#ppt_x"/>
                                          </p:val>
                                        </p:tav>
                                      </p:tavLst>
                                    </p:anim>
                                    <p:anim calcmode="lin" valueType="num">
                                      <p:cBhvr additive="base">
                                        <p:cTn id="8" dur="500" fill="hold"/>
                                        <p:tgtEl>
                                          <p:spTgt spid="92774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7748"/>
                                        </p:tgtEl>
                                        <p:attrNameLst>
                                          <p:attrName>style.visibility</p:attrName>
                                        </p:attrNameLst>
                                      </p:cBhvr>
                                      <p:to>
                                        <p:strVal val="visible"/>
                                      </p:to>
                                    </p:set>
                                    <p:anim calcmode="lin" valueType="num">
                                      <p:cBhvr additive="base">
                                        <p:cTn id="13" dur="500" fill="hold"/>
                                        <p:tgtEl>
                                          <p:spTgt spid="927748"/>
                                        </p:tgtEl>
                                        <p:attrNameLst>
                                          <p:attrName>ppt_x</p:attrName>
                                        </p:attrNameLst>
                                      </p:cBhvr>
                                      <p:tavLst>
                                        <p:tav tm="0">
                                          <p:val>
                                            <p:strVal val="#ppt_x"/>
                                          </p:val>
                                        </p:tav>
                                        <p:tav tm="100000">
                                          <p:val>
                                            <p:strVal val="#ppt_x"/>
                                          </p:val>
                                        </p:tav>
                                      </p:tavLst>
                                    </p:anim>
                                    <p:anim calcmode="lin" valueType="num">
                                      <p:cBhvr additive="base">
                                        <p:cTn id="14" dur="500" fill="hold"/>
                                        <p:tgtEl>
                                          <p:spTgt spid="92774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27750"/>
                                        </p:tgtEl>
                                        <p:attrNameLst>
                                          <p:attrName>style.visibility</p:attrName>
                                        </p:attrNameLst>
                                      </p:cBhvr>
                                      <p:to>
                                        <p:strVal val="visible"/>
                                      </p:to>
                                    </p:set>
                                    <p:anim calcmode="lin" valueType="num">
                                      <p:cBhvr additive="base">
                                        <p:cTn id="19" dur="500" fill="hold"/>
                                        <p:tgtEl>
                                          <p:spTgt spid="927750"/>
                                        </p:tgtEl>
                                        <p:attrNameLst>
                                          <p:attrName>ppt_x</p:attrName>
                                        </p:attrNameLst>
                                      </p:cBhvr>
                                      <p:tavLst>
                                        <p:tav tm="0">
                                          <p:val>
                                            <p:strVal val="#ppt_x"/>
                                          </p:val>
                                        </p:tav>
                                        <p:tav tm="100000">
                                          <p:val>
                                            <p:strVal val="#ppt_x"/>
                                          </p:val>
                                        </p:tav>
                                      </p:tavLst>
                                    </p:anim>
                                    <p:anim calcmode="lin" valueType="num">
                                      <p:cBhvr additive="base">
                                        <p:cTn id="20" dur="500" fill="hold"/>
                                        <p:tgtEl>
                                          <p:spTgt spid="9277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7748" grpId="0"/>
      <p:bldP spid="927749" grpId="0"/>
      <p:bldP spid="92775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5D2087B-61EA-43A0-970F-BDF7DA7666AE}" type="slidenum">
              <a:rPr lang="en-US" altLang="en-US"/>
              <a:pPr/>
              <a:t>17</a:t>
            </a:fld>
            <a:endParaRPr lang="en-US" altLang="en-US"/>
          </a:p>
        </p:txBody>
      </p:sp>
      <p:sp>
        <p:nvSpPr>
          <p:cNvPr id="884738" name="Rectangle 2"/>
          <p:cNvSpPr>
            <a:spLocks noGrp="1" noChangeArrowheads="1"/>
          </p:cNvSpPr>
          <p:nvPr>
            <p:ph type="title"/>
          </p:nvPr>
        </p:nvSpPr>
        <p:spPr>
          <a:noFill/>
          <a:ln/>
        </p:spPr>
        <p:txBody>
          <a:bodyPr/>
          <a:lstStyle/>
          <a:p>
            <a:r>
              <a:rPr lang="en-US" altLang="en-US" u="sng" dirty="0" smtClean="0"/>
              <a:t>Insertion Sort (Lab 24)</a:t>
            </a:r>
            <a:endParaRPr lang="en-US" altLang="en-US" u="sng" dirty="0"/>
          </a:p>
        </p:txBody>
      </p:sp>
      <p:sp>
        <p:nvSpPr>
          <p:cNvPr id="884739" name="Rectangle 3"/>
          <p:cNvSpPr>
            <a:spLocks noGrp="1" noChangeArrowheads="1"/>
          </p:cNvSpPr>
          <p:nvPr>
            <p:ph type="body" idx="1"/>
          </p:nvPr>
        </p:nvSpPr>
        <p:spPr/>
        <p:txBody>
          <a:bodyPr/>
          <a:lstStyle/>
          <a:p>
            <a:r>
              <a:rPr lang="en-US" altLang="en-US" dirty="0"/>
              <a:t>Insertion sort</a:t>
            </a:r>
          </a:p>
          <a:p>
            <a:pPr lvl="1"/>
            <a:r>
              <a:rPr lang="en-US" altLang="en-US" dirty="0"/>
              <a:t>Another simple, but inefficient sorting algorithm</a:t>
            </a:r>
          </a:p>
          <a:p>
            <a:pPr lvl="1"/>
            <a:r>
              <a:rPr lang="en-US" altLang="en-US" dirty="0"/>
              <a:t>First pass takes the second element and inserts it into the correct order with the first element</a:t>
            </a:r>
          </a:p>
          <a:p>
            <a:pPr lvl="1"/>
            <a:r>
              <a:rPr lang="en-US" altLang="en-US" dirty="0"/>
              <a:t>Each iteration takes the next element in the array and </a:t>
            </a:r>
            <a:r>
              <a:rPr lang="en-US" altLang="en-US" u="sng" dirty="0"/>
              <a:t>inserts</a:t>
            </a:r>
            <a:r>
              <a:rPr lang="en-US" altLang="en-US" dirty="0"/>
              <a:t> it into the sorted elements at the beginning of the array</a:t>
            </a:r>
          </a:p>
          <a:p>
            <a:pPr lvl="1"/>
            <a:r>
              <a:rPr lang="en-US" altLang="en-US" dirty="0"/>
              <a:t>After </a:t>
            </a:r>
            <a:r>
              <a:rPr lang="en-US" altLang="en-US" i="1" dirty="0" err="1"/>
              <a:t>i</a:t>
            </a:r>
            <a:r>
              <a:rPr lang="en-US" altLang="en-US" dirty="0"/>
              <a:t> iterations, the first </a:t>
            </a:r>
            <a:r>
              <a:rPr lang="en-US" altLang="en-US" i="1" dirty="0" err="1"/>
              <a:t>i</a:t>
            </a:r>
            <a:r>
              <a:rPr lang="en-US" altLang="en-US" dirty="0"/>
              <a:t> elements of the array are in sorted order</a:t>
            </a:r>
          </a:p>
          <a:p>
            <a:pPr lvl="1"/>
            <a:endParaRPr lang="en-US" altLang="en-US" dirty="0"/>
          </a:p>
          <a:p>
            <a:endParaRPr lang="en-US" altLang="en-US" dirty="0"/>
          </a:p>
        </p:txBody>
      </p:sp>
    </p:spTree>
    <p:extLst>
      <p:ext uri="{BB962C8B-B14F-4D97-AF65-F5344CB8AC3E}">
        <p14:creationId xmlns:p14="http://schemas.microsoft.com/office/powerpoint/2010/main" val="1475054898"/>
      </p:ext>
    </p:extLst>
  </p:cSld>
  <p:clrMapOvr>
    <a:masterClrMapping/>
  </p:clrMapOvr>
  <p:transition advClick="0">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3"/>
          <p:cNvSpPr>
            <a:spLocks noGrp="1"/>
          </p:cNvSpPr>
          <p:nvPr>
            <p:ph type="sldNum" sz="quarter" idx="10"/>
          </p:nvPr>
        </p:nvSpPr>
        <p:spPr/>
        <p:txBody>
          <a:bodyPr/>
          <a:lstStyle/>
          <a:p>
            <a:fld id="{940A4081-068E-4E5C-AE2E-3EAE2C9C7540}" type="slidenum">
              <a:rPr lang="en-US" altLang="en-US"/>
              <a:pPr/>
              <a:t>18</a:t>
            </a:fld>
            <a:endParaRPr lang="en-US" altLang="en-US"/>
          </a:p>
        </p:txBody>
      </p:sp>
      <p:sp>
        <p:nvSpPr>
          <p:cNvPr id="919554" name="Rectangle 2"/>
          <p:cNvSpPr>
            <a:spLocks noGrp="1" noChangeArrowheads="1"/>
          </p:cNvSpPr>
          <p:nvPr>
            <p:ph type="title"/>
          </p:nvPr>
        </p:nvSpPr>
        <p:spPr>
          <a:xfrm>
            <a:off x="457200" y="274638"/>
            <a:ext cx="8229600" cy="684212"/>
          </a:xfrm>
        </p:spPr>
        <p:txBody>
          <a:bodyPr>
            <a:normAutofit fontScale="90000"/>
          </a:bodyPr>
          <a:lstStyle/>
          <a:p>
            <a:r>
              <a:rPr lang="en-US" altLang="en-US" dirty="0"/>
              <a:t>Example </a:t>
            </a:r>
          </a:p>
        </p:txBody>
      </p:sp>
      <p:sp>
        <p:nvSpPr>
          <p:cNvPr id="919555" name="Text Box 3"/>
          <p:cNvSpPr txBox="1">
            <a:spLocks noChangeArrowheads="1"/>
          </p:cNvSpPr>
          <p:nvPr/>
        </p:nvSpPr>
        <p:spPr bwMode="auto">
          <a:xfrm>
            <a:off x="1371600" y="12192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8</a:t>
            </a:r>
          </a:p>
        </p:txBody>
      </p:sp>
      <p:sp>
        <p:nvSpPr>
          <p:cNvPr id="919556" name="Text Box 4"/>
          <p:cNvSpPr txBox="1">
            <a:spLocks noChangeArrowheads="1"/>
          </p:cNvSpPr>
          <p:nvPr/>
        </p:nvSpPr>
        <p:spPr bwMode="auto">
          <a:xfrm>
            <a:off x="1828800" y="12192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6</a:t>
            </a:r>
          </a:p>
        </p:txBody>
      </p:sp>
      <p:sp>
        <p:nvSpPr>
          <p:cNvPr id="919557" name="Text Box 5"/>
          <p:cNvSpPr txBox="1">
            <a:spLocks noChangeArrowheads="1"/>
          </p:cNvSpPr>
          <p:nvPr/>
        </p:nvSpPr>
        <p:spPr bwMode="auto">
          <a:xfrm>
            <a:off x="2286000" y="12192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7</a:t>
            </a:r>
          </a:p>
        </p:txBody>
      </p:sp>
      <p:sp>
        <p:nvSpPr>
          <p:cNvPr id="919558" name="Text Box 6"/>
          <p:cNvSpPr txBox="1">
            <a:spLocks noChangeArrowheads="1"/>
          </p:cNvSpPr>
          <p:nvPr/>
        </p:nvSpPr>
        <p:spPr bwMode="auto">
          <a:xfrm>
            <a:off x="2743200" y="12192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10</a:t>
            </a:r>
          </a:p>
        </p:txBody>
      </p:sp>
      <p:sp>
        <p:nvSpPr>
          <p:cNvPr id="919559" name="Text Box 7"/>
          <p:cNvSpPr txBox="1">
            <a:spLocks noChangeArrowheads="1"/>
          </p:cNvSpPr>
          <p:nvPr/>
        </p:nvSpPr>
        <p:spPr bwMode="auto">
          <a:xfrm>
            <a:off x="3962400" y="1219200"/>
            <a:ext cx="5029200" cy="5709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Aft>
                <a:spcPct val="0"/>
              </a:spcAft>
              <a:defRPr>
                <a:solidFill>
                  <a:schemeClr val="tx1"/>
                </a:solidFill>
                <a:latin typeface="Arial" panose="020B0604020202020204" pitchFamily="34" charset="0"/>
              </a:defRPr>
            </a:lvl1pPr>
            <a:lvl2pPr marL="800100" indent="-342900">
              <a:spcAft>
                <a:spcPct val="0"/>
              </a:spcAft>
              <a:defRPr>
                <a:solidFill>
                  <a:schemeClr val="tx1"/>
                </a:solidFill>
                <a:latin typeface="Arial" panose="020B0604020202020204" pitchFamily="34" charset="0"/>
              </a:defRPr>
            </a:lvl2pPr>
            <a:lvl3pPr marL="1257300" indent="-342900">
              <a:spcAft>
                <a:spcPct val="0"/>
              </a:spcAft>
              <a:defRPr>
                <a:solidFill>
                  <a:schemeClr val="tx1"/>
                </a:solidFill>
                <a:latin typeface="Arial" panose="020B0604020202020204" pitchFamily="34" charset="0"/>
              </a:defRPr>
            </a:lvl3pPr>
            <a:lvl4pPr marL="1714500" indent="-342900">
              <a:spcAft>
                <a:spcPct val="0"/>
              </a:spcAft>
              <a:defRPr>
                <a:solidFill>
                  <a:schemeClr val="tx1"/>
                </a:solidFill>
                <a:latin typeface="Arial" panose="020B0604020202020204" pitchFamily="34" charset="0"/>
              </a:defRPr>
            </a:lvl4pPr>
            <a:lvl5pPr marL="2171700" indent="-342900">
              <a:spcAft>
                <a:spcPct val="0"/>
              </a:spcAft>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spcAft>
                <a:spcPct val="25000"/>
              </a:spcAft>
              <a:buFontTx/>
              <a:buAutoNum type="arabicPeriod"/>
            </a:pPr>
            <a:r>
              <a:rPr lang="en-US" altLang="en-US" sz="2400" dirty="0">
                <a:ea typeface="Times New Roman" panose="02020603050405020304" pitchFamily="18" charset="0"/>
                <a:cs typeface="AGaramond" pitchFamily="18" charset="0"/>
              </a:rPr>
              <a:t>Initial Array to sort</a:t>
            </a:r>
          </a:p>
          <a:p>
            <a:pPr>
              <a:spcAft>
                <a:spcPct val="25000"/>
              </a:spcAft>
              <a:buFontTx/>
              <a:buAutoNum type="arabicPeriod"/>
            </a:pPr>
            <a:r>
              <a:rPr lang="en-US" altLang="en-US" sz="2400" dirty="0">
                <a:ea typeface="Times New Roman" panose="02020603050405020304" pitchFamily="18" charset="0"/>
                <a:cs typeface="AGaramond" pitchFamily="18" charset="0"/>
              </a:rPr>
              <a:t>Sort the 1</a:t>
            </a:r>
            <a:r>
              <a:rPr lang="en-US" altLang="en-US" sz="2400" baseline="30000" dirty="0">
                <a:ea typeface="Times New Roman" panose="02020603050405020304" pitchFamily="18" charset="0"/>
                <a:cs typeface="AGaramond" pitchFamily="18" charset="0"/>
              </a:rPr>
              <a:t>st</a:t>
            </a:r>
            <a:r>
              <a:rPr lang="en-US" altLang="en-US" sz="2400" dirty="0">
                <a:ea typeface="Times New Roman" panose="02020603050405020304" pitchFamily="18" charset="0"/>
                <a:cs typeface="AGaramond" pitchFamily="18" charset="0"/>
              </a:rPr>
              <a:t> two elements:</a:t>
            </a:r>
          </a:p>
          <a:p>
            <a:pPr lvl="1">
              <a:spcAft>
                <a:spcPct val="25000"/>
              </a:spcAft>
            </a:pPr>
            <a:r>
              <a:rPr lang="en-US" altLang="en-US" sz="2000" dirty="0">
                <a:ea typeface="Times New Roman" panose="02020603050405020304" pitchFamily="18" charset="0"/>
                <a:cs typeface="AGaramond" pitchFamily="18" charset="0"/>
              </a:rPr>
              <a:t>temp=6, compare to element on left, shift if needed and insert</a:t>
            </a:r>
          </a:p>
          <a:p>
            <a:pPr lvl="1">
              <a:spcAft>
                <a:spcPct val="25000"/>
              </a:spcAft>
            </a:pPr>
            <a:endParaRPr lang="en-US" altLang="en-US" sz="2000" dirty="0">
              <a:ea typeface="Times New Roman" panose="02020603050405020304" pitchFamily="18" charset="0"/>
              <a:cs typeface="AGaramond" pitchFamily="18" charset="0"/>
            </a:endParaRPr>
          </a:p>
          <a:p>
            <a:pPr>
              <a:spcAft>
                <a:spcPct val="25000"/>
              </a:spcAft>
              <a:buFontTx/>
              <a:buAutoNum type="arabicPeriod"/>
            </a:pPr>
            <a:r>
              <a:rPr lang="en-US" altLang="en-US" sz="2400" dirty="0">
                <a:ea typeface="Times New Roman" panose="02020603050405020304" pitchFamily="18" charset="0"/>
                <a:cs typeface="AGaramond" pitchFamily="18" charset="0"/>
              </a:rPr>
              <a:t>Sort the next element:</a:t>
            </a:r>
          </a:p>
          <a:p>
            <a:pPr lvl="1">
              <a:spcAft>
                <a:spcPct val="25000"/>
              </a:spcAft>
            </a:pPr>
            <a:r>
              <a:rPr lang="en-US" altLang="en-US" sz="2000" dirty="0">
                <a:ea typeface="Times New Roman" panose="02020603050405020304" pitchFamily="18" charset="0"/>
                <a:cs typeface="AGaramond" pitchFamily="18" charset="0"/>
              </a:rPr>
              <a:t>temp=7, compare to element on left, shift if needed, continue </a:t>
            </a:r>
            <a:r>
              <a:rPr lang="en-US" altLang="en-US" sz="2000" dirty="0" smtClean="0">
                <a:ea typeface="Times New Roman" panose="02020603050405020304" pitchFamily="18" charset="0"/>
                <a:cs typeface="AGaramond" pitchFamily="18" charset="0"/>
              </a:rPr>
              <a:t>comparing to element on left </a:t>
            </a:r>
            <a:r>
              <a:rPr lang="en-US" altLang="en-US" sz="2000" dirty="0">
                <a:ea typeface="Times New Roman" panose="02020603050405020304" pitchFamily="18" charset="0"/>
                <a:cs typeface="AGaramond" pitchFamily="18" charset="0"/>
              </a:rPr>
              <a:t>until insert</a:t>
            </a:r>
          </a:p>
          <a:p>
            <a:pPr lvl="1">
              <a:spcAft>
                <a:spcPct val="25000"/>
              </a:spcAft>
            </a:pPr>
            <a:endParaRPr lang="en-US" altLang="en-US" sz="2000" dirty="0">
              <a:ea typeface="Times New Roman" panose="02020603050405020304" pitchFamily="18" charset="0"/>
              <a:cs typeface="AGaramond" pitchFamily="18" charset="0"/>
            </a:endParaRPr>
          </a:p>
          <a:p>
            <a:pPr>
              <a:spcAft>
                <a:spcPct val="25000"/>
              </a:spcAft>
              <a:buFontTx/>
              <a:buAutoNum type="arabicPeriod"/>
            </a:pPr>
            <a:r>
              <a:rPr lang="en-US" altLang="en-US" sz="2400" dirty="0">
                <a:ea typeface="Times New Roman" panose="02020603050405020304" pitchFamily="18" charset="0"/>
                <a:cs typeface="AGaramond" pitchFamily="18" charset="0"/>
              </a:rPr>
              <a:t>Sort the next element:</a:t>
            </a:r>
          </a:p>
          <a:p>
            <a:pPr lvl="1">
              <a:spcAft>
                <a:spcPct val="25000"/>
              </a:spcAft>
            </a:pPr>
            <a:r>
              <a:rPr lang="en-US" altLang="en-US" sz="2000" dirty="0">
                <a:ea typeface="Times New Roman" panose="02020603050405020304" pitchFamily="18" charset="0"/>
                <a:cs typeface="AGaramond" pitchFamily="18" charset="0"/>
              </a:rPr>
              <a:t>temp=10, compare to element on left, shift if needed, continue comparing until insert</a:t>
            </a:r>
          </a:p>
          <a:p>
            <a:pPr>
              <a:spcAft>
                <a:spcPct val="25000"/>
              </a:spcAft>
              <a:buFontTx/>
              <a:buAutoNum type="arabicPeriod"/>
            </a:pPr>
            <a:endParaRPr lang="en-US" altLang="en-US" sz="2000" dirty="0">
              <a:ea typeface="Times New Roman" panose="02020603050405020304" pitchFamily="18" charset="0"/>
              <a:cs typeface="AGaramond" pitchFamily="18" charset="0"/>
            </a:endParaRPr>
          </a:p>
        </p:txBody>
      </p:sp>
      <p:sp>
        <p:nvSpPr>
          <p:cNvPr id="919579" name="Text Box 27"/>
          <p:cNvSpPr txBox="1">
            <a:spLocks noChangeArrowheads="1"/>
          </p:cNvSpPr>
          <p:nvPr/>
        </p:nvSpPr>
        <p:spPr bwMode="auto">
          <a:xfrm>
            <a:off x="1371600" y="18288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sym typeface="Wingdings" panose="05000000000000000000" pitchFamily="2" charset="2"/>
              </a:rPr>
              <a:t></a:t>
            </a:r>
            <a:endParaRPr lang="en-US" altLang="en-US" sz="2400">
              <a:ea typeface="Times New Roman" panose="02020603050405020304" pitchFamily="18" charset="0"/>
              <a:cs typeface="AGaramond" pitchFamily="18" charset="0"/>
            </a:endParaRPr>
          </a:p>
        </p:txBody>
      </p:sp>
      <p:sp>
        <p:nvSpPr>
          <p:cNvPr id="919580" name="Text Box 28"/>
          <p:cNvSpPr txBox="1">
            <a:spLocks noChangeArrowheads="1"/>
          </p:cNvSpPr>
          <p:nvPr/>
        </p:nvSpPr>
        <p:spPr bwMode="auto">
          <a:xfrm>
            <a:off x="1828800" y="18288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8</a:t>
            </a:r>
          </a:p>
        </p:txBody>
      </p:sp>
      <p:sp>
        <p:nvSpPr>
          <p:cNvPr id="919581" name="Text Box 29"/>
          <p:cNvSpPr txBox="1">
            <a:spLocks noChangeArrowheads="1"/>
          </p:cNvSpPr>
          <p:nvPr/>
        </p:nvSpPr>
        <p:spPr bwMode="auto">
          <a:xfrm>
            <a:off x="2286000" y="18288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7</a:t>
            </a:r>
          </a:p>
        </p:txBody>
      </p:sp>
      <p:sp>
        <p:nvSpPr>
          <p:cNvPr id="919582" name="Text Box 30"/>
          <p:cNvSpPr txBox="1">
            <a:spLocks noChangeArrowheads="1"/>
          </p:cNvSpPr>
          <p:nvPr/>
        </p:nvSpPr>
        <p:spPr bwMode="auto">
          <a:xfrm>
            <a:off x="2743200" y="18288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10</a:t>
            </a:r>
          </a:p>
        </p:txBody>
      </p:sp>
      <p:sp>
        <p:nvSpPr>
          <p:cNvPr id="919583" name="Text Box 31"/>
          <p:cNvSpPr txBox="1">
            <a:spLocks noChangeArrowheads="1"/>
          </p:cNvSpPr>
          <p:nvPr/>
        </p:nvSpPr>
        <p:spPr bwMode="auto">
          <a:xfrm>
            <a:off x="1371600" y="23622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sym typeface="Wingdings" panose="05000000000000000000" pitchFamily="2" charset="2"/>
              </a:rPr>
              <a:t>6</a:t>
            </a:r>
            <a:endParaRPr lang="en-US" altLang="en-US" sz="2400">
              <a:ea typeface="Times New Roman" panose="02020603050405020304" pitchFamily="18" charset="0"/>
              <a:cs typeface="AGaramond" pitchFamily="18" charset="0"/>
            </a:endParaRPr>
          </a:p>
        </p:txBody>
      </p:sp>
      <p:sp>
        <p:nvSpPr>
          <p:cNvPr id="919584" name="Text Box 32"/>
          <p:cNvSpPr txBox="1">
            <a:spLocks noChangeArrowheads="1"/>
          </p:cNvSpPr>
          <p:nvPr/>
        </p:nvSpPr>
        <p:spPr bwMode="auto">
          <a:xfrm>
            <a:off x="1828800" y="23622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8</a:t>
            </a:r>
          </a:p>
        </p:txBody>
      </p:sp>
      <p:sp>
        <p:nvSpPr>
          <p:cNvPr id="919585" name="Text Box 33"/>
          <p:cNvSpPr txBox="1">
            <a:spLocks noChangeArrowheads="1"/>
          </p:cNvSpPr>
          <p:nvPr/>
        </p:nvSpPr>
        <p:spPr bwMode="auto">
          <a:xfrm>
            <a:off x="2286000" y="23622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7</a:t>
            </a:r>
          </a:p>
        </p:txBody>
      </p:sp>
      <p:sp>
        <p:nvSpPr>
          <p:cNvPr id="919586" name="Text Box 34"/>
          <p:cNvSpPr txBox="1">
            <a:spLocks noChangeArrowheads="1"/>
          </p:cNvSpPr>
          <p:nvPr/>
        </p:nvSpPr>
        <p:spPr bwMode="auto">
          <a:xfrm>
            <a:off x="2743200" y="23622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10</a:t>
            </a:r>
          </a:p>
        </p:txBody>
      </p:sp>
      <p:sp>
        <p:nvSpPr>
          <p:cNvPr id="919587" name="Text Box 35"/>
          <p:cNvSpPr txBox="1">
            <a:spLocks noChangeArrowheads="1"/>
          </p:cNvSpPr>
          <p:nvPr/>
        </p:nvSpPr>
        <p:spPr bwMode="auto">
          <a:xfrm>
            <a:off x="1371600" y="33528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sym typeface="Wingdings" panose="05000000000000000000" pitchFamily="2" charset="2"/>
              </a:rPr>
              <a:t>6</a:t>
            </a:r>
            <a:endParaRPr lang="en-US" altLang="en-US" sz="2400">
              <a:ea typeface="Times New Roman" panose="02020603050405020304" pitchFamily="18" charset="0"/>
              <a:cs typeface="AGaramond" pitchFamily="18" charset="0"/>
            </a:endParaRPr>
          </a:p>
        </p:txBody>
      </p:sp>
      <p:sp>
        <p:nvSpPr>
          <p:cNvPr id="919588" name="Text Box 36"/>
          <p:cNvSpPr txBox="1">
            <a:spLocks noChangeArrowheads="1"/>
          </p:cNvSpPr>
          <p:nvPr/>
        </p:nvSpPr>
        <p:spPr bwMode="auto">
          <a:xfrm>
            <a:off x="1828800" y="33528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sym typeface="Wingdings" panose="05000000000000000000" pitchFamily="2" charset="2"/>
              </a:rPr>
              <a:t></a:t>
            </a:r>
            <a:endParaRPr lang="en-US" altLang="en-US" sz="2400">
              <a:ea typeface="Times New Roman" panose="02020603050405020304" pitchFamily="18" charset="0"/>
              <a:cs typeface="AGaramond" pitchFamily="18" charset="0"/>
            </a:endParaRPr>
          </a:p>
        </p:txBody>
      </p:sp>
      <p:sp>
        <p:nvSpPr>
          <p:cNvPr id="919589" name="Text Box 37"/>
          <p:cNvSpPr txBox="1">
            <a:spLocks noChangeArrowheads="1"/>
          </p:cNvSpPr>
          <p:nvPr/>
        </p:nvSpPr>
        <p:spPr bwMode="auto">
          <a:xfrm>
            <a:off x="2286000" y="33528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8</a:t>
            </a:r>
          </a:p>
        </p:txBody>
      </p:sp>
      <p:sp>
        <p:nvSpPr>
          <p:cNvPr id="919590" name="Text Box 38"/>
          <p:cNvSpPr txBox="1">
            <a:spLocks noChangeArrowheads="1"/>
          </p:cNvSpPr>
          <p:nvPr/>
        </p:nvSpPr>
        <p:spPr bwMode="auto">
          <a:xfrm>
            <a:off x="2743200" y="33528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10</a:t>
            </a:r>
          </a:p>
        </p:txBody>
      </p:sp>
      <p:sp>
        <p:nvSpPr>
          <p:cNvPr id="919591" name="Text Box 39"/>
          <p:cNvSpPr txBox="1">
            <a:spLocks noChangeArrowheads="1"/>
          </p:cNvSpPr>
          <p:nvPr/>
        </p:nvSpPr>
        <p:spPr bwMode="auto">
          <a:xfrm>
            <a:off x="1371600" y="38100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sym typeface="Wingdings" panose="05000000000000000000" pitchFamily="2" charset="2"/>
              </a:rPr>
              <a:t>6</a:t>
            </a:r>
            <a:endParaRPr lang="en-US" altLang="en-US" sz="2400">
              <a:ea typeface="Times New Roman" panose="02020603050405020304" pitchFamily="18" charset="0"/>
              <a:cs typeface="AGaramond" pitchFamily="18" charset="0"/>
            </a:endParaRPr>
          </a:p>
        </p:txBody>
      </p:sp>
      <p:sp>
        <p:nvSpPr>
          <p:cNvPr id="919592" name="Text Box 40"/>
          <p:cNvSpPr txBox="1">
            <a:spLocks noChangeArrowheads="1"/>
          </p:cNvSpPr>
          <p:nvPr/>
        </p:nvSpPr>
        <p:spPr bwMode="auto">
          <a:xfrm>
            <a:off x="1828800" y="38100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sym typeface="Wingdings" panose="05000000000000000000" pitchFamily="2" charset="2"/>
              </a:rPr>
              <a:t>7</a:t>
            </a:r>
            <a:endParaRPr lang="en-US" altLang="en-US" sz="2400">
              <a:ea typeface="Times New Roman" panose="02020603050405020304" pitchFamily="18" charset="0"/>
              <a:cs typeface="AGaramond" pitchFamily="18" charset="0"/>
            </a:endParaRPr>
          </a:p>
        </p:txBody>
      </p:sp>
      <p:sp>
        <p:nvSpPr>
          <p:cNvPr id="919593" name="Text Box 41"/>
          <p:cNvSpPr txBox="1">
            <a:spLocks noChangeArrowheads="1"/>
          </p:cNvSpPr>
          <p:nvPr/>
        </p:nvSpPr>
        <p:spPr bwMode="auto">
          <a:xfrm>
            <a:off x="2286000" y="38100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8</a:t>
            </a:r>
          </a:p>
        </p:txBody>
      </p:sp>
      <p:sp>
        <p:nvSpPr>
          <p:cNvPr id="919594" name="Text Box 42"/>
          <p:cNvSpPr txBox="1">
            <a:spLocks noChangeArrowheads="1"/>
          </p:cNvSpPr>
          <p:nvPr/>
        </p:nvSpPr>
        <p:spPr bwMode="auto">
          <a:xfrm>
            <a:off x="2743200" y="38100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10</a:t>
            </a:r>
          </a:p>
        </p:txBody>
      </p:sp>
      <p:sp>
        <p:nvSpPr>
          <p:cNvPr id="919595" name="Text Box 43"/>
          <p:cNvSpPr txBox="1">
            <a:spLocks noChangeArrowheads="1"/>
          </p:cNvSpPr>
          <p:nvPr/>
        </p:nvSpPr>
        <p:spPr bwMode="auto">
          <a:xfrm>
            <a:off x="1371600" y="51054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sym typeface="Wingdings" panose="05000000000000000000" pitchFamily="2" charset="2"/>
              </a:rPr>
              <a:t>6</a:t>
            </a:r>
            <a:endParaRPr lang="en-US" altLang="en-US" sz="2400">
              <a:ea typeface="Times New Roman" panose="02020603050405020304" pitchFamily="18" charset="0"/>
              <a:cs typeface="AGaramond" pitchFamily="18" charset="0"/>
            </a:endParaRPr>
          </a:p>
        </p:txBody>
      </p:sp>
      <p:sp>
        <p:nvSpPr>
          <p:cNvPr id="919596" name="Text Box 44"/>
          <p:cNvSpPr txBox="1">
            <a:spLocks noChangeArrowheads="1"/>
          </p:cNvSpPr>
          <p:nvPr/>
        </p:nvSpPr>
        <p:spPr bwMode="auto">
          <a:xfrm>
            <a:off x="1828800" y="51054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sym typeface="Wingdings" panose="05000000000000000000" pitchFamily="2" charset="2"/>
              </a:rPr>
              <a:t>7</a:t>
            </a:r>
            <a:endParaRPr lang="en-US" altLang="en-US" sz="2400">
              <a:ea typeface="Times New Roman" panose="02020603050405020304" pitchFamily="18" charset="0"/>
              <a:cs typeface="AGaramond" pitchFamily="18" charset="0"/>
            </a:endParaRPr>
          </a:p>
        </p:txBody>
      </p:sp>
      <p:sp>
        <p:nvSpPr>
          <p:cNvPr id="919597" name="Text Box 45"/>
          <p:cNvSpPr txBox="1">
            <a:spLocks noChangeArrowheads="1"/>
          </p:cNvSpPr>
          <p:nvPr/>
        </p:nvSpPr>
        <p:spPr bwMode="auto">
          <a:xfrm>
            <a:off x="2286000" y="51054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8</a:t>
            </a:r>
          </a:p>
        </p:txBody>
      </p:sp>
      <p:sp>
        <p:nvSpPr>
          <p:cNvPr id="919599" name="Text Box 47"/>
          <p:cNvSpPr txBox="1">
            <a:spLocks noChangeArrowheads="1"/>
          </p:cNvSpPr>
          <p:nvPr/>
        </p:nvSpPr>
        <p:spPr bwMode="auto">
          <a:xfrm>
            <a:off x="1371600" y="56388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sym typeface="Wingdings" panose="05000000000000000000" pitchFamily="2" charset="2"/>
              </a:rPr>
              <a:t>6</a:t>
            </a:r>
            <a:endParaRPr lang="en-US" altLang="en-US" sz="2400">
              <a:ea typeface="Times New Roman" panose="02020603050405020304" pitchFamily="18" charset="0"/>
              <a:cs typeface="AGaramond" pitchFamily="18" charset="0"/>
            </a:endParaRPr>
          </a:p>
        </p:txBody>
      </p:sp>
      <p:sp>
        <p:nvSpPr>
          <p:cNvPr id="919600" name="Text Box 48"/>
          <p:cNvSpPr txBox="1">
            <a:spLocks noChangeArrowheads="1"/>
          </p:cNvSpPr>
          <p:nvPr/>
        </p:nvSpPr>
        <p:spPr bwMode="auto">
          <a:xfrm>
            <a:off x="1828800" y="56388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sym typeface="Wingdings" panose="05000000000000000000" pitchFamily="2" charset="2"/>
              </a:rPr>
              <a:t>7</a:t>
            </a:r>
            <a:endParaRPr lang="en-US" altLang="en-US" sz="2400">
              <a:ea typeface="Times New Roman" panose="02020603050405020304" pitchFamily="18" charset="0"/>
              <a:cs typeface="AGaramond" pitchFamily="18" charset="0"/>
            </a:endParaRPr>
          </a:p>
        </p:txBody>
      </p:sp>
      <p:sp>
        <p:nvSpPr>
          <p:cNvPr id="919601" name="Text Box 49"/>
          <p:cNvSpPr txBox="1">
            <a:spLocks noChangeArrowheads="1"/>
          </p:cNvSpPr>
          <p:nvPr/>
        </p:nvSpPr>
        <p:spPr bwMode="auto">
          <a:xfrm>
            <a:off x="2286000" y="56388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8</a:t>
            </a:r>
          </a:p>
        </p:txBody>
      </p:sp>
      <p:sp>
        <p:nvSpPr>
          <p:cNvPr id="919602" name="Text Box 50"/>
          <p:cNvSpPr txBox="1">
            <a:spLocks noChangeArrowheads="1"/>
          </p:cNvSpPr>
          <p:nvPr/>
        </p:nvSpPr>
        <p:spPr bwMode="auto">
          <a:xfrm>
            <a:off x="2743200" y="56388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10</a:t>
            </a:r>
          </a:p>
        </p:txBody>
      </p:sp>
      <p:sp>
        <p:nvSpPr>
          <p:cNvPr id="919607" name="Line 55"/>
          <p:cNvSpPr>
            <a:spLocks noChangeShapeType="1"/>
          </p:cNvSpPr>
          <p:nvPr/>
        </p:nvSpPr>
        <p:spPr bwMode="auto">
          <a:xfrm>
            <a:off x="1828800" y="1295400"/>
            <a:ext cx="0" cy="502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19608" name="Line 56"/>
          <p:cNvSpPr>
            <a:spLocks noChangeShapeType="1"/>
          </p:cNvSpPr>
          <p:nvPr/>
        </p:nvSpPr>
        <p:spPr bwMode="auto">
          <a:xfrm>
            <a:off x="2286000" y="1295400"/>
            <a:ext cx="0" cy="502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19609" name="Line 57"/>
          <p:cNvSpPr>
            <a:spLocks noChangeShapeType="1"/>
          </p:cNvSpPr>
          <p:nvPr/>
        </p:nvSpPr>
        <p:spPr bwMode="auto">
          <a:xfrm>
            <a:off x="2743200" y="1295400"/>
            <a:ext cx="0" cy="502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19610" name="Line 58"/>
          <p:cNvSpPr>
            <a:spLocks noChangeShapeType="1"/>
          </p:cNvSpPr>
          <p:nvPr/>
        </p:nvSpPr>
        <p:spPr bwMode="auto">
          <a:xfrm>
            <a:off x="3276600" y="1295400"/>
            <a:ext cx="0" cy="502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19611" name="Line 59"/>
          <p:cNvSpPr>
            <a:spLocks noChangeShapeType="1"/>
          </p:cNvSpPr>
          <p:nvPr/>
        </p:nvSpPr>
        <p:spPr bwMode="auto">
          <a:xfrm>
            <a:off x="1371600" y="1295400"/>
            <a:ext cx="0" cy="502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extLst>
      <p:ext uri="{BB962C8B-B14F-4D97-AF65-F5344CB8AC3E}">
        <p14:creationId xmlns:p14="http://schemas.microsoft.com/office/powerpoint/2010/main" val="3841940158"/>
      </p:ext>
    </p:extLst>
  </p:cSld>
  <p:clrMapOvr>
    <a:masterClrMapping/>
  </p:clrMapOvr>
  <p:transition advClick="0">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1C530C-A848-446B-83CA-30ECCC1DC8F3}" type="slidenum">
              <a:rPr lang="en-US" altLang="en-US"/>
              <a:pPr/>
              <a:t>19</a:t>
            </a:fld>
            <a:endParaRPr lang="en-US" altLang="en-US"/>
          </a:p>
        </p:txBody>
      </p:sp>
      <p:sp>
        <p:nvSpPr>
          <p:cNvPr id="914434" name="Rectangle 2"/>
          <p:cNvSpPr>
            <a:spLocks noGrp="1" noChangeArrowheads="1"/>
          </p:cNvSpPr>
          <p:nvPr>
            <p:ph type="title"/>
          </p:nvPr>
        </p:nvSpPr>
        <p:spPr/>
        <p:txBody>
          <a:bodyPr/>
          <a:lstStyle/>
          <a:p>
            <a:r>
              <a:rPr lang="en-US" altLang="en-US" dirty="0"/>
              <a:t>Example </a:t>
            </a:r>
          </a:p>
        </p:txBody>
      </p:sp>
      <p:graphicFrame>
        <p:nvGraphicFramePr>
          <p:cNvPr id="914438" name="Object 6"/>
          <p:cNvGraphicFramePr>
            <a:graphicFrameLocks noChangeAspect="1"/>
          </p:cNvGraphicFramePr>
          <p:nvPr>
            <p:ph idx="1"/>
            <p:extLst>
              <p:ext uri="{D42A27DB-BD31-4B8C-83A1-F6EECF244321}">
                <p14:modId xmlns:p14="http://schemas.microsoft.com/office/powerpoint/2010/main" val="678257064"/>
              </p:ext>
            </p:extLst>
          </p:nvPr>
        </p:nvGraphicFramePr>
        <p:xfrm>
          <a:off x="838200" y="1182688"/>
          <a:ext cx="7239000" cy="5408613"/>
        </p:xfrm>
        <a:graphic>
          <a:graphicData uri="http://schemas.openxmlformats.org/presentationml/2006/ole">
            <mc:AlternateContent xmlns:mc="http://schemas.openxmlformats.org/markup-compatibility/2006">
              <mc:Choice xmlns:v="urn:schemas-microsoft-com:vml" Requires="v">
                <p:oleObj spid="_x0000_s13321" name="Document" r:id="rId3" imgW="7072849" imgH="5283364" progId="Word.Document.8">
                  <p:embed/>
                </p:oleObj>
              </mc:Choice>
              <mc:Fallback>
                <p:oleObj name="Document" r:id="rId3" imgW="7072849" imgH="5283364"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182688"/>
                        <a:ext cx="7239000" cy="5408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88990021"/>
      </p:ext>
    </p:extLst>
  </p:cSld>
  <p:clrMapOvr>
    <a:masterClrMapping/>
  </p:clrMapOvr>
  <p:transition advClick="0">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AF2999B-80FD-40D1-8A66-B8E7FB44EF23}" type="slidenum">
              <a:rPr lang="en-US" altLang="en-US"/>
              <a:pPr/>
              <a:t>2</a:t>
            </a:fld>
            <a:endParaRPr lang="en-US" altLang="en-US"/>
          </a:p>
        </p:txBody>
      </p:sp>
      <p:sp>
        <p:nvSpPr>
          <p:cNvPr id="876546" name="Rectangle 2"/>
          <p:cNvSpPr>
            <a:spLocks noGrp="1" noChangeArrowheads="1"/>
          </p:cNvSpPr>
          <p:nvPr>
            <p:ph type="title"/>
          </p:nvPr>
        </p:nvSpPr>
        <p:spPr>
          <a:noFill/>
          <a:ln/>
        </p:spPr>
        <p:txBody>
          <a:bodyPr/>
          <a:lstStyle/>
          <a:p>
            <a:r>
              <a:rPr lang="en-US" altLang="en-US"/>
              <a:t>Efficiency of the Search algorithms</a:t>
            </a:r>
          </a:p>
        </p:txBody>
      </p:sp>
      <p:sp>
        <p:nvSpPr>
          <p:cNvPr id="876547" name="Rectangle 3"/>
          <p:cNvSpPr>
            <a:spLocks noGrp="1" noChangeArrowheads="1"/>
          </p:cNvSpPr>
          <p:nvPr>
            <p:ph type="body" idx="1"/>
          </p:nvPr>
        </p:nvSpPr>
        <p:spPr>
          <a:xfrm>
            <a:off x="685800" y="1417638"/>
            <a:ext cx="8153400" cy="4938712"/>
          </a:xfrm>
        </p:spPr>
        <p:txBody>
          <a:bodyPr/>
          <a:lstStyle/>
          <a:p>
            <a:pPr marL="0" indent="0">
              <a:lnSpc>
                <a:spcPct val="80000"/>
              </a:lnSpc>
              <a:buNone/>
            </a:pPr>
            <a:r>
              <a:rPr lang="en-US" altLang="en-US" sz="2400" dirty="0"/>
              <a:t>Big O Notation  </a:t>
            </a:r>
          </a:p>
          <a:p>
            <a:pPr>
              <a:lnSpc>
                <a:spcPct val="80000"/>
              </a:lnSpc>
            </a:pPr>
            <a:r>
              <a:rPr lang="en-US" altLang="en-US" sz="2000" dirty="0" smtClean="0"/>
              <a:t>Indicates </a:t>
            </a:r>
            <a:r>
              <a:rPr lang="en-US" altLang="en-US" sz="2000" dirty="0"/>
              <a:t>the worst-case run time for an algorithm (how hard an algorithm has to work)</a:t>
            </a:r>
          </a:p>
          <a:p>
            <a:pPr lvl="1">
              <a:lnSpc>
                <a:spcPct val="80000"/>
              </a:lnSpc>
            </a:pPr>
            <a:r>
              <a:rPr lang="en-US" altLang="en-US" sz="2000" dirty="0"/>
              <a:t>Constant run time</a:t>
            </a:r>
          </a:p>
          <a:p>
            <a:pPr lvl="2">
              <a:lnSpc>
                <a:spcPct val="80000"/>
              </a:lnSpc>
            </a:pPr>
            <a:r>
              <a:rPr lang="en-US" altLang="en-US" sz="1800" i="1" dirty="0"/>
              <a:t>O(</a:t>
            </a:r>
            <a:r>
              <a:rPr lang="en-US" altLang="en-US" sz="1800" dirty="0"/>
              <a:t>1</a:t>
            </a:r>
            <a:r>
              <a:rPr lang="en-US" altLang="en-US" sz="1800" i="1" dirty="0"/>
              <a:t>)</a:t>
            </a:r>
          </a:p>
          <a:p>
            <a:pPr lvl="2">
              <a:lnSpc>
                <a:spcPct val="80000"/>
              </a:lnSpc>
            </a:pPr>
            <a:r>
              <a:rPr lang="en-US" altLang="en-US" sz="1800" dirty="0"/>
              <a:t>Does not grow as the size of the array increases</a:t>
            </a:r>
          </a:p>
          <a:p>
            <a:pPr lvl="1">
              <a:lnSpc>
                <a:spcPct val="80000"/>
              </a:lnSpc>
            </a:pPr>
            <a:r>
              <a:rPr lang="en-US" altLang="en-US" sz="2000" dirty="0"/>
              <a:t>Linear run time</a:t>
            </a:r>
          </a:p>
          <a:p>
            <a:pPr lvl="2">
              <a:lnSpc>
                <a:spcPct val="80000"/>
              </a:lnSpc>
            </a:pPr>
            <a:r>
              <a:rPr lang="en-US" altLang="en-US" sz="1800" i="1" dirty="0"/>
              <a:t>O(n)</a:t>
            </a:r>
          </a:p>
          <a:p>
            <a:pPr lvl="2">
              <a:lnSpc>
                <a:spcPct val="80000"/>
              </a:lnSpc>
            </a:pPr>
            <a:r>
              <a:rPr lang="en-US" altLang="en-US" sz="1800" dirty="0"/>
              <a:t>Grows proportional to the size of the array</a:t>
            </a:r>
          </a:p>
          <a:p>
            <a:pPr lvl="1">
              <a:lnSpc>
                <a:spcPct val="80000"/>
              </a:lnSpc>
            </a:pPr>
            <a:r>
              <a:rPr lang="en-US" altLang="en-US" sz="2000" dirty="0"/>
              <a:t>Quadratic run time</a:t>
            </a:r>
          </a:p>
          <a:p>
            <a:pPr lvl="2">
              <a:lnSpc>
                <a:spcPct val="80000"/>
              </a:lnSpc>
            </a:pPr>
            <a:r>
              <a:rPr lang="en-US" altLang="en-US" sz="1800" i="1" dirty="0"/>
              <a:t>O(n</a:t>
            </a:r>
            <a:r>
              <a:rPr lang="en-US" altLang="en-US" sz="1800" baseline="30000" dirty="0"/>
              <a:t>2</a:t>
            </a:r>
            <a:r>
              <a:rPr lang="en-US" altLang="en-US" sz="1800" i="1" dirty="0"/>
              <a:t>)</a:t>
            </a:r>
          </a:p>
          <a:p>
            <a:pPr lvl="2">
              <a:lnSpc>
                <a:spcPct val="80000"/>
              </a:lnSpc>
            </a:pPr>
            <a:r>
              <a:rPr lang="en-US" altLang="en-US" sz="1800" dirty="0"/>
              <a:t>Grows proportional to the square of the size of the array</a:t>
            </a:r>
          </a:p>
          <a:p>
            <a:pPr lvl="1">
              <a:lnSpc>
                <a:spcPct val="80000"/>
              </a:lnSpc>
            </a:pPr>
            <a:r>
              <a:rPr lang="en-US" altLang="en-US" sz="2000" dirty="0"/>
              <a:t>Logarithmic run time (log is base2)</a:t>
            </a:r>
          </a:p>
          <a:p>
            <a:pPr lvl="2">
              <a:lnSpc>
                <a:spcPct val="80000"/>
              </a:lnSpc>
            </a:pPr>
            <a:r>
              <a:rPr lang="en-US" altLang="en-US" sz="1800" i="1" dirty="0"/>
              <a:t>O(</a:t>
            </a:r>
            <a:r>
              <a:rPr lang="en-US" altLang="en-US" sz="1800" dirty="0"/>
              <a:t>log </a:t>
            </a:r>
            <a:r>
              <a:rPr lang="en-US" altLang="en-US" sz="1800" i="1" dirty="0"/>
              <a:t>n)</a:t>
            </a:r>
          </a:p>
          <a:p>
            <a:pPr lvl="2">
              <a:lnSpc>
                <a:spcPct val="80000"/>
              </a:lnSpc>
            </a:pPr>
            <a:r>
              <a:rPr lang="en-US" altLang="en-US" sz="1800" dirty="0"/>
              <a:t>Grows proportional to the log of the size of the array</a:t>
            </a:r>
          </a:p>
          <a:p>
            <a:pPr lvl="2">
              <a:lnSpc>
                <a:spcPct val="80000"/>
              </a:lnSpc>
            </a:pPr>
            <a:r>
              <a:rPr lang="en-US" altLang="en-US" sz="1800" dirty="0"/>
              <a:t>Example:  If the number of data was 1024, the number of steps equals log</a:t>
            </a:r>
            <a:r>
              <a:rPr lang="en-US" altLang="en-US" sz="1800" baseline="-25000" dirty="0"/>
              <a:t>2</a:t>
            </a:r>
            <a:r>
              <a:rPr lang="en-US" altLang="en-US" sz="1800" dirty="0"/>
              <a:t>1024, or 10 steps since 2</a:t>
            </a:r>
            <a:r>
              <a:rPr lang="en-US" altLang="en-US" sz="1800" baseline="30000" dirty="0"/>
              <a:t>10</a:t>
            </a:r>
            <a:r>
              <a:rPr lang="en-US" altLang="en-US" sz="1800" dirty="0"/>
              <a:t> = 1024. </a:t>
            </a:r>
          </a:p>
          <a:p>
            <a:pPr lvl="1">
              <a:lnSpc>
                <a:spcPct val="80000"/>
              </a:lnSpc>
            </a:pPr>
            <a:endParaRPr lang="en-US" altLang="en-US" sz="1800" dirty="0"/>
          </a:p>
        </p:txBody>
      </p:sp>
    </p:spTree>
    <p:extLst>
      <p:ext uri="{BB962C8B-B14F-4D97-AF65-F5344CB8AC3E}">
        <p14:creationId xmlns:p14="http://schemas.microsoft.com/office/powerpoint/2010/main" val="3180514193"/>
      </p:ext>
    </p:extLst>
  </p:cSld>
  <p:clrMapOvr>
    <a:masterClrMapping/>
  </p:clrMapOvr>
  <p:transition advClick="0">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08C67089-AED5-4F3A-A6A2-2A4EE6C4830B}" type="slidenum">
              <a:rPr lang="en-US" altLang="en-US"/>
              <a:pPr/>
              <a:t>20</a:t>
            </a:fld>
            <a:endParaRPr lang="en-US" altLang="en-US"/>
          </a:p>
        </p:txBody>
      </p:sp>
      <p:sp>
        <p:nvSpPr>
          <p:cNvPr id="928770" name="Rectangle 2"/>
          <p:cNvSpPr>
            <a:spLocks noGrp="1" noChangeArrowheads="1"/>
          </p:cNvSpPr>
          <p:nvPr>
            <p:ph type="title"/>
          </p:nvPr>
        </p:nvSpPr>
        <p:spPr>
          <a:noFill/>
          <a:ln/>
        </p:spPr>
        <p:txBody>
          <a:bodyPr/>
          <a:lstStyle/>
          <a:p>
            <a:r>
              <a:rPr lang="en-US" altLang="en-US"/>
              <a:t>Efficiency of Insertion Sort (?) </a:t>
            </a:r>
          </a:p>
        </p:txBody>
      </p:sp>
      <p:sp>
        <p:nvSpPr>
          <p:cNvPr id="928771" name="Rectangle 3"/>
          <p:cNvSpPr>
            <a:spLocks noGrp="1" noChangeArrowheads="1"/>
          </p:cNvSpPr>
          <p:nvPr>
            <p:ph type="body" idx="1"/>
          </p:nvPr>
        </p:nvSpPr>
        <p:spPr>
          <a:xfrm>
            <a:off x="685800" y="1341438"/>
            <a:ext cx="3048000" cy="4602162"/>
          </a:xfrm>
        </p:spPr>
        <p:txBody>
          <a:bodyPr/>
          <a:lstStyle/>
          <a:p>
            <a:r>
              <a:rPr lang="en-US" altLang="en-US"/>
              <a:t>Best case:  </a:t>
            </a:r>
          </a:p>
          <a:p>
            <a:endParaRPr lang="en-US" altLang="en-US"/>
          </a:p>
          <a:p>
            <a:endParaRPr lang="en-US" altLang="en-US"/>
          </a:p>
          <a:p>
            <a:r>
              <a:rPr lang="en-US" altLang="en-US"/>
              <a:t>Worst case:</a:t>
            </a:r>
          </a:p>
          <a:p>
            <a:endParaRPr lang="en-US" altLang="en-US"/>
          </a:p>
          <a:p>
            <a:endParaRPr lang="en-US" altLang="en-US"/>
          </a:p>
          <a:p>
            <a:r>
              <a:rPr lang="en-US" altLang="en-US"/>
              <a:t>Average case: </a:t>
            </a:r>
          </a:p>
        </p:txBody>
      </p:sp>
      <p:sp>
        <p:nvSpPr>
          <p:cNvPr id="928772" name="Rectangle 4"/>
          <p:cNvSpPr>
            <a:spLocks noChangeArrowheads="1"/>
          </p:cNvSpPr>
          <p:nvPr/>
        </p:nvSpPr>
        <p:spPr bwMode="auto">
          <a:xfrm>
            <a:off x="3429000" y="1371600"/>
            <a:ext cx="5029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a:buChar char="•"/>
              <a:defRPr sz="2800" b="1">
                <a:solidFill>
                  <a:srgbClr val="000000"/>
                </a:solidFill>
                <a:latin typeface="Times New Roman" panose="02020603050405020304" pitchFamily="18" charset="0"/>
              </a:defRPr>
            </a:lvl1pPr>
            <a:lvl2pPr marL="747713" indent="-290513">
              <a:buFont typeface="Arial" panose="020B0604020202020204" pitchFamily="34" charset="0"/>
              <a:buChar char="–"/>
              <a:defRPr sz="2200" b="1">
                <a:solidFill>
                  <a:srgbClr val="000000"/>
                </a:solidFill>
                <a:latin typeface="Times New Roman" panose="02020603050405020304" pitchFamily="18" charset="0"/>
              </a:defRPr>
            </a:lvl2pPr>
            <a:lvl3pPr marL="1143000" indent="-228600">
              <a:buChar char="•"/>
              <a:defRPr sz="2000" b="1">
                <a:solidFill>
                  <a:schemeClr val="tx1"/>
                </a:solidFill>
                <a:latin typeface="Times New Roman" panose="02020603050405020304" pitchFamily="18" charset="0"/>
              </a:defRPr>
            </a:lvl3pPr>
            <a:lvl4pPr marL="1662113" indent="-290513">
              <a:buFont typeface="Arial" panose="020B0604020202020204" pitchFamily="34" charset="0"/>
              <a:buChar char="–"/>
              <a:defRPr sz="2000" b="1">
                <a:solidFill>
                  <a:schemeClr val="tx1"/>
                </a:solidFill>
                <a:latin typeface="Times New Roman" panose="02020603050405020304" pitchFamily="18" charset="0"/>
              </a:defRPr>
            </a:lvl4pPr>
            <a:lvl5pPr marL="2057400" indent="-228600">
              <a:buChar char="•"/>
              <a:defRPr sz="2000" b="1">
                <a:solidFill>
                  <a:schemeClr val="tx1"/>
                </a:solidFill>
                <a:latin typeface="Times New Roman" panose="02020603050405020304" pitchFamily="18" charset="0"/>
              </a:defRPr>
            </a:lvl5pPr>
            <a:lvl6pPr marL="25146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6pPr>
            <a:lvl7pPr marL="29718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7pPr>
            <a:lvl8pPr marL="34290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8pPr>
            <a:lvl9pPr marL="38862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9pPr>
          </a:lstStyle>
          <a:p>
            <a:pPr>
              <a:lnSpc>
                <a:spcPct val="90000"/>
              </a:lnSpc>
              <a:buFontTx/>
              <a:buNone/>
            </a:pPr>
            <a:r>
              <a:rPr lang="en-US" altLang="en-US" sz="2500" i="1" dirty="0">
                <a:solidFill>
                  <a:schemeClr val="tx1"/>
                </a:solidFill>
              </a:rPr>
              <a:t>O(n) – If the list is already sorted  </a:t>
            </a:r>
          </a:p>
          <a:p>
            <a:pPr>
              <a:lnSpc>
                <a:spcPct val="90000"/>
              </a:lnSpc>
              <a:buFontTx/>
              <a:buNone/>
            </a:pPr>
            <a:endParaRPr lang="en-US" altLang="en-US" sz="1900" dirty="0">
              <a:solidFill>
                <a:schemeClr val="tx1"/>
              </a:solidFill>
            </a:endParaRPr>
          </a:p>
          <a:p>
            <a:pPr lvl="1">
              <a:lnSpc>
                <a:spcPct val="90000"/>
              </a:lnSpc>
            </a:pPr>
            <a:endParaRPr lang="en-US" altLang="en-US" sz="2000" dirty="0">
              <a:solidFill>
                <a:schemeClr val="tx1"/>
              </a:solidFill>
            </a:endParaRPr>
          </a:p>
        </p:txBody>
      </p:sp>
      <p:sp>
        <p:nvSpPr>
          <p:cNvPr id="928773" name="Rectangle 5"/>
          <p:cNvSpPr>
            <a:spLocks noChangeArrowheads="1"/>
          </p:cNvSpPr>
          <p:nvPr/>
        </p:nvSpPr>
        <p:spPr bwMode="auto">
          <a:xfrm>
            <a:off x="3429000" y="2819400"/>
            <a:ext cx="57150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a:buChar char="•"/>
              <a:defRPr sz="2800" b="1">
                <a:solidFill>
                  <a:srgbClr val="000000"/>
                </a:solidFill>
                <a:latin typeface="Times New Roman" panose="02020603050405020304" pitchFamily="18" charset="0"/>
              </a:defRPr>
            </a:lvl1pPr>
            <a:lvl2pPr marL="747713" indent="-290513">
              <a:buFont typeface="Arial" panose="020B0604020202020204" pitchFamily="34" charset="0"/>
              <a:buChar char="–"/>
              <a:defRPr sz="2200" b="1">
                <a:solidFill>
                  <a:srgbClr val="000000"/>
                </a:solidFill>
                <a:latin typeface="Times New Roman" panose="02020603050405020304" pitchFamily="18" charset="0"/>
              </a:defRPr>
            </a:lvl2pPr>
            <a:lvl3pPr marL="1143000" indent="-228600">
              <a:buChar char="•"/>
              <a:defRPr sz="2000" b="1">
                <a:solidFill>
                  <a:schemeClr val="tx1"/>
                </a:solidFill>
                <a:latin typeface="Times New Roman" panose="02020603050405020304" pitchFamily="18" charset="0"/>
              </a:defRPr>
            </a:lvl3pPr>
            <a:lvl4pPr marL="1662113" indent="-290513">
              <a:buFont typeface="Arial" panose="020B0604020202020204" pitchFamily="34" charset="0"/>
              <a:buChar char="–"/>
              <a:defRPr sz="2000" b="1">
                <a:solidFill>
                  <a:schemeClr val="tx1"/>
                </a:solidFill>
                <a:latin typeface="Times New Roman" panose="02020603050405020304" pitchFamily="18" charset="0"/>
              </a:defRPr>
            </a:lvl4pPr>
            <a:lvl5pPr marL="2057400" indent="-228600">
              <a:buChar char="•"/>
              <a:defRPr sz="2000" b="1">
                <a:solidFill>
                  <a:schemeClr val="tx1"/>
                </a:solidFill>
                <a:latin typeface="Times New Roman" panose="02020603050405020304" pitchFamily="18" charset="0"/>
              </a:defRPr>
            </a:lvl5pPr>
            <a:lvl6pPr marL="25146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6pPr>
            <a:lvl7pPr marL="29718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7pPr>
            <a:lvl8pPr marL="34290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8pPr>
            <a:lvl9pPr marL="38862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9pPr>
          </a:lstStyle>
          <a:p>
            <a:pPr>
              <a:lnSpc>
                <a:spcPct val="90000"/>
              </a:lnSpc>
              <a:buFontTx/>
              <a:buNone/>
            </a:pPr>
            <a:r>
              <a:rPr lang="en-US" altLang="en-US" sz="2500" i="1">
                <a:solidFill>
                  <a:schemeClr val="tx1"/>
                </a:solidFill>
              </a:rPr>
              <a:t>O(n</a:t>
            </a:r>
            <a:r>
              <a:rPr lang="en-US" altLang="en-US" sz="2500" i="1" baseline="30000">
                <a:solidFill>
                  <a:schemeClr val="tx1"/>
                </a:solidFill>
              </a:rPr>
              <a:t>2</a:t>
            </a:r>
            <a:r>
              <a:rPr lang="en-US" altLang="en-US" sz="2500" i="1">
                <a:solidFill>
                  <a:schemeClr val="tx1"/>
                </a:solidFill>
              </a:rPr>
              <a:t>) – Occurs if the array is sorted in reverse order.  Outer loop iterates over  n – 1 elements, inner loop iterates over preceding elements in the array:  </a:t>
            </a:r>
            <a:r>
              <a:rPr lang="en-US" altLang="en-US" sz="1800" i="1">
                <a:solidFill>
                  <a:schemeClr val="tx1"/>
                </a:solidFill>
              </a:rPr>
              <a:t>n(n+1)/2</a:t>
            </a:r>
          </a:p>
          <a:p>
            <a:pPr lvl="1">
              <a:lnSpc>
                <a:spcPct val="90000"/>
              </a:lnSpc>
            </a:pPr>
            <a:endParaRPr lang="en-US" altLang="en-US" sz="2500" i="1">
              <a:solidFill>
                <a:schemeClr val="tx1"/>
              </a:solidFill>
            </a:endParaRPr>
          </a:p>
        </p:txBody>
      </p:sp>
      <p:sp>
        <p:nvSpPr>
          <p:cNvPr id="928774" name="Rectangle 6"/>
          <p:cNvSpPr>
            <a:spLocks noChangeArrowheads="1"/>
          </p:cNvSpPr>
          <p:nvPr/>
        </p:nvSpPr>
        <p:spPr bwMode="auto">
          <a:xfrm>
            <a:off x="3429000" y="4724400"/>
            <a:ext cx="5486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a:buChar char="•"/>
              <a:defRPr sz="2800" b="1">
                <a:solidFill>
                  <a:srgbClr val="000000"/>
                </a:solidFill>
                <a:latin typeface="Times New Roman" panose="02020603050405020304" pitchFamily="18" charset="0"/>
              </a:defRPr>
            </a:lvl1pPr>
            <a:lvl2pPr marL="747713" indent="-290513">
              <a:buFont typeface="Arial" panose="020B0604020202020204" pitchFamily="34" charset="0"/>
              <a:buChar char="–"/>
              <a:defRPr sz="2200" b="1">
                <a:solidFill>
                  <a:srgbClr val="000000"/>
                </a:solidFill>
                <a:latin typeface="Times New Roman" panose="02020603050405020304" pitchFamily="18" charset="0"/>
              </a:defRPr>
            </a:lvl2pPr>
            <a:lvl3pPr marL="1143000" indent="-228600">
              <a:buChar char="•"/>
              <a:defRPr sz="2000" b="1">
                <a:solidFill>
                  <a:schemeClr val="tx1"/>
                </a:solidFill>
                <a:latin typeface="Times New Roman" panose="02020603050405020304" pitchFamily="18" charset="0"/>
              </a:defRPr>
            </a:lvl3pPr>
            <a:lvl4pPr marL="1662113" indent="-290513">
              <a:buFont typeface="Arial" panose="020B0604020202020204" pitchFamily="34" charset="0"/>
              <a:buChar char="–"/>
              <a:defRPr sz="2000" b="1">
                <a:solidFill>
                  <a:schemeClr val="tx1"/>
                </a:solidFill>
                <a:latin typeface="Times New Roman" panose="02020603050405020304" pitchFamily="18" charset="0"/>
              </a:defRPr>
            </a:lvl4pPr>
            <a:lvl5pPr marL="2057400" indent="-228600">
              <a:buChar char="•"/>
              <a:defRPr sz="2000" b="1">
                <a:solidFill>
                  <a:schemeClr val="tx1"/>
                </a:solidFill>
                <a:latin typeface="Times New Roman" panose="02020603050405020304" pitchFamily="18" charset="0"/>
              </a:defRPr>
            </a:lvl5pPr>
            <a:lvl6pPr marL="25146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6pPr>
            <a:lvl7pPr marL="29718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7pPr>
            <a:lvl8pPr marL="34290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8pPr>
            <a:lvl9pPr marL="38862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9pPr>
          </a:lstStyle>
          <a:p>
            <a:pPr>
              <a:lnSpc>
                <a:spcPct val="90000"/>
              </a:lnSpc>
              <a:buFontTx/>
              <a:buNone/>
            </a:pPr>
            <a:r>
              <a:rPr lang="en-US" altLang="en-US" sz="2500" i="1" dirty="0">
                <a:solidFill>
                  <a:schemeClr val="tx1"/>
                </a:solidFill>
              </a:rPr>
              <a:t>O(n</a:t>
            </a:r>
            <a:r>
              <a:rPr lang="en-US" altLang="en-US" sz="2500" i="1" baseline="30000" dirty="0">
                <a:solidFill>
                  <a:schemeClr val="tx1"/>
                </a:solidFill>
              </a:rPr>
              <a:t>2</a:t>
            </a:r>
            <a:r>
              <a:rPr lang="en-US" altLang="en-US" sz="2500" i="1" dirty="0">
                <a:solidFill>
                  <a:schemeClr val="tx1"/>
                </a:solidFill>
              </a:rPr>
              <a:t>) – on average we expect the number of comparisons to be ½ the worst case:  n(n + 1)/4  </a:t>
            </a:r>
          </a:p>
        </p:txBody>
      </p:sp>
    </p:spTree>
    <p:extLst>
      <p:ext uri="{BB962C8B-B14F-4D97-AF65-F5344CB8AC3E}">
        <p14:creationId xmlns:p14="http://schemas.microsoft.com/office/powerpoint/2010/main" val="1206680868"/>
      </p:ext>
    </p:extLst>
  </p:cSld>
  <p:clrMapOvr>
    <a:masterClrMapping/>
  </p:clrMapOvr>
  <p:transition advClick="0">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8773"/>
                                        </p:tgtEl>
                                        <p:attrNameLst>
                                          <p:attrName>style.visibility</p:attrName>
                                        </p:attrNameLst>
                                      </p:cBhvr>
                                      <p:to>
                                        <p:strVal val="visible"/>
                                      </p:to>
                                    </p:set>
                                    <p:anim calcmode="lin" valueType="num">
                                      <p:cBhvr additive="base">
                                        <p:cTn id="7" dur="500" fill="hold"/>
                                        <p:tgtEl>
                                          <p:spTgt spid="928773"/>
                                        </p:tgtEl>
                                        <p:attrNameLst>
                                          <p:attrName>ppt_x</p:attrName>
                                        </p:attrNameLst>
                                      </p:cBhvr>
                                      <p:tavLst>
                                        <p:tav tm="0">
                                          <p:val>
                                            <p:strVal val="#ppt_x"/>
                                          </p:val>
                                        </p:tav>
                                        <p:tav tm="100000">
                                          <p:val>
                                            <p:strVal val="#ppt_x"/>
                                          </p:val>
                                        </p:tav>
                                      </p:tavLst>
                                    </p:anim>
                                    <p:anim calcmode="lin" valueType="num">
                                      <p:cBhvr additive="base">
                                        <p:cTn id="8" dur="500" fill="hold"/>
                                        <p:tgtEl>
                                          <p:spTgt spid="92877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8772"/>
                                        </p:tgtEl>
                                        <p:attrNameLst>
                                          <p:attrName>style.visibility</p:attrName>
                                        </p:attrNameLst>
                                      </p:cBhvr>
                                      <p:to>
                                        <p:strVal val="visible"/>
                                      </p:to>
                                    </p:set>
                                    <p:anim calcmode="lin" valueType="num">
                                      <p:cBhvr additive="base">
                                        <p:cTn id="13" dur="500" fill="hold"/>
                                        <p:tgtEl>
                                          <p:spTgt spid="928772"/>
                                        </p:tgtEl>
                                        <p:attrNameLst>
                                          <p:attrName>ppt_x</p:attrName>
                                        </p:attrNameLst>
                                      </p:cBhvr>
                                      <p:tavLst>
                                        <p:tav tm="0">
                                          <p:val>
                                            <p:strVal val="#ppt_x"/>
                                          </p:val>
                                        </p:tav>
                                        <p:tav tm="100000">
                                          <p:val>
                                            <p:strVal val="#ppt_x"/>
                                          </p:val>
                                        </p:tav>
                                      </p:tavLst>
                                    </p:anim>
                                    <p:anim calcmode="lin" valueType="num">
                                      <p:cBhvr additive="base">
                                        <p:cTn id="14" dur="500" fill="hold"/>
                                        <p:tgtEl>
                                          <p:spTgt spid="92877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28774"/>
                                        </p:tgtEl>
                                        <p:attrNameLst>
                                          <p:attrName>style.visibility</p:attrName>
                                        </p:attrNameLst>
                                      </p:cBhvr>
                                      <p:to>
                                        <p:strVal val="visible"/>
                                      </p:to>
                                    </p:set>
                                    <p:anim calcmode="lin" valueType="num">
                                      <p:cBhvr additive="base">
                                        <p:cTn id="19" dur="500" fill="hold"/>
                                        <p:tgtEl>
                                          <p:spTgt spid="928774"/>
                                        </p:tgtEl>
                                        <p:attrNameLst>
                                          <p:attrName>ppt_x</p:attrName>
                                        </p:attrNameLst>
                                      </p:cBhvr>
                                      <p:tavLst>
                                        <p:tav tm="0">
                                          <p:val>
                                            <p:strVal val="#ppt_x"/>
                                          </p:val>
                                        </p:tav>
                                        <p:tav tm="100000">
                                          <p:val>
                                            <p:strVal val="#ppt_x"/>
                                          </p:val>
                                        </p:tav>
                                      </p:tavLst>
                                    </p:anim>
                                    <p:anim calcmode="lin" valueType="num">
                                      <p:cBhvr additive="base">
                                        <p:cTn id="20" dur="500" fill="hold"/>
                                        <p:tgtEl>
                                          <p:spTgt spid="9287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772" grpId="0"/>
      <p:bldP spid="928773" grpId="0"/>
      <p:bldP spid="92877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BF0D1BA-BABB-4E42-9967-61AF0508487B}" type="slidenum">
              <a:rPr lang="en-US" altLang="en-US"/>
              <a:pPr/>
              <a:t>21</a:t>
            </a:fld>
            <a:endParaRPr lang="en-US" altLang="en-US"/>
          </a:p>
        </p:txBody>
      </p:sp>
      <p:sp>
        <p:nvSpPr>
          <p:cNvPr id="886786" name="Rectangle 2"/>
          <p:cNvSpPr>
            <a:spLocks noGrp="1" noChangeArrowheads="1"/>
          </p:cNvSpPr>
          <p:nvPr>
            <p:ph type="title"/>
          </p:nvPr>
        </p:nvSpPr>
        <p:spPr>
          <a:noFill/>
          <a:ln/>
        </p:spPr>
        <p:txBody>
          <a:bodyPr/>
          <a:lstStyle/>
          <a:p>
            <a:r>
              <a:rPr lang="en-US" altLang="en-US" u="sng" dirty="0" smtClean="0"/>
              <a:t>Merge Sort (Lab 24)</a:t>
            </a:r>
            <a:endParaRPr lang="en-US" altLang="en-US" u="sng" dirty="0"/>
          </a:p>
        </p:txBody>
      </p:sp>
      <p:sp>
        <p:nvSpPr>
          <p:cNvPr id="886787" name="Rectangle 3"/>
          <p:cNvSpPr>
            <a:spLocks noGrp="1" noChangeArrowheads="1"/>
          </p:cNvSpPr>
          <p:nvPr>
            <p:ph type="body" idx="1"/>
          </p:nvPr>
        </p:nvSpPr>
        <p:spPr>
          <a:xfrm>
            <a:off x="457200" y="1600200"/>
            <a:ext cx="8382000" cy="4876800"/>
          </a:xfrm>
        </p:spPr>
        <p:txBody>
          <a:bodyPr/>
          <a:lstStyle/>
          <a:p>
            <a:pPr>
              <a:lnSpc>
                <a:spcPct val="90000"/>
              </a:lnSpc>
            </a:pPr>
            <a:r>
              <a:rPr lang="en-US" altLang="en-US" sz="2400" dirty="0" smtClean="0"/>
              <a:t>More </a:t>
            </a:r>
            <a:r>
              <a:rPr lang="en-US" altLang="en-US" sz="2400" dirty="0"/>
              <a:t>efficient sorting algorithm, but also more complex</a:t>
            </a:r>
          </a:p>
          <a:p>
            <a:pPr>
              <a:lnSpc>
                <a:spcPct val="90000"/>
              </a:lnSpc>
            </a:pPr>
            <a:r>
              <a:rPr lang="en-US" altLang="en-US" sz="2400" dirty="0"/>
              <a:t>Splits array into two approximately equal sized subarrays, sorts each subarray, then merges the subarrays</a:t>
            </a:r>
          </a:p>
          <a:p>
            <a:pPr>
              <a:lnSpc>
                <a:spcPct val="90000"/>
              </a:lnSpc>
            </a:pPr>
            <a:r>
              <a:rPr lang="en-US" altLang="en-US" sz="2400" dirty="0"/>
              <a:t>The implementation is recursive!!</a:t>
            </a:r>
          </a:p>
          <a:p>
            <a:pPr lvl="1">
              <a:lnSpc>
                <a:spcPct val="90000"/>
              </a:lnSpc>
            </a:pPr>
            <a:r>
              <a:rPr lang="en-US" altLang="en-US" sz="2200" dirty="0"/>
              <a:t>Base case is a one-element array which cannot be unsorted</a:t>
            </a:r>
          </a:p>
          <a:p>
            <a:pPr lvl="1">
              <a:lnSpc>
                <a:spcPct val="90000"/>
              </a:lnSpc>
            </a:pPr>
            <a:r>
              <a:rPr lang="en-US" altLang="en-US" sz="2200" dirty="0"/>
              <a:t>Recursion step splits an array into two pieces, sorts each piece, then merges the sorted pieces by comparing the two pieces element by element and using pointers to traverse through the arrays</a:t>
            </a:r>
          </a:p>
          <a:p>
            <a:pPr>
              <a:lnSpc>
                <a:spcPct val="90000"/>
              </a:lnSpc>
            </a:pPr>
            <a:r>
              <a:rPr lang="en-US" altLang="en-US" sz="2400" dirty="0"/>
              <a:t>You are expected to know the basic structure of the algorithm (break the array in halves, recursively call the </a:t>
            </a:r>
            <a:r>
              <a:rPr lang="en-US" altLang="en-US" sz="2400" dirty="0" err="1"/>
              <a:t>sortArray</a:t>
            </a:r>
            <a:r>
              <a:rPr lang="en-US" altLang="en-US" sz="2400" dirty="0"/>
              <a:t> method for each half, merge the two back together).  </a:t>
            </a:r>
            <a:endParaRPr lang="en-US" altLang="en-US" sz="2200" dirty="0"/>
          </a:p>
        </p:txBody>
      </p:sp>
    </p:spTree>
    <p:extLst>
      <p:ext uri="{BB962C8B-B14F-4D97-AF65-F5344CB8AC3E}">
        <p14:creationId xmlns:p14="http://schemas.microsoft.com/office/powerpoint/2010/main" val="3112636805"/>
      </p:ext>
    </p:extLst>
  </p:cSld>
  <p:clrMapOvr>
    <a:masterClrMapping/>
  </p:clrMapOvr>
  <p:transition advClick="0">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FF353290-8DC1-4919-9A78-84DA63962697}" type="slidenum">
              <a:rPr lang="en-US" altLang="en-US"/>
              <a:pPr/>
              <a:t>22</a:t>
            </a:fld>
            <a:endParaRPr lang="en-US" altLang="en-US"/>
          </a:p>
        </p:txBody>
      </p:sp>
      <p:sp>
        <p:nvSpPr>
          <p:cNvPr id="3" name="TextBox 2"/>
          <p:cNvSpPr txBox="1"/>
          <p:nvPr/>
        </p:nvSpPr>
        <p:spPr>
          <a:xfrm>
            <a:off x="5562600" y="152400"/>
            <a:ext cx="3352800" cy="2554545"/>
          </a:xfrm>
          <a:prstGeom prst="rect">
            <a:avLst/>
          </a:prstGeom>
          <a:noFill/>
        </p:spPr>
        <p:txBody>
          <a:bodyPr wrap="square" rtlCol="0">
            <a:spAutoFit/>
          </a:bodyPr>
          <a:lstStyle/>
          <a:p>
            <a:r>
              <a:rPr lang="en-US" sz="2000" b="1" dirty="0" smtClean="0"/>
              <a:t>Merge Sort Example</a:t>
            </a:r>
          </a:p>
          <a:p>
            <a:pPr marL="285750" indent="-285750">
              <a:buFont typeface="Arial" panose="020B0604020202020204" pitchFamily="34" charset="0"/>
              <a:buChar char="•"/>
            </a:pPr>
            <a:r>
              <a:rPr lang="en-US" sz="2000" dirty="0" smtClean="0"/>
              <a:t>Split then work on left side recursively (split again and work on left side, split again…)</a:t>
            </a:r>
          </a:p>
          <a:p>
            <a:pPr marL="285750" indent="-285750">
              <a:buFont typeface="Arial" panose="020B0604020202020204" pitchFamily="34" charset="0"/>
              <a:buChar char="•"/>
            </a:pPr>
            <a:r>
              <a:rPr lang="en-US" sz="2000" dirty="0" smtClean="0"/>
              <a:t>When 2 elements remaining, merge and pop back until can split again</a:t>
            </a:r>
            <a:endParaRPr lang="en-US" sz="2000" dirty="0"/>
          </a:p>
        </p:txBody>
      </p:sp>
      <p:pic>
        <p:nvPicPr>
          <p:cNvPr id="5" name="Picture 4"/>
          <p:cNvPicPr>
            <a:picLocks noChangeAspect="1"/>
          </p:cNvPicPr>
          <p:nvPr/>
        </p:nvPicPr>
        <p:blipFill>
          <a:blip r:embed="rId2"/>
          <a:stretch>
            <a:fillRect/>
          </a:stretch>
        </p:blipFill>
        <p:spPr>
          <a:xfrm>
            <a:off x="5436997" y="3069782"/>
            <a:ext cx="3421125" cy="3709219"/>
          </a:xfrm>
          <a:prstGeom prst="rect">
            <a:avLst/>
          </a:prstGeom>
        </p:spPr>
      </p:pic>
      <p:pic>
        <p:nvPicPr>
          <p:cNvPr id="10" name="Picture 9"/>
          <p:cNvPicPr>
            <a:picLocks noChangeAspect="1"/>
          </p:cNvPicPr>
          <p:nvPr/>
        </p:nvPicPr>
        <p:blipFill>
          <a:blip r:embed="rId3"/>
          <a:stretch>
            <a:fillRect/>
          </a:stretch>
        </p:blipFill>
        <p:spPr>
          <a:xfrm>
            <a:off x="152400" y="201167"/>
            <a:ext cx="3320413" cy="2694433"/>
          </a:xfrm>
          <a:prstGeom prst="rect">
            <a:avLst/>
          </a:prstGeom>
        </p:spPr>
      </p:pic>
      <p:pic>
        <p:nvPicPr>
          <p:cNvPr id="8" name="Picture 7"/>
          <p:cNvPicPr>
            <a:picLocks noChangeAspect="1"/>
          </p:cNvPicPr>
          <p:nvPr/>
        </p:nvPicPr>
        <p:blipFill>
          <a:blip r:embed="rId4"/>
          <a:stretch>
            <a:fillRect/>
          </a:stretch>
        </p:blipFill>
        <p:spPr>
          <a:xfrm>
            <a:off x="2057400" y="2226424"/>
            <a:ext cx="3185160" cy="4559951"/>
          </a:xfrm>
          <a:prstGeom prst="rect">
            <a:avLst/>
          </a:prstGeom>
        </p:spPr>
      </p:pic>
    </p:spTree>
    <p:extLst>
      <p:ext uri="{BB962C8B-B14F-4D97-AF65-F5344CB8AC3E}">
        <p14:creationId xmlns:p14="http://schemas.microsoft.com/office/powerpoint/2010/main" val="41880452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4"/>
          <p:cNvSpPr>
            <a:spLocks noGrp="1"/>
          </p:cNvSpPr>
          <p:nvPr>
            <p:ph type="sldNum" sz="quarter" idx="10"/>
          </p:nvPr>
        </p:nvSpPr>
        <p:spPr>
          <a:xfrm>
            <a:off x="7391400" y="877885"/>
            <a:ext cx="2133600" cy="476250"/>
          </a:xfrm>
        </p:spPr>
        <p:txBody>
          <a:bodyPr/>
          <a:lstStyle/>
          <a:p>
            <a:fld id="{A8C5DDCC-8F7E-431D-B6BD-35D90BB170C8}" type="slidenum">
              <a:rPr lang="en-US" altLang="en-US"/>
              <a:pPr/>
              <a:t>23</a:t>
            </a:fld>
            <a:endParaRPr lang="en-US" altLang="en-US"/>
          </a:p>
        </p:txBody>
      </p:sp>
      <p:graphicFrame>
        <p:nvGraphicFramePr>
          <p:cNvPr id="844804" name="Object 4"/>
          <p:cNvGraphicFramePr>
            <a:graphicFrameLocks noChangeAspect="1"/>
          </p:cNvGraphicFramePr>
          <p:nvPr>
            <p:ph sz="half" idx="2"/>
            <p:extLst>
              <p:ext uri="{D42A27DB-BD31-4B8C-83A1-F6EECF244321}">
                <p14:modId xmlns:p14="http://schemas.microsoft.com/office/powerpoint/2010/main" val="1853093338"/>
              </p:ext>
            </p:extLst>
          </p:nvPr>
        </p:nvGraphicFramePr>
        <p:xfrm>
          <a:off x="381000" y="877885"/>
          <a:ext cx="7129463" cy="5046663"/>
        </p:xfrm>
        <a:graphic>
          <a:graphicData uri="http://schemas.openxmlformats.org/presentationml/2006/ole">
            <mc:AlternateContent xmlns:mc="http://schemas.openxmlformats.org/markup-compatibility/2006">
              <mc:Choice xmlns:v="urn:schemas-microsoft-com:vml" Requires="v">
                <p:oleObj spid="_x0000_s23561" name="Document" r:id="rId3" imgW="7069809" imgH="5004324" progId="Word.Document.8">
                  <p:embed/>
                </p:oleObj>
              </mc:Choice>
              <mc:Fallback>
                <p:oleObj name="Document" r:id="rId3" imgW="7069809" imgH="5004324"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877885"/>
                        <a:ext cx="7129463" cy="5046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44809" name="Group 9"/>
          <p:cNvGrpSpPr>
            <a:grpSpLocks/>
          </p:cNvGrpSpPr>
          <p:nvPr/>
        </p:nvGrpSpPr>
        <p:grpSpPr bwMode="auto">
          <a:xfrm>
            <a:off x="3048000" y="1106485"/>
            <a:ext cx="5334000" cy="457200"/>
            <a:chOff x="1680" y="144"/>
            <a:chExt cx="3360" cy="288"/>
          </a:xfrm>
        </p:grpSpPr>
        <p:sp>
          <p:nvSpPr>
            <p:cNvPr id="844807" name="Text Box 7"/>
            <p:cNvSpPr txBox="1">
              <a:spLocks noChangeArrowheads="1"/>
            </p:cNvSpPr>
            <p:nvPr/>
          </p:nvSpPr>
          <p:spPr bwMode="auto">
            <a:xfrm>
              <a:off x="3072" y="144"/>
              <a:ext cx="1968" cy="233"/>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spcAft>
                  <a:spcPct val="0"/>
                </a:spcAft>
                <a:buClrTx/>
              </a:pPr>
              <a:r>
                <a:rPr lang="en-US" altLang="en-US" dirty="0">
                  <a:solidFill>
                    <a:schemeClr val="bg1"/>
                  </a:solidFill>
                  <a:latin typeface="Times New Roman" panose="02020603050405020304" pitchFamily="18" charset="0"/>
                </a:rPr>
                <a:t>Index of element in left array</a:t>
              </a:r>
              <a:endParaRPr lang="en-US" altLang="en-US" dirty="0">
                <a:solidFill>
                  <a:schemeClr val="bg1"/>
                </a:solidFill>
                <a:latin typeface="Lucida Console" panose="020B0609040504020204" pitchFamily="49" charset="0"/>
              </a:endParaRPr>
            </a:p>
          </p:txBody>
        </p:sp>
        <p:sp>
          <p:nvSpPr>
            <p:cNvPr id="844808" name="Line 8"/>
            <p:cNvSpPr>
              <a:spLocks noChangeShapeType="1"/>
            </p:cNvSpPr>
            <p:nvPr/>
          </p:nvSpPr>
          <p:spPr bwMode="auto">
            <a:xfrm flipH="1">
              <a:off x="1680" y="262"/>
              <a:ext cx="1392" cy="17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844813" name="Group 13"/>
          <p:cNvGrpSpPr>
            <a:grpSpLocks/>
          </p:cNvGrpSpPr>
          <p:nvPr/>
        </p:nvGrpSpPr>
        <p:grpSpPr bwMode="auto">
          <a:xfrm>
            <a:off x="3200400" y="1563686"/>
            <a:ext cx="5181600" cy="369888"/>
            <a:chOff x="1776" y="432"/>
            <a:chExt cx="3264" cy="233"/>
          </a:xfrm>
        </p:grpSpPr>
        <p:sp>
          <p:nvSpPr>
            <p:cNvPr id="844811" name="Text Box 11"/>
            <p:cNvSpPr txBox="1">
              <a:spLocks noChangeArrowheads="1"/>
            </p:cNvSpPr>
            <p:nvPr/>
          </p:nvSpPr>
          <p:spPr bwMode="auto">
            <a:xfrm>
              <a:off x="3072" y="432"/>
              <a:ext cx="1968" cy="233"/>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spcAft>
                  <a:spcPct val="0"/>
                </a:spcAft>
                <a:buClrTx/>
              </a:pPr>
              <a:r>
                <a:rPr lang="en-US" altLang="en-US" dirty="0">
                  <a:solidFill>
                    <a:schemeClr val="bg1"/>
                  </a:solidFill>
                  <a:latin typeface="Times New Roman" panose="02020603050405020304" pitchFamily="18" charset="0"/>
                </a:rPr>
                <a:t>Index of element in right array</a:t>
              </a:r>
              <a:endParaRPr lang="en-US" altLang="en-US" dirty="0">
                <a:solidFill>
                  <a:schemeClr val="bg1"/>
                </a:solidFill>
                <a:latin typeface="Lucida Console" panose="020B0609040504020204" pitchFamily="49" charset="0"/>
              </a:endParaRPr>
            </a:p>
          </p:txBody>
        </p:sp>
        <p:sp>
          <p:nvSpPr>
            <p:cNvPr id="844812" name="Line 12"/>
            <p:cNvSpPr>
              <a:spLocks noChangeShapeType="1"/>
            </p:cNvSpPr>
            <p:nvPr/>
          </p:nvSpPr>
          <p:spPr bwMode="auto">
            <a:xfrm flipH="1">
              <a:off x="1776" y="550"/>
              <a:ext cx="1296" cy="26"/>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844818" name="Group 18"/>
          <p:cNvGrpSpPr>
            <a:grpSpLocks/>
          </p:cNvGrpSpPr>
          <p:nvPr/>
        </p:nvGrpSpPr>
        <p:grpSpPr bwMode="auto">
          <a:xfrm>
            <a:off x="3276600" y="2020886"/>
            <a:ext cx="5105400" cy="646113"/>
            <a:chOff x="1824" y="720"/>
            <a:chExt cx="3216" cy="407"/>
          </a:xfrm>
        </p:grpSpPr>
        <p:sp>
          <p:nvSpPr>
            <p:cNvPr id="844815" name="Text Box 15"/>
            <p:cNvSpPr txBox="1">
              <a:spLocks noChangeArrowheads="1"/>
            </p:cNvSpPr>
            <p:nvPr/>
          </p:nvSpPr>
          <p:spPr bwMode="auto">
            <a:xfrm>
              <a:off x="3072" y="720"/>
              <a:ext cx="1968" cy="407"/>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spcAft>
                  <a:spcPct val="0"/>
                </a:spcAft>
                <a:buClrTx/>
              </a:pPr>
              <a:r>
                <a:rPr lang="en-US" altLang="en-US" dirty="0">
                  <a:solidFill>
                    <a:schemeClr val="bg1"/>
                  </a:solidFill>
                  <a:latin typeface="Times New Roman" panose="02020603050405020304" pitchFamily="18" charset="0"/>
                </a:rPr>
                <a:t>Index to place element in combined array</a:t>
              </a:r>
              <a:endParaRPr lang="en-US" altLang="en-US" dirty="0">
                <a:solidFill>
                  <a:schemeClr val="bg1"/>
                </a:solidFill>
                <a:latin typeface="Lucida Console" panose="020B0609040504020204" pitchFamily="49" charset="0"/>
              </a:endParaRPr>
            </a:p>
          </p:txBody>
        </p:sp>
        <p:sp>
          <p:nvSpPr>
            <p:cNvPr id="844816" name="Line 16"/>
            <p:cNvSpPr>
              <a:spLocks noChangeShapeType="1"/>
            </p:cNvSpPr>
            <p:nvPr/>
          </p:nvSpPr>
          <p:spPr bwMode="auto">
            <a:xfrm flipH="1" flipV="1">
              <a:off x="1824" y="720"/>
              <a:ext cx="1248" cy="19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844822" name="Group 22"/>
          <p:cNvGrpSpPr>
            <a:grpSpLocks/>
          </p:cNvGrpSpPr>
          <p:nvPr/>
        </p:nvGrpSpPr>
        <p:grpSpPr bwMode="auto">
          <a:xfrm>
            <a:off x="3352800" y="2325686"/>
            <a:ext cx="5029200" cy="750888"/>
            <a:chOff x="1872" y="912"/>
            <a:chExt cx="3168" cy="473"/>
          </a:xfrm>
        </p:grpSpPr>
        <p:sp>
          <p:nvSpPr>
            <p:cNvPr id="844820" name="Text Box 20"/>
            <p:cNvSpPr txBox="1">
              <a:spLocks noChangeArrowheads="1"/>
            </p:cNvSpPr>
            <p:nvPr/>
          </p:nvSpPr>
          <p:spPr bwMode="auto">
            <a:xfrm>
              <a:off x="3072" y="1152"/>
              <a:ext cx="1968" cy="233"/>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spcAft>
                  <a:spcPct val="0"/>
                </a:spcAft>
                <a:buClrTx/>
              </a:pPr>
              <a:r>
                <a:rPr lang="en-US" altLang="en-US" dirty="0">
                  <a:solidFill>
                    <a:schemeClr val="bg1"/>
                  </a:solidFill>
                  <a:latin typeface="Times New Roman" panose="02020603050405020304" pitchFamily="18" charset="0"/>
                </a:rPr>
                <a:t>Array to hold sorted elements</a:t>
              </a:r>
              <a:endParaRPr lang="en-US" altLang="en-US" dirty="0">
                <a:solidFill>
                  <a:schemeClr val="bg1"/>
                </a:solidFill>
                <a:latin typeface="Lucida Console" panose="020B0609040504020204" pitchFamily="49" charset="0"/>
              </a:endParaRPr>
            </a:p>
          </p:txBody>
        </p:sp>
        <p:sp>
          <p:nvSpPr>
            <p:cNvPr id="844821" name="Line 21"/>
            <p:cNvSpPr>
              <a:spLocks noChangeShapeType="1"/>
            </p:cNvSpPr>
            <p:nvPr/>
          </p:nvSpPr>
          <p:spPr bwMode="auto">
            <a:xfrm flipH="1" flipV="1">
              <a:off x="1872" y="912"/>
              <a:ext cx="1200" cy="35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844826" name="Group 26"/>
          <p:cNvGrpSpPr>
            <a:grpSpLocks/>
          </p:cNvGrpSpPr>
          <p:nvPr/>
        </p:nvGrpSpPr>
        <p:grpSpPr bwMode="auto">
          <a:xfrm>
            <a:off x="3733800" y="3240087"/>
            <a:ext cx="4648200" cy="646113"/>
            <a:chOff x="2112" y="1488"/>
            <a:chExt cx="2928" cy="407"/>
          </a:xfrm>
        </p:grpSpPr>
        <p:sp>
          <p:nvSpPr>
            <p:cNvPr id="844824" name="Text Box 24"/>
            <p:cNvSpPr txBox="1">
              <a:spLocks noChangeArrowheads="1"/>
            </p:cNvSpPr>
            <p:nvPr/>
          </p:nvSpPr>
          <p:spPr bwMode="auto">
            <a:xfrm>
              <a:off x="3072" y="1488"/>
              <a:ext cx="1968" cy="407"/>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spcAft>
                  <a:spcPct val="0"/>
                </a:spcAft>
                <a:buClrTx/>
              </a:pPr>
              <a:r>
                <a:rPr lang="en-US" altLang="en-US" dirty="0">
                  <a:solidFill>
                    <a:schemeClr val="bg1"/>
                  </a:solidFill>
                  <a:latin typeface="Times New Roman" panose="02020603050405020304" pitchFamily="18" charset="0"/>
                </a:rPr>
                <a:t>Loop until reach end of either array</a:t>
              </a:r>
              <a:endParaRPr lang="en-US" altLang="en-US" dirty="0">
                <a:solidFill>
                  <a:schemeClr val="bg1"/>
                </a:solidFill>
                <a:latin typeface="Lucida Console" panose="020B0609040504020204" pitchFamily="49" charset="0"/>
              </a:endParaRPr>
            </a:p>
          </p:txBody>
        </p:sp>
        <p:sp>
          <p:nvSpPr>
            <p:cNvPr id="844825" name="Line 25"/>
            <p:cNvSpPr>
              <a:spLocks noChangeShapeType="1"/>
            </p:cNvSpPr>
            <p:nvPr/>
          </p:nvSpPr>
          <p:spPr bwMode="auto">
            <a:xfrm flipH="1">
              <a:off x="2112" y="1606"/>
              <a:ext cx="960" cy="17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844827" name="Group 27"/>
          <p:cNvGrpSpPr>
            <a:grpSpLocks/>
          </p:cNvGrpSpPr>
          <p:nvPr/>
        </p:nvGrpSpPr>
        <p:grpSpPr bwMode="auto">
          <a:xfrm>
            <a:off x="3276600" y="3773485"/>
            <a:ext cx="5105400" cy="762000"/>
            <a:chOff x="1824" y="2064"/>
            <a:chExt cx="3216" cy="480"/>
          </a:xfrm>
        </p:grpSpPr>
        <p:sp>
          <p:nvSpPr>
            <p:cNvPr id="844828" name="Text Box 28"/>
            <p:cNvSpPr txBox="1">
              <a:spLocks noChangeArrowheads="1"/>
            </p:cNvSpPr>
            <p:nvPr/>
          </p:nvSpPr>
          <p:spPr bwMode="auto">
            <a:xfrm>
              <a:off x="3072" y="2064"/>
              <a:ext cx="1968" cy="407"/>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spcAft>
                  <a:spcPct val="0"/>
                </a:spcAft>
                <a:buClrTx/>
              </a:pPr>
              <a:r>
                <a:rPr lang="en-US" altLang="en-US" dirty="0">
                  <a:solidFill>
                    <a:schemeClr val="bg1"/>
                  </a:solidFill>
                  <a:latin typeface="Times New Roman" panose="02020603050405020304" pitchFamily="18" charset="0"/>
                </a:rPr>
                <a:t>Determine smaller of two elements</a:t>
              </a:r>
              <a:endParaRPr lang="en-US" altLang="en-US" dirty="0">
                <a:solidFill>
                  <a:schemeClr val="bg1"/>
                </a:solidFill>
                <a:latin typeface="Lucida Console" panose="020B0609040504020204" pitchFamily="49" charset="0"/>
              </a:endParaRPr>
            </a:p>
          </p:txBody>
        </p:sp>
        <p:sp>
          <p:nvSpPr>
            <p:cNvPr id="844829" name="Line 29"/>
            <p:cNvSpPr>
              <a:spLocks noChangeShapeType="1"/>
            </p:cNvSpPr>
            <p:nvPr/>
          </p:nvSpPr>
          <p:spPr bwMode="auto">
            <a:xfrm flipH="1">
              <a:off x="1824" y="2182"/>
              <a:ext cx="1248" cy="36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844836" name="Group 36"/>
          <p:cNvGrpSpPr>
            <a:grpSpLocks/>
          </p:cNvGrpSpPr>
          <p:nvPr/>
        </p:nvGrpSpPr>
        <p:grpSpPr bwMode="auto">
          <a:xfrm>
            <a:off x="3276600" y="4840287"/>
            <a:ext cx="5105400" cy="1255713"/>
            <a:chOff x="1824" y="2496"/>
            <a:chExt cx="3216" cy="791"/>
          </a:xfrm>
        </p:grpSpPr>
        <p:sp>
          <p:nvSpPr>
            <p:cNvPr id="844831" name="Text Box 31"/>
            <p:cNvSpPr txBox="1">
              <a:spLocks noChangeArrowheads="1"/>
            </p:cNvSpPr>
            <p:nvPr/>
          </p:nvSpPr>
          <p:spPr bwMode="auto">
            <a:xfrm>
              <a:off x="3072" y="2880"/>
              <a:ext cx="1968" cy="407"/>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spcAft>
                  <a:spcPct val="0"/>
                </a:spcAft>
                <a:buClrTx/>
              </a:pPr>
              <a:r>
                <a:rPr lang="en-US" altLang="en-US" dirty="0">
                  <a:solidFill>
                    <a:schemeClr val="bg1"/>
                  </a:solidFill>
                  <a:latin typeface="Times New Roman" panose="02020603050405020304" pitchFamily="18" charset="0"/>
                </a:rPr>
                <a:t>Place smaller element in combined array</a:t>
              </a:r>
              <a:endParaRPr lang="en-US" altLang="en-US" dirty="0">
                <a:solidFill>
                  <a:schemeClr val="bg1"/>
                </a:solidFill>
                <a:latin typeface="Lucida Console" panose="020B0609040504020204" pitchFamily="49" charset="0"/>
              </a:endParaRPr>
            </a:p>
          </p:txBody>
        </p:sp>
        <p:sp>
          <p:nvSpPr>
            <p:cNvPr id="844832" name="Line 32"/>
            <p:cNvSpPr>
              <a:spLocks noChangeShapeType="1"/>
            </p:cNvSpPr>
            <p:nvPr/>
          </p:nvSpPr>
          <p:spPr bwMode="auto">
            <a:xfrm flipH="1" flipV="1">
              <a:off x="1824" y="2736"/>
              <a:ext cx="1248" cy="3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844833" name="Line 33"/>
            <p:cNvSpPr>
              <a:spLocks noChangeShapeType="1"/>
            </p:cNvSpPr>
            <p:nvPr/>
          </p:nvSpPr>
          <p:spPr bwMode="auto">
            <a:xfrm flipH="1" flipV="1">
              <a:off x="2016" y="2496"/>
              <a:ext cx="1056" cy="57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Tree>
    <p:extLst>
      <p:ext uri="{BB962C8B-B14F-4D97-AF65-F5344CB8AC3E}">
        <p14:creationId xmlns:p14="http://schemas.microsoft.com/office/powerpoint/2010/main" val="22140476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4"/>
          <p:cNvSpPr>
            <a:spLocks noGrp="1"/>
          </p:cNvSpPr>
          <p:nvPr>
            <p:ph type="sldNum" sz="quarter" idx="10"/>
          </p:nvPr>
        </p:nvSpPr>
        <p:spPr>
          <a:xfrm>
            <a:off x="7312025" y="914400"/>
            <a:ext cx="2133600" cy="476250"/>
          </a:xfrm>
        </p:spPr>
        <p:txBody>
          <a:bodyPr/>
          <a:lstStyle/>
          <a:p>
            <a:fld id="{06212901-7569-402E-B6C3-07E70CB6EDAB}" type="slidenum">
              <a:rPr lang="en-US" altLang="en-US">
                <a:solidFill>
                  <a:schemeClr val="bg1"/>
                </a:solidFill>
              </a:rPr>
              <a:pPr/>
              <a:t>24</a:t>
            </a:fld>
            <a:endParaRPr lang="en-US" altLang="en-US">
              <a:solidFill>
                <a:schemeClr val="bg1"/>
              </a:solidFill>
            </a:endParaRPr>
          </a:p>
        </p:txBody>
      </p:sp>
      <p:sp>
        <p:nvSpPr>
          <p:cNvPr id="845826" name="Rectangle 2"/>
          <p:cNvSpPr>
            <a:spLocks noGrp="1" noChangeArrowheads="1"/>
          </p:cNvSpPr>
          <p:nvPr>
            <p:ph type="title"/>
          </p:nvPr>
        </p:nvSpPr>
        <p:spPr>
          <a:xfrm>
            <a:off x="7388225" y="1066800"/>
            <a:ext cx="2057400" cy="396875"/>
          </a:xfrm>
        </p:spPr>
        <p:txBody>
          <a:bodyPr>
            <a:normAutofit fontScale="90000"/>
          </a:bodyPr>
          <a:lstStyle/>
          <a:p>
            <a:r>
              <a:rPr lang="en-US" altLang="en-US">
                <a:solidFill>
                  <a:schemeClr val="bg1"/>
                </a:solidFill>
              </a:rPr>
              <a:t>Outline</a:t>
            </a:r>
          </a:p>
        </p:txBody>
      </p:sp>
      <p:sp>
        <p:nvSpPr>
          <p:cNvPr id="845827" name="Rectangle 3"/>
          <p:cNvSpPr>
            <a:spLocks noGrp="1" noChangeArrowheads="1"/>
          </p:cNvSpPr>
          <p:nvPr>
            <p:ph type="body" sz="half" idx="1"/>
          </p:nvPr>
        </p:nvSpPr>
        <p:spPr>
          <a:xfrm>
            <a:off x="7467600" y="1982788"/>
            <a:ext cx="1981200" cy="752475"/>
          </a:xfrm>
          <a:noFill/>
        </p:spPr>
        <p:txBody>
          <a:bodyPr>
            <a:normAutofit fontScale="62500" lnSpcReduction="20000"/>
          </a:bodyPr>
          <a:lstStyle/>
          <a:p>
            <a:r>
              <a:rPr lang="en-US" altLang="en-US">
                <a:solidFill>
                  <a:schemeClr val="bg1"/>
                </a:solidFill>
              </a:rPr>
              <a:t>MergeSort.java</a:t>
            </a:r>
          </a:p>
          <a:p>
            <a:r>
              <a:rPr lang="en-US" altLang="en-US" sz="1600" b="0">
                <a:solidFill>
                  <a:schemeClr val="bg1"/>
                </a:solidFill>
                <a:latin typeface="Times New Roman" panose="02020603050405020304" pitchFamily="18" charset="0"/>
              </a:rPr>
              <a:t>(4 of 5)</a:t>
            </a:r>
          </a:p>
        </p:txBody>
      </p:sp>
      <p:graphicFrame>
        <p:nvGraphicFramePr>
          <p:cNvPr id="845828" name="Object 4"/>
          <p:cNvGraphicFramePr>
            <a:graphicFrameLocks noChangeAspect="1"/>
          </p:cNvGraphicFramePr>
          <p:nvPr>
            <p:ph sz="half" idx="2"/>
            <p:extLst>
              <p:ext uri="{D42A27DB-BD31-4B8C-83A1-F6EECF244321}">
                <p14:modId xmlns:p14="http://schemas.microsoft.com/office/powerpoint/2010/main" val="1605835845"/>
              </p:ext>
            </p:extLst>
          </p:nvPr>
        </p:nvGraphicFramePr>
        <p:xfrm>
          <a:off x="301625" y="914400"/>
          <a:ext cx="7129463" cy="4151313"/>
        </p:xfrm>
        <a:graphic>
          <a:graphicData uri="http://schemas.openxmlformats.org/presentationml/2006/ole">
            <mc:AlternateContent xmlns:mc="http://schemas.openxmlformats.org/markup-compatibility/2006">
              <mc:Choice xmlns:v="urn:schemas-microsoft-com:vml" Requires="v">
                <p:oleObj spid="_x0000_s24585" name="Document" r:id="rId3" imgW="7069809" imgH="4117094" progId="Word.Document.8">
                  <p:embed/>
                </p:oleObj>
              </mc:Choice>
              <mc:Fallback>
                <p:oleObj name="Document" r:id="rId3" imgW="7069809" imgH="4117094"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625" y="914400"/>
                        <a:ext cx="7129463" cy="415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45842" name="Group 18"/>
          <p:cNvGrpSpPr>
            <a:grpSpLocks/>
          </p:cNvGrpSpPr>
          <p:nvPr/>
        </p:nvGrpSpPr>
        <p:grpSpPr bwMode="auto">
          <a:xfrm>
            <a:off x="3273425" y="949325"/>
            <a:ext cx="5029200" cy="369888"/>
            <a:chOff x="1872" y="22"/>
            <a:chExt cx="3168" cy="233"/>
          </a:xfrm>
        </p:grpSpPr>
        <p:sp>
          <p:nvSpPr>
            <p:cNvPr id="845832" name="Text Box 8"/>
            <p:cNvSpPr txBox="1">
              <a:spLocks noChangeArrowheads="1"/>
            </p:cNvSpPr>
            <p:nvPr/>
          </p:nvSpPr>
          <p:spPr bwMode="auto">
            <a:xfrm>
              <a:off x="3072" y="22"/>
              <a:ext cx="1968" cy="233"/>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spcAft>
                  <a:spcPct val="0"/>
                </a:spcAft>
                <a:buClrTx/>
              </a:pPr>
              <a:r>
                <a:rPr lang="en-US" altLang="en-US">
                  <a:solidFill>
                    <a:schemeClr val="bg1"/>
                  </a:solidFill>
                  <a:latin typeface="Times New Roman" panose="02020603050405020304" pitchFamily="18" charset="0"/>
                </a:rPr>
                <a:t>If left array is empty</a:t>
              </a:r>
              <a:endParaRPr lang="en-US" altLang="en-US">
                <a:solidFill>
                  <a:schemeClr val="bg1"/>
                </a:solidFill>
                <a:latin typeface="Lucida Console" panose="020B0609040504020204" pitchFamily="49" charset="0"/>
              </a:endParaRPr>
            </a:p>
          </p:txBody>
        </p:sp>
        <p:sp>
          <p:nvSpPr>
            <p:cNvPr id="845833" name="Line 9"/>
            <p:cNvSpPr>
              <a:spLocks noChangeShapeType="1"/>
            </p:cNvSpPr>
            <p:nvPr/>
          </p:nvSpPr>
          <p:spPr bwMode="auto">
            <a:xfrm flipH="1">
              <a:off x="1872" y="140"/>
              <a:ext cx="1200" cy="5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solidFill>
                  <a:schemeClr val="bg1"/>
                </a:solidFill>
              </a:endParaRPr>
            </a:p>
          </p:txBody>
        </p:sp>
      </p:grpSp>
      <p:grpSp>
        <p:nvGrpSpPr>
          <p:cNvPr id="845843" name="Group 19"/>
          <p:cNvGrpSpPr>
            <a:grpSpLocks/>
          </p:cNvGrpSpPr>
          <p:nvPr/>
        </p:nvGrpSpPr>
        <p:grpSpPr bwMode="auto">
          <a:xfrm>
            <a:off x="3806825" y="1371600"/>
            <a:ext cx="4495800" cy="457200"/>
            <a:chOff x="2208" y="288"/>
            <a:chExt cx="2832" cy="288"/>
          </a:xfrm>
        </p:grpSpPr>
        <p:sp>
          <p:nvSpPr>
            <p:cNvPr id="845836" name="Text Box 12"/>
            <p:cNvSpPr txBox="1">
              <a:spLocks noChangeArrowheads="1"/>
            </p:cNvSpPr>
            <p:nvPr/>
          </p:nvSpPr>
          <p:spPr bwMode="auto">
            <a:xfrm>
              <a:off x="3072" y="288"/>
              <a:ext cx="1968" cy="233"/>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spcAft>
                  <a:spcPct val="0"/>
                </a:spcAft>
                <a:buClrTx/>
              </a:pPr>
              <a:r>
                <a:rPr lang="en-US" altLang="en-US">
                  <a:solidFill>
                    <a:schemeClr val="bg1"/>
                  </a:solidFill>
                  <a:latin typeface="Times New Roman" panose="02020603050405020304" pitchFamily="18" charset="0"/>
                </a:rPr>
                <a:t>Fill with elements of right array</a:t>
              </a:r>
              <a:endParaRPr lang="en-US" altLang="en-US">
                <a:solidFill>
                  <a:schemeClr val="bg1"/>
                </a:solidFill>
                <a:latin typeface="Lucida Console" panose="020B0609040504020204" pitchFamily="49" charset="0"/>
              </a:endParaRPr>
            </a:p>
          </p:txBody>
        </p:sp>
        <p:sp>
          <p:nvSpPr>
            <p:cNvPr id="845837" name="Line 13"/>
            <p:cNvSpPr>
              <a:spLocks noChangeShapeType="1"/>
            </p:cNvSpPr>
            <p:nvPr/>
          </p:nvSpPr>
          <p:spPr bwMode="auto">
            <a:xfrm flipH="1">
              <a:off x="2208" y="406"/>
              <a:ext cx="864" cy="17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solidFill>
                  <a:schemeClr val="bg1"/>
                </a:solidFill>
              </a:endParaRPr>
            </a:p>
          </p:txBody>
        </p:sp>
      </p:grpSp>
      <p:grpSp>
        <p:nvGrpSpPr>
          <p:cNvPr id="845844" name="Group 20"/>
          <p:cNvGrpSpPr>
            <a:grpSpLocks/>
          </p:cNvGrpSpPr>
          <p:nvPr/>
        </p:nvGrpSpPr>
        <p:grpSpPr bwMode="auto">
          <a:xfrm>
            <a:off x="3044825" y="1828801"/>
            <a:ext cx="5257800" cy="369888"/>
            <a:chOff x="1728" y="576"/>
            <a:chExt cx="3312" cy="233"/>
          </a:xfrm>
        </p:grpSpPr>
        <p:sp>
          <p:nvSpPr>
            <p:cNvPr id="845840" name="Text Box 16"/>
            <p:cNvSpPr txBox="1">
              <a:spLocks noChangeArrowheads="1"/>
            </p:cNvSpPr>
            <p:nvPr/>
          </p:nvSpPr>
          <p:spPr bwMode="auto">
            <a:xfrm>
              <a:off x="3072" y="576"/>
              <a:ext cx="1968" cy="233"/>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spcAft>
                  <a:spcPct val="0"/>
                </a:spcAft>
                <a:buClrTx/>
              </a:pPr>
              <a:r>
                <a:rPr lang="en-US" altLang="en-US" dirty="0">
                  <a:solidFill>
                    <a:schemeClr val="bg1"/>
                  </a:solidFill>
                  <a:latin typeface="Times New Roman" panose="02020603050405020304" pitchFamily="18" charset="0"/>
                </a:rPr>
                <a:t>If right array is empty</a:t>
              </a:r>
              <a:endParaRPr lang="en-US" altLang="en-US" dirty="0">
                <a:solidFill>
                  <a:schemeClr val="bg1"/>
                </a:solidFill>
                <a:latin typeface="Lucida Console" panose="020B0609040504020204" pitchFamily="49" charset="0"/>
              </a:endParaRPr>
            </a:p>
          </p:txBody>
        </p:sp>
        <p:sp>
          <p:nvSpPr>
            <p:cNvPr id="845841" name="Line 17"/>
            <p:cNvSpPr>
              <a:spLocks noChangeShapeType="1"/>
            </p:cNvSpPr>
            <p:nvPr/>
          </p:nvSpPr>
          <p:spPr bwMode="auto">
            <a:xfrm flipH="1">
              <a:off x="1728" y="694"/>
              <a:ext cx="1344" cy="26"/>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solidFill>
                  <a:schemeClr val="bg1"/>
                </a:solidFill>
              </a:endParaRPr>
            </a:p>
          </p:txBody>
        </p:sp>
      </p:grpSp>
      <p:grpSp>
        <p:nvGrpSpPr>
          <p:cNvPr id="845848" name="Group 24"/>
          <p:cNvGrpSpPr>
            <a:grpSpLocks/>
          </p:cNvGrpSpPr>
          <p:nvPr/>
        </p:nvGrpSpPr>
        <p:grpSpPr bwMode="auto">
          <a:xfrm>
            <a:off x="3273425" y="2209800"/>
            <a:ext cx="5029200" cy="457200"/>
            <a:chOff x="1872" y="816"/>
            <a:chExt cx="3168" cy="288"/>
          </a:xfrm>
        </p:grpSpPr>
        <p:sp>
          <p:nvSpPr>
            <p:cNvPr id="845846" name="Text Box 22"/>
            <p:cNvSpPr txBox="1">
              <a:spLocks noChangeArrowheads="1"/>
            </p:cNvSpPr>
            <p:nvPr/>
          </p:nvSpPr>
          <p:spPr bwMode="auto">
            <a:xfrm>
              <a:off x="3072" y="816"/>
              <a:ext cx="1968" cy="233"/>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spcAft>
                  <a:spcPct val="0"/>
                </a:spcAft>
                <a:buClrTx/>
              </a:pPr>
              <a:r>
                <a:rPr lang="en-US" altLang="en-US">
                  <a:solidFill>
                    <a:schemeClr val="bg1"/>
                  </a:solidFill>
                  <a:latin typeface="Times New Roman" panose="02020603050405020304" pitchFamily="18" charset="0"/>
                </a:rPr>
                <a:t>Fill with elements of left array</a:t>
              </a:r>
              <a:endParaRPr lang="en-US" altLang="en-US">
                <a:solidFill>
                  <a:schemeClr val="bg1"/>
                </a:solidFill>
                <a:latin typeface="Lucida Console" panose="020B0609040504020204" pitchFamily="49" charset="0"/>
              </a:endParaRPr>
            </a:p>
          </p:txBody>
        </p:sp>
        <p:sp>
          <p:nvSpPr>
            <p:cNvPr id="845847" name="Line 23"/>
            <p:cNvSpPr>
              <a:spLocks noChangeShapeType="1"/>
            </p:cNvSpPr>
            <p:nvPr/>
          </p:nvSpPr>
          <p:spPr bwMode="auto">
            <a:xfrm flipH="1">
              <a:off x="1872" y="934"/>
              <a:ext cx="1200" cy="17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solidFill>
                  <a:schemeClr val="bg1"/>
                </a:solidFill>
              </a:endParaRPr>
            </a:p>
          </p:txBody>
        </p:sp>
      </p:grpSp>
      <p:grpSp>
        <p:nvGrpSpPr>
          <p:cNvPr id="845852" name="Group 28"/>
          <p:cNvGrpSpPr>
            <a:grpSpLocks/>
          </p:cNvGrpSpPr>
          <p:nvPr/>
        </p:nvGrpSpPr>
        <p:grpSpPr bwMode="auto">
          <a:xfrm>
            <a:off x="3502025" y="3581402"/>
            <a:ext cx="4800600" cy="722313"/>
            <a:chOff x="2016" y="1680"/>
            <a:chExt cx="3024" cy="455"/>
          </a:xfrm>
        </p:grpSpPr>
        <p:sp>
          <p:nvSpPr>
            <p:cNvPr id="845850" name="Text Box 26"/>
            <p:cNvSpPr txBox="1">
              <a:spLocks noChangeArrowheads="1"/>
            </p:cNvSpPr>
            <p:nvPr/>
          </p:nvSpPr>
          <p:spPr bwMode="auto">
            <a:xfrm>
              <a:off x="3072" y="1728"/>
              <a:ext cx="1968" cy="407"/>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spcAft>
                  <a:spcPct val="0"/>
                </a:spcAft>
                <a:buClrTx/>
              </a:pPr>
              <a:r>
                <a:rPr lang="en-US" altLang="en-US">
                  <a:solidFill>
                    <a:schemeClr val="bg1"/>
                  </a:solidFill>
                  <a:latin typeface="Times New Roman" panose="02020603050405020304" pitchFamily="18" charset="0"/>
                </a:rPr>
                <a:t>Copy values back to original array</a:t>
              </a:r>
              <a:endParaRPr lang="en-US" altLang="en-US">
                <a:solidFill>
                  <a:schemeClr val="bg1"/>
                </a:solidFill>
                <a:latin typeface="Lucida Console" panose="020B0609040504020204" pitchFamily="49" charset="0"/>
              </a:endParaRPr>
            </a:p>
          </p:txBody>
        </p:sp>
        <p:sp>
          <p:nvSpPr>
            <p:cNvPr id="845851" name="Line 27"/>
            <p:cNvSpPr>
              <a:spLocks noChangeShapeType="1"/>
            </p:cNvSpPr>
            <p:nvPr/>
          </p:nvSpPr>
          <p:spPr bwMode="auto">
            <a:xfrm flipH="1" flipV="1">
              <a:off x="2016" y="1680"/>
              <a:ext cx="1056" cy="166"/>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solidFill>
                  <a:schemeClr val="bg1"/>
                </a:solidFill>
              </a:endParaRPr>
            </a:p>
          </p:txBody>
        </p:sp>
      </p:grpSp>
    </p:spTree>
    <p:extLst>
      <p:ext uri="{BB962C8B-B14F-4D97-AF65-F5344CB8AC3E}">
        <p14:creationId xmlns:p14="http://schemas.microsoft.com/office/powerpoint/2010/main" val="32511828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6CD293F-690F-4421-A19A-BB88CD6F3EA7}" type="slidenum">
              <a:rPr lang="en-US" altLang="en-US"/>
              <a:pPr/>
              <a:t>25</a:t>
            </a:fld>
            <a:endParaRPr lang="en-US" altLang="en-US"/>
          </a:p>
        </p:txBody>
      </p:sp>
      <p:sp>
        <p:nvSpPr>
          <p:cNvPr id="900098" name="Rectangle 2"/>
          <p:cNvSpPr>
            <a:spLocks noGrp="1" noChangeArrowheads="1"/>
          </p:cNvSpPr>
          <p:nvPr>
            <p:ph type="title"/>
          </p:nvPr>
        </p:nvSpPr>
        <p:spPr>
          <a:noFill/>
          <a:ln/>
        </p:spPr>
        <p:txBody>
          <a:bodyPr/>
          <a:lstStyle/>
          <a:p>
            <a:r>
              <a:rPr lang="en-US" altLang="en-US"/>
              <a:t>Efficiency of Merge Sort?</a:t>
            </a:r>
          </a:p>
        </p:txBody>
      </p:sp>
      <p:sp>
        <p:nvSpPr>
          <p:cNvPr id="900099" name="Rectangle 3"/>
          <p:cNvSpPr>
            <a:spLocks noGrp="1" noChangeArrowheads="1"/>
          </p:cNvSpPr>
          <p:nvPr>
            <p:ph type="body" idx="1"/>
          </p:nvPr>
        </p:nvSpPr>
        <p:spPr>
          <a:xfrm>
            <a:off x="685800" y="1066800"/>
            <a:ext cx="8001000" cy="5211763"/>
          </a:xfrm>
        </p:spPr>
        <p:txBody>
          <a:bodyPr>
            <a:normAutofit fontScale="92500"/>
          </a:bodyPr>
          <a:lstStyle/>
          <a:p>
            <a:pPr>
              <a:lnSpc>
                <a:spcPct val="90000"/>
              </a:lnSpc>
            </a:pPr>
            <a:r>
              <a:rPr lang="en-US" altLang="en-US"/>
              <a:t>Uses the split approach </a:t>
            </a:r>
            <a:r>
              <a:rPr lang="en-US" altLang="en-US">
                <a:sym typeface="Wingdings" panose="05000000000000000000" pitchFamily="2" charset="2"/>
              </a:rPr>
              <a:t> </a:t>
            </a:r>
            <a:r>
              <a:rPr lang="en-US" altLang="en-US" i="1">
                <a:sym typeface="Wingdings" panose="05000000000000000000" pitchFamily="2" charset="2"/>
              </a:rPr>
              <a:t>log n  </a:t>
            </a:r>
            <a:r>
              <a:rPr lang="en-US" altLang="en-US">
                <a:sym typeface="Wingdings" panose="05000000000000000000" pitchFamily="2" charset="2"/>
              </a:rPr>
              <a:t>(doubling the size of the array requires an additional level)</a:t>
            </a:r>
            <a:endParaRPr lang="en-US" altLang="en-US"/>
          </a:p>
          <a:p>
            <a:pPr>
              <a:lnSpc>
                <a:spcPct val="90000"/>
              </a:lnSpc>
            </a:pPr>
            <a:r>
              <a:rPr lang="en-US" altLang="en-US"/>
              <a:t>Last merge requires </a:t>
            </a:r>
            <a:r>
              <a:rPr lang="en-US" altLang="en-US" i="1"/>
              <a:t>n</a:t>
            </a:r>
            <a:r>
              <a:rPr lang="en-US" altLang="en-US"/>
              <a:t> – 1 comparisons to merge entire array</a:t>
            </a:r>
          </a:p>
          <a:p>
            <a:pPr>
              <a:lnSpc>
                <a:spcPct val="90000"/>
              </a:lnSpc>
            </a:pPr>
            <a:r>
              <a:rPr lang="en-US" altLang="en-US"/>
              <a:t>Results in </a:t>
            </a:r>
            <a:r>
              <a:rPr lang="en-US" altLang="en-US" i="1"/>
              <a:t>O(n</a:t>
            </a:r>
            <a:r>
              <a:rPr lang="en-US" altLang="en-US"/>
              <a:t> log </a:t>
            </a:r>
            <a:r>
              <a:rPr lang="en-US" altLang="en-US" i="1"/>
              <a:t>n) for best worst and average cases</a:t>
            </a:r>
          </a:p>
          <a:p>
            <a:pPr>
              <a:lnSpc>
                <a:spcPct val="90000"/>
              </a:lnSpc>
            </a:pPr>
            <a:endParaRPr lang="en-US" altLang="en-US"/>
          </a:p>
          <a:p>
            <a:pPr>
              <a:lnSpc>
                <a:spcPct val="90000"/>
              </a:lnSpc>
            </a:pPr>
            <a:endParaRPr lang="en-US" altLang="en-US"/>
          </a:p>
          <a:p>
            <a:pPr>
              <a:lnSpc>
                <a:spcPct val="90000"/>
              </a:lnSpc>
            </a:pPr>
            <a:r>
              <a:rPr lang="en-US" altLang="en-US"/>
              <a:t>Downside is that it requires temporary array for the merge so may impact the system memory (especially for large arrays)</a:t>
            </a:r>
          </a:p>
          <a:p>
            <a:pPr lvl="1">
              <a:lnSpc>
                <a:spcPct val="90000"/>
              </a:lnSpc>
            </a:pPr>
            <a:endParaRPr lang="en-US" altLang="en-US" sz="2600" i="1"/>
          </a:p>
          <a:p>
            <a:pPr lvl="2">
              <a:lnSpc>
                <a:spcPct val="90000"/>
              </a:lnSpc>
            </a:pPr>
            <a:endParaRPr lang="en-US" altLang="en-US"/>
          </a:p>
        </p:txBody>
      </p:sp>
    </p:spTree>
    <p:extLst>
      <p:ext uri="{BB962C8B-B14F-4D97-AF65-F5344CB8AC3E}">
        <p14:creationId xmlns:p14="http://schemas.microsoft.com/office/powerpoint/2010/main" val="406430139"/>
      </p:ext>
    </p:extLst>
  </p:cSld>
  <p:clrMapOvr>
    <a:masterClrMapping/>
  </p:clrMapOvr>
  <p:transition advClick="0">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4B9F685-0508-4746-9BBB-4FB5F5B06FAB}" type="slidenum">
              <a:rPr lang="en-US" altLang="en-US"/>
              <a:pPr/>
              <a:t>26</a:t>
            </a:fld>
            <a:endParaRPr lang="en-US" altLang="en-US"/>
          </a:p>
        </p:txBody>
      </p:sp>
      <p:sp>
        <p:nvSpPr>
          <p:cNvPr id="921602" name="Rectangle 2"/>
          <p:cNvSpPr>
            <a:spLocks noGrp="1" noChangeArrowheads="1"/>
          </p:cNvSpPr>
          <p:nvPr>
            <p:ph type="title"/>
          </p:nvPr>
        </p:nvSpPr>
        <p:spPr/>
        <p:txBody>
          <a:bodyPr/>
          <a:lstStyle/>
          <a:p>
            <a:r>
              <a:rPr lang="en-US" altLang="en-US" u="sng" dirty="0" smtClean="0"/>
              <a:t>Quicksort (Lab 24)</a:t>
            </a:r>
            <a:endParaRPr lang="en-US" altLang="en-US" u="sng" dirty="0"/>
          </a:p>
        </p:txBody>
      </p:sp>
      <p:sp>
        <p:nvSpPr>
          <p:cNvPr id="921603" name="Rectangle 3"/>
          <p:cNvSpPr>
            <a:spLocks noGrp="1" noChangeArrowheads="1"/>
          </p:cNvSpPr>
          <p:nvPr>
            <p:ph type="body" idx="1"/>
          </p:nvPr>
        </p:nvSpPr>
        <p:spPr>
          <a:xfrm>
            <a:off x="685800" y="1066800"/>
            <a:ext cx="8001000" cy="4525963"/>
          </a:xfrm>
        </p:spPr>
        <p:txBody>
          <a:bodyPr>
            <a:normAutofit fontScale="92500" lnSpcReduction="20000"/>
          </a:bodyPr>
          <a:lstStyle/>
          <a:p>
            <a:pPr>
              <a:lnSpc>
                <a:spcPct val="90000"/>
              </a:lnSpc>
            </a:pPr>
            <a:r>
              <a:rPr lang="en-US" altLang="en-US"/>
              <a:t>Quicksort</a:t>
            </a:r>
          </a:p>
          <a:p>
            <a:pPr lvl="1">
              <a:lnSpc>
                <a:spcPct val="90000"/>
              </a:lnSpc>
            </a:pPr>
            <a:r>
              <a:rPr lang="en-US" altLang="en-US"/>
              <a:t>Similar to Mergesort:  Separate into 2 parts, Recursive calls</a:t>
            </a:r>
          </a:p>
          <a:p>
            <a:pPr lvl="1">
              <a:lnSpc>
                <a:spcPct val="90000"/>
              </a:lnSpc>
            </a:pPr>
            <a:endParaRPr lang="en-US" altLang="en-US"/>
          </a:p>
          <a:p>
            <a:pPr lvl="1">
              <a:lnSpc>
                <a:spcPct val="90000"/>
              </a:lnSpc>
            </a:pPr>
            <a:r>
              <a:rPr lang="en-US" altLang="en-US"/>
              <a:t>Partition the array based on a “pivot”.  We want to get all the elements that are larger than the pivot value to the right side of the array and all the values smaller to the left side of the array</a:t>
            </a:r>
          </a:p>
          <a:p>
            <a:pPr lvl="1">
              <a:lnSpc>
                <a:spcPct val="90000"/>
              </a:lnSpc>
            </a:pPr>
            <a:r>
              <a:rPr lang="en-US" altLang="en-US"/>
              <a:t>Assign the pivot (randomly, but usually assigned to the end or the middle), left, and right pointers</a:t>
            </a:r>
          </a:p>
          <a:p>
            <a:pPr lvl="1">
              <a:lnSpc>
                <a:spcPct val="90000"/>
              </a:lnSpc>
            </a:pPr>
            <a:r>
              <a:rPr lang="en-US" altLang="en-US"/>
              <a:t>Do quicksort on the subarray to the left of the pivot value</a:t>
            </a:r>
          </a:p>
          <a:p>
            <a:pPr lvl="1">
              <a:lnSpc>
                <a:spcPct val="90000"/>
              </a:lnSpc>
            </a:pPr>
            <a:r>
              <a:rPr lang="en-US" altLang="en-US"/>
              <a:t>Do quicksort on the subarray to the right of the pivot value</a:t>
            </a:r>
          </a:p>
          <a:p>
            <a:pPr lvl="1">
              <a:lnSpc>
                <a:spcPct val="90000"/>
              </a:lnSpc>
            </a:pPr>
            <a:endParaRPr lang="en-US" altLang="en-US"/>
          </a:p>
          <a:p>
            <a:pPr lvl="1">
              <a:lnSpc>
                <a:spcPct val="90000"/>
              </a:lnSpc>
            </a:pPr>
            <a:endParaRPr lang="en-US" altLang="en-US"/>
          </a:p>
          <a:p>
            <a:pPr>
              <a:lnSpc>
                <a:spcPct val="90000"/>
              </a:lnSpc>
            </a:pPr>
            <a:endParaRPr lang="en-US" altLang="en-US"/>
          </a:p>
        </p:txBody>
      </p:sp>
    </p:spTree>
    <p:extLst>
      <p:ext uri="{BB962C8B-B14F-4D97-AF65-F5344CB8AC3E}">
        <p14:creationId xmlns:p14="http://schemas.microsoft.com/office/powerpoint/2010/main" val="2693845895"/>
      </p:ext>
    </p:extLst>
  </p:cSld>
  <p:clrMapOvr>
    <a:masterClrMapping/>
  </p:clrMapOvr>
  <p:transition advClick="0">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lide Number Placeholder 3"/>
          <p:cNvSpPr>
            <a:spLocks noGrp="1"/>
          </p:cNvSpPr>
          <p:nvPr>
            <p:ph type="sldNum" sz="quarter" idx="10"/>
          </p:nvPr>
        </p:nvSpPr>
        <p:spPr/>
        <p:txBody>
          <a:bodyPr/>
          <a:lstStyle/>
          <a:p>
            <a:fld id="{04020365-C7C7-4A7B-AC22-CF1DABA0BCCF}" type="slidenum">
              <a:rPr lang="en-US" altLang="en-US"/>
              <a:pPr/>
              <a:t>27</a:t>
            </a:fld>
            <a:endParaRPr lang="en-US" altLang="en-US"/>
          </a:p>
        </p:txBody>
      </p:sp>
      <p:sp>
        <p:nvSpPr>
          <p:cNvPr id="922626" name="Rectangle 2"/>
          <p:cNvSpPr>
            <a:spLocks noGrp="1" noChangeArrowheads="1"/>
          </p:cNvSpPr>
          <p:nvPr>
            <p:ph type="title"/>
          </p:nvPr>
        </p:nvSpPr>
        <p:spPr>
          <a:xfrm>
            <a:off x="457200" y="-76200"/>
            <a:ext cx="8229600" cy="1143000"/>
          </a:xfrm>
        </p:spPr>
        <p:txBody>
          <a:bodyPr/>
          <a:lstStyle/>
          <a:p>
            <a:r>
              <a:rPr lang="en-US" altLang="en-US"/>
              <a:t>Example </a:t>
            </a:r>
          </a:p>
        </p:txBody>
      </p:sp>
      <p:sp>
        <p:nvSpPr>
          <p:cNvPr id="922627" name="Text Box 3"/>
          <p:cNvSpPr txBox="1">
            <a:spLocks noChangeArrowheads="1"/>
          </p:cNvSpPr>
          <p:nvPr/>
        </p:nvSpPr>
        <p:spPr bwMode="auto">
          <a:xfrm>
            <a:off x="1524000" y="14478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13</a:t>
            </a:r>
          </a:p>
        </p:txBody>
      </p:sp>
      <p:sp>
        <p:nvSpPr>
          <p:cNvPr id="922628" name="Text Box 4"/>
          <p:cNvSpPr txBox="1">
            <a:spLocks noChangeArrowheads="1"/>
          </p:cNvSpPr>
          <p:nvPr/>
        </p:nvSpPr>
        <p:spPr bwMode="auto">
          <a:xfrm>
            <a:off x="1981200" y="14478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 8</a:t>
            </a:r>
          </a:p>
        </p:txBody>
      </p:sp>
      <p:sp>
        <p:nvSpPr>
          <p:cNvPr id="922629" name="Text Box 5"/>
          <p:cNvSpPr txBox="1">
            <a:spLocks noChangeArrowheads="1"/>
          </p:cNvSpPr>
          <p:nvPr/>
        </p:nvSpPr>
        <p:spPr bwMode="auto">
          <a:xfrm>
            <a:off x="2438400" y="14478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20</a:t>
            </a:r>
          </a:p>
        </p:txBody>
      </p:sp>
      <p:sp>
        <p:nvSpPr>
          <p:cNvPr id="922630" name="Text Box 6"/>
          <p:cNvSpPr txBox="1">
            <a:spLocks noChangeArrowheads="1"/>
          </p:cNvSpPr>
          <p:nvPr/>
        </p:nvSpPr>
        <p:spPr bwMode="auto">
          <a:xfrm>
            <a:off x="2819400" y="14478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 1</a:t>
            </a:r>
          </a:p>
        </p:txBody>
      </p:sp>
      <p:sp>
        <p:nvSpPr>
          <p:cNvPr id="922631" name="Text Box 7"/>
          <p:cNvSpPr txBox="1">
            <a:spLocks noChangeArrowheads="1"/>
          </p:cNvSpPr>
          <p:nvPr/>
        </p:nvSpPr>
        <p:spPr bwMode="auto">
          <a:xfrm>
            <a:off x="5029200" y="990600"/>
            <a:ext cx="4114800" cy="625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Aft>
                <a:spcPct val="0"/>
              </a:spcAft>
              <a:defRPr>
                <a:solidFill>
                  <a:schemeClr val="tx1"/>
                </a:solidFill>
                <a:latin typeface="Arial" panose="020B0604020202020204" pitchFamily="34" charset="0"/>
              </a:defRPr>
            </a:lvl1pPr>
            <a:lvl2pPr marL="800100" indent="-342900">
              <a:spcAft>
                <a:spcPct val="0"/>
              </a:spcAft>
              <a:defRPr>
                <a:solidFill>
                  <a:schemeClr val="tx1"/>
                </a:solidFill>
                <a:latin typeface="Arial" panose="020B0604020202020204" pitchFamily="34" charset="0"/>
              </a:defRPr>
            </a:lvl2pPr>
            <a:lvl3pPr marL="1257300" indent="-342900">
              <a:spcAft>
                <a:spcPct val="0"/>
              </a:spcAft>
              <a:defRPr>
                <a:solidFill>
                  <a:schemeClr val="tx1"/>
                </a:solidFill>
                <a:latin typeface="Arial" panose="020B0604020202020204" pitchFamily="34" charset="0"/>
              </a:defRPr>
            </a:lvl3pPr>
            <a:lvl4pPr marL="1714500" indent="-342900">
              <a:spcAft>
                <a:spcPct val="0"/>
              </a:spcAft>
              <a:defRPr>
                <a:solidFill>
                  <a:schemeClr val="tx1"/>
                </a:solidFill>
                <a:latin typeface="Arial" panose="020B0604020202020204" pitchFamily="34" charset="0"/>
              </a:defRPr>
            </a:lvl4pPr>
            <a:lvl5pPr marL="2171700" indent="-342900">
              <a:spcAft>
                <a:spcPct val="0"/>
              </a:spcAft>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spcAft>
                <a:spcPct val="25000"/>
              </a:spcAft>
              <a:buFontTx/>
              <a:buAutoNum type="arabicPeriod"/>
            </a:pPr>
            <a:r>
              <a:rPr lang="en-US" altLang="en-US" sz="2400">
                <a:ea typeface="Times New Roman" panose="02020603050405020304" pitchFamily="18" charset="0"/>
                <a:cs typeface="AGaramond" pitchFamily="18" charset="0"/>
              </a:rPr>
              <a:t>Initial Array to sort</a:t>
            </a:r>
          </a:p>
          <a:p>
            <a:pPr>
              <a:spcAft>
                <a:spcPct val="25000"/>
              </a:spcAft>
              <a:buFontTx/>
              <a:buAutoNum type="arabicPeriod"/>
            </a:pPr>
            <a:r>
              <a:rPr lang="en-US" altLang="en-US" sz="2400">
                <a:ea typeface="Times New Roman" panose="02020603050405020304" pitchFamily="18" charset="0"/>
                <a:cs typeface="AGaramond" pitchFamily="18" charset="0"/>
              </a:rPr>
              <a:t>Assign left, right, pivot pointers</a:t>
            </a:r>
          </a:p>
          <a:p>
            <a:pPr>
              <a:spcAft>
                <a:spcPct val="25000"/>
              </a:spcAft>
              <a:buFontTx/>
              <a:buAutoNum type="arabicPeriod"/>
            </a:pPr>
            <a:r>
              <a:rPr lang="en-US" altLang="en-US" sz="2400">
                <a:ea typeface="Times New Roman" panose="02020603050405020304" pitchFamily="18" charset="0"/>
                <a:cs typeface="AGaramond" pitchFamily="18" charset="0"/>
              </a:rPr>
              <a:t>From the left pointer, find the first value that is larger than the pivot value.  Shift the left pointer until a larger value is found. </a:t>
            </a:r>
          </a:p>
          <a:p>
            <a:pPr>
              <a:spcAft>
                <a:spcPct val="25000"/>
              </a:spcAft>
              <a:buFontTx/>
              <a:buAutoNum type="arabicPeriod"/>
            </a:pPr>
            <a:r>
              <a:rPr lang="en-US" altLang="en-US" sz="2400">
                <a:ea typeface="Times New Roman" panose="02020603050405020304" pitchFamily="18" charset="0"/>
                <a:cs typeface="AGaramond" pitchFamily="18" charset="0"/>
              </a:rPr>
              <a:t>From the right pointer, find the first value that is smaller than the pivot value.  Shift the right pointer until a smaller value is found.</a:t>
            </a:r>
          </a:p>
          <a:p>
            <a:pPr>
              <a:spcAft>
                <a:spcPct val="25000"/>
              </a:spcAft>
              <a:buFontTx/>
              <a:buAutoNum type="arabicPeriod"/>
            </a:pPr>
            <a:endParaRPr lang="en-US" altLang="en-US" sz="2000">
              <a:ea typeface="Times New Roman" panose="02020603050405020304" pitchFamily="18" charset="0"/>
              <a:cs typeface="AGaramond" pitchFamily="18" charset="0"/>
            </a:endParaRPr>
          </a:p>
          <a:p>
            <a:pPr lvl="1">
              <a:spcAft>
                <a:spcPct val="25000"/>
              </a:spcAft>
            </a:pPr>
            <a:endParaRPr lang="en-US" altLang="en-US" sz="2000">
              <a:ea typeface="Times New Roman" panose="02020603050405020304" pitchFamily="18" charset="0"/>
              <a:cs typeface="AGaramond" pitchFamily="18" charset="0"/>
            </a:endParaRPr>
          </a:p>
        </p:txBody>
      </p:sp>
      <p:sp>
        <p:nvSpPr>
          <p:cNvPr id="922655" name="Text Box 31"/>
          <p:cNvSpPr txBox="1">
            <a:spLocks noChangeArrowheads="1"/>
          </p:cNvSpPr>
          <p:nvPr/>
        </p:nvSpPr>
        <p:spPr bwMode="auto">
          <a:xfrm>
            <a:off x="1066800" y="14478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12</a:t>
            </a:r>
          </a:p>
        </p:txBody>
      </p:sp>
      <p:sp>
        <p:nvSpPr>
          <p:cNvPr id="922656" name="Text Box 32"/>
          <p:cNvSpPr txBox="1">
            <a:spLocks noChangeArrowheads="1"/>
          </p:cNvSpPr>
          <p:nvPr/>
        </p:nvSpPr>
        <p:spPr bwMode="auto">
          <a:xfrm>
            <a:off x="609600" y="14478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 3</a:t>
            </a:r>
          </a:p>
        </p:txBody>
      </p:sp>
      <p:sp>
        <p:nvSpPr>
          <p:cNvPr id="922657" name="Text Box 33"/>
          <p:cNvSpPr txBox="1">
            <a:spLocks noChangeArrowheads="1"/>
          </p:cNvSpPr>
          <p:nvPr/>
        </p:nvSpPr>
        <p:spPr bwMode="auto">
          <a:xfrm>
            <a:off x="152400" y="14478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 4</a:t>
            </a:r>
          </a:p>
        </p:txBody>
      </p:sp>
      <p:sp>
        <p:nvSpPr>
          <p:cNvPr id="922658" name="Text Box 34"/>
          <p:cNvSpPr txBox="1">
            <a:spLocks noChangeArrowheads="1"/>
          </p:cNvSpPr>
          <p:nvPr/>
        </p:nvSpPr>
        <p:spPr bwMode="auto">
          <a:xfrm>
            <a:off x="3276600" y="14478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15</a:t>
            </a:r>
          </a:p>
        </p:txBody>
      </p:sp>
      <p:sp>
        <p:nvSpPr>
          <p:cNvPr id="922659" name="Text Box 35"/>
          <p:cNvSpPr txBox="1">
            <a:spLocks noChangeArrowheads="1"/>
          </p:cNvSpPr>
          <p:nvPr/>
        </p:nvSpPr>
        <p:spPr bwMode="auto">
          <a:xfrm>
            <a:off x="3886200" y="14478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7</a:t>
            </a:r>
          </a:p>
        </p:txBody>
      </p:sp>
      <p:sp>
        <p:nvSpPr>
          <p:cNvPr id="922660" name="Line 36"/>
          <p:cNvSpPr>
            <a:spLocks noChangeShapeType="1"/>
          </p:cNvSpPr>
          <p:nvPr/>
        </p:nvSpPr>
        <p:spPr bwMode="auto">
          <a:xfrm>
            <a:off x="457200" y="1066800"/>
            <a:ext cx="0" cy="38100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2661" name="Text Box 37"/>
          <p:cNvSpPr txBox="1">
            <a:spLocks noChangeArrowheads="1"/>
          </p:cNvSpPr>
          <p:nvPr/>
        </p:nvSpPr>
        <p:spPr bwMode="auto">
          <a:xfrm>
            <a:off x="228600" y="762000"/>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Aft>
                <a:spcPct val="25000"/>
              </a:spcAft>
            </a:pPr>
            <a:r>
              <a:rPr lang="en-US" altLang="en-US">
                <a:ea typeface="Times New Roman" panose="02020603050405020304" pitchFamily="18" charset="0"/>
                <a:cs typeface="AGaramond" pitchFamily="18" charset="0"/>
              </a:rPr>
              <a:t>left</a:t>
            </a:r>
          </a:p>
        </p:txBody>
      </p:sp>
      <p:sp>
        <p:nvSpPr>
          <p:cNvPr id="922662" name="Line 38"/>
          <p:cNvSpPr>
            <a:spLocks noChangeShapeType="1"/>
          </p:cNvSpPr>
          <p:nvPr/>
        </p:nvSpPr>
        <p:spPr bwMode="auto">
          <a:xfrm>
            <a:off x="458788" y="1066800"/>
            <a:ext cx="0" cy="38100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2663" name="Text Box 39"/>
          <p:cNvSpPr txBox="1">
            <a:spLocks noChangeArrowheads="1"/>
          </p:cNvSpPr>
          <p:nvPr/>
        </p:nvSpPr>
        <p:spPr bwMode="auto">
          <a:xfrm>
            <a:off x="230188" y="762000"/>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Aft>
                <a:spcPct val="25000"/>
              </a:spcAft>
            </a:pPr>
            <a:r>
              <a:rPr lang="en-US" altLang="en-US">
                <a:ea typeface="Times New Roman" panose="02020603050405020304" pitchFamily="18" charset="0"/>
                <a:cs typeface="AGaramond" pitchFamily="18" charset="0"/>
              </a:rPr>
              <a:t>left</a:t>
            </a:r>
          </a:p>
        </p:txBody>
      </p:sp>
      <p:sp>
        <p:nvSpPr>
          <p:cNvPr id="922664" name="Line 40"/>
          <p:cNvSpPr>
            <a:spLocks noChangeShapeType="1"/>
          </p:cNvSpPr>
          <p:nvPr/>
        </p:nvSpPr>
        <p:spPr bwMode="auto">
          <a:xfrm>
            <a:off x="3582988" y="1066800"/>
            <a:ext cx="0" cy="38100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2665" name="Text Box 41"/>
          <p:cNvSpPr txBox="1">
            <a:spLocks noChangeArrowheads="1"/>
          </p:cNvSpPr>
          <p:nvPr/>
        </p:nvSpPr>
        <p:spPr bwMode="auto">
          <a:xfrm>
            <a:off x="3354388" y="762000"/>
            <a:ext cx="5794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Aft>
                <a:spcPct val="25000"/>
              </a:spcAft>
            </a:pPr>
            <a:r>
              <a:rPr lang="en-US" altLang="en-US">
                <a:ea typeface="Times New Roman" panose="02020603050405020304" pitchFamily="18" charset="0"/>
                <a:cs typeface="AGaramond" pitchFamily="18" charset="0"/>
              </a:rPr>
              <a:t>right</a:t>
            </a:r>
          </a:p>
        </p:txBody>
      </p:sp>
      <p:sp>
        <p:nvSpPr>
          <p:cNvPr id="922666" name="Line 42"/>
          <p:cNvSpPr>
            <a:spLocks noChangeShapeType="1"/>
          </p:cNvSpPr>
          <p:nvPr/>
        </p:nvSpPr>
        <p:spPr bwMode="auto">
          <a:xfrm>
            <a:off x="4116388" y="1066800"/>
            <a:ext cx="0" cy="38100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2667" name="Text Box 43"/>
          <p:cNvSpPr txBox="1">
            <a:spLocks noChangeArrowheads="1"/>
          </p:cNvSpPr>
          <p:nvPr/>
        </p:nvSpPr>
        <p:spPr bwMode="auto">
          <a:xfrm>
            <a:off x="3887788" y="762000"/>
            <a:ext cx="6127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Aft>
                <a:spcPct val="25000"/>
              </a:spcAft>
            </a:pPr>
            <a:r>
              <a:rPr lang="en-US" altLang="en-US">
                <a:ea typeface="Times New Roman" panose="02020603050405020304" pitchFamily="18" charset="0"/>
                <a:cs typeface="AGaramond" pitchFamily="18" charset="0"/>
              </a:rPr>
              <a:t>pivot</a:t>
            </a:r>
          </a:p>
        </p:txBody>
      </p:sp>
      <p:sp>
        <p:nvSpPr>
          <p:cNvPr id="922668" name="Text Box 44"/>
          <p:cNvSpPr txBox="1">
            <a:spLocks noChangeArrowheads="1"/>
          </p:cNvSpPr>
          <p:nvPr/>
        </p:nvSpPr>
        <p:spPr bwMode="auto">
          <a:xfrm>
            <a:off x="1524000" y="31242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13</a:t>
            </a:r>
          </a:p>
        </p:txBody>
      </p:sp>
      <p:sp>
        <p:nvSpPr>
          <p:cNvPr id="922669" name="Text Box 45"/>
          <p:cNvSpPr txBox="1">
            <a:spLocks noChangeArrowheads="1"/>
          </p:cNvSpPr>
          <p:nvPr/>
        </p:nvSpPr>
        <p:spPr bwMode="auto">
          <a:xfrm>
            <a:off x="1981200" y="31242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 8</a:t>
            </a:r>
          </a:p>
        </p:txBody>
      </p:sp>
      <p:sp>
        <p:nvSpPr>
          <p:cNvPr id="922670" name="Text Box 46"/>
          <p:cNvSpPr txBox="1">
            <a:spLocks noChangeArrowheads="1"/>
          </p:cNvSpPr>
          <p:nvPr/>
        </p:nvSpPr>
        <p:spPr bwMode="auto">
          <a:xfrm>
            <a:off x="2438400" y="31242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20</a:t>
            </a:r>
          </a:p>
        </p:txBody>
      </p:sp>
      <p:sp>
        <p:nvSpPr>
          <p:cNvPr id="922671" name="Text Box 47"/>
          <p:cNvSpPr txBox="1">
            <a:spLocks noChangeArrowheads="1"/>
          </p:cNvSpPr>
          <p:nvPr/>
        </p:nvSpPr>
        <p:spPr bwMode="auto">
          <a:xfrm>
            <a:off x="2819400" y="31242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 1</a:t>
            </a:r>
          </a:p>
        </p:txBody>
      </p:sp>
      <p:sp>
        <p:nvSpPr>
          <p:cNvPr id="922672" name="Text Box 48"/>
          <p:cNvSpPr txBox="1">
            <a:spLocks noChangeArrowheads="1"/>
          </p:cNvSpPr>
          <p:nvPr/>
        </p:nvSpPr>
        <p:spPr bwMode="auto">
          <a:xfrm>
            <a:off x="1066800" y="31242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12</a:t>
            </a:r>
          </a:p>
        </p:txBody>
      </p:sp>
      <p:sp>
        <p:nvSpPr>
          <p:cNvPr id="922673" name="Text Box 49"/>
          <p:cNvSpPr txBox="1">
            <a:spLocks noChangeArrowheads="1"/>
          </p:cNvSpPr>
          <p:nvPr/>
        </p:nvSpPr>
        <p:spPr bwMode="auto">
          <a:xfrm>
            <a:off x="609600" y="31242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 3</a:t>
            </a:r>
          </a:p>
        </p:txBody>
      </p:sp>
      <p:sp>
        <p:nvSpPr>
          <p:cNvPr id="922674" name="Text Box 50"/>
          <p:cNvSpPr txBox="1">
            <a:spLocks noChangeArrowheads="1"/>
          </p:cNvSpPr>
          <p:nvPr/>
        </p:nvSpPr>
        <p:spPr bwMode="auto">
          <a:xfrm>
            <a:off x="152400" y="31242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 4</a:t>
            </a:r>
          </a:p>
        </p:txBody>
      </p:sp>
      <p:sp>
        <p:nvSpPr>
          <p:cNvPr id="922675" name="Text Box 51"/>
          <p:cNvSpPr txBox="1">
            <a:spLocks noChangeArrowheads="1"/>
          </p:cNvSpPr>
          <p:nvPr/>
        </p:nvSpPr>
        <p:spPr bwMode="auto">
          <a:xfrm>
            <a:off x="3276600" y="31242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15</a:t>
            </a:r>
          </a:p>
        </p:txBody>
      </p:sp>
      <p:sp>
        <p:nvSpPr>
          <p:cNvPr id="922676" name="Text Box 52"/>
          <p:cNvSpPr txBox="1">
            <a:spLocks noChangeArrowheads="1"/>
          </p:cNvSpPr>
          <p:nvPr/>
        </p:nvSpPr>
        <p:spPr bwMode="auto">
          <a:xfrm>
            <a:off x="3886200" y="31242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7</a:t>
            </a:r>
          </a:p>
        </p:txBody>
      </p:sp>
      <p:sp>
        <p:nvSpPr>
          <p:cNvPr id="922677" name="Line 53"/>
          <p:cNvSpPr>
            <a:spLocks noChangeShapeType="1"/>
          </p:cNvSpPr>
          <p:nvPr/>
        </p:nvSpPr>
        <p:spPr bwMode="auto">
          <a:xfrm>
            <a:off x="1371600" y="2743200"/>
            <a:ext cx="0" cy="38100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2678" name="Text Box 54"/>
          <p:cNvSpPr txBox="1">
            <a:spLocks noChangeArrowheads="1"/>
          </p:cNvSpPr>
          <p:nvPr/>
        </p:nvSpPr>
        <p:spPr bwMode="auto">
          <a:xfrm>
            <a:off x="1143000" y="2438400"/>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Aft>
                <a:spcPct val="25000"/>
              </a:spcAft>
            </a:pPr>
            <a:r>
              <a:rPr lang="en-US" altLang="en-US">
                <a:ea typeface="Times New Roman" panose="02020603050405020304" pitchFamily="18" charset="0"/>
                <a:cs typeface="AGaramond" pitchFamily="18" charset="0"/>
              </a:rPr>
              <a:t>left</a:t>
            </a:r>
          </a:p>
        </p:txBody>
      </p:sp>
      <p:sp>
        <p:nvSpPr>
          <p:cNvPr id="922679" name="Line 55"/>
          <p:cNvSpPr>
            <a:spLocks noChangeShapeType="1"/>
          </p:cNvSpPr>
          <p:nvPr/>
        </p:nvSpPr>
        <p:spPr bwMode="auto">
          <a:xfrm>
            <a:off x="1373188" y="2743200"/>
            <a:ext cx="0" cy="38100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2680" name="Text Box 56"/>
          <p:cNvSpPr txBox="1">
            <a:spLocks noChangeArrowheads="1"/>
          </p:cNvSpPr>
          <p:nvPr/>
        </p:nvSpPr>
        <p:spPr bwMode="auto">
          <a:xfrm>
            <a:off x="1144588" y="2438400"/>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Aft>
                <a:spcPct val="25000"/>
              </a:spcAft>
            </a:pPr>
            <a:r>
              <a:rPr lang="en-US" altLang="en-US">
                <a:ea typeface="Times New Roman" panose="02020603050405020304" pitchFamily="18" charset="0"/>
                <a:cs typeface="AGaramond" pitchFamily="18" charset="0"/>
              </a:rPr>
              <a:t>left</a:t>
            </a:r>
          </a:p>
        </p:txBody>
      </p:sp>
      <p:sp>
        <p:nvSpPr>
          <p:cNvPr id="922681" name="Line 57"/>
          <p:cNvSpPr>
            <a:spLocks noChangeShapeType="1"/>
          </p:cNvSpPr>
          <p:nvPr/>
        </p:nvSpPr>
        <p:spPr bwMode="auto">
          <a:xfrm>
            <a:off x="3582988" y="2743200"/>
            <a:ext cx="0" cy="38100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2682" name="Text Box 58"/>
          <p:cNvSpPr txBox="1">
            <a:spLocks noChangeArrowheads="1"/>
          </p:cNvSpPr>
          <p:nvPr/>
        </p:nvSpPr>
        <p:spPr bwMode="auto">
          <a:xfrm>
            <a:off x="3354388" y="2438400"/>
            <a:ext cx="5794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Aft>
                <a:spcPct val="25000"/>
              </a:spcAft>
            </a:pPr>
            <a:r>
              <a:rPr lang="en-US" altLang="en-US">
                <a:ea typeface="Times New Roman" panose="02020603050405020304" pitchFamily="18" charset="0"/>
                <a:cs typeface="AGaramond" pitchFamily="18" charset="0"/>
              </a:rPr>
              <a:t>right</a:t>
            </a:r>
          </a:p>
        </p:txBody>
      </p:sp>
      <p:sp>
        <p:nvSpPr>
          <p:cNvPr id="922683" name="Line 59"/>
          <p:cNvSpPr>
            <a:spLocks noChangeShapeType="1"/>
          </p:cNvSpPr>
          <p:nvPr/>
        </p:nvSpPr>
        <p:spPr bwMode="auto">
          <a:xfrm>
            <a:off x="4116388" y="2743200"/>
            <a:ext cx="0" cy="38100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2684" name="Text Box 60"/>
          <p:cNvSpPr txBox="1">
            <a:spLocks noChangeArrowheads="1"/>
          </p:cNvSpPr>
          <p:nvPr/>
        </p:nvSpPr>
        <p:spPr bwMode="auto">
          <a:xfrm>
            <a:off x="3887788" y="2438400"/>
            <a:ext cx="6127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Aft>
                <a:spcPct val="25000"/>
              </a:spcAft>
            </a:pPr>
            <a:r>
              <a:rPr lang="en-US" altLang="en-US">
                <a:ea typeface="Times New Roman" panose="02020603050405020304" pitchFamily="18" charset="0"/>
                <a:cs typeface="AGaramond" pitchFamily="18" charset="0"/>
              </a:rPr>
              <a:t>pivot</a:t>
            </a:r>
          </a:p>
        </p:txBody>
      </p:sp>
      <p:sp>
        <p:nvSpPr>
          <p:cNvPr id="922685" name="Text Box 61"/>
          <p:cNvSpPr txBox="1">
            <a:spLocks noChangeArrowheads="1"/>
          </p:cNvSpPr>
          <p:nvPr/>
        </p:nvSpPr>
        <p:spPr bwMode="auto">
          <a:xfrm>
            <a:off x="1524000" y="51816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13</a:t>
            </a:r>
          </a:p>
        </p:txBody>
      </p:sp>
      <p:sp>
        <p:nvSpPr>
          <p:cNvPr id="922686" name="Text Box 62"/>
          <p:cNvSpPr txBox="1">
            <a:spLocks noChangeArrowheads="1"/>
          </p:cNvSpPr>
          <p:nvPr/>
        </p:nvSpPr>
        <p:spPr bwMode="auto">
          <a:xfrm>
            <a:off x="1981200" y="51816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 8</a:t>
            </a:r>
          </a:p>
        </p:txBody>
      </p:sp>
      <p:sp>
        <p:nvSpPr>
          <p:cNvPr id="922687" name="Text Box 63"/>
          <p:cNvSpPr txBox="1">
            <a:spLocks noChangeArrowheads="1"/>
          </p:cNvSpPr>
          <p:nvPr/>
        </p:nvSpPr>
        <p:spPr bwMode="auto">
          <a:xfrm>
            <a:off x="2438400" y="51816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20</a:t>
            </a:r>
          </a:p>
        </p:txBody>
      </p:sp>
      <p:sp>
        <p:nvSpPr>
          <p:cNvPr id="922688" name="Text Box 64"/>
          <p:cNvSpPr txBox="1">
            <a:spLocks noChangeArrowheads="1"/>
          </p:cNvSpPr>
          <p:nvPr/>
        </p:nvSpPr>
        <p:spPr bwMode="auto">
          <a:xfrm>
            <a:off x="2819400" y="51816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 1</a:t>
            </a:r>
          </a:p>
        </p:txBody>
      </p:sp>
      <p:sp>
        <p:nvSpPr>
          <p:cNvPr id="922689" name="Text Box 65"/>
          <p:cNvSpPr txBox="1">
            <a:spLocks noChangeArrowheads="1"/>
          </p:cNvSpPr>
          <p:nvPr/>
        </p:nvSpPr>
        <p:spPr bwMode="auto">
          <a:xfrm>
            <a:off x="1066800" y="51816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12</a:t>
            </a:r>
          </a:p>
        </p:txBody>
      </p:sp>
      <p:sp>
        <p:nvSpPr>
          <p:cNvPr id="922690" name="Text Box 66"/>
          <p:cNvSpPr txBox="1">
            <a:spLocks noChangeArrowheads="1"/>
          </p:cNvSpPr>
          <p:nvPr/>
        </p:nvSpPr>
        <p:spPr bwMode="auto">
          <a:xfrm>
            <a:off x="609600" y="51816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 3</a:t>
            </a:r>
          </a:p>
        </p:txBody>
      </p:sp>
      <p:sp>
        <p:nvSpPr>
          <p:cNvPr id="922691" name="Text Box 67"/>
          <p:cNvSpPr txBox="1">
            <a:spLocks noChangeArrowheads="1"/>
          </p:cNvSpPr>
          <p:nvPr/>
        </p:nvSpPr>
        <p:spPr bwMode="auto">
          <a:xfrm>
            <a:off x="152400" y="51816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 4</a:t>
            </a:r>
          </a:p>
        </p:txBody>
      </p:sp>
      <p:sp>
        <p:nvSpPr>
          <p:cNvPr id="922692" name="Text Box 68"/>
          <p:cNvSpPr txBox="1">
            <a:spLocks noChangeArrowheads="1"/>
          </p:cNvSpPr>
          <p:nvPr/>
        </p:nvSpPr>
        <p:spPr bwMode="auto">
          <a:xfrm>
            <a:off x="3276600" y="51816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15</a:t>
            </a:r>
          </a:p>
        </p:txBody>
      </p:sp>
      <p:sp>
        <p:nvSpPr>
          <p:cNvPr id="922693" name="Text Box 69"/>
          <p:cNvSpPr txBox="1">
            <a:spLocks noChangeArrowheads="1"/>
          </p:cNvSpPr>
          <p:nvPr/>
        </p:nvSpPr>
        <p:spPr bwMode="auto">
          <a:xfrm>
            <a:off x="3886200" y="51816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7</a:t>
            </a:r>
          </a:p>
        </p:txBody>
      </p:sp>
      <p:sp>
        <p:nvSpPr>
          <p:cNvPr id="922694" name="Line 70"/>
          <p:cNvSpPr>
            <a:spLocks noChangeShapeType="1"/>
          </p:cNvSpPr>
          <p:nvPr/>
        </p:nvSpPr>
        <p:spPr bwMode="auto">
          <a:xfrm>
            <a:off x="1371600" y="4800600"/>
            <a:ext cx="0" cy="38100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2695" name="Text Box 71"/>
          <p:cNvSpPr txBox="1">
            <a:spLocks noChangeArrowheads="1"/>
          </p:cNvSpPr>
          <p:nvPr/>
        </p:nvSpPr>
        <p:spPr bwMode="auto">
          <a:xfrm>
            <a:off x="1143000" y="4495800"/>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Aft>
                <a:spcPct val="25000"/>
              </a:spcAft>
            </a:pPr>
            <a:r>
              <a:rPr lang="en-US" altLang="en-US">
                <a:ea typeface="Times New Roman" panose="02020603050405020304" pitchFamily="18" charset="0"/>
                <a:cs typeface="AGaramond" pitchFamily="18" charset="0"/>
              </a:rPr>
              <a:t>left</a:t>
            </a:r>
          </a:p>
        </p:txBody>
      </p:sp>
      <p:sp>
        <p:nvSpPr>
          <p:cNvPr id="922696" name="Line 72"/>
          <p:cNvSpPr>
            <a:spLocks noChangeShapeType="1"/>
          </p:cNvSpPr>
          <p:nvPr/>
        </p:nvSpPr>
        <p:spPr bwMode="auto">
          <a:xfrm>
            <a:off x="1373188" y="4800600"/>
            <a:ext cx="0" cy="38100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2697" name="Text Box 73"/>
          <p:cNvSpPr txBox="1">
            <a:spLocks noChangeArrowheads="1"/>
          </p:cNvSpPr>
          <p:nvPr/>
        </p:nvSpPr>
        <p:spPr bwMode="auto">
          <a:xfrm>
            <a:off x="1144588" y="4495800"/>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Aft>
                <a:spcPct val="25000"/>
              </a:spcAft>
            </a:pPr>
            <a:r>
              <a:rPr lang="en-US" altLang="en-US">
                <a:ea typeface="Times New Roman" panose="02020603050405020304" pitchFamily="18" charset="0"/>
                <a:cs typeface="AGaramond" pitchFamily="18" charset="0"/>
              </a:rPr>
              <a:t>left</a:t>
            </a:r>
          </a:p>
        </p:txBody>
      </p:sp>
      <p:sp>
        <p:nvSpPr>
          <p:cNvPr id="922698" name="Line 74"/>
          <p:cNvSpPr>
            <a:spLocks noChangeShapeType="1"/>
          </p:cNvSpPr>
          <p:nvPr/>
        </p:nvSpPr>
        <p:spPr bwMode="auto">
          <a:xfrm>
            <a:off x="3078163" y="4800600"/>
            <a:ext cx="0" cy="38100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2699" name="Text Box 75"/>
          <p:cNvSpPr txBox="1">
            <a:spLocks noChangeArrowheads="1"/>
          </p:cNvSpPr>
          <p:nvPr/>
        </p:nvSpPr>
        <p:spPr bwMode="auto">
          <a:xfrm>
            <a:off x="2849563" y="4495800"/>
            <a:ext cx="5794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Aft>
                <a:spcPct val="25000"/>
              </a:spcAft>
            </a:pPr>
            <a:r>
              <a:rPr lang="en-US" altLang="en-US">
                <a:ea typeface="Times New Roman" panose="02020603050405020304" pitchFamily="18" charset="0"/>
                <a:cs typeface="AGaramond" pitchFamily="18" charset="0"/>
              </a:rPr>
              <a:t>right</a:t>
            </a:r>
          </a:p>
        </p:txBody>
      </p:sp>
      <p:sp>
        <p:nvSpPr>
          <p:cNvPr id="922700" name="Line 76"/>
          <p:cNvSpPr>
            <a:spLocks noChangeShapeType="1"/>
          </p:cNvSpPr>
          <p:nvPr/>
        </p:nvSpPr>
        <p:spPr bwMode="auto">
          <a:xfrm>
            <a:off x="4116388" y="4800600"/>
            <a:ext cx="0" cy="38100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2701" name="Text Box 77"/>
          <p:cNvSpPr txBox="1">
            <a:spLocks noChangeArrowheads="1"/>
          </p:cNvSpPr>
          <p:nvPr/>
        </p:nvSpPr>
        <p:spPr bwMode="auto">
          <a:xfrm>
            <a:off x="3887788" y="4495800"/>
            <a:ext cx="6127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Aft>
                <a:spcPct val="25000"/>
              </a:spcAft>
            </a:pPr>
            <a:r>
              <a:rPr lang="en-US" altLang="en-US">
                <a:ea typeface="Times New Roman" panose="02020603050405020304" pitchFamily="18" charset="0"/>
                <a:cs typeface="AGaramond" pitchFamily="18" charset="0"/>
              </a:rPr>
              <a:t>pivot</a:t>
            </a:r>
          </a:p>
        </p:txBody>
      </p:sp>
    </p:spTree>
    <p:extLst>
      <p:ext uri="{BB962C8B-B14F-4D97-AF65-F5344CB8AC3E}">
        <p14:creationId xmlns:p14="http://schemas.microsoft.com/office/powerpoint/2010/main" val="3309846014"/>
      </p:ext>
    </p:extLst>
  </p:cSld>
  <p:clrMapOvr>
    <a:masterClrMapping/>
  </p:clrMapOvr>
  <p:transition advClick="0">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lide Number Placeholder 3"/>
          <p:cNvSpPr>
            <a:spLocks noGrp="1"/>
          </p:cNvSpPr>
          <p:nvPr>
            <p:ph type="sldNum" sz="quarter" idx="10"/>
          </p:nvPr>
        </p:nvSpPr>
        <p:spPr/>
        <p:txBody>
          <a:bodyPr/>
          <a:lstStyle/>
          <a:p>
            <a:fld id="{B3D3D4B0-DD14-4CF4-9F8A-98EC19A3F9B1}" type="slidenum">
              <a:rPr lang="en-US" altLang="en-US"/>
              <a:pPr/>
              <a:t>28</a:t>
            </a:fld>
            <a:endParaRPr lang="en-US" altLang="en-US"/>
          </a:p>
        </p:txBody>
      </p:sp>
      <p:sp>
        <p:nvSpPr>
          <p:cNvPr id="923650" name="Rectangle 2"/>
          <p:cNvSpPr>
            <a:spLocks noGrp="1" noChangeArrowheads="1"/>
          </p:cNvSpPr>
          <p:nvPr>
            <p:ph type="title"/>
          </p:nvPr>
        </p:nvSpPr>
        <p:spPr>
          <a:xfrm>
            <a:off x="457200" y="-76200"/>
            <a:ext cx="8229600" cy="1143000"/>
          </a:xfrm>
        </p:spPr>
        <p:txBody>
          <a:bodyPr/>
          <a:lstStyle/>
          <a:p>
            <a:r>
              <a:rPr lang="en-US" altLang="en-US"/>
              <a:t>Example </a:t>
            </a:r>
          </a:p>
        </p:txBody>
      </p:sp>
      <p:sp>
        <p:nvSpPr>
          <p:cNvPr id="923655" name="Text Box 7"/>
          <p:cNvSpPr txBox="1">
            <a:spLocks noChangeArrowheads="1"/>
          </p:cNvSpPr>
          <p:nvPr/>
        </p:nvSpPr>
        <p:spPr bwMode="auto">
          <a:xfrm>
            <a:off x="5029200" y="762000"/>
            <a:ext cx="4114800" cy="653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Aft>
                <a:spcPct val="0"/>
              </a:spcAft>
              <a:defRPr>
                <a:solidFill>
                  <a:schemeClr val="tx1"/>
                </a:solidFill>
                <a:latin typeface="Arial" panose="020B0604020202020204" pitchFamily="34" charset="0"/>
              </a:defRPr>
            </a:lvl1pPr>
            <a:lvl2pPr marL="800100" indent="-342900">
              <a:spcAft>
                <a:spcPct val="0"/>
              </a:spcAft>
              <a:defRPr>
                <a:solidFill>
                  <a:schemeClr val="tx1"/>
                </a:solidFill>
                <a:latin typeface="Arial" panose="020B0604020202020204" pitchFamily="34" charset="0"/>
              </a:defRPr>
            </a:lvl2pPr>
            <a:lvl3pPr marL="1257300" indent="-342900">
              <a:spcAft>
                <a:spcPct val="0"/>
              </a:spcAft>
              <a:defRPr>
                <a:solidFill>
                  <a:schemeClr val="tx1"/>
                </a:solidFill>
                <a:latin typeface="Arial" panose="020B0604020202020204" pitchFamily="34" charset="0"/>
              </a:defRPr>
            </a:lvl3pPr>
            <a:lvl4pPr marL="1714500" indent="-342900">
              <a:spcAft>
                <a:spcPct val="0"/>
              </a:spcAft>
              <a:defRPr>
                <a:solidFill>
                  <a:schemeClr val="tx1"/>
                </a:solidFill>
                <a:latin typeface="Arial" panose="020B0604020202020204" pitchFamily="34" charset="0"/>
              </a:defRPr>
            </a:lvl4pPr>
            <a:lvl5pPr marL="2171700" indent="-342900">
              <a:spcAft>
                <a:spcPct val="0"/>
              </a:spcAft>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spcAft>
                <a:spcPct val="25000"/>
              </a:spcAft>
              <a:buFontTx/>
              <a:buAutoNum type="arabicPeriod"/>
            </a:pPr>
            <a:r>
              <a:rPr lang="en-US" altLang="en-US" sz="2400">
                <a:ea typeface="Times New Roman" panose="02020603050405020304" pitchFamily="18" charset="0"/>
                <a:cs typeface="AGaramond" pitchFamily="18" charset="0"/>
              </a:rPr>
              <a:t>Swap the left and right values (recall we want to move big #’s to the right and small #’s to the left).</a:t>
            </a:r>
          </a:p>
          <a:p>
            <a:pPr>
              <a:spcAft>
                <a:spcPct val="25000"/>
              </a:spcAft>
              <a:buFontTx/>
              <a:buAutoNum type="arabicPeriod"/>
            </a:pPr>
            <a:r>
              <a:rPr lang="en-US" altLang="en-US" sz="2400">
                <a:ea typeface="Times New Roman" panose="02020603050405020304" pitchFamily="18" charset="0"/>
                <a:cs typeface="AGaramond" pitchFamily="18" charset="0"/>
              </a:rPr>
              <a:t>Repeat the left/right pointer shift (looking for bigger/smaller #’s than the pivot)</a:t>
            </a:r>
          </a:p>
          <a:p>
            <a:pPr>
              <a:spcAft>
                <a:spcPct val="25000"/>
              </a:spcAft>
              <a:buFontTx/>
              <a:buAutoNum type="arabicPeriod"/>
            </a:pPr>
            <a:r>
              <a:rPr lang="en-US" altLang="en-US" sz="2400">
                <a:ea typeface="Times New Roman" panose="02020603050405020304" pitchFamily="18" charset="0"/>
                <a:cs typeface="AGaramond" pitchFamily="18" charset="0"/>
              </a:rPr>
              <a:t>When the pointers meet, then all the values to the left will be smaller than the pivot and to the right will be larger.  Now swap the pivot value with the left (or right) value</a:t>
            </a:r>
          </a:p>
          <a:p>
            <a:pPr>
              <a:spcAft>
                <a:spcPct val="25000"/>
              </a:spcAft>
              <a:buFontTx/>
              <a:buAutoNum type="arabicPeriod"/>
            </a:pPr>
            <a:endParaRPr lang="en-US" altLang="en-US" sz="2000">
              <a:ea typeface="Times New Roman" panose="02020603050405020304" pitchFamily="18" charset="0"/>
              <a:cs typeface="AGaramond" pitchFamily="18" charset="0"/>
            </a:endParaRPr>
          </a:p>
          <a:p>
            <a:pPr lvl="1">
              <a:spcAft>
                <a:spcPct val="25000"/>
              </a:spcAft>
            </a:pPr>
            <a:endParaRPr lang="en-US" altLang="en-US" sz="2000">
              <a:ea typeface="Times New Roman" panose="02020603050405020304" pitchFamily="18" charset="0"/>
              <a:cs typeface="AGaramond" pitchFamily="18" charset="0"/>
            </a:endParaRPr>
          </a:p>
        </p:txBody>
      </p:sp>
      <p:sp>
        <p:nvSpPr>
          <p:cNvPr id="923703" name="Text Box 55"/>
          <p:cNvSpPr txBox="1">
            <a:spLocks noChangeArrowheads="1"/>
          </p:cNvSpPr>
          <p:nvPr/>
        </p:nvSpPr>
        <p:spPr bwMode="auto">
          <a:xfrm>
            <a:off x="1524000" y="16764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13</a:t>
            </a:r>
          </a:p>
        </p:txBody>
      </p:sp>
      <p:sp>
        <p:nvSpPr>
          <p:cNvPr id="923704" name="Text Box 56"/>
          <p:cNvSpPr txBox="1">
            <a:spLocks noChangeArrowheads="1"/>
          </p:cNvSpPr>
          <p:nvPr/>
        </p:nvSpPr>
        <p:spPr bwMode="auto">
          <a:xfrm>
            <a:off x="1981200" y="16764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 8</a:t>
            </a:r>
          </a:p>
        </p:txBody>
      </p:sp>
      <p:sp>
        <p:nvSpPr>
          <p:cNvPr id="923705" name="Text Box 57"/>
          <p:cNvSpPr txBox="1">
            <a:spLocks noChangeArrowheads="1"/>
          </p:cNvSpPr>
          <p:nvPr/>
        </p:nvSpPr>
        <p:spPr bwMode="auto">
          <a:xfrm>
            <a:off x="2438400" y="16764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20</a:t>
            </a:r>
          </a:p>
        </p:txBody>
      </p:sp>
      <p:sp>
        <p:nvSpPr>
          <p:cNvPr id="923706" name="Text Box 58"/>
          <p:cNvSpPr txBox="1">
            <a:spLocks noChangeArrowheads="1"/>
          </p:cNvSpPr>
          <p:nvPr/>
        </p:nvSpPr>
        <p:spPr bwMode="auto">
          <a:xfrm>
            <a:off x="2819400" y="16764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 12</a:t>
            </a:r>
          </a:p>
        </p:txBody>
      </p:sp>
      <p:sp>
        <p:nvSpPr>
          <p:cNvPr id="923707" name="Text Box 59"/>
          <p:cNvSpPr txBox="1">
            <a:spLocks noChangeArrowheads="1"/>
          </p:cNvSpPr>
          <p:nvPr/>
        </p:nvSpPr>
        <p:spPr bwMode="auto">
          <a:xfrm>
            <a:off x="1066800" y="16764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 1</a:t>
            </a:r>
          </a:p>
        </p:txBody>
      </p:sp>
      <p:sp>
        <p:nvSpPr>
          <p:cNvPr id="923708" name="Text Box 60"/>
          <p:cNvSpPr txBox="1">
            <a:spLocks noChangeArrowheads="1"/>
          </p:cNvSpPr>
          <p:nvPr/>
        </p:nvSpPr>
        <p:spPr bwMode="auto">
          <a:xfrm>
            <a:off x="609600" y="16764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 3</a:t>
            </a:r>
          </a:p>
        </p:txBody>
      </p:sp>
      <p:sp>
        <p:nvSpPr>
          <p:cNvPr id="923709" name="Text Box 61"/>
          <p:cNvSpPr txBox="1">
            <a:spLocks noChangeArrowheads="1"/>
          </p:cNvSpPr>
          <p:nvPr/>
        </p:nvSpPr>
        <p:spPr bwMode="auto">
          <a:xfrm>
            <a:off x="152400" y="16764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 4</a:t>
            </a:r>
          </a:p>
        </p:txBody>
      </p:sp>
      <p:sp>
        <p:nvSpPr>
          <p:cNvPr id="923710" name="Text Box 62"/>
          <p:cNvSpPr txBox="1">
            <a:spLocks noChangeArrowheads="1"/>
          </p:cNvSpPr>
          <p:nvPr/>
        </p:nvSpPr>
        <p:spPr bwMode="auto">
          <a:xfrm>
            <a:off x="3429000" y="16764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15</a:t>
            </a:r>
          </a:p>
        </p:txBody>
      </p:sp>
      <p:sp>
        <p:nvSpPr>
          <p:cNvPr id="923711" name="Text Box 63"/>
          <p:cNvSpPr txBox="1">
            <a:spLocks noChangeArrowheads="1"/>
          </p:cNvSpPr>
          <p:nvPr/>
        </p:nvSpPr>
        <p:spPr bwMode="auto">
          <a:xfrm>
            <a:off x="3962400" y="16764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7</a:t>
            </a:r>
          </a:p>
        </p:txBody>
      </p:sp>
      <p:sp>
        <p:nvSpPr>
          <p:cNvPr id="923712" name="Line 64"/>
          <p:cNvSpPr>
            <a:spLocks noChangeShapeType="1"/>
          </p:cNvSpPr>
          <p:nvPr/>
        </p:nvSpPr>
        <p:spPr bwMode="auto">
          <a:xfrm>
            <a:off x="1371600" y="1295400"/>
            <a:ext cx="0" cy="38100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3713" name="Text Box 65"/>
          <p:cNvSpPr txBox="1">
            <a:spLocks noChangeArrowheads="1"/>
          </p:cNvSpPr>
          <p:nvPr/>
        </p:nvSpPr>
        <p:spPr bwMode="auto">
          <a:xfrm>
            <a:off x="1143000" y="990600"/>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Aft>
                <a:spcPct val="25000"/>
              </a:spcAft>
            </a:pPr>
            <a:r>
              <a:rPr lang="en-US" altLang="en-US">
                <a:ea typeface="Times New Roman" panose="02020603050405020304" pitchFamily="18" charset="0"/>
                <a:cs typeface="AGaramond" pitchFamily="18" charset="0"/>
              </a:rPr>
              <a:t>left</a:t>
            </a:r>
          </a:p>
        </p:txBody>
      </p:sp>
      <p:sp>
        <p:nvSpPr>
          <p:cNvPr id="923714" name="Line 66"/>
          <p:cNvSpPr>
            <a:spLocks noChangeShapeType="1"/>
          </p:cNvSpPr>
          <p:nvPr/>
        </p:nvSpPr>
        <p:spPr bwMode="auto">
          <a:xfrm>
            <a:off x="1373188" y="1295400"/>
            <a:ext cx="0" cy="38100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3715" name="Text Box 67"/>
          <p:cNvSpPr txBox="1">
            <a:spLocks noChangeArrowheads="1"/>
          </p:cNvSpPr>
          <p:nvPr/>
        </p:nvSpPr>
        <p:spPr bwMode="auto">
          <a:xfrm>
            <a:off x="1144588" y="990600"/>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Aft>
                <a:spcPct val="25000"/>
              </a:spcAft>
            </a:pPr>
            <a:r>
              <a:rPr lang="en-US" altLang="en-US">
                <a:ea typeface="Times New Roman" panose="02020603050405020304" pitchFamily="18" charset="0"/>
                <a:cs typeface="AGaramond" pitchFamily="18" charset="0"/>
              </a:rPr>
              <a:t>left</a:t>
            </a:r>
          </a:p>
        </p:txBody>
      </p:sp>
      <p:sp>
        <p:nvSpPr>
          <p:cNvPr id="923716" name="Line 68"/>
          <p:cNvSpPr>
            <a:spLocks noChangeShapeType="1"/>
          </p:cNvSpPr>
          <p:nvPr/>
        </p:nvSpPr>
        <p:spPr bwMode="auto">
          <a:xfrm>
            <a:off x="3154363" y="1295400"/>
            <a:ext cx="0" cy="38100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3717" name="Text Box 69"/>
          <p:cNvSpPr txBox="1">
            <a:spLocks noChangeArrowheads="1"/>
          </p:cNvSpPr>
          <p:nvPr/>
        </p:nvSpPr>
        <p:spPr bwMode="auto">
          <a:xfrm>
            <a:off x="2925763" y="990600"/>
            <a:ext cx="5794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Aft>
                <a:spcPct val="25000"/>
              </a:spcAft>
            </a:pPr>
            <a:r>
              <a:rPr lang="en-US" altLang="en-US">
                <a:ea typeface="Times New Roman" panose="02020603050405020304" pitchFamily="18" charset="0"/>
                <a:cs typeface="AGaramond" pitchFamily="18" charset="0"/>
              </a:rPr>
              <a:t>right</a:t>
            </a:r>
          </a:p>
        </p:txBody>
      </p:sp>
      <p:sp>
        <p:nvSpPr>
          <p:cNvPr id="923718" name="Line 70"/>
          <p:cNvSpPr>
            <a:spLocks noChangeShapeType="1"/>
          </p:cNvSpPr>
          <p:nvPr/>
        </p:nvSpPr>
        <p:spPr bwMode="auto">
          <a:xfrm>
            <a:off x="4116388" y="1295400"/>
            <a:ext cx="0" cy="38100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3719" name="Text Box 71"/>
          <p:cNvSpPr txBox="1">
            <a:spLocks noChangeArrowheads="1"/>
          </p:cNvSpPr>
          <p:nvPr/>
        </p:nvSpPr>
        <p:spPr bwMode="auto">
          <a:xfrm>
            <a:off x="3887788" y="990600"/>
            <a:ext cx="6127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Aft>
                <a:spcPct val="25000"/>
              </a:spcAft>
            </a:pPr>
            <a:r>
              <a:rPr lang="en-US" altLang="en-US">
                <a:ea typeface="Times New Roman" panose="02020603050405020304" pitchFamily="18" charset="0"/>
                <a:cs typeface="AGaramond" pitchFamily="18" charset="0"/>
              </a:rPr>
              <a:t>pivot</a:t>
            </a:r>
          </a:p>
        </p:txBody>
      </p:sp>
      <p:sp>
        <p:nvSpPr>
          <p:cNvPr id="923720" name="Text Box 72"/>
          <p:cNvSpPr txBox="1">
            <a:spLocks noChangeArrowheads="1"/>
          </p:cNvSpPr>
          <p:nvPr/>
        </p:nvSpPr>
        <p:spPr bwMode="auto">
          <a:xfrm>
            <a:off x="1524000" y="31242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13</a:t>
            </a:r>
          </a:p>
        </p:txBody>
      </p:sp>
      <p:sp>
        <p:nvSpPr>
          <p:cNvPr id="923721" name="Text Box 73"/>
          <p:cNvSpPr txBox="1">
            <a:spLocks noChangeArrowheads="1"/>
          </p:cNvSpPr>
          <p:nvPr/>
        </p:nvSpPr>
        <p:spPr bwMode="auto">
          <a:xfrm>
            <a:off x="1981200" y="31242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 8</a:t>
            </a:r>
          </a:p>
        </p:txBody>
      </p:sp>
      <p:sp>
        <p:nvSpPr>
          <p:cNvPr id="923722" name="Text Box 74"/>
          <p:cNvSpPr txBox="1">
            <a:spLocks noChangeArrowheads="1"/>
          </p:cNvSpPr>
          <p:nvPr/>
        </p:nvSpPr>
        <p:spPr bwMode="auto">
          <a:xfrm>
            <a:off x="2438400" y="31242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20</a:t>
            </a:r>
          </a:p>
        </p:txBody>
      </p:sp>
      <p:sp>
        <p:nvSpPr>
          <p:cNvPr id="923723" name="Text Box 75"/>
          <p:cNvSpPr txBox="1">
            <a:spLocks noChangeArrowheads="1"/>
          </p:cNvSpPr>
          <p:nvPr/>
        </p:nvSpPr>
        <p:spPr bwMode="auto">
          <a:xfrm>
            <a:off x="2819400" y="31242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 12</a:t>
            </a:r>
          </a:p>
        </p:txBody>
      </p:sp>
      <p:sp>
        <p:nvSpPr>
          <p:cNvPr id="923724" name="Text Box 76"/>
          <p:cNvSpPr txBox="1">
            <a:spLocks noChangeArrowheads="1"/>
          </p:cNvSpPr>
          <p:nvPr/>
        </p:nvSpPr>
        <p:spPr bwMode="auto">
          <a:xfrm>
            <a:off x="1066800" y="31242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 1</a:t>
            </a:r>
          </a:p>
        </p:txBody>
      </p:sp>
      <p:sp>
        <p:nvSpPr>
          <p:cNvPr id="923725" name="Text Box 77"/>
          <p:cNvSpPr txBox="1">
            <a:spLocks noChangeArrowheads="1"/>
          </p:cNvSpPr>
          <p:nvPr/>
        </p:nvSpPr>
        <p:spPr bwMode="auto">
          <a:xfrm>
            <a:off x="609600" y="31242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 3</a:t>
            </a:r>
          </a:p>
        </p:txBody>
      </p:sp>
      <p:sp>
        <p:nvSpPr>
          <p:cNvPr id="923726" name="Text Box 78"/>
          <p:cNvSpPr txBox="1">
            <a:spLocks noChangeArrowheads="1"/>
          </p:cNvSpPr>
          <p:nvPr/>
        </p:nvSpPr>
        <p:spPr bwMode="auto">
          <a:xfrm>
            <a:off x="152400" y="31242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 4</a:t>
            </a:r>
          </a:p>
        </p:txBody>
      </p:sp>
      <p:sp>
        <p:nvSpPr>
          <p:cNvPr id="923727" name="Text Box 79"/>
          <p:cNvSpPr txBox="1">
            <a:spLocks noChangeArrowheads="1"/>
          </p:cNvSpPr>
          <p:nvPr/>
        </p:nvSpPr>
        <p:spPr bwMode="auto">
          <a:xfrm>
            <a:off x="3429000" y="31242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15</a:t>
            </a:r>
          </a:p>
        </p:txBody>
      </p:sp>
      <p:sp>
        <p:nvSpPr>
          <p:cNvPr id="923728" name="Text Box 80"/>
          <p:cNvSpPr txBox="1">
            <a:spLocks noChangeArrowheads="1"/>
          </p:cNvSpPr>
          <p:nvPr/>
        </p:nvSpPr>
        <p:spPr bwMode="auto">
          <a:xfrm>
            <a:off x="3962400" y="31242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7</a:t>
            </a:r>
          </a:p>
        </p:txBody>
      </p:sp>
      <p:sp>
        <p:nvSpPr>
          <p:cNvPr id="923729" name="Line 81"/>
          <p:cNvSpPr>
            <a:spLocks noChangeShapeType="1"/>
          </p:cNvSpPr>
          <p:nvPr/>
        </p:nvSpPr>
        <p:spPr bwMode="auto">
          <a:xfrm>
            <a:off x="1828800" y="2743200"/>
            <a:ext cx="0" cy="38100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3730" name="Text Box 82"/>
          <p:cNvSpPr txBox="1">
            <a:spLocks noChangeArrowheads="1"/>
          </p:cNvSpPr>
          <p:nvPr/>
        </p:nvSpPr>
        <p:spPr bwMode="auto">
          <a:xfrm>
            <a:off x="1600200" y="2438400"/>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Aft>
                <a:spcPct val="25000"/>
              </a:spcAft>
            </a:pPr>
            <a:r>
              <a:rPr lang="en-US" altLang="en-US">
                <a:ea typeface="Times New Roman" panose="02020603050405020304" pitchFamily="18" charset="0"/>
                <a:cs typeface="AGaramond" pitchFamily="18" charset="0"/>
              </a:rPr>
              <a:t>left</a:t>
            </a:r>
          </a:p>
        </p:txBody>
      </p:sp>
      <p:sp>
        <p:nvSpPr>
          <p:cNvPr id="923731" name="Line 83"/>
          <p:cNvSpPr>
            <a:spLocks noChangeShapeType="1"/>
          </p:cNvSpPr>
          <p:nvPr/>
        </p:nvSpPr>
        <p:spPr bwMode="auto">
          <a:xfrm>
            <a:off x="1830388" y="2743200"/>
            <a:ext cx="0" cy="38100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3732" name="Text Box 84"/>
          <p:cNvSpPr txBox="1">
            <a:spLocks noChangeArrowheads="1"/>
          </p:cNvSpPr>
          <p:nvPr/>
        </p:nvSpPr>
        <p:spPr bwMode="auto">
          <a:xfrm>
            <a:off x="1601788" y="2438400"/>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Aft>
                <a:spcPct val="25000"/>
              </a:spcAft>
            </a:pPr>
            <a:r>
              <a:rPr lang="en-US" altLang="en-US">
                <a:ea typeface="Times New Roman" panose="02020603050405020304" pitchFamily="18" charset="0"/>
                <a:cs typeface="AGaramond" pitchFamily="18" charset="0"/>
              </a:rPr>
              <a:t>left</a:t>
            </a:r>
          </a:p>
        </p:txBody>
      </p:sp>
      <p:sp>
        <p:nvSpPr>
          <p:cNvPr id="923733" name="Line 85"/>
          <p:cNvSpPr>
            <a:spLocks noChangeShapeType="1"/>
          </p:cNvSpPr>
          <p:nvPr/>
        </p:nvSpPr>
        <p:spPr bwMode="auto">
          <a:xfrm flipH="1">
            <a:off x="1981200" y="2743200"/>
            <a:ext cx="258763" cy="38100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3734" name="Text Box 86"/>
          <p:cNvSpPr txBox="1">
            <a:spLocks noChangeArrowheads="1"/>
          </p:cNvSpPr>
          <p:nvPr/>
        </p:nvSpPr>
        <p:spPr bwMode="auto">
          <a:xfrm>
            <a:off x="2011363" y="2438400"/>
            <a:ext cx="5794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Aft>
                <a:spcPct val="25000"/>
              </a:spcAft>
            </a:pPr>
            <a:r>
              <a:rPr lang="en-US" altLang="en-US">
                <a:ea typeface="Times New Roman" panose="02020603050405020304" pitchFamily="18" charset="0"/>
                <a:cs typeface="AGaramond" pitchFamily="18" charset="0"/>
              </a:rPr>
              <a:t>right</a:t>
            </a:r>
          </a:p>
        </p:txBody>
      </p:sp>
      <p:sp>
        <p:nvSpPr>
          <p:cNvPr id="923735" name="Line 87"/>
          <p:cNvSpPr>
            <a:spLocks noChangeShapeType="1"/>
          </p:cNvSpPr>
          <p:nvPr/>
        </p:nvSpPr>
        <p:spPr bwMode="auto">
          <a:xfrm>
            <a:off x="4116388" y="2743200"/>
            <a:ext cx="0" cy="38100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3736" name="Text Box 88"/>
          <p:cNvSpPr txBox="1">
            <a:spLocks noChangeArrowheads="1"/>
          </p:cNvSpPr>
          <p:nvPr/>
        </p:nvSpPr>
        <p:spPr bwMode="auto">
          <a:xfrm>
            <a:off x="3887788" y="2438400"/>
            <a:ext cx="6127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Aft>
                <a:spcPct val="25000"/>
              </a:spcAft>
            </a:pPr>
            <a:r>
              <a:rPr lang="en-US" altLang="en-US">
                <a:ea typeface="Times New Roman" panose="02020603050405020304" pitchFamily="18" charset="0"/>
                <a:cs typeface="AGaramond" pitchFamily="18" charset="0"/>
              </a:rPr>
              <a:t>pivot</a:t>
            </a:r>
          </a:p>
        </p:txBody>
      </p:sp>
      <p:sp>
        <p:nvSpPr>
          <p:cNvPr id="923737" name="Text Box 89"/>
          <p:cNvSpPr txBox="1">
            <a:spLocks noChangeArrowheads="1"/>
          </p:cNvSpPr>
          <p:nvPr/>
        </p:nvSpPr>
        <p:spPr bwMode="auto">
          <a:xfrm>
            <a:off x="1524000" y="47244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 7</a:t>
            </a:r>
          </a:p>
        </p:txBody>
      </p:sp>
      <p:sp>
        <p:nvSpPr>
          <p:cNvPr id="923738" name="Text Box 90"/>
          <p:cNvSpPr txBox="1">
            <a:spLocks noChangeArrowheads="1"/>
          </p:cNvSpPr>
          <p:nvPr/>
        </p:nvSpPr>
        <p:spPr bwMode="auto">
          <a:xfrm>
            <a:off x="1981200" y="47244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 8</a:t>
            </a:r>
          </a:p>
        </p:txBody>
      </p:sp>
      <p:sp>
        <p:nvSpPr>
          <p:cNvPr id="923739" name="Text Box 91"/>
          <p:cNvSpPr txBox="1">
            <a:spLocks noChangeArrowheads="1"/>
          </p:cNvSpPr>
          <p:nvPr/>
        </p:nvSpPr>
        <p:spPr bwMode="auto">
          <a:xfrm>
            <a:off x="2438400" y="47244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20</a:t>
            </a:r>
          </a:p>
        </p:txBody>
      </p:sp>
      <p:sp>
        <p:nvSpPr>
          <p:cNvPr id="923740" name="Text Box 92"/>
          <p:cNvSpPr txBox="1">
            <a:spLocks noChangeArrowheads="1"/>
          </p:cNvSpPr>
          <p:nvPr/>
        </p:nvSpPr>
        <p:spPr bwMode="auto">
          <a:xfrm>
            <a:off x="2819400" y="47244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 12</a:t>
            </a:r>
          </a:p>
        </p:txBody>
      </p:sp>
      <p:sp>
        <p:nvSpPr>
          <p:cNvPr id="923741" name="Text Box 93"/>
          <p:cNvSpPr txBox="1">
            <a:spLocks noChangeArrowheads="1"/>
          </p:cNvSpPr>
          <p:nvPr/>
        </p:nvSpPr>
        <p:spPr bwMode="auto">
          <a:xfrm>
            <a:off x="1066800" y="47244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 1</a:t>
            </a:r>
          </a:p>
        </p:txBody>
      </p:sp>
      <p:sp>
        <p:nvSpPr>
          <p:cNvPr id="923742" name="Text Box 94"/>
          <p:cNvSpPr txBox="1">
            <a:spLocks noChangeArrowheads="1"/>
          </p:cNvSpPr>
          <p:nvPr/>
        </p:nvSpPr>
        <p:spPr bwMode="auto">
          <a:xfrm>
            <a:off x="609600" y="47244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 3</a:t>
            </a:r>
          </a:p>
        </p:txBody>
      </p:sp>
      <p:sp>
        <p:nvSpPr>
          <p:cNvPr id="923743" name="Text Box 95"/>
          <p:cNvSpPr txBox="1">
            <a:spLocks noChangeArrowheads="1"/>
          </p:cNvSpPr>
          <p:nvPr/>
        </p:nvSpPr>
        <p:spPr bwMode="auto">
          <a:xfrm>
            <a:off x="152400" y="47244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 4</a:t>
            </a:r>
          </a:p>
        </p:txBody>
      </p:sp>
      <p:sp>
        <p:nvSpPr>
          <p:cNvPr id="923744" name="Text Box 96"/>
          <p:cNvSpPr txBox="1">
            <a:spLocks noChangeArrowheads="1"/>
          </p:cNvSpPr>
          <p:nvPr/>
        </p:nvSpPr>
        <p:spPr bwMode="auto">
          <a:xfrm>
            <a:off x="3429000" y="47244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15</a:t>
            </a:r>
          </a:p>
        </p:txBody>
      </p:sp>
      <p:sp>
        <p:nvSpPr>
          <p:cNvPr id="923745" name="Text Box 97"/>
          <p:cNvSpPr txBox="1">
            <a:spLocks noChangeArrowheads="1"/>
          </p:cNvSpPr>
          <p:nvPr/>
        </p:nvSpPr>
        <p:spPr bwMode="auto">
          <a:xfrm>
            <a:off x="3962400" y="47244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13</a:t>
            </a:r>
          </a:p>
        </p:txBody>
      </p:sp>
      <p:sp>
        <p:nvSpPr>
          <p:cNvPr id="923746" name="Line 98"/>
          <p:cNvSpPr>
            <a:spLocks noChangeShapeType="1"/>
          </p:cNvSpPr>
          <p:nvPr/>
        </p:nvSpPr>
        <p:spPr bwMode="auto">
          <a:xfrm>
            <a:off x="1828800" y="4343400"/>
            <a:ext cx="0" cy="38100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3747" name="Text Box 99"/>
          <p:cNvSpPr txBox="1">
            <a:spLocks noChangeArrowheads="1"/>
          </p:cNvSpPr>
          <p:nvPr/>
        </p:nvSpPr>
        <p:spPr bwMode="auto">
          <a:xfrm>
            <a:off x="1600200" y="4038600"/>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Aft>
                <a:spcPct val="25000"/>
              </a:spcAft>
            </a:pPr>
            <a:r>
              <a:rPr lang="en-US" altLang="en-US">
                <a:ea typeface="Times New Roman" panose="02020603050405020304" pitchFamily="18" charset="0"/>
                <a:cs typeface="AGaramond" pitchFamily="18" charset="0"/>
              </a:rPr>
              <a:t>left</a:t>
            </a:r>
          </a:p>
        </p:txBody>
      </p:sp>
      <p:sp>
        <p:nvSpPr>
          <p:cNvPr id="923748" name="Line 100"/>
          <p:cNvSpPr>
            <a:spLocks noChangeShapeType="1"/>
          </p:cNvSpPr>
          <p:nvPr/>
        </p:nvSpPr>
        <p:spPr bwMode="auto">
          <a:xfrm>
            <a:off x="1830388" y="4343400"/>
            <a:ext cx="0" cy="38100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3749" name="Text Box 101"/>
          <p:cNvSpPr txBox="1">
            <a:spLocks noChangeArrowheads="1"/>
          </p:cNvSpPr>
          <p:nvPr/>
        </p:nvSpPr>
        <p:spPr bwMode="auto">
          <a:xfrm>
            <a:off x="1601788" y="4038600"/>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Aft>
                <a:spcPct val="25000"/>
              </a:spcAft>
            </a:pPr>
            <a:r>
              <a:rPr lang="en-US" altLang="en-US">
                <a:ea typeface="Times New Roman" panose="02020603050405020304" pitchFamily="18" charset="0"/>
                <a:cs typeface="AGaramond" pitchFamily="18" charset="0"/>
              </a:rPr>
              <a:t>left</a:t>
            </a:r>
          </a:p>
        </p:txBody>
      </p:sp>
      <p:sp>
        <p:nvSpPr>
          <p:cNvPr id="923750" name="Line 102"/>
          <p:cNvSpPr>
            <a:spLocks noChangeShapeType="1"/>
          </p:cNvSpPr>
          <p:nvPr/>
        </p:nvSpPr>
        <p:spPr bwMode="auto">
          <a:xfrm flipH="1">
            <a:off x="1981200" y="4343400"/>
            <a:ext cx="258763" cy="38100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3751" name="Text Box 103"/>
          <p:cNvSpPr txBox="1">
            <a:spLocks noChangeArrowheads="1"/>
          </p:cNvSpPr>
          <p:nvPr/>
        </p:nvSpPr>
        <p:spPr bwMode="auto">
          <a:xfrm>
            <a:off x="2011363" y="4038600"/>
            <a:ext cx="5794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Aft>
                <a:spcPct val="25000"/>
              </a:spcAft>
            </a:pPr>
            <a:r>
              <a:rPr lang="en-US" altLang="en-US">
                <a:ea typeface="Times New Roman" panose="02020603050405020304" pitchFamily="18" charset="0"/>
                <a:cs typeface="AGaramond" pitchFamily="18" charset="0"/>
              </a:rPr>
              <a:t>right</a:t>
            </a:r>
          </a:p>
        </p:txBody>
      </p:sp>
      <p:sp>
        <p:nvSpPr>
          <p:cNvPr id="923752" name="Line 104"/>
          <p:cNvSpPr>
            <a:spLocks noChangeShapeType="1"/>
          </p:cNvSpPr>
          <p:nvPr/>
        </p:nvSpPr>
        <p:spPr bwMode="auto">
          <a:xfrm>
            <a:off x="4187825" y="4343400"/>
            <a:ext cx="0" cy="38100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3753" name="Text Box 105"/>
          <p:cNvSpPr txBox="1">
            <a:spLocks noChangeArrowheads="1"/>
          </p:cNvSpPr>
          <p:nvPr/>
        </p:nvSpPr>
        <p:spPr bwMode="auto">
          <a:xfrm>
            <a:off x="3959225" y="4038600"/>
            <a:ext cx="6127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Aft>
                <a:spcPct val="25000"/>
              </a:spcAft>
            </a:pPr>
            <a:r>
              <a:rPr lang="en-US" altLang="en-US">
                <a:ea typeface="Times New Roman" panose="02020603050405020304" pitchFamily="18" charset="0"/>
                <a:cs typeface="AGaramond" pitchFamily="18" charset="0"/>
              </a:rPr>
              <a:t>pivot</a:t>
            </a:r>
          </a:p>
        </p:txBody>
      </p:sp>
    </p:spTree>
    <p:extLst>
      <p:ext uri="{BB962C8B-B14F-4D97-AF65-F5344CB8AC3E}">
        <p14:creationId xmlns:p14="http://schemas.microsoft.com/office/powerpoint/2010/main" val="2825463934"/>
      </p:ext>
    </p:extLst>
  </p:cSld>
  <p:clrMapOvr>
    <a:masterClrMapping/>
  </p:clrMapOvr>
  <p:transition advClick="0">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3"/>
          <p:cNvSpPr>
            <a:spLocks noGrp="1"/>
          </p:cNvSpPr>
          <p:nvPr>
            <p:ph type="sldNum" sz="quarter" idx="10"/>
          </p:nvPr>
        </p:nvSpPr>
        <p:spPr/>
        <p:txBody>
          <a:bodyPr/>
          <a:lstStyle/>
          <a:p>
            <a:fld id="{2876FEB9-6039-46B7-AF35-C60BBD8ABD9D}" type="slidenum">
              <a:rPr lang="en-US" altLang="en-US"/>
              <a:pPr/>
              <a:t>29</a:t>
            </a:fld>
            <a:endParaRPr lang="en-US" altLang="en-US"/>
          </a:p>
        </p:txBody>
      </p:sp>
      <p:sp>
        <p:nvSpPr>
          <p:cNvPr id="924674" name="Rectangle 2"/>
          <p:cNvSpPr>
            <a:spLocks noGrp="1" noChangeArrowheads="1"/>
          </p:cNvSpPr>
          <p:nvPr>
            <p:ph type="title"/>
          </p:nvPr>
        </p:nvSpPr>
        <p:spPr>
          <a:xfrm>
            <a:off x="457200" y="-76200"/>
            <a:ext cx="8229600" cy="1143000"/>
          </a:xfrm>
        </p:spPr>
        <p:txBody>
          <a:bodyPr/>
          <a:lstStyle/>
          <a:p>
            <a:r>
              <a:rPr lang="en-US" altLang="en-US"/>
              <a:t>Example </a:t>
            </a:r>
          </a:p>
        </p:txBody>
      </p:sp>
      <p:sp>
        <p:nvSpPr>
          <p:cNvPr id="924675" name="Text Box 3"/>
          <p:cNvSpPr txBox="1">
            <a:spLocks noChangeArrowheads="1"/>
          </p:cNvSpPr>
          <p:nvPr/>
        </p:nvSpPr>
        <p:spPr bwMode="auto">
          <a:xfrm>
            <a:off x="5029200" y="762000"/>
            <a:ext cx="4114800" cy="507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Aft>
                <a:spcPct val="0"/>
              </a:spcAft>
              <a:defRPr>
                <a:solidFill>
                  <a:schemeClr val="tx1"/>
                </a:solidFill>
                <a:latin typeface="Arial" panose="020B0604020202020204" pitchFamily="34" charset="0"/>
              </a:defRPr>
            </a:lvl1pPr>
            <a:lvl2pPr marL="800100" indent="-342900">
              <a:spcAft>
                <a:spcPct val="0"/>
              </a:spcAft>
              <a:defRPr>
                <a:solidFill>
                  <a:schemeClr val="tx1"/>
                </a:solidFill>
                <a:latin typeface="Arial" panose="020B0604020202020204" pitchFamily="34" charset="0"/>
              </a:defRPr>
            </a:lvl2pPr>
            <a:lvl3pPr marL="1257300" indent="-342900">
              <a:spcAft>
                <a:spcPct val="0"/>
              </a:spcAft>
              <a:defRPr>
                <a:solidFill>
                  <a:schemeClr val="tx1"/>
                </a:solidFill>
                <a:latin typeface="Arial" panose="020B0604020202020204" pitchFamily="34" charset="0"/>
              </a:defRPr>
            </a:lvl3pPr>
            <a:lvl4pPr marL="1714500" indent="-342900">
              <a:spcAft>
                <a:spcPct val="0"/>
              </a:spcAft>
              <a:defRPr>
                <a:solidFill>
                  <a:schemeClr val="tx1"/>
                </a:solidFill>
                <a:latin typeface="Arial" panose="020B0604020202020204" pitchFamily="34" charset="0"/>
              </a:defRPr>
            </a:lvl4pPr>
            <a:lvl5pPr marL="2171700" indent="-342900">
              <a:spcAft>
                <a:spcPct val="0"/>
              </a:spcAft>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spcAft>
                <a:spcPct val="25000"/>
              </a:spcAft>
              <a:buFontTx/>
              <a:buAutoNum type="arabicPeriod"/>
            </a:pPr>
            <a:r>
              <a:rPr lang="en-US" altLang="en-US" sz="2400">
                <a:ea typeface="Times New Roman" panose="02020603050405020304" pitchFamily="18" charset="0"/>
                <a:cs typeface="AGaramond" pitchFamily="18" charset="0"/>
              </a:rPr>
              <a:t>The value at the left/right pointer is in the correct location!</a:t>
            </a:r>
          </a:p>
          <a:p>
            <a:pPr>
              <a:spcAft>
                <a:spcPct val="25000"/>
              </a:spcAft>
              <a:buFontTx/>
              <a:buAutoNum type="arabicPeriod"/>
            </a:pPr>
            <a:r>
              <a:rPr lang="en-US" altLang="en-US" sz="2400">
                <a:ea typeface="Times New Roman" panose="02020603050405020304" pitchFamily="18" charset="0"/>
                <a:cs typeface="AGaramond" pitchFamily="18" charset="0"/>
              </a:rPr>
              <a:t>Repeat quicksort on the array to the left of the left/right pointers and on the array to the right of the left/right pointers </a:t>
            </a:r>
          </a:p>
          <a:p>
            <a:pPr>
              <a:spcAft>
                <a:spcPct val="25000"/>
              </a:spcAft>
            </a:pPr>
            <a:r>
              <a:rPr lang="en-US" altLang="en-US" sz="2400">
                <a:ea typeface="Times New Roman" panose="02020603050405020304" pitchFamily="18" charset="0"/>
                <a:cs typeface="AGaramond" pitchFamily="18" charset="0"/>
              </a:rPr>
              <a:t>	(assign left, right, pivot…etc.) – recursive step</a:t>
            </a:r>
          </a:p>
          <a:p>
            <a:pPr>
              <a:spcAft>
                <a:spcPct val="25000"/>
              </a:spcAft>
              <a:buFontTx/>
              <a:buAutoNum type="arabicPeriod"/>
            </a:pPr>
            <a:endParaRPr lang="en-US" altLang="en-US" sz="2000">
              <a:ea typeface="Times New Roman" panose="02020603050405020304" pitchFamily="18" charset="0"/>
              <a:cs typeface="AGaramond" pitchFamily="18" charset="0"/>
            </a:endParaRPr>
          </a:p>
          <a:p>
            <a:pPr lvl="1">
              <a:spcAft>
                <a:spcPct val="25000"/>
              </a:spcAft>
            </a:pPr>
            <a:endParaRPr lang="en-US" altLang="en-US" sz="2000">
              <a:ea typeface="Times New Roman" panose="02020603050405020304" pitchFamily="18" charset="0"/>
              <a:cs typeface="AGaramond" pitchFamily="18" charset="0"/>
            </a:endParaRPr>
          </a:p>
        </p:txBody>
      </p:sp>
      <p:sp>
        <p:nvSpPr>
          <p:cNvPr id="924710" name="Text Box 38"/>
          <p:cNvSpPr txBox="1">
            <a:spLocks noChangeArrowheads="1"/>
          </p:cNvSpPr>
          <p:nvPr/>
        </p:nvSpPr>
        <p:spPr bwMode="auto">
          <a:xfrm>
            <a:off x="1524000" y="16764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 7</a:t>
            </a:r>
          </a:p>
        </p:txBody>
      </p:sp>
      <p:sp>
        <p:nvSpPr>
          <p:cNvPr id="924711" name="Text Box 39"/>
          <p:cNvSpPr txBox="1">
            <a:spLocks noChangeArrowheads="1"/>
          </p:cNvSpPr>
          <p:nvPr/>
        </p:nvSpPr>
        <p:spPr bwMode="auto">
          <a:xfrm>
            <a:off x="1981200" y="16764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 8</a:t>
            </a:r>
          </a:p>
        </p:txBody>
      </p:sp>
      <p:sp>
        <p:nvSpPr>
          <p:cNvPr id="924712" name="Text Box 40"/>
          <p:cNvSpPr txBox="1">
            <a:spLocks noChangeArrowheads="1"/>
          </p:cNvSpPr>
          <p:nvPr/>
        </p:nvSpPr>
        <p:spPr bwMode="auto">
          <a:xfrm>
            <a:off x="2438400" y="16764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20</a:t>
            </a:r>
          </a:p>
        </p:txBody>
      </p:sp>
      <p:sp>
        <p:nvSpPr>
          <p:cNvPr id="924713" name="Text Box 41"/>
          <p:cNvSpPr txBox="1">
            <a:spLocks noChangeArrowheads="1"/>
          </p:cNvSpPr>
          <p:nvPr/>
        </p:nvSpPr>
        <p:spPr bwMode="auto">
          <a:xfrm>
            <a:off x="2819400" y="16764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 12</a:t>
            </a:r>
          </a:p>
        </p:txBody>
      </p:sp>
      <p:sp>
        <p:nvSpPr>
          <p:cNvPr id="924714" name="Text Box 42"/>
          <p:cNvSpPr txBox="1">
            <a:spLocks noChangeArrowheads="1"/>
          </p:cNvSpPr>
          <p:nvPr/>
        </p:nvSpPr>
        <p:spPr bwMode="auto">
          <a:xfrm>
            <a:off x="1066800" y="16764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 1</a:t>
            </a:r>
          </a:p>
        </p:txBody>
      </p:sp>
      <p:sp>
        <p:nvSpPr>
          <p:cNvPr id="924715" name="Text Box 43"/>
          <p:cNvSpPr txBox="1">
            <a:spLocks noChangeArrowheads="1"/>
          </p:cNvSpPr>
          <p:nvPr/>
        </p:nvSpPr>
        <p:spPr bwMode="auto">
          <a:xfrm>
            <a:off x="609600" y="16764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 3</a:t>
            </a:r>
          </a:p>
        </p:txBody>
      </p:sp>
      <p:sp>
        <p:nvSpPr>
          <p:cNvPr id="924716" name="Text Box 44"/>
          <p:cNvSpPr txBox="1">
            <a:spLocks noChangeArrowheads="1"/>
          </p:cNvSpPr>
          <p:nvPr/>
        </p:nvSpPr>
        <p:spPr bwMode="auto">
          <a:xfrm>
            <a:off x="152400" y="16764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 4</a:t>
            </a:r>
          </a:p>
        </p:txBody>
      </p:sp>
      <p:sp>
        <p:nvSpPr>
          <p:cNvPr id="924717" name="Text Box 45"/>
          <p:cNvSpPr txBox="1">
            <a:spLocks noChangeArrowheads="1"/>
          </p:cNvSpPr>
          <p:nvPr/>
        </p:nvSpPr>
        <p:spPr bwMode="auto">
          <a:xfrm>
            <a:off x="3429000" y="16764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15</a:t>
            </a:r>
          </a:p>
        </p:txBody>
      </p:sp>
      <p:sp>
        <p:nvSpPr>
          <p:cNvPr id="924718" name="Text Box 46"/>
          <p:cNvSpPr txBox="1">
            <a:spLocks noChangeArrowheads="1"/>
          </p:cNvSpPr>
          <p:nvPr/>
        </p:nvSpPr>
        <p:spPr bwMode="auto">
          <a:xfrm>
            <a:off x="3962400" y="16764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13</a:t>
            </a:r>
          </a:p>
        </p:txBody>
      </p:sp>
      <p:sp>
        <p:nvSpPr>
          <p:cNvPr id="924719" name="Line 47"/>
          <p:cNvSpPr>
            <a:spLocks noChangeShapeType="1"/>
          </p:cNvSpPr>
          <p:nvPr/>
        </p:nvSpPr>
        <p:spPr bwMode="auto">
          <a:xfrm>
            <a:off x="1828800" y="1295400"/>
            <a:ext cx="0" cy="38100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4720" name="Text Box 48"/>
          <p:cNvSpPr txBox="1">
            <a:spLocks noChangeArrowheads="1"/>
          </p:cNvSpPr>
          <p:nvPr/>
        </p:nvSpPr>
        <p:spPr bwMode="auto">
          <a:xfrm>
            <a:off x="1600200" y="990600"/>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Aft>
                <a:spcPct val="25000"/>
              </a:spcAft>
            </a:pPr>
            <a:r>
              <a:rPr lang="en-US" altLang="en-US">
                <a:ea typeface="Times New Roman" panose="02020603050405020304" pitchFamily="18" charset="0"/>
                <a:cs typeface="AGaramond" pitchFamily="18" charset="0"/>
              </a:rPr>
              <a:t>left</a:t>
            </a:r>
          </a:p>
        </p:txBody>
      </p:sp>
      <p:sp>
        <p:nvSpPr>
          <p:cNvPr id="924721" name="Line 49"/>
          <p:cNvSpPr>
            <a:spLocks noChangeShapeType="1"/>
          </p:cNvSpPr>
          <p:nvPr/>
        </p:nvSpPr>
        <p:spPr bwMode="auto">
          <a:xfrm>
            <a:off x="1830388" y="1295400"/>
            <a:ext cx="0" cy="38100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4722" name="Text Box 50"/>
          <p:cNvSpPr txBox="1">
            <a:spLocks noChangeArrowheads="1"/>
          </p:cNvSpPr>
          <p:nvPr/>
        </p:nvSpPr>
        <p:spPr bwMode="auto">
          <a:xfrm>
            <a:off x="1601788" y="990600"/>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Aft>
                <a:spcPct val="25000"/>
              </a:spcAft>
            </a:pPr>
            <a:r>
              <a:rPr lang="en-US" altLang="en-US">
                <a:ea typeface="Times New Roman" panose="02020603050405020304" pitchFamily="18" charset="0"/>
                <a:cs typeface="AGaramond" pitchFamily="18" charset="0"/>
              </a:rPr>
              <a:t>left</a:t>
            </a:r>
          </a:p>
        </p:txBody>
      </p:sp>
      <p:sp>
        <p:nvSpPr>
          <p:cNvPr id="924723" name="Line 51"/>
          <p:cNvSpPr>
            <a:spLocks noChangeShapeType="1"/>
          </p:cNvSpPr>
          <p:nvPr/>
        </p:nvSpPr>
        <p:spPr bwMode="auto">
          <a:xfrm flipH="1">
            <a:off x="1981200" y="1295400"/>
            <a:ext cx="258763" cy="38100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4724" name="Text Box 52"/>
          <p:cNvSpPr txBox="1">
            <a:spLocks noChangeArrowheads="1"/>
          </p:cNvSpPr>
          <p:nvPr/>
        </p:nvSpPr>
        <p:spPr bwMode="auto">
          <a:xfrm>
            <a:off x="2011363" y="990600"/>
            <a:ext cx="5794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Aft>
                <a:spcPct val="25000"/>
              </a:spcAft>
            </a:pPr>
            <a:r>
              <a:rPr lang="en-US" altLang="en-US">
                <a:ea typeface="Times New Roman" panose="02020603050405020304" pitchFamily="18" charset="0"/>
                <a:cs typeface="AGaramond" pitchFamily="18" charset="0"/>
              </a:rPr>
              <a:t>right</a:t>
            </a:r>
          </a:p>
        </p:txBody>
      </p:sp>
      <p:sp>
        <p:nvSpPr>
          <p:cNvPr id="924725" name="Line 53"/>
          <p:cNvSpPr>
            <a:spLocks noChangeShapeType="1"/>
          </p:cNvSpPr>
          <p:nvPr/>
        </p:nvSpPr>
        <p:spPr bwMode="auto">
          <a:xfrm>
            <a:off x="4187825" y="1295400"/>
            <a:ext cx="0" cy="38100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4726" name="Text Box 54"/>
          <p:cNvSpPr txBox="1">
            <a:spLocks noChangeArrowheads="1"/>
          </p:cNvSpPr>
          <p:nvPr/>
        </p:nvSpPr>
        <p:spPr bwMode="auto">
          <a:xfrm>
            <a:off x="3959225" y="990600"/>
            <a:ext cx="6127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Aft>
                <a:spcPct val="25000"/>
              </a:spcAft>
            </a:pPr>
            <a:r>
              <a:rPr lang="en-US" altLang="en-US">
                <a:ea typeface="Times New Roman" panose="02020603050405020304" pitchFamily="18" charset="0"/>
                <a:cs typeface="AGaramond" pitchFamily="18" charset="0"/>
              </a:rPr>
              <a:t>pivot</a:t>
            </a:r>
          </a:p>
        </p:txBody>
      </p:sp>
      <p:sp>
        <p:nvSpPr>
          <p:cNvPr id="924727" name="Text Box 55"/>
          <p:cNvSpPr txBox="1">
            <a:spLocks noChangeArrowheads="1"/>
          </p:cNvSpPr>
          <p:nvPr/>
        </p:nvSpPr>
        <p:spPr bwMode="auto">
          <a:xfrm>
            <a:off x="1066800" y="28194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 1</a:t>
            </a:r>
          </a:p>
        </p:txBody>
      </p:sp>
      <p:sp>
        <p:nvSpPr>
          <p:cNvPr id="924728" name="Text Box 56"/>
          <p:cNvSpPr txBox="1">
            <a:spLocks noChangeArrowheads="1"/>
          </p:cNvSpPr>
          <p:nvPr/>
        </p:nvSpPr>
        <p:spPr bwMode="auto">
          <a:xfrm>
            <a:off x="609600" y="28194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 3</a:t>
            </a:r>
          </a:p>
        </p:txBody>
      </p:sp>
      <p:sp>
        <p:nvSpPr>
          <p:cNvPr id="924729" name="Text Box 57"/>
          <p:cNvSpPr txBox="1">
            <a:spLocks noChangeArrowheads="1"/>
          </p:cNvSpPr>
          <p:nvPr/>
        </p:nvSpPr>
        <p:spPr bwMode="auto">
          <a:xfrm>
            <a:off x="152400" y="28194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 4</a:t>
            </a:r>
          </a:p>
        </p:txBody>
      </p:sp>
      <p:sp>
        <p:nvSpPr>
          <p:cNvPr id="924731" name="Line 59"/>
          <p:cNvSpPr>
            <a:spLocks noChangeShapeType="1"/>
          </p:cNvSpPr>
          <p:nvPr/>
        </p:nvSpPr>
        <p:spPr bwMode="auto">
          <a:xfrm flipH="1">
            <a:off x="304800" y="3505200"/>
            <a:ext cx="1066800" cy="0"/>
          </a:xfrm>
          <a:prstGeom prst="line">
            <a:avLst/>
          </a:prstGeom>
          <a:noFill/>
          <a:ln w="19050">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4732" name="Text Box 60"/>
          <p:cNvSpPr txBox="1">
            <a:spLocks noChangeArrowheads="1"/>
          </p:cNvSpPr>
          <p:nvPr/>
        </p:nvSpPr>
        <p:spPr bwMode="auto">
          <a:xfrm>
            <a:off x="1981200" y="28194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 8</a:t>
            </a:r>
          </a:p>
        </p:txBody>
      </p:sp>
      <p:sp>
        <p:nvSpPr>
          <p:cNvPr id="924733" name="Text Box 61"/>
          <p:cNvSpPr txBox="1">
            <a:spLocks noChangeArrowheads="1"/>
          </p:cNvSpPr>
          <p:nvPr/>
        </p:nvSpPr>
        <p:spPr bwMode="auto">
          <a:xfrm>
            <a:off x="2438400" y="28194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20</a:t>
            </a:r>
          </a:p>
        </p:txBody>
      </p:sp>
      <p:sp>
        <p:nvSpPr>
          <p:cNvPr id="924734" name="Text Box 62"/>
          <p:cNvSpPr txBox="1">
            <a:spLocks noChangeArrowheads="1"/>
          </p:cNvSpPr>
          <p:nvPr/>
        </p:nvSpPr>
        <p:spPr bwMode="auto">
          <a:xfrm>
            <a:off x="2819400" y="28194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 12</a:t>
            </a:r>
          </a:p>
        </p:txBody>
      </p:sp>
      <p:sp>
        <p:nvSpPr>
          <p:cNvPr id="924735" name="Text Box 63"/>
          <p:cNvSpPr txBox="1">
            <a:spLocks noChangeArrowheads="1"/>
          </p:cNvSpPr>
          <p:nvPr/>
        </p:nvSpPr>
        <p:spPr bwMode="auto">
          <a:xfrm>
            <a:off x="3429000" y="28194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15</a:t>
            </a:r>
          </a:p>
        </p:txBody>
      </p:sp>
      <p:sp>
        <p:nvSpPr>
          <p:cNvPr id="924736" name="Text Box 64"/>
          <p:cNvSpPr txBox="1">
            <a:spLocks noChangeArrowheads="1"/>
          </p:cNvSpPr>
          <p:nvPr/>
        </p:nvSpPr>
        <p:spPr bwMode="auto">
          <a:xfrm>
            <a:off x="3962400" y="28194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0"/>
              </a:spcAft>
              <a:defRPr>
                <a:solidFill>
                  <a:schemeClr val="tx1"/>
                </a:solidFill>
                <a:latin typeface="Arial" panose="020B0604020202020204" pitchFamily="34" charset="0"/>
              </a:defRPr>
            </a:lvl1pPr>
            <a:lvl2pPr>
              <a:spcAft>
                <a:spcPct val="0"/>
              </a:spcAft>
              <a:defRPr>
                <a:solidFill>
                  <a:schemeClr val="tx1"/>
                </a:solidFill>
                <a:latin typeface="Arial" panose="020B0604020202020204" pitchFamily="34" charset="0"/>
              </a:defRPr>
            </a:lvl2pPr>
            <a:lvl3pPr>
              <a:spcAft>
                <a:spcPct val="0"/>
              </a:spcAft>
              <a:defRPr>
                <a:solidFill>
                  <a:schemeClr val="tx1"/>
                </a:solidFill>
                <a:latin typeface="Arial" panose="020B0604020202020204" pitchFamily="34" charset="0"/>
              </a:defRPr>
            </a:lvl3pPr>
            <a:lvl4pPr>
              <a:spcAft>
                <a:spcPct val="0"/>
              </a:spcAft>
              <a:defRPr>
                <a:solidFill>
                  <a:schemeClr val="tx1"/>
                </a:solidFill>
                <a:latin typeface="Arial" panose="020B0604020202020204" pitchFamily="34" charset="0"/>
              </a:defRPr>
            </a:lvl4pPr>
            <a:lvl5pPr>
              <a:spcAft>
                <a:spcPct val="0"/>
              </a:spcAft>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spcAft>
                <a:spcPct val="25000"/>
              </a:spcAft>
            </a:pPr>
            <a:r>
              <a:rPr lang="en-US" altLang="en-US" sz="2400">
                <a:ea typeface="Times New Roman" panose="02020603050405020304" pitchFamily="18" charset="0"/>
                <a:cs typeface="AGaramond" pitchFamily="18" charset="0"/>
              </a:rPr>
              <a:t>13</a:t>
            </a:r>
          </a:p>
        </p:txBody>
      </p:sp>
      <p:sp>
        <p:nvSpPr>
          <p:cNvPr id="924737" name="Line 65"/>
          <p:cNvSpPr>
            <a:spLocks noChangeShapeType="1"/>
          </p:cNvSpPr>
          <p:nvPr/>
        </p:nvSpPr>
        <p:spPr bwMode="auto">
          <a:xfrm flipH="1">
            <a:off x="2209800" y="3505200"/>
            <a:ext cx="2057400" cy="0"/>
          </a:xfrm>
          <a:prstGeom prst="line">
            <a:avLst/>
          </a:prstGeom>
          <a:noFill/>
          <a:ln w="19050">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extLst>
      <p:ext uri="{BB962C8B-B14F-4D97-AF65-F5344CB8AC3E}">
        <p14:creationId xmlns:p14="http://schemas.microsoft.com/office/powerpoint/2010/main" val="2865112263"/>
      </p:ext>
    </p:extLst>
  </p:cSld>
  <p:clrMapOvr>
    <a:masterClrMapping/>
  </p:clrMapOvr>
  <p:transition advClick="0">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700935D-A812-4B10-A76D-7AFF4DCD2601}" type="slidenum">
              <a:rPr lang="en-US" altLang="en-US"/>
              <a:pPr/>
              <a:t>3</a:t>
            </a:fld>
            <a:endParaRPr lang="en-US" altLang="en-US"/>
          </a:p>
        </p:txBody>
      </p:sp>
      <p:sp>
        <p:nvSpPr>
          <p:cNvPr id="906242" name="Rectangle 2"/>
          <p:cNvSpPr>
            <a:spLocks noGrp="1" noChangeArrowheads="1"/>
          </p:cNvSpPr>
          <p:nvPr>
            <p:ph type="title"/>
          </p:nvPr>
        </p:nvSpPr>
        <p:spPr/>
        <p:txBody>
          <a:bodyPr/>
          <a:lstStyle/>
          <a:p>
            <a:r>
              <a:rPr lang="en-US" altLang="en-US"/>
              <a:t>Example 1</a:t>
            </a:r>
          </a:p>
        </p:txBody>
      </p:sp>
      <p:sp>
        <p:nvSpPr>
          <p:cNvPr id="906243" name="Rectangle 3"/>
          <p:cNvSpPr>
            <a:spLocks noGrp="1" noChangeArrowheads="1"/>
          </p:cNvSpPr>
          <p:nvPr>
            <p:ph type="body" idx="1"/>
          </p:nvPr>
        </p:nvSpPr>
        <p:spPr>
          <a:xfrm>
            <a:off x="685800" y="1066800"/>
            <a:ext cx="8001000" cy="4525963"/>
          </a:xfrm>
        </p:spPr>
        <p:txBody>
          <a:bodyPr/>
          <a:lstStyle/>
          <a:p>
            <a:pPr marL="533400" indent="-533400">
              <a:lnSpc>
                <a:spcPct val="90000"/>
              </a:lnSpc>
              <a:buFontTx/>
              <a:buNone/>
            </a:pPr>
            <a:r>
              <a:rPr lang="en-US" altLang="en-US" sz="2400"/>
              <a:t>Determine the order of the following algorithm. </a:t>
            </a:r>
          </a:p>
          <a:p>
            <a:pPr marL="533400" indent="-533400">
              <a:lnSpc>
                <a:spcPct val="90000"/>
              </a:lnSpc>
              <a:buFontTx/>
              <a:buNone/>
            </a:pPr>
            <a:r>
              <a:rPr lang="en-US" altLang="en-US" sz="2400"/>
              <a:t>(how many times will the recursive algo be called – try working it with an integer for n)</a:t>
            </a:r>
          </a:p>
          <a:p>
            <a:pPr marL="533400" indent="-533400">
              <a:lnSpc>
                <a:spcPct val="90000"/>
              </a:lnSpc>
              <a:buFontTx/>
              <a:buNone/>
            </a:pPr>
            <a:endParaRPr lang="en-US" altLang="en-US"/>
          </a:p>
          <a:p>
            <a:pPr marL="876300" lvl="1" indent="-419100">
              <a:lnSpc>
                <a:spcPct val="90000"/>
              </a:lnSpc>
              <a:buFont typeface="Arial" panose="020B0604020202020204" pitchFamily="34" charset="0"/>
              <a:buNone/>
            </a:pPr>
            <a:r>
              <a:rPr lang="en-US" altLang="en-US" sz="2400" i="1"/>
              <a:t>public int answer(int n){</a:t>
            </a:r>
          </a:p>
          <a:p>
            <a:pPr marL="1295400" lvl="2" indent="-381000">
              <a:lnSpc>
                <a:spcPct val="90000"/>
              </a:lnSpc>
              <a:buFontTx/>
              <a:buNone/>
            </a:pPr>
            <a:r>
              <a:rPr lang="en-US" altLang="en-US" i="1"/>
              <a:t>if (n == 1){</a:t>
            </a:r>
          </a:p>
          <a:p>
            <a:pPr marL="1295400" lvl="2" indent="-381000">
              <a:lnSpc>
                <a:spcPct val="90000"/>
              </a:lnSpc>
              <a:buFontTx/>
              <a:buNone/>
            </a:pPr>
            <a:r>
              <a:rPr lang="en-US" altLang="en-US" i="1"/>
              <a:t>       return 2;</a:t>
            </a:r>
          </a:p>
          <a:p>
            <a:pPr marL="1295400" lvl="2" indent="-381000">
              <a:lnSpc>
                <a:spcPct val="90000"/>
              </a:lnSpc>
              <a:buFontTx/>
              <a:buNone/>
            </a:pPr>
            <a:r>
              <a:rPr lang="en-US" altLang="en-US" i="1"/>
              <a:t>}else {</a:t>
            </a:r>
          </a:p>
          <a:p>
            <a:pPr marL="1295400" lvl="2" indent="-381000">
              <a:lnSpc>
                <a:spcPct val="90000"/>
              </a:lnSpc>
              <a:buFontTx/>
              <a:buNone/>
            </a:pPr>
            <a:r>
              <a:rPr lang="en-US" altLang="en-US" i="1"/>
              <a:t>      return  2 * answer (n - 1);</a:t>
            </a:r>
          </a:p>
          <a:p>
            <a:pPr marL="1295400" lvl="2" indent="-381000">
              <a:lnSpc>
                <a:spcPct val="90000"/>
              </a:lnSpc>
              <a:buFontTx/>
              <a:buNone/>
            </a:pPr>
            <a:r>
              <a:rPr lang="en-US" altLang="en-US" i="1"/>
              <a:t>}</a:t>
            </a:r>
          </a:p>
          <a:p>
            <a:pPr marL="876300" lvl="1" indent="-419100">
              <a:lnSpc>
                <a:spcPct val="90000"/>
              </a:lnSpc>
              <a:buFont typeface="Arial" panose="020B0604020202020204" pitchFamily="34" charset="0"/>
              <a:buNone/>
            </a:pPr>
            <a:r>
              <a:rPr lang="en-US" altLang="en-US" sz="2400" i="1"/>
              <a:t>}</a:t>
            </a:r>
          </a:p>
        </p:txBody>
      </p:sp>
    </p:spTree>
    <p:extLst>
      <p:ext uri="{BB962C8B-B14F-4D97-AF65-F5344CB8AC3E}">
        <p14:creationId xmlns:p14="http://schemas.microsoft.com/office/powerpoint/2010/main" val="2843611013"/>
      </p:ext>
    </p:extLst>
  </p:cSld>
  <p:clrMapOvr>
    <a:masterClrMapping/>
  </p:clrMapOvr>
  <p:transition advClick="0">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1F1E3A90-B567-4392-A7A8-799C95DB4C48}" type="slidenum">
              <a:rPr lang="en-US" altLang="en-US">
                <a:solidFill>
                  <a:schemeClr val="tx1"/>
                </a:solidFill>
              </a:rPr>
              <a:pPr/>
              <a:t>30</a:t>
            </a:fld>
            <a:endParaRPr lang="en-US" altLang="en-US">
              <a:solidFill>
                <a:schemeClr val="tx1"/>
              </a:solidFill>
            </a:endParaRPr>
          </a:p>
        </p:txBody>
      </p:sp>
      <p:sp>
        <p:nvSpPr>
          <p:cNvPr id="929794" name="Rectangle 2"/>
          <p:cNvSpPr>
            <a:spLocks noGrp="1" noChangeArrowheads="1"/>
          </p:cNvSpPr>
          <p:nvPr>
            <p:ph type="title"/>
          </p:nvPr>
        </p:nvSpPr>
        <p:spPr>
          <a:noFill/>
          <a:ln/>
        </p:spPr>
        <p:txBody>
          <a:bodyPr/>
          <a:lstStyle/>
          <a:p>
            <a:r>
              <a:rPr lang="en-US" altLang="en-US" dirty="0"/>
              <a:t>Efficiency of Quick Sort (?) </a:t>
            </a:r>
          </a:p>
        </p:txBody>
      </p:sp>
      <p:sp>
        <p:nvSpPr>
          <p:cNvPr id="929795" name="Rectangle 3"/>
          <p:cNvSpPr>
            <a:spLocks noGrp="1" noChangeArrowheads="1"/>
          </p:cNvSpPr>
          <p:nvPr>
            <p:ph type="body" idx="1"/>
          </p:nvPr>
        </p:nvSpPr>
        <p:spPr>
          <a:xfrm>
            <a:off x="685800" y="1341438"/>
            <a:ext cx="3048000" cy="4602162"/>
          </a:xfrm>
        </p:spPr>
        <p:txBody>
          <a:bodyPr/>
          <a:lstStyle/>
          <a:p>
            <a:r>
              <a:rPr lang="en-US" altLang="en-US"/>
              <a:t>Best case:  </a:t>
            </a:r>
          </a:p>
          <a:p>
            <a:endParaRPr lang="en-US" altLang="en-US"/>
          </a:p>
          <a:p>
            <a:endParaRPr lang="en-US" altLang="en-US"/>
          </a:p>
          <a:p>
            <a:r>
              <a:rPr lang="en-US" altLang="en-US"/>
              <a:t>Worst case:</a:t>
            </a:r>
          </a:p>
          <a:p>
            <a:endParaRPr lang="en-US" altLang="en-US"/>
          </a:p>
          <a:p>
            <a:endParaRPr lang="en-US" altLang="en-US"/>
          </a:p>
          <a:p>
            <a:r>
              <a:rPr lang="en-US" altLang="en-US"/>
              <a:t>Average case: </a:t>
            </a:r>
          </a:p>
        </p:txBody>
      </p:sp>
      <p:sp>
        <p:nvSpPr>
          <p:cNvPr id="929796" name="Rectangle 4"/>
          <p:cNvSpPr>
            <a:spLocks noChangeArrowheads="1"/>
          </p:cNvSpPr>
          <p:nvPr/>
        </p:nvSpPr>
        <p:spPr bwMode="auto">
          <a:xfrm>
            <a:off x="3429000" y="1447800"/>
            <a:ext cx="5029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a:buChar char="•"/>
              <a:defRPr sz="2800" b="1">
                <a:solidFill>
                  <a:srgbClr val="000000"/>
                </a:solidFill>
                <a:latin typeface="Times New Roman" panose="02020603050405020304" pitchFamily="18" charset="0"/>
              </a:defRPr>
            </a:lvl1pPr>
            <a:lvl2pPr marL="747713" indent="-290513">
              <a:buFont typeface="Arial" panose="020B0604020202020204" pitchFamily="34" charset="0"/>
              <a:buChar char="–"/>
              <a:defRPr sz="2200" b="1">
                <a:solidFill>
                  <a:srgbClr val="000000"/>
                </a:solidFill>
                <a:latin typeface="Times New Roman" panose="02020603050405020304" pitchFamily="18" charset="0"/>
              </a:defRPr>
            </a:lvl2pPr>
            <a:lvl3pPr marL="1143000" indent="-228600">
              <a:buChar char="•"/>
              <a:defRPr sz="2000" b="1">
                <a:solidFill>
                  <a:schemeClr val="tx1"/>
                </a:solidFill>
                <a:latin typeface="Times New Roman" panose="02020603050405020304" pitchFamily="18" charset="0"/>
              </a:defRPr>
            </a:lvl3pPr>
            <a:lvl4pPr marL="1662113" indent="-290513">
              <a:buFont typeface="Arial" panose="020B0604020202020204" pitchFamily="34" charset="0"/>
              <a:buChar char="–"/>
              <a:defRPr sz="2000" b="1">
                <a:solidFill>
                  <a:schemeClr val="tx1"/>
                </a:solidFill>
                <a:latin typeface="Times New Roman" panose="02020603050405020304" pitchFamily="18" charset="0"/>
              </a:defRPr>
            </a:lvl4pPr>
            <a:lvl5pPr marL="2057400" indent="-228600">
              <a:buChar char="•"/>
              <a:defRPr sz="2000" b="1">
                <a:solidFill>
                  <a:schemeClr val="tx1"/>
                </a:solidFill>
                <a:latin typeface="Times New Roman" panose="02020603050405020304" pitchFamily="18" charset="0"/>
              </a:defRPr>
            </a:lvl5pPr>
            <a:lvl6pPr marL="25146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6pPr>
            <a:lvl7pPr marL="29718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7pPr>
            <a:lvl8pPr marL="34290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8pPr>
            <a:lvl9pPr marL="38862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9pPr>
          </a:lstStyle>
          <a:p>
            <a:pPr>
              <a:lnSpc>
                <a:spcPct val="90000"/>
              </a:lnSpc>
              <a:buFontTx/>
              <a:buNone/>
            </a:pPr>
            <a:r>
              <a:rPr lang="en-US" altLang="en-US" sz="2500" i="1" dirty="0">
                <a:solidFill>
                  <a:schemeClr val="tx1"/>
                </a:solidFill>
              </a:rPr>
              <a:t>O(n log n)</a:t>
            </a:r>
          </a:p>
          <a:p>
            <a:pPr>
              <a:lnSpc>
                <a:spcPct val="90000"/>
              </a:lnSpc>
              <a:buFontTx/>
              <a:buNone/>
            </a:pPr>
            <a:endParaRPr lang="en-US" altLang="en-US" sz="1900" dirty="0">
              <a:solidFill>
                <a:schemeClr val="tx1"/>
              </a:solidFill>
            </a:endParaRPr>
          </a:p>
          <a:p>
            <a:pPr lvl="1">
              <a:lnSpc>
                <a:spcPct val="90000"/>
              </a:lnSpc>
            </a:pPr>
            <a:endParaRPr lang="en-US" altLang="en-US" sz="2000" dirty="0">
              <a:solidFill>
                <a:schemeClr val="tx1"/>
              </a:solidFill>
            </a:endParaRPr>
          </a:p>
        </p:txBody>
      </p:sp>
      <p:sp>
        <p:nvSpPr>
          <p:cNvPr id="929797" name="Rectangle 5"/>
          <p:cNvSpPr>
            <a:spLocks noChangeArrowheads="1"/>
          </p:cNvSpPr>
          <p:nvPr/>
        </p:nvSpPr>
        <p:spPr bwMode="auto">
          <a:xfrm>
            <a:off x="3429000" y="2819400"/>
            <a:ext cx="57150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a:buChar char="•"/>
              <a:defRPr sz="2800" b="1">
                <a:solidFill>
                  <a:srgbClr val="000000"/>
                </a:solidFill>
                <a:latin typeface="Times New Roman" panose="02020603050405020304" pitchFamily="18" charset="0"/>
              </a:defRPr>
            </a:lvl1pPr>
            <a:lvl2pPr marL="747713" indent="-290513">
              <a:buFont typeface="Arial" panose="020B0604020202020204" pitchFamily="34" charset="0"/>
              <a:buChar char="–"/>
              <a:defRPr sz="2200" b="1">
                <a:solidFill>
                  <a:srgbClr val="000000"/>
                </a:solidFill>
                <a:latin typeface="Times New Roman" panose="02020603050405020304" pitchFamily="18" charset="0"/>
              </a:defRPr>
            </a:lvl2pPr>
            <a:lvl3pPr marL="1143000" indent="-228600">
              <a:buChar char="•"/>
              <a:defRPr sz="2000" b="1">
                <a:solidFill>
                  <a:schemeClr val="tx1"/>
                </a:solidFill>
                <a:latin typeface="Times New Roman" panose="02020603050405020304" pitchFamily="18" charset="0"/>
              </a:defRPr>
            </a:lvl3pPr>
            <a:lvl4pPr marL="1662113" indent="-290513">
              <a:buFont typeface="Arial" panose="020B0604020202020204" pitchFamily="34" charset="0"/>
              <a:buChar char="–"/>
              <a:defRPr sz="2000" b="1">
                <a:solidFill>
                  <a:schemeClr val="tx1"/>
                </a:solidFill>
                <a:latin typeface="Times New Roman" panose="02020603050405020304" pitchFamily="18" charset="0"/>
              </a:defRPr>
            </a:lvl4pPr>
            <a:lvl5pPr marL="2057400" indent="-228600">
              <a:buChar char="•"/>
              <a:defRPr sz="2000" b="1">
                <a:solidFill>
                  <a:schemeClr val="tx1"/>
                </a:solidFill>
                <a:latin typeface="Times New Roman" panose="02020603050405020304" pitchFamily="18" charset="0"/>
              </a:defRPr>
            </a:lvl5pPr>
            <a:lvl6pPr marL="25146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6pPr>
            <a:lvl7pPr marL="29718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7pPr>
            <a:lvl8pPr marL="34290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8pPr>
            <a:lvl9pPr marL="38862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9pPr>
          </a:lstStyle>
          <a:p>
            <a:pPr>
              <a:lnSpc>
                <a:spcPct val="90000"/>
              </a:lnSpc>
              <a:buFontTx/>
              <a:buNone/>
            </a:pPr>
            <a:r>
              <a:rPr lang="en-US" altLang="en-US" sz="2500" i="1" dirty="0">
                <a:solidFill>
                  <a:schemeClr val="tx1"/>
                </a:solidFill>
              </a:rPr>
              <a:t>O(n</a:t>
            </a:r>
            <a:r>
              <a:rPr lang="en-US" altLang="en-US" sz="2500" i="1" baseline="30000" dirty="0">
                <a:solidFill>
                  <a:schemeClr val="tx1"/>
                </a:solidFill>
              </a:rPr>
              <a:t>2</a:t>
            </a:r>
            <a:r>
              <a:rPr lang="en-US" altLang="en-US" sz="2500" i="1" dirty="0">
                <a:solidFill>
                  <a:schemeClr val="tx1"/>
                </a:solidFill>
              </a:rPr>
              <a:t>) – Occurs if the pivot value is far from the median for each subarray</a:t>
            </a:r>
          </a:p>
          <a:p>
            <a:pPr>
              <a:lnSpc>
                <a:spcPct val="90000"/>
              </a:lnSpc>
              <a:buFontTx/>
              <a:buNone/>
            </a:pPr>
            <a:r>
              <a:rPr lang="en-US" altLang="en-US" sz="1800" b="0" i="1" dirty="0">
                <a:solidFill>
                  <a:schemeClr val="tx1"/>
                </a:solidFill>
              </a:rPr>
              <a:t>example, start with sorted array and pick last element for the pivot – get unbalanced subarrays (one with 0 elements, the other with the rest)</a:t>
            </a:r>
            <a:endParaRPr lang="en-US" altLang="en-US" sz="1400" b="0" i="1" dirty="0">
              <a:solidFill>
                <a:schemeClr val="tx1"/>
              </a:solidFill>
            </a:endParaRPr>
          </a:p>
          <a:p>
            <a:pPr lvl="1">
              <a:lnSpc>
                <a:spcPct val="90000"/>
              </a:lnSpc>
            </a:pPr>
            <a:endParaRPr lang="en-US" altLang="en-US" sz="1700" b="0" i="1" dirty="0">
              <a:solidFill>
                <a:schemeClr val="tx1"/>
              </a:solidFill>
            </a:endParaRPr>
          </a:p>
        </p:txBody>
      </p:sp>
      <p:sp>
        <p:nvSpPr>
          <p:cNvPr id="929798" name="Rectangle 6"/>
          <p:cNvSpPr>
            <a:spLocks noChangeArrowheads="1"/>
          </p:cNvSpPr>
          <p:nvPr/>
        </p:nvSpPr>
        <p:spPr bwMode="auto">
          <a:xfrm>
            <a:off x="3505200" y="5029200"/>
            <a:ext cx="5486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a:buChar char="•"/>
              <a:defRPr sz="2800" b="1">
                <a:solidFill>
                  <a:srgbClr val="000000"/>
                </a:solidFill>
                <a:latin typeface="Times New Roman" panose="02020603050405020304" pitchFamily="18" charset="0"/>
              </a:defRPr>
            </a:lvl1pPr>
            <a:lvl2pPr marL="747713" indent="-290513">
              <a:buFont typeface="Arial" panose="020B0604020202020204" pitchFamily="34" charset="0"/>
              <a:buChar char="–"/>
              <a:defRPr sz="2200" b="1">
                <a:solidFill>
                  <a:srgbClr val="000000"/>
                </a:solidFill>
                <a:latin typeface="Times New Roman" panose="02020603050405020304" pitchFamily="18" charset="0"/>
              </a:defRPr>
            </a:lvl2pPr>
            <a:lvl3pPr marL="1143000" indent="-228600">
              <a:buChar char="•"/>
              <a:defRPr sz="2000" b="1">
                <a:solidFill>
                  <a:schemeClr val="tx1"/>
                </a:solidFill>
                <a:latin typeface="Times New Roman" panose="02020603050405020304" pitchFamily="18" charset="0"/>
              </a:defRPr>
            </a:lvl3pPr>
            <a:lvl4pPr marL="1662113" indent="-290513">
              <a:buFont typeface="Arial" panose="020B0604020202020204" pitchFamily="34" charset="0"/>
              <a:buChar char="–"/>
              <a:defRPr sz="2000" b="1">
                <a:solidFill>
                  <a:schemeClr val="tx1"/>
                </a:solidFill>
                <a:latin typeface="Times New Roman" panose="02020603050405020304" pitchFamily="18" charset="0"/>
              </a:defRPr>
            </a:lvl4pPr>
            <a:lvl5pPr marL="2057400" indent="-228600">
              <a:buChar char="•"/>
              <a:defRPr sz="2000" b="1">
                <a:solidFill>
                  <a:schemeClr val="tx1"/>
                </a:solidFill>
                <a:latin typeface="Times New Roman" panose="02020603050405020304" pitchFamily="18" charset="0"/>
              </a:defRPr>
            </a:lvl5pPr>
            <a:lvl6pPr marL="25146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6pPr>
            <a:lvl7pPr marL="29718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7pPr>
            <a:lvl8pPr marL="34290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8pPr>
            <a:lvl9pPr marL="3886200" indent="-228600" fontAlgn="base">
              <a:spcBef>
                <a:spcPct val="0"/>
              </a:spcBef>
              <a:spcAft>
                <a:spcPct val="25000"/>
              </a:spcAft>
              <a:buClr>
                <a:schemeClr val="tx1"/>
              </a:buClr>
              <a:buChar char="•"/>
              <a:defRPr sz="2000" b="1">
                <a:solidFill>
                  <a:schemeClr val="tx1"/>
                </a:solidFill>
                <a:latin typeface="Times New Roman" panose="02020603050405020304" pitchFamily="18" charset="0"/>
              </a:defRPr>
            </a:lvl9pPr>
          </a:lstStyle>
          <a:p>
            <a:pPr>
              <a:lnSpc>
                <a:spcPct val="90000"/>
              </a:lnSpc>
              <a:buFontTx/>
              <a:buNone/>
            </a:pPr>
            <a:r>
              <a:rPr lang="en-US" altLang="en-US" sz="2500" i="1" dirty="0">
                <a:solidFill>
                  <a:schemeClr val="tx1"/>
                </a:solidFill>
              </a:rPr>
              <a:t>O(n log n) </a:t>
            </a:r>
          </a:p>
        </p:txBody>
      </p:sp>
    </p:spTree>
    <p:extLst>
      <p:ext uri="{BB962C8B-B14F-4D97-AF65-F5344CB8AC3E}">
        <p14:creationId xmlns:p14="http://schemas.microsoft.com/office/powerpoint/2010/main" val="212254306"/>
      </p:ext>
    </p:extLst>
  </p:cSld>
  <p:clrMapOvr>
    <a:masterClrMapping/>
  </p:clrMapOvr>
  <p:transition advClick="0">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9797"/>
                                        </p:tgtEl>
                                        <p:attrNameLst>
                                          <p:attrName>style.visibility</p:attrName>
                                        </p:attrNameLst>
                                      </p:cBhvr>
                                      <p:to>
                                        <p:strVal val="visible"/>
                                      </p:to>
                                    </p:set>
                                    <p:anim calcmode="lin" valueType="num">
                                      <p:cBhvr additive="base">
                                        <p:cTn id="7" dur="500" fill="hold"/>
                                        <p:tgtEl>
                                          <p:spTgt spid="929797"/>
                                        </p:tgtEl>
                                        <p:attrNameLst>
                                          <p:attrName>ppt_x</p:attrName>
                                        </p:attrNameLst>
                                      </p:cBhvr>
                                      <p:tavLst>
                                        <p:tav tm="0">
                                          <p:val>
                                            <p:strVal val="#ppt_x"/>
                                          </p:val>
                                        </p:tav>
                                        <p:tav tm="100000">
                                          <p:val>
                                            <p:strVal val="#ppt_x"/>
                                          </p:val>
                                        </p:tav>
                                      </p:tavLst>
                                    </p:anim>
                                    <p:anim calcmode="lin" valueType="num">
                                      <p:cBhvr additive="base">
                                        <p:cTn id="8" dur="500" fill="hold"/>
                                        <p:tgtEl>
                                          <p:spTgt spid="92979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9796"/>
                                        </p:tgtEl>
                                        <p:attrNameLst>
                                          <p:attrName>style.visibility</p:attrName>
                                        </p:attrNameLst>
                                      </p:cBhvr>
                                      <p:to>
                                        <p:strVal val="visible"/>
                                      </p:to>
                                    </p:set>
                                    <p:anim calcmode="lin" valueType="num">
                                      <p:cBhvr additive="base">
                                        <p:cTn id="13" dur="500" fill="hold"/>
                                        <p:tgtEl>
                                          <p:spTgt spid="929796"/>
                                        </p:tgtEl>
                                        <p:attrNameLst>
                                          <p:attrName>ppt_x</p:attrName>
                                        </p:attrNameLst>
                                      </p:cBhvr>
                                      <p:tavLst>
                                        <p:tav tm="0">
                                          <p:val>
                                            <p:strVal val="#ppt_x"/>
                                          </p:val>
                                        </p:tav>
                                        <p:tav tm="100000">
                                          <p:val>
                                            <p:strVal val="#ppt_x"/>
                                          </p:val>
                                        </p:tav>
                                      </p:tavLst>
                                    </p:anim>
                                    <p:anim calcmode="lin" valueType="num">
                                      <p:cBhvr additive="base">
                                        <p:cTn id="14" dur="500" fill="hold"/>
                                        <p:tgtEl>
                                          <p:spTgt spid="92979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29798"/>
                                        </p:tgtEl>
                                        <p:attrNameLst>
                                          <p:attrName>style.visibility</p:attrName>
                                        </p:attrNameLst>
                                      </p:cBhvr>
                                      <p:to>
                                        <p:strVal val="visible"/>
                                      </p:to>
                                    </p:set>
                                    <p:anim calcmode="lin" valueType="num">
                                      <p:cBhvr additive="base">
                                        <p:cTn id="19" dur="500" fill="hold"/>
                                        <p:tgtEl>
                                          <p:spTgt spid="929798"/>
                                        </p:tgtEl>
                                        <p:attrNameLst>
                                          <p:attrName>ppt_x</p:attrName>
                                        </p:attrNameLst>
                                      </p:cBhvr>
                                      <p:tavLst>
                                        <p:tav tm="0">
                                          <p:val>
                                            <p:strVal val="#ppt_x"/>
                                          </p:val>
                                        </p:tav>
                                        <p:tav tm="100000">
                                          <p:val>
                                            <p:strVal val="#ppt_x"/>
                                          </p:val>
                                        </p:tav>
                                      </p:tavLst>
                                    </p:anim>
                                    <p:anim calcmode="lin" valueType="num">
                                      <p:cBhvr additive="base">
                                        <p:cTn id="20" dur="500" fill="hold"/>
                                        <p:tgtEl>
                                          <p:spTgt spid="9297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9796" grpId="0"/>
      <p:bldP spid="929797" grpId="0"/>
      <p:bldP spid="92979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BE6A19BA-2143-47E0-8A84-B96C074419BD}" type="slidenum">
              <a:rPr lang="en-US" altLang="en-US"/>
              <a:pPr/>
              <a:t>4</a:t>
            </a:fld>
            <a:endParaRPr lang="en-US" altLang="en-US"/>
          </a:p>
        </p:txBody>
      </p:sp>
      <p:sp>
        <p:nvSpPr>
          <p:cNvPr id="908290" name="Rectangle 2"/>
          <p:cNvSpPr>
            <a:spLocks noGrp="1" noChangeArrowheads="1"/>
          </p:cNvSpPr>
          <p:nvPr>
            <p:ph type="title"/>
          </p:nvPr>
        </p:nvSpPr>
        <p:spPr/>
        <p:txBody>
          <a:bodyPr/>
          <a:lstStyle/>
          <a:p>
            <a:r>
              <a:rPr lang="en-US" altLang="en-US"/>
              <a:t>Example 1 cont.</a:t>
            </a:r>
          </a:p>
        </p:txBody>
      </p:sp>
      <p:sp>
        <p:nvSpPr>
          <p:cNvPr id="908291" name="Rectangle 3"/>
          <p:cNvSpPr>
            <a:spLocks noGrp="1" noChangeArrowheads="1"/>
          </p:cNvSpPr>
          <p:nvPr>
            <p:ph type="body" idx="1"/>
          </p:nvPr>
        </p:nvSpPr>
        <p:spPr>
          <a:xfrm>
            <a:off x="685800" y="1066800"/>
            <a:ext cx="8001000" cy="4525963"/>
          </a:xfrm>
        </p:spPr>
        <p:txBody>
          <a:bodyPr>
            <a:normAutofit lnSpcReduction="10000"/>
          </a:bodyPr>
          <a:lstStyle/>
          <a:p>
            <a:pPr marL="533400" indent="-533400">
              <a:buFontTx/>
              <a:buNone/>
            </a:pPr>
            <a:r>
              <a:rPr lang="en-US" altLang="en-US" sz="2400"/>
              <a:t>The recursive algorithm will be called n times.  If n = 5, then the algorithm will be called 5 times to solve the problem of 2 to the 5th power.</a:t>
            </a:r>
            <a:endParaRPr lang="en-US" altLang="en-US"/>
          </a:p>
          <a:p>
            <a:pPr marL="876300" lvl="1" indent="-419100">
              <a:buFont typeface="Arial" panose="020B0604020202020204" pitchFamily="34" charset="0"/>
              <a:buNone/>
            </a:pPr>
            <a:endParaRPr lang="en-US" altLang="en-US" sz="2400" i="1"/>
          </a:p>
          <a:p>
            <a:pPr marL="876300" lvl="1" indent="-419100">
              <a:buFont typeface="Arial" panose="020B0604020202020204" pitchFamily="34" charset="0"/>
              <a:buNone/>
            </a:pPr>
            <a:r>
              <a:rPr lang="en-US" altLang="en-US" sz="2400" i="1"/>
              <a:t>public int answer(int n){</a:t>
            </a:r>
          </a:p>
          <a:p>
            <a:pPr marL="1295400" lvl="2" indent="-381000">
              <a:buFontTx/>
              <a:buNone/>
            </a:pPr>
            <a:r>
              <a:rPr lang="en-US" altLang="en-US" i="1"/>
              <a:t>if (n == 1){</a:t>
            </a:r>
          </a:p>
          <a:p>
            <a:pPr marL="1295400" lvl="2" indent="-381000">
              <a:buFontTx/>
              <a:buNone/>
            </a:pPr>
            <a:r>
              <a:rPr lang="en-US" altLang="en-US" i="1"/>
              <a:t>       return 2;</a:t>
            </a:r>
          </a:p>
          <a:p>
            <a:pPr marL="1295400" lvl="2" indent="-381000">
              <a:buFontTx/>
              <a:buNone/>
            </a:pPr>
            <a:r>
              <a:rPr lang="en-US" altLang="en-US" i="1"/>
              <a:t>}else {</a:t>
            </a:r>
          </a:p>
          <a:p>
            <a:pPr marL="1295400" lvl="2" indent="-381000">
              <a:buFontTx/>
              <a:buNone/>
            </a:pPr>
            <a:r>
              <a:rPr lang="en-US" altLang="en-US" i="1"/>
              <a:t>      return  2 * answer (n - 1);</a:t>
            </a:r>
          </a:p>
          <a:p>
            <a:pPr marL="1295400" lvl="2" indent="-381000">
              <a:buFontTx/>
              <a:buNone/>
            </a:pPr>
            <a:r>
              <a:rPr lang="en-US" altLang="en-US" i="1"/>
              <a:t>}</a:t>
            </a:r>
          </a:p>
          <a:p>
            <a:pPr marL="876300" lvl="1" indent="-419100">
              <a:buFont typeface="Arial" panose="020B0604020202020204" pitchFamily="34" charset="0"/>
              <a:buNone/>
            </a:pPr>
            <a:r>
              <a:rPr lang="en-US" altLang="en-US" sz="2400" i="1"/>
              <a:t>}</a:t>
            </a:r>
          </a:p>
        </p:txBody>
      </p:sp>
      <p:sp>
        <p:nvSpPr>
          <p:cNvPr id="908292" name="Rectangle 4"/>
          <p:cNvSpPr>
            <a:spLocks noChangeArrowheads="1"/>
          </p:cNvSpPr>
          <p:nvPr/>
        </p:nvSpPr>
        <p:spPr bwMode="auto">
          <a:xfrm>
            <a:off x="685800" y="5791200"/>
            <a:ext cx="800100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buChar char="•"/>
              <a:defRPr sz="2800" b="1">
                <a:solidFill>
                  <a:srgbClr val="000000"/>
                </a:solidFill>
                <a:latin typeface="Times New Roman" panose="02020603050405020304" pitchFamily="18" charset="0"/>
              </a:defRPr>
            </a:lvl1pPr>
            <a:lvl2pPr marL="876300" indent="-419100">
              <a:buFont typeface="Arial" panose="020B0604020202020204" pitchFamily="34" charset="0"/>
              <a:buChar char="–"/>
              <a:defRPr sz="2200" b="1">
                <a:solidFill>
                  <a:srgbClr val="000000"/>
                </a:solidFill>
                <a:latin typeface="Times New Roman" panose="02020603050405020304" pitchFamily="18" charset="0"/>
              </a:defRPr>
            </a:lvl2pPr>
            <a:lvl3pPr marL="1295400" indent="-381000">
              <a:buChar char="•"/>
              <a:defRPr sz="2000" b="1">
                <a:solidFill>
                  <a:schemeClr val="tx1"/>
                </a:solidFill>
                <a:latin typeface="Times New Roman" panose="02020603050405020304" pitchFamily="18" charset="0"/>
              </a:defRPr>
            </a:lvl3pPr>
            <a:lvl4pPr marL="1752600" indent="-381000">
              <a:buFont typeface="Arial" panose="020B0604020202020204" pitchFamily="34" charset="0"/>
              <a:buChar char="–"/>
              <a:defRPr sz="2000" b="1">
                <a:solidFill>
                  <a:schemeClr val="tx1"/>
                </a:solidFill>
                <a:latin typeface="Times New Roman" panose="02020603050405020304" pitchFamily="18" charset="0"/>
              </a:defRPr>
            </a:lvl4pPr>
            <a:lvl5pPr marL="2209800" indent="-381000">
              <a:buChar char="•"/>
              <a:defRPr sz="2000" b="1">
                <a:solidFill>
                  <a:schemeClr val="tx1"/>
                </a:solidFill>
                <a:latin typeface="Times New Roman" panose="02020603050405020304" pitchFamily="18" charset="0"/>
              </a:defRPr>
            </a:lvl5pPr>
            <a:lvl6pPr marL="2667000" indent="-381000" fontAlgn="base">
              <a:spcBef>
                <a:spcPct val="0"/>
              </a:spcBef>
              <a:spcAft>
                <a:spcPct val="25000"/>
              </a:spcAft>
              <a:buClr>
                <a:schemeClr val="tx1"/>
              </a:buClr>
              <a:buChar char="•"/>
              <a:defRPr sz="2000" b="1">
                <a:solidFill>
                  <a:schemeClr val="tx1"/>
                </a:solidFill>
                <a:latin typeface="Times New Roman" panose="02020603050405020304" pitchFamily="18" charset="0"/>
              </a:defRPr>
            </a:lvl6pPr>
            <a:lvl7pPr marL="3124200" indent="-381000" fontAlgn="base">
              <a:spcBef>
                <a:spcPct val="0"/>
              </a:spcBef>
              <a:spcAft>
                <a:spcPct val="25000"/>
              </a:spcAft>
              <a:buClr>
                <a:schemeClr val="tx1"/>
              </a:buClr>
              <a:buChar char="•"/>
              <a:defRPr sz="2000" b="1">
                <a:solidFill>
                  <a:schemeClr val="tx1"/>
                </a:solidFill>
                <a:latin typeface="Times New Roman" panose="02020603050405020304" pitchFamily="18" charset="0"/>
              </a:defRPr>
            </a:lvl7pPr>
            <a:lvl8pPr marL="3581400" indent="-381000" fontAlgn="base">
              <a:spcBef>
                <a:spcPct val="0"/>
              </a:spcBef>
              <a:spcAft>
                <a:spcPct val="25000"/>
              </a:spcAft>
              <a:buClr>
                <a:schemeClr val="tx1"/>
              </a:buClr>
              <a:buChar char="•"/>
              <a:defRPr sz="2000" b="1">
                <a:solidFill>
                  <a:schemeClr val="tx1"/>
                </a:solidFill>
                <a:latin typeface="Times New Roman" panose="02020603050405020304" pitchFamily="18" charset="0"/>
              </a:defRPr>
            </a:lvl8pPr>
            <a:lvl9pPr marL="4038600" indent="-381000" fontAlgn="base">
              <a:spcBef>
                <a:spcPct val="0"/>
              </a:spcBef>
              <a:spcAft>
                <a:spcPct val="25000"/>
              </a:spcAft>
              <a:buClr>
                <a:schemeClr val="tx1"/>
              </a:buClr>
              <a:buChar char="•"/>
              <a:defRPr sz="2000" b="1">
                <a:solidFill>
                  <a:schemeClr val="tx1"/>
                </a:solidFill>
                <a:latin typeface="Times New Roman" panose="02020603050405020304" pitchFamily="18" charset="0"/>
              </a:defRPr>
            </a:lvl9pPr>
          </a:lstStyle>
          <a:p>
            <a:pPr>
              <a:buFontTx/>
              <a:buNone/>
            </a:pPr>
            <a:r>
              <a:rPr lang="en-US" altLang="en-US" sz="2400" dirty="0">
                <a:solidFill>
                  <a:schemeClr val="tx1"/>
                </a:solidFill>
              </a:rPr>
              <a:t>Therefore the order is O(n) or linear</a:t>
            </a:r>
            <a:endParaRPr lang="en-US" altLang="en-US" sz="2900" i="1" dirty="0">
              <a:solidFill>
                <a:schemeClr val="tx1"/>
              </a:solidFill>
            </a:endParaRPr>
          </a:p>
        </p:txBody>
      </p:sp>
    </p:spTree>
    <p:extLst>
      <p:ext uri="{BB962C8B-B14F-4D97-AF65-F5344CB8AC3E}">
        <p14:creationId xmlns:p14="http://schemas.microsoft.com/office/powerpoint/2010/main" val="2336747207"/>
      </p:ext>
    </p:extLst>
  </p:cSld>
  <p:clrMapOvr>
    <a:masterClrMapping/>
  </p:clrMapOvr>
  <p:transition advClick="0">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08292"/>
                                        </p:tgtEl>
                                        <p:attrNameLst>
                                          <p:attrName>style.visibility</p:attrName>
                                        </p:attrNameLst>
                                      </p:cBhvr>
                                      <p:to>
                                        <p:strVal val="visible"/>
                                      </p:to>
                                    </p:set>
                                    <p:anim calcmode="lin" valueType="num">
                                      <p:cBhvr additive="base">
                                        <p:cTn id="7" dur="500" fill="hold"/>
                                        <p:tgtEl>
                                          <p:spTgt spid="908292"/>
                                        </p:tgtEl>
                                        <p:attrNameLst>
                                          <p:attrName>ppt_x</p:attrName>
                                        </p:attrNameLst>
                                      </p:cBhvr>
                                      <p:tavLst>
                                        <p:tav tm="0">
                                          <p:val>
                                            <p:strVal val="#ppt_x"/>
                                          </p:val>
                                        </p:tav>
                                        <p:tav tm="100000">
                                          <p:val>
                                            <p:strVal val="#ppt_x"/>
                                          </p:val>
                                        </p:tav>
                                      </p:tavLst>
                                    </p:anim>
                                    <p:anim calcmode="lin" valueType="num">
                                      <p:cBhvr additive="base">
                                        <p:cTn id="8" dur="500" fill="hold"/>
                                        <p:tgtEl>
                                          <p:spTgt spid="9082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829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BBE693-CD64-45E6-8836-71864D7A6555}" type="slidenum">
              <a:rPr lang="en-US" altLang="en-US"/>
              <a:pPr/>
              <a:t>5</a:t>
            </a:fld>
            <a:endParaRPr lang="en-US" altLang="en-US"/>
          </a:p>
        </p:txBody>
      </p:sp>
      <p:sp>
        <p:nvSpPr>
          <p:cNvPr id="907266" name="Rectangle 2"/>
          <p:cNvSpPr>
            <a:spLocks noGrp="1" noChangeArrowheads="1"/>
          </p:cNvSpPr>
          <p:nvPr>
            <p:ph type="title"/>
          </p:nvPr>
        </p:nvSpPr>
        <p:spPr/>
        <p:txBody>
          <a:bodyPr/>
          <a:lstStyle/>
          <a:p>
            <a:r>
              <a:rPr lang="en-US" altLang="en-US"/>
              <a:t>Example 2</a:t>
            </a:r>
          </a:p>
        </p:txBody>
      </p:sp>
      <p:sp>
        <p:nvSpPr>
          <p:cNvPr id="907267" name="Rectangle 3"/>
          <p:cNvSpPr>
            <a:spLocks noGrp="1" noChangeArrowheads="1"/>
          </p:cNvSpPr>
          <p:nvPr>
            <p:ph type="body" idx="1"/>
          </p:nvPr>
        </p:nvSpPr>
        <p:spPr>
          <a:xfrm>
            <a:off x="457200" y="1143000"/>
            <a:ext cx="8229600" cy="4525963"/>
          </a:xfrm>
        </p:spPr>
        <p:txBody>
          <a:bodyPr/>
          <a:lstStyle/>
          <a:p>
            <a:pPr marL="533400" indent="-533400">
              <a:lnSpc>
                <a:spcPct val="90000"/>
              </a:lnSpc>
              <a:buFontTx/>
              <a:buNone/>
            </a:pPr>
            <a:r>
              <a:rPr lang="en-US" altLang="en-US" sz="2400"/>
              <a:t>Determine the order of the following algorithm.</a:t>
            </a:r>
          </a:p>
          <a:p>
            <a:pPr marL="533400" indent="-533400">
              <a:lnSpc>
                <a:spcPct val="90000"/>
              </a:lnSpc>
              <a:buFontTx/>
              <a:buNone/>
            </a:pPr>
            <a:endParaRPr lang="en-US" altLang="en-US" sz="2400"/>
          </a:p>
          <a:p>
            <a:pPr marL="533400" indent="-533400">
              <a:lnSpc>
                <a:spcPct val="90000"/>
              </a:lnSpc>
              <a:buFontTx/>
              <a:buNone/>
            </a:pPr>
            <a:r>
              <a:rPr lang="en-US" altLang="en-US" sz="2400" i="1"/>
              <a:t>public void reverse(ArrayList &lt;Integer&gt; numbers){</a:t>
            </a:r>
          </a:p>
          <a:p>
            <a:pPr marL="533400" indent="-533400">
              <a:lnSpc>
                <a:spcPct val="90000"/>
              </a:lnSpc>
              <a:buFontTx/>
              <a:buNone/>
            </a:pPr>
            <a:r>
              <a:rPr lang="en-US" altLang="en-US" sz="2400" i="1"/>
              <a:t>	int temp;</a:t>
            </a:r>
          </a:p>
          <a:p>
            <a:pPr marL="533400" indent="-533400">
              <a:lnSpc>
                <a:spcPct val="90000"/>
              </a:lnSpc>
              <a:buFontTx/>
              <a:buNone/>
            </a:pPr>
            <a:r>
              <a:rPr lang="en-US" altLang="en-US" sz="2400" i="1"/>
              <a:t>	for (int loop = 0; loop &lt;= (numbers.size()-1)/2; loop++){</a:t>
            </a:r>
          </a:p>
          <a:p>
            <a:pPr marL="533400" indent="-533400">
              <a:lnSpc>
                <a:spcPct val="90000"/>
              </a:lnSpc>
              <a:buFontTx/>
              <a:buNone/>
            </a:pPr>
            <a:r>
              <a:rPr lang="en-US" altLang="en-US" sz="2400" i="1"/>
              <a:t>		temp = numbers.get(loop);</a:t>
            </a:r>
          </a:p>
          <a:p>
            <a:pPr marL="533400" indent="-533400">
              <a:lnSpc>
                <a:spcPct val="90000"/>
              </a:lnSpc>
              <a:buFontTx/>
              <a:buNone/>
            </a:pPr>
            <a:r>
              <a:rPr lang="en-US" altLang="en-US" sz="2400" i="1"/>
              <a:t>		numbers.set(loop, numbers.get(numbers.size()-loop-1));</a:t>
            </a:r>
          </a:p>
          <a:p>
            <a:pPr marL="533400" indent="-533400">
              <a:lnSpc>
                <a:spcPct val="90000"/>
              </a:lnSpc>
              <a:buFontTx/>
              <a:buNone/>
            </a:pPr>
            <a:r>
              <a:rPr lang="en-US" altLang="en-US" sz="2400" i="1"/>
              <a:t>		numbers.set(numbers.size()-loop-1, temp);</a:t>
            </a:r>
          </a:p>
          <a:p>
            <a:pPr marL="533400" indent="-533400">
              <a:lnSpc>
                <a:spcPct val="90000"/>
              </a:lnSpc>
              <a:buFontTx/>
              <a:buNone/>
            </a:pPr>
            <a:r>
              <a:rPr lang="en-US" altLang="en-US" sz="2400" i="1"/>
              <a:t>	}</a:t>
            </a:r>
          </a:p>
          <a:p>
            <a:pPr marL="533400" indent="-533400">
              <a:lnSpc>
                <a:spcPct val="90000"/>
              </a:lnSpc>
              <a:buFontTx/>
              <a:buNone/>
            </a:pPr>
            <a:r>
              <a:rPr lang="en-US" altLang="en-US" sz="2400" i="1"/>
              <a:t>}</a:t>
            </a:r>
          </a:p>
        </p:txBody>
      </p:sp>
    </p:spTree>
    <p:extLst>
      <p:ext uri="{BB962C8B-B14F-4D97-AF65-F5344CB8AC3E}">
        <p14:creationId xmlns:p14="http://schemas.microsoft.com/office/powerpoint/2010/main" val="3937779480"/>
      </p:ext>
    </p:extLst>
  </p:cSld>
  <p:clrMapOvr>
    <a:masterClrMapping/>
  </p:clrMapOvr>
  <p:transition advClick="0">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C56D8794-B132-4553-BBF0-C0926A3CAA46}" type="slidenum">
              <a:rPr lang="en-US" altLang="en-US"/>
              <a:pPr/>
              <a:t>6</a:t>
            </a:fld>
            <a:endParaRPr lang="en-US" altLang="en-US"/>
          </a:p>
        </p:txBody>
      </p:sp>
      <p:sp>
        <p:nvSpPr>
          <p:cNvPr id="909314" name="Rectangle 2"/>
          <p:cNvSpPr>
            <a:spLocks noGrp="1" noChangeArrowheads="1"/>
          </p:cNvSpPr>
          <p:nvPr>
            <p:ph type="title"/>
          </p:nvPr>
        </p:nvSpPr>
        <p:spPr/>
        <p:txBody>
          <a:bodyPr/>
          <a:lstStyle/>
          <a:p>
            <a:r>
              <a:rPr lang="en-US" altLang="en-US"/>
              <a:t>Example 2 cont.</a:t>
            </a:r>
          </a:p>
        </p:txBody>
      </p:sp>
      <p:sp>
        <p:nvSpPr>
          <p:cNvPr id="909315" name="Rectangle 3"/>
          <p:cNvSpPr>
            <a:spLocks noGrp="1" noChangeArrowheads="1"/>
          </p:cNvSpPr>
          <p:nvPr>
            <p:ph type="body" idx="1"/>
          </p:nvPr>
        </p:nvSpPr>
        <p:spPr>
          <a:xfrm>
            <a:off x="685800" y="1307910"/>
            <a:ext cx="8001000" cy="4525963"/>
          </a:xfrm>
        </p:spPr>
        <p:txBody>
          <a:bodyPr/>
          <a:lstStyle/>
          <a:p>
            <a:pPr marL="533400" indent="-533400">
              <a:lnSpc>
                <a:spcPct val="90000"/>
              </a:lnSpc>
              <a:buFontTx/>
              <a:buNone/>
            </a:pPr>
            <a:r>
              <a:rPr lang="en-US" altLang="en-US" sz="2000" dirty="0"/>
              <a:t>The algorithm swaps values from the first half of the list with values in the second half of the list.  Even though the algorithm does not go all the way through the </a:t>
            </a:r>
            <a:r>
              <a:rPr lang="en-US" altLang="en-US" sz="2000" dirty="0" err="1"/>
              <a:t>ArrayList</a:t>
            </a:r>
            <a:r>
              <a:rPr lang="en-US" altLang="en-US" sz="2000" dirty="0"/>
              <a:t>, we still class this as a linear algorithm.</a:t>
            </a:r>
          </a:p>
          <a:p>
            <a:pPr marL="533400" indent="-533400">
              <a:lnSpc>
                <a:spcPct val="90000"/>
              </a:lnSpc>
              <a:buFontTx/>
              <a:buNone/>
            </a:pPr>
            <a:endParaRPr lang="en-US" altLang="en-US" sz="2400" i="1" dirty="0"/>
          </a:p>
          <a:p>
            <a:pPr marL="533400" indent="-533400">
              <a:lnSpc>
                <a:spcPct val="90000"/>
              </a:lnSpc>
              <a:buFontTx/>
              <a:buNone/>
            </a:pPr>
            <a:r>
              <a:rPr lang="en-US" altLang="en-US" sz="2000" i="1" dirty="0"/>
              <a:t>public void reverse(</a:t>
            </a:r>
            <a:r>
              <a:rPr lang="en-US" altLang="en-US" sz="2000" i="1" dirty="0" err="1"/>
              <a:t>ArrayList</a:t>
            </a:r>
            <a:r>
              <a:rPr lang="en-US" altLang="en-US" sz="2000" i="1" dirty="0"/>
              <a:t> &lt;Integer&gt; numbers){</a:t>
            </a:r>
          </a:p>
          <a:p>
            <a:pPr marL="533400" indent="-533400">
              <a:lnSpc>
                <a:spcPct val="90000"/>
              </a:lnSpc>
              <a:buFontTx/>
              <a:buNone/>
            </a:pPr>
            <a:r>
              <a:rPr lang="en-US" altLang="en-US" sz="2000" i="1" dirty="0"/>
              <a:t>	</a:t>
            </a:r>
            <a:r>
              <a:rPr lang="en-US" altLang="en-US" sz="2000" i="1" dirty="0" err="1"/>
              <a:t>int</a:t>
            </a:r>
            <a:r>
              <a:rPr lang="en-US" altLang="en-US" sz="2000" i="1" dirty="0"/>
              <a:t> temp;</a:t>
            </a:r>
          </a:p>
          <a:p>
            <a:pPr marL="533400" indent="-533400">
              <a:lnSpc>
                <a:spcPct val="90000"/>
              </a:lnSpc>
              <a:buFontTx/>
              <a:buNone/>
            </a:pPr>
            <a:r>
              <a:rPr lang="en-US" altLang="en-US" sz="2000" i="1" dirty="0"/>
              <a:t>	for (</a:t>
            </a:r>
            <a:r>
              <a:rPr lang="en-US" altLang="en-US" sz="2000" i="1" dirty="0" err="1"/>
              <a:t>int</a:t>
            </a:r>
            <a:r>
              <a:rPr lang="en-US" altLang="en-US" sz="2000" i="1" dirty="0"/>
              <a:t> loop = 0; loop &lt;= (</a:t>
            </a:r>
            <a:r>
              <a:rPr lang="en-US" altLang="en-US" sz="2000" i="1" dirty="0" err="1"/>
              <a:t>numbers.size</a:t>
            </a:r>
            <a:r>
              <a:rPr lang="en-US" altLang="en-US" sz="2000" i="1" dirty="0"/>
              <a:t>()-1)/2; loop++){</a:t>
            </a:r>
          </a:p>
          <a:p>
            <a:pPr marL="533400" indent="-533400">
              <a:lnSpc>
                <a:spcPct val="90000"/>
              </a:lnSpc>
              <a:buFontTx/>
              <a:buNone/>
            </a:pPr>
            <a:r>
              <a:rPr lang="en-US" altLang="en-US" sz="2000" i="1" dirty="0"/>
              <a:t>		temp = </a:t>
            </a:r>
            <a:r>
              <a:rPr lang="en-US" altLang="en-US" sz="2000" i="1" dirty="0" err="1"/>
              <a:t>numbers.get</a:t>
            </a:r>
            <a:r>
              <a:rPr lang="en-US" altLang="en-US" sz="2000" i="1" dirty="0"/>
              <a:t>(loop);</a:t>
            </a:r>
          </a:p>
          <a:p>
            <a:pPr marL="533400" indent="-533400">
              <a:lnSpc>
                <a:spcPct val="90000"/>
              </a:lnSpc>
              <a:buFontTx/>
              <a:buNone/>
            </a:pPr>
            <a:r>
              <a:rPr lang="en-US" altLang="en-US" sz="2000" i="1" dirty="0"/>
              <a:t>		</a:t>
            </a:r>
            <a:r>
              <a:rPr lang="en-US" altLang="en-US" sz="2000" i="1" dirty="0" err="1"/>
              <a:t>numbers.set</a:t>
            </a:r>
            <a:r>
              <a:rPr lang="en-US" altLang="en-US" sz="2000" i="1" dirty="0"/>
              <a:t>(loop, </a:t>
            </a:r>
            <a:r>
              <a:rPr lang="en-US" altLang="en-US" sz="2000" i="1" dirty="0" err="1"/>
              <a:t>numbers.get</a:t>
            </a:r>
            <a:r>
              <a:rPr lang="en-US" altLang="en-US" sz="2000" i="1" dirty="0"/>
              <a:t>(</a:t>
            </a:r>
            <a:r>
              <a:rPr lang="en-US" altLang="en-US" sz="2000" i="1" dirty="0" err="1"/>
              <a:t>numbers.size</a:t>
            </a:r>
            <a:r>
              <a:rPr lang="en-US" altLang="en-US" sz="2000" i="1" dirty="0"/>
              <a:t>()-loop-1));</a:t>
            </a:r>
          </a:p>
          <a:p>
            <a:pPr marL="533400" indent="-533400">
              <a:lnSpc>
                <a:spcPct val="90000"/>
              </a:lnSpc>
              <a:buFontTx/>
              <a:buNone/>
            </a:pPr>
            <a:r>
              <a:rPr lang="en-US" altLang="en-US" sz="2000" i="1" dirty="0"/>
              <a:t>		</a:t>
            </a:r>
            <a:r>
              <a:rPr lang="en-US" altLang="en-US" sz="2000" i="1" dirty="0" err="1"/>
              <a:t>numbers.set</a:t>
            </a:r>
            <a:r>
              <a:rPr lang="en-US" altLang="en-US" sz="2000" i="1" dirty="0"/>
              <a:t>(</a:t>
            </a:r>
            <a:r>
              <a:rPr lang="en-US" altLang="en-US" sz="2000" i="1" dirty="0" err="1"/>
              <a:t>numbers.size</a:t>
            </a:r>
            <a:r>
              <a:rPr lang="en-US" altLang="en-US" sz="2000" i="1" dirty="0"/>
              <a:t>()-loop-1, temp);</a:t>
            </a:r>
          </a:p>
          <a:p>
            <a:pPr marL="533400" indent="-533400">
              <a:lnSpc>
                <a:spcPct val="90000"/>
              </a:lnSpc>
              <a:buFontTx/>
              <a:buNone/>
            </a:pPr>
            <a:r>
              <a:rPr lang="en-US" altLang="en-US" sz="2000" i="1" dirty="0"/>
              <a:t>	}</a:t>
            </a:r>
          </a:p>
          <a:p>
            <a:pPr marL="533400" indent="-533400">
              <a:lnSpc>
                <a:spcPct val="90000"/>
              </a:lnSpc>
              <a:buFontTx/>
              <a:buNone/>
            </a:pPr>
            <a:r>
              <a:rPr lang="en-US" altLang="en-US" sz="2000" i="1" dirty="0"/>
              <a:t>}</a:t>
            </a:r>
          </a:p>
        </p:txBody>
      </p:sp>
      <p:sp>
        <p:nvSpPr>
          <p:cNvPr id="909316" name="Rectangle 4"/>
          <p:cNvSpPr>
            <a:spLocks noChangeArrowheads="1"/>
          </p:cNvSpPr>
          <p:nvPr/>
        </p:nvSpPr>
        <p:spPr bwMode="auto">
          <a:xfrm>
            <a:off x="685800" y="5791200"/>
            <a:ext cx="800100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buChar char="•"/>
              <a:defRPr sz="2800" b="1">
                <a:solidFill>
                  <a:srgbClr val="000000"/>
                </a:solidFill>
                <a:latin typeface="Times New Roman" panose="02020603050405020304" pitchFamily="18" charset="0"/>
              </a:defRPr>
            </a:lvl1pPr>
            <a:lvl2pPr marL="876300" indent="-419100">
              <a:buFont typeface="Arial" panose="020B0604020202020204" pitchFamily="34" charset="0"/>
              <a:buChar char="–"/>
              <a:defRPr sz="2200" b="1">
                <a:solidFill>
                  <a:srgbClr val="000000"/>
                </a:solidFill>
                <a:latin typeface="Times New Roman" panose="02020603050405020304" pitchFamily="18" charset="0"/>
              </a:defRPr>
            </a:lvl2pPr>
            <a:lvl3pPr marL="1295400" indent="-381000">
              <a:buChar char="•"/>
              <a:defRPr sz="2000" b="1">
                <a:solidFill>
                  <a:schemeClr val="tx1"/>
                </a:solidFill>
                <a:latin typeface="Times New Roman" panose="02020603050405020304" pitchFamily="18" charset="0"/>
              </a:defRPr>
            </a:lvl3pPr>
            <a:lvl4pPr marL="1752600" indent="-381000">
              <a:buFont typeface="Arial" panose="020B0604020202020204" pitchFamily="34" charset="0"/>
              <a:buChar char="–"/>
              <a:defRPr sz="2000" b="1">
                <a:solidFill>
                  <a:schemeClr val="tx1"/>
                </a:solidFill>
                <a:latin typeface="Times New Roman" panose="02020603050405020304" pitchFamily="18" charset="0"/>
              </a:defRPr>
            </a:lvl4pPr>
            <a:lvl5pPr marL="2209800" indent="-381000">
              <a:buChar char="•"/>
              <a:defRPr sz="2000" b="1">
                <a:solidFill>
                  <a:schemeClr val="tx1"/>
                </a:solidFill>
                <a:latin typeface="Times New Roman" panose="02020603050405020304" pitchFamily="18" charset="0"/>
              </a:defRPr>
            </a:lvl5pPr>
            <a:lvl6pPr marL="2667000" indent="-381000" fontAlgn="base">
              <a:spcBef>
                <a:spcPct val="0"/>
              </a:spcBef>
              <a:spcAft>
                <a:spcPct val="25000"/>
              </a:spcAft>
              <a:buClr>
                <a:schemeClr val="tx1"/>
              </a:buClr>
              <a:buChar char="•"/>
              <a:defRPr sz="2000" b="1">
                <a:solidFill>
                  <a:schemeClr val="tx1"/>
                </a:solidFill>
                <a:latin typeface="Times New Roman" panose="02020603050405020304" pitchFamily="18" charset="0"/>
              </a:defRPr>
            </a:lvl6pPr>
            <a:lvl7pPr marL="3124200" indent="-381000" fontAlgn="base">
              <a:spcBef>
                <a:spcPct val="0"/>
              </a:spcBef>
              <a:spcAft>
                <a:spcPct val="25000"/>
              </a:spcAft>
              <a:buClr>
                <a:schemeClr val="tx1"/>
              </a:buClr>
              <a:buChar char="•"/>
              <a:defRPr sz="2000" b="1">
                <a:solidFill>
                  <a:schemeClr val="tx1"/>
                </a:solidFill>
                <a:latin typeface="Times New Roman" panose="02020603050405020304" pitchFamily="18" charset="0"/>
              </a:defRPr>
            </a:lvl7pPr>
            <a:lvl8pPr marL="3581400" indent="-381000" fontAlgn="base">
              <a:spcBef>
                <a:spcPct val="0"/>
              </a:spcBef>
              <a:spcAft>
                <a:spcPct val="25000"/>
              </a:spcAft>
              <a:buClr>
                <a:schemeClr val="tx1"/>
              </a:buClr>
              <a:buChar char="•"/>
              <a:defRPr sz="2000" b="1">
                <a:solidFill>
                  <a:schemeClr val="tx1"/>
                </a:solidFill>
                <a:latin typeface="Times New Roman" panose="02020603050405020304" pitchFamily="18" charset="0"/>
              </a:defRPr>
            </a:lvl8pPr>
            <a:lvl9pPr marL="4038600" indent="-381000" fontAlgn="base">
              <a:spcBef>
                <a:spcPct val="0"/>
              </a:spcBef>
              <a:spcAft>
                <a:spcPct val="25000"/>
              </a:spcAft>
              <a:buClr>
                <a:schemeClr val="tx1"/>
              </a:buClr>
              <a:buChar char="•"/>
              <a:defRPr sz="2000" b="1">
                <a:solidFill>
                  <a:schemeClr val="tx1"/>
                </a:solidFill>
                <a:latin typeface="Times New Roman" panose="02020603050405020304" pitchFamily="18" charset="0"/>
              </a:defRPr>
            </a:lvl9pPr>
          </a:lstStyle>
          <a:p>
            <a:pPr>
              <a:buFontTx/>
              <a:buNone/>
            </a:pPr>
            <a:r>
              <a:rPr lang="en-US" altLang="en-US" sz="2400" dirty="0">
                <a:solidFill>
                  <a:schemeClr val="tx1"/>
                </a:solidFill>
              </a:rPr>
              <a:t>Therefore the order is O(n) or linear</a:t>
            </a:r>
            <a:endParaRPr lang="en-US" altLang="en-US" sz="2900" i="1" dirty="0">
              <a:solidFill>
                <a:schemeClr val="tx1"/>
              </a:solidFill>
            </a:endParaRPr>
          </a:p>
        </p:txBody>
      </p:sp>
    </p:spTree>
    <p:extLst>
      <p:ext uri="{BB962C8B-B14F-4D97-AF65-F5344CB8AC3E}">
        <p14:creationId xmlns:p14="http://schemas.microsoft.com/office/powerpoint/2010/main" val="4129688152"/>
      </p:ext>
    </p:extLst>
  </p:cSld>
  <p:clrMapOvr>
    <a:masterClrMapping/>
  </p:clrMapOvr>
  <p:transition advClick="0">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09316"/>
                                        </p:tgtEl>
                                        <p:attrNameLst>
                                          <p:attrName>style.visibility</p:attrName>
                                        </p:attrNameLst>
                                      </p:cBhvr>
                                      <p:to>
                                        <p:strVal val="visible"/>
                                      </p:to>
                                    </p:set>
                                    <p:anim calcmode="lin" valueType="num">
                                      <p:cBhvr additive="base">
                                        <p:cTn id="7" dur="500" fill="hold"/>
                                        <p:tgtEl>
                                          <p:spTgt spid="909316"/>
                                        </p:tgtEl>
                                        <p:attrNameLst>
                                          <p:attrName>ppt_x</p:attrName>
                                        </p:attrNameLst>
                                      </p:cBhvr>
                                      <p:tavLst>
                                        <p:tav tm="0">
                                          <p:val>
                                            <p:strVal val="#ppt_x"/>
                                          </p:val>
                                        </p:tav>
                                        <p:tav tm="100000">
                                          <p:val>
                                            <p:strVal val="#ppt_x"/>
                                          </p:val>
                                        </p:tav>
                                      </p:tavLst>
                                    </p:anim>
                                    <p:anim calcmode="lin" valueType="num">
                                      <p:cBhvr additive="base">
                                        <p:cTn id="8" dur="500" fill="hold"/>
                                        <p:tgtEl>
                                          <p:spTgt spid="909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93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E1D67D6-F3AF-416B-8964-87F56A713825}" type="slidenum">
              <a:rPr lang="en-US" altLang="en-US"/>
              <a:pPr/>
              <a:t>7</a:t>
            </a:fld>
            <a:endParaRPr lang="en-US" altLang="en-US"/>
          </a:p>
        </p:txBody>
      </p:sp>
      <p:sp>
        <p:nvSpPr>
          <p:cNvPr id="910338" name="Rectangle 2"/>
          <p:cNvSpPr>
            <a:spLocks noGrp="1" noChangeArrowheads="1"/>
          </p:cNvSpPr>
          <p:nvPr>
            <p:ph type="title"/>
          </p:nvPr>
        </p:nvSpPr>
        <p:spPr/>
        <p:txBody>
          <a:bodyPr/>
          <a:lstStyle/>
          <a:p>
            <a:r>
              <a:rPr lang="en-US" altLang="en-US"/>
              <a:t>Example 3</a:t>
            </a:r>
          </a:p>
        </p:txBody>
      </p:sp>
      <p:sp>
        <p:nvSpPr>
          <p:cNvPr id="910339" name="Rectangle 3"/>
          <p:cNvSpPr>
            <a:spLocks noGrp="1" noChangeArrowheads="1"/>
          </p:cNvSpPr>
          <p:nvPr>
            <p:ph type="body" idx="1"/>
          </p:nvPr>
        </p:nvSpPr>
        <p:spPr>
          <a:xfrm>
            <a:off x="457200" y="1143000"/>
            <a:ext cx="8229600" cy="4525963"/>
          </a:xfrm>
        </p:spPr>
        <p:txBody>
          <a:bodyPr>
            <a:normAutofit fontScale="92500" lnSpcReduction="10000"/>
          </a:bodyPr>
          <a:lstStyle/>
          <a:p>
            <a:pPr marL="533400" indent="-533400">
              <a:lnSpc>
                <a:spcPct val="90000"/>
              </a:lnSpc>
              <a:buFontTx/>
              <a:buNone/>
            </a:pPr>
            <a:r>
              <a:rPr lang="en-US" altLang="en-US"/>
              <a:t>Determine the order of the following algorithm.</a:t>
            </a:r>
          </a:p>
          <a:p>
            <a:pPr marL="533400" indent="-533400">
              <a:lnSpc>
                <a:spcPct val="90000"/>
              </a:lnSpc>
              <a:buFontTx/>
              <a:buNone/>
            </a:pPr>
            <a:endParaRPr lang="en-US" altLang="en-US"/>
          </a:p>
          <a:p>
            <a:pPr marL="876300" lvl="1" indent="-419100">
              <a:lnSpc>
                <a:spcPct val="90000"/>
              </a:lnSpc>
              <a:buFont typeface="Arial" panose="020B0604020202020204" pitchFamily="34" charset="0"/>
              <a:buNone/>
            </a:pPr>
            <a:r>
              <a:rPr lang="en-US" altLang="en-US" i="1"/>
              <a:t>final int N = 100;</a:t>
            </a:r>
          </a:p>
          <a:p>
            <a:pPr marL="876300" lvl="1" indent="-419100">
              <a:lnSpc>
                <a:spcPct val="90000"/>
              </a:lnSpc>
              <a:buFont typeface="Arial" panose="020B0604020202020204" pitchFamily="34" charset="0"/>
              <a:buNone/>
            </a:pPr>
            <a:r>
              <a:rPr lang="en-US" altLang="en-US" i="1"/>
              <a:t>boolean[][] data = new boolean[N][N];</a:t>
            </a:r>
          </a:p>
          <a:p>
            <a:pPr marL="876300" lvl="1" indent="-419100">
              <a:lnSpc>
                <a:spcPct val="90000"/>
              </a:lnSpc>
              <a:buFont typeface="Arial" panose="020B0604020202020204" pitchFamily="34" charset="0"/>
              <a:buNone/>
            </a:pPr>
            <a:r>
              <a:rPr lang="en-US" altLang="en-US" i="1"/>
              <a:t>void invert(boolean[][] data){</a:t>
            </a:r>
          </a:p>
          <a:p>
            <a:pPr marL="876300" lvl="1" indent="-419100">
              <a:lnSpc>
                <a:spcPct val="90000"/>
              </a:lnSpc>
              <a:buFont typeface="Arial" panose="020B0604020202020204" pitchFamily="34" charset="0"/>
              <a:buNone/>
            </a:pPr>
            <a:r>
              <a:rPr lang="en-US" altLang="en-US" i="1"/>
              <a:t>  	for (int row = 0; row &lt; N; row++){</a:t>
            </a:r>
          </a:p>
          <a:p>
            <a:pPr marL="876300" lvl="1" indent="-419100">
              <a:lnSpc>
                <a:spcPct val="90000"/>
              </a:lnSpc>
              <a:buFont typeface="Arial" panose="020B0604020202020204" pitchFamily="34" charset="0"/>
              <a:buNone/>
            </a:pPr>
            <a:r>
              <a:rPr lang="en-US" altLang="en-US" i="1"/>
              <a:t>    			for (int col = 0; col &lt; N; col++){</a:t>
            </a:r>
          </a:p>
          <a:p>
            <a:pPr marL="876300" lvl="1" indent="-419100">
              <a:lnSpc>
                <a:spcPct val="90000"/>
              </a:lnSpc>
              <a:buFont typeface="Arial" panose="020B0604020202020204" pitchFamily="34" charset="0"/>
              <a:buNone/>
            </a:pPr>
            <a:r>
              <a:rPr lang="en-US" altLang="en-US" i="1"/>
              <a:t>      			data[row][col] = (!data[row][col]);</a:t>
            </a:r>
          </a:p>
          <a:p>
            <a:pPr marL="876300" lvl="1" indent="-419100">
              <a:lnSpc>
                <a:spcPct val="90000"/>
              </a:lnSpc>
              <a:buFont typeface="Arial" panose="020B0604020202020204" pitchFamily="34" charset="0"/>
              <a:buNone/>
            </a:pPr>
            <a:r>
              <a:rPr lang="en-US" altLang="en-US" i="1"/>
              <a:t>    			}</a:t>
            </a:r>
          </a:p>
          <a:p>
            <a:pPr marL="876300" lvl="1" indent="-419100">
              <a:lnSpc>
                <a:spcPct val="90000"/>
              </a:lnSpc>
              <a:buFont typeface="Arial" panose="020B0604020202020204" pitchFamily="34" charset="0"/>
              <a:buNone/>
            </a:pPr>
            <a:r>
              <a:rPr lang="en-US" altLang="en-US" i="1"/>
              <a:t>  		}</a:t>
            </a:r>
          </a:p>
          <a:p>
            <a:pPr marL="876300" lvl="1" indent="-419100">
              <a:lnSpc>
                <a:spcPct val="90000"/>
              </a:lnSpc>
              <a:buFont typeface="Arial" panose="020B0604020202020204" pitchFamily="34" charset="0"/>
              <a:buNone/>
            </a:pPr>
            <a:r>
              <a:rPr lang="en-US" altLang="en-US" i="1"/>
              <a:t>}</a:t>
            </a:r>
          </a:p>
        </p:txBody>
      </p:sp>
    </p:spTree>
    <p:extLst>
      <p:ext uri="{BB962C8B-B14F-4D97-AF65-F5344CB8AC3E}">
        <p14:creationId xmlns:p14="http://schemas.microsoft.com/office/powerpoint/2010/main" val="2272822421"/>
      </p:ext>
    </p:extLst>
  </p:cSld>
  <p:clrMapOvr>
    <a:masterClrMapping/>
  </p:clrMapOvr>
  <p:transition advClick="0">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8C724B86-F792-4B2E-ABF4-8B6B98C444F5}" type="slidenum">
              <a:rPr lang="en-US" altLang="en-US"/>
              <a:pPr/>
              <a:t>8</a:t>
            </a:fld>
            <a:endParaRPr lang="en-US" altLang="en-US"/>
          </a:p>
        </p:txBody>
      </p:sp>
      <p:sp>
        <p:nvSpPr>
          <p:cNvPr id="911362" name="Rectangle 2"/>
          <p:cNvSpPr>
            <a:spLocks noGrp="1" noChangeArrowheads="1"/>
          </p:cNvSpPr>
          <p:nvPr>
            <p:ph type="title"/>
          </p:nvPr>
        </p:nvSpPr>
        <p:spPr/>
        <p:txBody>
          <a:bodyPr/>
          <a:lstStyle/>
          <a:p>
            <a:r>
              <a:rPr lang="en-US" altLang="en-US"/>
              <a:t>Example 3 cont.</a:t>
            </a:r>
          </a:p>
        </p:txBody>
      </p:sp>
      <p:sp>
        <p:nvSpPr>
          <p:cNvPr id="911363" name="Rectangle 3"/>
          <p:cNvSpPr>
            <a:spLocks noGrp="1" noChangeArrowheads="1"/>
          </p:cNvSpPr>
          <p:nvPr>
            <p:ph type="body" idx="1"/>
          </p:nvPr>
        </p:nvSpPr>
        <p:spPr>
          <a:xfrm>
            <a:off x="685800" y="1066800"/>
            <a:ext cx="8001000" cy="4525963"/>
          </a:xfrm>
        </p:spPr>
        <p:txBody>
          <a:bodyPr/>
          <a:lstStyle/>
          <a:p>
            <a:pPr marL="533400" indent="-533400">
              <a:lnSpc>
                <a:spcPct val="80000"/>
              </a:lnSpc>
              <a:buFontTx/>
              <a:buNone/>
            </a:pPr>
            <a:r>
              <a:rPr lang="en-US" altLang="en-US" sz="2400"/>
              <a:t>The nested loops will cause the innermost statement, </a:t>
            </a:r>
          </a:p>
          <a:p>
            <a:pPr marL="533400" indent="-533400">
              <a:lnSpc>
                <a:spcPct val="80000"/>
              </a:lnSpc>
              <a:buFontTx/>
              <a:buNone/>
            </a:pPr>
            <a:r>
              <a:rPr lang="en-US" altLang="en-US" sz="2400"/>
              <a:t>	data [row][col] = (! data [row][col]); to be executed (row x col) number of times.</a:t>
            </a:r>
          </a:p>
          <a:p>
            <a:pPr marL="533400" indent="-533400">
              <a:lnSpc>
                <a:spcPct val="80000"/>
              </a:lnSpc>
              <a:buFontTx/>
              <a:buNone/>
            </a:pPr>
            <a:endParaRPr lang="en-US" altLang="en-US" i="1"/>
          </a:p>
          <a:p>
            <a:pPr marL="876300" lvl="1" indent="-419100">
              <a:lnSpc>
                <a:spcPct val="80000"/>
              </a:lnSpc>
              <a:buFont typeface="Arial" panose="020B0604020202020204" pitchFamily="34" charset="0"/>
              <a:buNone/>
            </a:pPr>
            <a:r>
              <a:rPr lang="en-US" altLang="en-US" sz="2000" i="1"/>
              <a:t>final int N = 100;</a:t>
            </a:r>
          </a:p>
          <a:p>
            <a:pPr marL="876300" lvl="1" indent="-419100">
              <a:lnSpc>
                <a:spcPct val="80000"/>
              </a:lnSpc>
              <a:buFont typeface="Arial" panose="020B0604020202020204" pitchFamily="34" charset="0"/>
              <a:buNone/>
            </a:pPr>
            <a:r>
              <a:rPr lang="en-US" altLang="en-US" sz="2000" i="1"/>
              <a:t>boolean[][] data = new boolean[N][N];</a:t>
            </a:r>
          </a:p>
          <a:p>
            <a:pPr marL="876300" lvl="1" indent="-419100">
              <a:lnSpc>
                <a:spcPct val="80000"/>
              </a:lnSpc>
              <a:buFont typeface="Arial" panose="020B0604020202020204" pitchFamily="34" charset="0"/>
              <a:buNone/>
            </a:pPr>
            <a:r>
              <a:rPr lang="en-US" altLang="en-US" sz="2000" i="1"/>
              <a:t>void invert(boolean[][] data){</a:t>
            </a:r>
          </a:p>
          <a:p>
            <a:pPr marL="876300" lvl="1" indent="-419100">
              <a:lnSpc>
                <a:spcPct val="80000"/>
              </a:lnSpc>
              <a:buFont typeface="Arial" panose="020B0604020202020204" pitchFamily="34" charset="0"/>
              <a:buNone/>
            </a:pPr>
            <a:r>
              <a:rPr lang="en-US" altLang="en-US" sz="2000" i="1"/>
              <a:t>  	for (int row = 0; row &lt; N; row++){</a:t>
            </a:r>
          </a:p>
          <a:p>
            <a:pPr marL="876300" lvl="1" indent="-419100">
              <a:lnSpc>
                <a:spcPct val="80000"/>
              </a:lnSpc>
              <a:buFont typeface="Arial" panose="020B0604020202020204" pitchFamily="34" charset="0"/>
              <a:buNone/>
            </a:pPr>
            <a:r>
              <a:rPr lang="en-US" altLang="en-US" sz="2000" i="1"/>
              <a:t>    			for (int col = 0; col &lt; N; col++){</a:t>
            </a:r>
          </a:p>
          <a:p>
            <a:pPr marL="876300" lvl="1" indent="-419100">
              <a:lnSpc>
                <a:spcPct val="80000"/>
              </a:lnSpc>
              <a:buFont typeface="Arial" panose="020B0604020202020204" pitchFamily="34" charset="0"/>
              <a:buNone/>
            </a:pPr>
            <a:r>
              <a:rPr lang="en-US" altLang="en-US" sz="2000" i="1"/>
              <a:t>      			data[row][col] = (!data[row][col]);</a:t>
            </a:r>
          </a:p>
          <a:p>
            <a:pPr marL="876300" lvl="1" indent="-419100">
              <a:lnSpc>
                <a:spcPct val="80000"/>
              </a:lnSpc>
              <a:buFont typeface="Arial" panose="020B0604020202020204" pitchFamily="34" charset="0"/>
              <a:buNone/>
            </a:pPr>
            <a:r>
              <a:rPr lang="en-US" altLang="en-US" sz="2000" i="1"/>
              <a:t>    			}</a:t>
            </a:r>
          </a:p>
          <a:p>
            <a:pPr marL="876300" lvl="1" indent="-419100">
              <a:lnSpc>
                <a:spcPct val="80000"/>
              </a:lnSpc>
              <a:buFont typeface="Arial" panose="020B0604020202020204" pitchFamily="34" charset="0"/>
              <a:buNone/>
            </a:pPr>
            <a:r>
              <a:rPr lang="en-US" altLang="en-US" sz="2000" i="1"/>
              <a:t>  		}</a:t>
            </a:r>
          </a:p>
          <a:p>
            <a:pPr marL="876300" lvl="1" indent="-419100">
              <a:lnSpc>
                <a:spcPct val="80000"/>
              </a:lnSpc>
              <a:buFont typeface="Arial" panose="020B0604020202020204" pitchFamily="34" charset="0"/>
              <a:buNone/>
            </a:pPr>
            <a:r>
              <a:rPr lang="en-US" altLang="en-US" sz="2000" i="1"/>
              <a:t>}</a:t>
            </a:r>
          </a:p>
        </p:txBody>
      </p:sp>
      <p:sp>
        <p:nvSpPr>
          <p:cNvPr id="911364" name="Rectangle 4"/>
          <p:cNvSpPr>
            <a:spLocks noChangeArrowheads="1"/>
          </p:cNvSpPr>
          <p:nvPr/>
        </p:nvSpPr>
        <p:spPr bwMode="auto">
          <a:xfrm>
            <a:off x="685800" y="5791200"/>
            <a:ext cx="800100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buChar char="•"/>
              <a:defRPr sz="2800" b="1">
                <a:solidFill>
                  <a:srgbClr val="000000"/>
                </a:solidFill>
                <a:latin typeface="Times New Roman" panose="02020603050405020304" pitchFamily="18" charset="0"/>
              </a:defRPr>
            </a:lvl1pPr>
            <a:lvl2pPr marL="876300" indent="-419100">
              <a:buFont typeface="Arial" panose="020B0604020202020204" pitchFamily="34" charset="0"/>
              <a:buChar char="–"/>
              <a:defRPr sz="2200" b="1">
                <a:solidFill>
                  <a:srgbClr val="000000"/>
                </a:solidFill>
                <a:latin typeface="Times New Roman" panose="02020603050405020304" pitchFamily="18" charset="0"/>
              </a:defRPr>
            </a:lvl2pPr>
            <a:lvl3pPr marL="1295400" indent="-381000">
              <a:buChar char="•"/>
              <a:defRPr sz="2000" b="1">
                <a:solidFill>
                  <a:schemeClr val="tx1"/>
                </a:solidFill>
                <a:latin typeface="Times New Roman" panose="02020603050405020304" pitchFamily="18" charset="0"/>
              </a:defRPr>
            </a:lvl3pPr>
            <a:lvl4pPr marL="1752600" indent="-381000">
              <a:buFont typeface="Arial" panose="020B0604020202020204" pitchFamily="34" charset="0"/>
              <a:buChar char="–"/>
              <a:defRPr sz="2000" b="1">
                <a:solidFill>
                  <a:schemeClr val="tx1"/>
                </a:solidFill>
                <a:latin typeface="Times New Roman" panose="02020603050405020304" pitchFamily="18" charset="0"/>
              </a:defRPr>
            </a:lvl4pPr>
            <a:lvl5pPr marL="2209800" indent="-381000">
              <a:buChar char="•"/>
              <a:defRPr sz="2000" b="1">
                <a:solidFill>
                  <a:schemeClr val="tx1"/>
                </a:solidFill>
                <a:latin typeface="Times New Roman" panose="02020603050405020304" pitchFamily="18" charset="0"/>
              </a:defRPr>
            </a:lvl5pPr>
            <a:lvl6pPr marL="2667000" indent="-381000" fontAlgn="base">
              <a:spcBef>
                <a:spcPct val="0"/>
              </a:spcBef>
              <a:spcAft>
                <a:spcPct val="25000"/>
              </a:spcAft>
              <a:buClr>
                <a:schemeClr val="tx1"/>
              </a:buClr>
              <a:buChar char="•"/>
              <a:defRPr sz="2000" b="1">
                <a:solidFill>
                  <a:schemeClr val="tx1"/>
                </a:solidFill>
                <a:latin typeface="Times New Roman" panose="02020603050405020304" pitchFamily="18" charset="0"/>
              </a:defRPr>
            </a:lvl6pPr>
            <a:lvl7pPr marL="3124200" indent="-381000" fontAlgn="base">
              <a:spcBef>
                <a:spcPct val="0"/>
              </a:spcBef>
              <a:spcAft>
                <a:spcPct val="25000"/>
              </a:spcAft>
              <a:buClr>
                <a:schemeClr val="tx1"/>
              </a:buClr>
              <a:buChar char="•"/>
              <a:defRPr sz="2000" b="1">
                <a:solidFill>
                  <a:schemeClr val="tx1"/>
                </a:solidFill>
                <a:latin typeface="Times New Roman" panose="02020603050405020304" pitchFamily="18" charset="0"/>
              </a:defRPr>
            </a:lvl7pPr>
            <a:lvl8pPr marL="3581400" indent="-381000" fontAlgn="base">
              <a:spcBef>
                <a:spcPct val="0"/>
              </a:spcBef>
              <a:spcAft>
                <a:spcPct val="25000"/>
              </a:spcAft>
              <a:buClr>
                <a:schemeClr val="tx1"/>
              </a:buClr>
              <a:buChar char="•"/>
              <a:defRPr sz="2000" b="1">
                <a:solidFill>
                  <a:schemeClr val="tx1"/>
                </a:solidFill>
                <a:latin typeface="Times New Roman" panose="02020603050405020304" pitchFamily="18" charset="0"/>
              </a:defRPr>
            </a:lvl8pPr>
            <a:lvl9pPr marL="4038600" indent="-381000" fontAlgn="base">
              <a:spcBef>
                <a:spcPct val="0"/>
              </a:spcBef>
              <a:spcAft>
                <a:spcPct val="25000"/>
              </a:spcAft>
              <a:buClr>
                <a:schemeClr val="tx1"/>
              </a:buClr>
              <a:buChar char="•"/>
              <a:defRPr sz="2000" b="1">
                <a:solidFill>
                  <a:schemeClr val="tx1"/>
                </a:solidFill>
                <a:latin typeface="Times New Roman" panose="02020603050405020304" pitchFamily="18" charset="0"/>
              </a:defRPr>
            </a:lvl9pPr>
          </a:lstStyle>
          <a:p>
            <a:pPr>
              <a:buFontTx/>
              <a:buNone/>
            </a:pPr>
            <a:r>
              <a:rPr lang="en-US" altLang="en-US" sz="2400" dirty="0">
                <a:solidFill>
                  <a:schemeClr val="tx1"/>
                </a:solidFill>
              </a:rPr>
              <a:t>Therefore the order is </a:t>
            </a:r>
            <a:r>
              <a:rPr lang="en-US" altLang="en-US" dirty="0">
                <a:solidFill>
                  <a:schemeClr val="tx1"/>
                </a:solidFill>
              </a:rPr>
              <a:t>O(n</a:t>
            </a:r>
            <a:r>
              <a:rPr lang="en-US" altLang="en-US" baseline="30000" dirty="0">
                <a:solidFill>
                  <a:schemeClr val="tx1"/>
                </a:solidFill>
              </a:rPr>
              <a:t>2</a:t>
            </a:r>
            <a:r>
              <a:rPr lang="en-US" altLang="en-US" dirty="0">
                <a:solidFill>
                  <a:schemeClr val="tx1"/>
                </a:solidFill>
              </a:rPr>
              <a:t>) or quadratic </a:t>
            </a:r>
          </a:p>
        </p:txBody>
      </p:sp>
    </p:spTree>
    <p:extLst>
      <p:ext uri="{BB962C8B-B14F-4D97-AF65-F5344CB8AC3E}">
        <p14:creationId xmlns:p14="http://schemas.microsoft.com/office/powerpoint/2010/main" val="2898114501"/>
      </p:ext>
    </p:extLst>
  </p:cSld>
  <p:clrMapOvr>
    <a:masterClrMapping/>
  </p:clrMapOvr>
  <p:transition advClick="0">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11364"/>
                                        </p:tgtEl>
                                        <p:attrNameLst>
                                          <p:attrName>style.visibility</p:attrName>
                                        </p:attrNameLst>
                                      </p:cBhvr>
                                      <p:to>
                                        <p:strVal val="visible"/>
                                      </p:to>
                                    </p:set>
                                    <p:anim calcmode="lin" valueType="num">
                                      <p:cBhvr additive="base">
                                        <p:cTn id="7" dur="500" fill="hold"/>
                                        <p:tgtEl>
                                          <p:spTgt spid="911364"/>
                                        </p:tgtEl>
                                        <p:attrNameLst>
                                          <p:attrName>ppt_x</p:attrName>
                                        </p:attrNameLst>
                                      </p:cBhvr>
                                      <p:tavLst>
                                        <p:tav tm="0">
                                          <p:val>
                                            <p:strVal val="#ppt_x"/>
                                          </p:val>
                                        </p:tav>
                                        <p:tav tm="100000">
                                          <p:val>
                                            <p:strVal val="#ppt_x"/>
                                          </p:val>
                                        </p:tav>
                                      </p:tavLst>
                                    </p:anim>
                                    <p:anim calcmode="lin" valueType="num">
                                      <p:cBhvr additive="base">
                                        <p:cTn id="8" dur="500" fill="hold"/>
                                        <p:tgtEl>
                                          <p:spTgt spid="9113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6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52A834D-92C4-4FA7-800F-B0BB791C8474}" type="slidenum">
              <a:rPr lang="en-US" altLang="en-US"/>
              <a:pPr/>
              <a:t>9</a:t>
            </a:fld>
            <a:endParaRPr lang="en-US" altLang="en-US"/>
          </a:p>
        </p:txBody>
      </p:sp>
      <p:sp>
        <p:nvSpPr>
          <p:cNvPr id="875522" name="Rectangle 2"/>
          <p:cNvSpPr>
            <a:spLocks noGrp="1" noChangeArrowheads="1"/>
          </p:cNvSpPr>
          <p:nvPr>
            <p:ph type="title"/>
          </p:nvPr>
        </p:nvSpPr>
        <p:spPr>
          <a:noFill/>
          <a:ln/>
        </p:spPr>
        <p:txBody>
          <a:bodyPr/>
          <a:lstStyle/>
          <a:p>
            <a:r>
              <a:rPr lang="en-US" altLang="en-US" dirty="0" smtClean="0"/>
              <a:t>Linear </a:t>
            </a:r>
            <a:r>
              <a:rPr lang="en-US" altLang="en-US" dirty="0"/>
              <a:t>Search</a:t>
            </a:r>
          </a:p>
        </p:txBody>
      </p:sp>
      <p:sp>
        <p:nvSpPr>
          <p:cNvPr id="875523" name="Rectangle 3"/>
          <p:cNvSpPr>
            <a:spLocks noGrp="1" noChangeArrowheads="1"/>
          </p:cNvSpPr>
          <p:nvPr>
            <p:ph type="body" idx="1"/>
          </p:nvPr>
        </p:nvSpPr>
        <p:spPr/>
        <p:txBody>
          <a:bodyPr/>
          <a:lstStyle/>
          <a:p>
            <a:r>
              <a:rPr lang="en-US" altLang="en-US" dirty="0"/>
              <a:t>Linear (sequential) search</a:t>
            </a:r>
          </a:p>
          <a:p>
            <a:pPr lvl="1"/>
            <a:r>
              <a:rPr lang="en-US" altLang="en-US" dirty="0"/>
              <a:t>Searches each element </a:t>
            </a:r>
            <a:r>
              <a:rPr lang="en-US" altLang="en-US" dirty="0" smtClean="0"/>
              <a:t>sequentially</a:t>
            </a:r>
          </a:p>
          <a:p>
            <a:pPr lvl="1"/>
            <a:r>
              <a:rPr lang="en-US" altLang="en-US" dirty="0" smtClean="0"/>
              <a:t>Test each element until it finds a match</a:t>
            </a:r>
          </a:p>
          <a:p>
            <a:pPr lvl="1"/>
            <a:endParaRPr lang="en-US" altLang="en-US" dirty="0"/>
          </a:p>
        </p:txBody>
      </p:sp>
    </p:spTree>
    <p:extLst>
      <p:ext uri="{BB962C8B-B14F-4D97-AF65-F5344CB8AC3E}">
        <p14:creationId xmlns:p14="http://schemas.microsoft.com/office/powerpoint/2010/main" val="2088054620"/>
      </p:ext>
    </p:extLst>
  </p:cSld>
  <p:clrMapOvr>
    <a:masterClrMapping/>
  </p:clrMapOvr>
  <p:transition advClick="0">
    <p:fade/>
  </p:transition>
  <p:timing>
    <p:tnLst>
      <p:par>
        <p:cTn id="1" dur="indefinite" restart="never" nodeType="tmRoot"/>
      </p:par>
    </p:tnLst>
  </p:timing>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8863</TotalTime>
  <Words>1879</Words>
  <Application>Microsoft Office PowerPoint</Application>
  <PresentationFormat>On-screen Show (4:3)</PresentationFormat>
  <Paragraphs>409</Paragraphs>
  <Slides>30</Slides>
  <Notes>1</Notes>
  <HiddenSlides>0</HiddenSlides>
  <MMClips>0</MMClips>
  <ScaleCrop>false</ScaleCrop>
  <HeadingPairs>
    <vt:vector size="10"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30</vt:i4>
      </vt:variant>
      <vt:variant>
        <vt:lpstr>Custom Shows</vt:lpstr>
      </vt:variant>
      <vt:variant>
        <vt:i4>2</vt:i4>
      </vt:variant>
    </vt:vector>
  </HeadingPairs>
  <TitlesOfParts>
    <vt:vector size="40" baseType="lpstr">
      <vt:lpstr>AGaramond</vt:lpstr>
      <vt:lpstr>Arial</vt:lpstr>
      <vt:lpstr>Calibri</vt:lpstr>
      <vt:lpstr>Lucida Console</vt:lpstr>
      <vt:lpstr>Times New Roman</vt:lpstr>
      <vt:lpstr>Wingdings</vt:lpstr>
      <vt:lpstr>Black</vt:lpstr>
      <vt:lpstr>Microsoft Word Document</vt:lpstr>
      <vt:lpstr>PowerPoint Presentation</vt:lpstr>
      <vt:lpstr>Efficiency of the Search algorithms</vt:lpstr>
      <vt:lpstr>Example 1</vt:lpstr>
      <vt:lpstr>Example 1 cont.</vt:lpstr>
      <vt:lpstr>Example 2</vt:lpstr>
      <vt:lpstr>Example 2 cont.</vt:lpstr>
      <vt:lpstr>Example 3</vt:lpstr>
      <vt:lpstr>Example 3 cont.</vt:lpstr>
      <vt:lpstr>Linear Search</vt:lpstr>
      <vt:lpstr>Efficiency of Linear Search (?) </vt:lpstr>
      <vt:lpstr>Binary Search </vt:lpstr>
      <vt:lpstr>Efficiency of Binary Search (?) </vt:lpstr>
      <vt:lpstr>Sorting Algorithms</vt:lpstr>
      <vt:lpstr>Selection Sort</vt:lpstr>
      <vt:lpstr>Selection Sort Example</vt:lpstr>
      <vt:lpstr>Efficiency of Selection Sort (?) </vt:lpstr>
      <vt:lpstr>Insertion Sort (Lab 24)</vt:lpstr>
      <vt:lpstr>Example </vt:lpstr>
      <vt:lpstr>Example </vt:lpstr>
      <vt:lpstr>Efficiency of Insertion Sort (?) </vt:lpstr>
      <vt:lpstr>Merge Sort (Lab 24)</vt:lpstr>
      <vt:lpstr>PowerPoint Presentation</vt:lpstr>
      <vt:lpstr>PowerPoint Presentation</vt:lpstr>
      <vt:lpstr>Outline</vt:lpstr>
      <vt:lpstr>Efficiency of Merge Sort?</vt:lpstr>
      <vt:lpstr>Quicksort (Lab 24)</vt:lpstr>
      <vt:lpstr>Example </vt:lpstr>
      <vt:lpstr>Example </vt:lpstr>
      <vt:lpstr>Example </vt:lpstr>
      <vt:lpstr>Efficiency of Quick Sort (?) </vt:lpstr>
      <vt:lpstr>LogIn</vt:lpstr>
      <vt:lpstr>Intro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Computer Science</dc:title>
  <dc:creator>mremington</dc:creator>
  <cp:lastModifiedBy>Anthony Mauro</cp:lastModifiedBy>
  <cp:revision>279</cp:revision>
  <dcterms:created xsi:type="dcterms:W3CDTF">2011-08-30T02:56:41Z</dcterms:created>
  <dcterms:modified xsi:type="dcterms:W3CDTF">2015-04-10T18:46:47Z</dcterms:modified>
</cp:coreProperties>
</file>