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sldIdLst>
    <p:sldId id="305" r:id="rId2"/>
    <p:sldId id="306" r:id="rId3"/>
    <p:sldId id="308" r:id="rId4"/>
    <p:sldId id="309" r:id="rId5"/>
    <p:sldId id="311" r:id="rId6"/>
    <p:sldId id="312" r:id="rId7"/>
    <p:sldId id="313" r:id="rId8"/>
    <p:sldId id="314" r:id="rId9"/>
    <p:sldId id="315" r:id="rId10"/>
    <p:sldId id="316" r:id="rId11"/>
    <p:sldId id="307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chenming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A00"/>
    <a:srgbClr val="D2DCE6"/>
    <a:srgbClr val="396692"/>
    <a:srgbClr val="CCE9F9"/>
    <a:srgbClr val="CC4A4A"/>
    <a:srgbClr val="FEF3D2"/>
    <a:srgbClr val="EA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4" autoAdjust="0"/>
    <p:restoredTop sz="94710" autoAdjust="0"/>
  </p:normalViewPr>
  <p:slideViewPr>
    <p:cSldViewPr snapToGrid="0">
      <p:cViewPr varScale="1">
        <p:scale>
          <a:sx n="163" d="100"/>
          <a:sy n="163" d="100"/>
        </p:scale>
        <p:origin x="216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2022/8/5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962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031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683" t="2597" r="-4086"/>
          <a:stretch>
            <a:fillRect/>
          </a:stretch>
        </p:blipFill>
        <p:spPr>
          <a:xfrm>
            <a:off x="0" y="0"/>
            <a:ext cx="11551113" cy="6858000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17824" y="2777534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2917824" y="2078943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5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2917824" y="4540842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917824" y="4837113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597" r="2597"/>
          <a:stretch>
            <a:fillRect/>
          </a:stretch>
        </p:blipFill>
        <p:spPr>
          <a:xfrm rot="10800000">
            <a:off x="7391125" y="2176961"/>
            <a:ext cx="4129362" cy="2451640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669925" y="2132059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669925" y="4627060"/>
            <a:ext cx="1085056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971939" y="2446524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1973055" y="3341874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5"/>
          <p:cNvSpPr>
            <a:spLocks noGrp="1"/>
          </p:cNvSpPr>
          <p:nvPr>
            <p:ph type="title" hasCustomPrompt="1"/>
          </p:nvPr>
        </p:nvSpPr>
        <p:spPr>
          <a:xfrm>
            <a:off x="669924" y="411156"/>
            <a:ext cx="10850563" cy="6175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Subtitle </a:t>
            </a:r>
            <a:endParaRPr lang="zh-CN" altLang="en-US" dirty="0"/>
          </a:p>
        </p:txBody>
      </p:sp>
      <p:sp>
        <p:nvSpPr>
          <p:cNvPr id="9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669925" y="1130300"/>
            <a:ext cx="10850563" cy="47011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200" indent="0">
              <a:buNone/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1st</a:t>
            </a:r>
          </a:p>
          <a:p>
            <a:pPr lvl="0"/>
            <a:r>
              <a:rPr lang="en-US" altLang="zh-CN" dirty="0"/>
              <a:t>2nd</a:t>
            </a:r>
          </a:p>
          <a:p>
            <a:pPr lvl="0"/>
            <a:r>
              <a:rPr lang="en-US" altLang="zh-CN" dirty="0"/>
              <a:t>3rd</a:t>
            </a:r>
          </a:p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标题 5"/>
          <p:cNvSpPr>
            <a:spLocks noGrp="1"/>
          </p:cNvSpPr>
          <p:nvPr>
            <p:ph type="title" hasCustomPrompt="1"/>
          </p:nvPr>
        </p:nvSpPr>
        <p:spPr>
          <a:xfrm>
            <a:off x="669924" y="411156"/>
            <a:ext cx="10850563" cy="6175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Subtitle 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669925" y="1130300"/>
            <a:ext cx="10850563" cy="470115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457200" indent="0">
              <a:buNone/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1st</a:t>
            </a:r>
          </a:p>
          <a:p>
            <a:pPr lvl="0"/>
            <a:r>
              <a:rPr lang="en-US" altLang="zh-CN" dirty="0"/>
              <a:t>2nd</a:t>
            </a:r>
          </a:p>
          <a:p>
            <a:pPr lvl="0"/>
            <a:r>
              <a:rPr lang="en-US" altLang="zh-CN" dirty="0"/>
              <a:t>3rd</a:t>
            </a:r>
          </a:p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2597" r="2597"/>
          <a:stretch>
            <a:fillRect/>
          </a:stretch>
        </p:blipFill>
        <p:spPr>
          <a:xfrm rot="10800000" flipV="1">
            <a:off x="669924" y="-1"/>
            <a:ext cx="11522076" cy="6840761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>
            <p:ph type="ctrTitle" hasCustomPrompt="1"/>
          </p:nvPr>
        </p:nvSpPr>
        <p:spPr>
          <a:xfrm>
            <a:off x="2117723" y="1954213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2117723" y="4260449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5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2117724" y="3964178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88939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标题 5"/>
          <p:cNvSpPr txBox="1"/>
          <p:nvPr userDrawn="1"/>
        </p:nvSpPr>
        <p:spPr>
          <a:xfrm>
            <a:off x="669924" y="411156"/>
            <a:ext cx="10850563" cy="6175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" name="内容占位符 7"/>
          <p:cNvSpPr txBox="1"/>
          <p:nvPr userDrawn="1"/>
        </p:nvSpPr>
        <p:spPr>
          <a:xfrm>
            <a:off x="669925" y="1130300"/>
            <a:ext cx="10850563" cy="47011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3"/>
          <p:cNvSpPr>
            <a:spLocks noGrp="1"/>
          </p:cNvSpPr>
          <p:nvPr>
            <p:ph type="ctrTitle"/>
          </p:nvPr>
        </p:nvSpPr>
        <p:spPr>
          <a:xfrm>
            <a:off x="-609161" y="551129"/>
            <a:ext cx="12801161" cy="1595225"/>
          </a:xfrm>
        </p:spPr>
        <p:txBody>
          <a:bodyPr>
            <a:normAutofit/>
          </a:bodyPr>
          <a:lstStyle/>
          <a:p>
            <a:pPr algn="r"/>
            <a:r>
              <a:rPr lang="en-US" altLang="zh-CN" sz="4400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RefineNet</a:t>
            </a:r>
            <a:r>
              <a:rPr lang="en-US" altLang="zh-CN" sz="44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Multi-path Refinement Networks for High-Resolution Semantic Segmentation</a:t>
            </a:r>
            <a:endParaRPr lang="zh-CN" altLang="en-US" sz="44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内容占位符 2"/>
          <p:cNvSpPr txBox="1"/>
          <p:nvPr/>
        </p:nvSpPr>
        <p:spPr>
          <a:xfrm>
            <a:off x="8722277" y="5774554"/>
            <a:ext cx="3020285" cy="9318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dirty="0"/>
              <a:t>洪廷锋</a:t>
            </a:r>
          </a:p>
          <a:p>
            <a:pPr algn="r"/>
            <a:r>
              <a:rPr lang="en-US" altLang="zh-CN" sz="2400" dirty="0" smtClean="0"/>
              <a:t>22/08/05</a:t>
            </a:r>
            <a:endParaRPr lang="en-US" altLang="zh-CN" sz="2400" dirty="0"/>
          </a:p>
          <a:p>
            <a:pPr algn="r"/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91419" y="3591122"/>
            <a:ext cx="6671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 </a:t>
            </a:r>
            <a:r>
              <a:rPr lang="en-US" altLang="zh-CN" b="1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Guosheng</a:t>
            </a:r>
            <a:r>
              <a:rPr lang="en-US" altLang="zh-CN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Lin, Anton Milan, </a:t>
            </a:r>
            <a:r>
              <a:rPr lang="en-US" altLang="zh-CN" b="1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Chunhua</a:t>
            </a:r>
            <a:r>
              <a:rPr lang="en-US" altLang="zh-CN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Shen, Ian Reid</a:t>
            </a:r>
            <a:endParaRPr lang="zh-CN" altLang="en-US" b="1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91419" y="4235821"/>
            <a:ext cx="2710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DOI: </a:t>
            </a:r>
            <a:r>
              <a:rPr lang="en-US" altLang="zh-CN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10.1109/CVPR.2017.549</a:t>
            </a:r>
            <a:endParaRPr lang="zh-CN" altLang="en-US" sz="1600" b="1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911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</a:t>
            </a:r>
            <a:r>
              <a:rPr lang="zh-CN" altLang="en-US" dirty="0" smtClean="0"/>
              <a:t>（自己想的）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模型是不是太大了？实际应用中内存和推理时间表现？</a:t>
            </a:r>
            <a:endParaRPr lang="en-US" altLang="zh-CN" dirty="0" smtClean="0"/>
          </a:p>
          <a:p>
            <a:r>
              <a:rPr lang="en-US" altLang="zh-CN" dirty="0" smtClean="0"/>
              <a:t>2. </a:t>
            </a:r>
            <a:r>
              <a:rPr lang="en-US" altLang="zh-CN" dirty="0" err="1" smtClean="0"/>
              <a:t>RefineNet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Multi-resolution Fusion</a:t>
            </a:r>
            <a:r>
              <a:rPr lang="zh-CN" altLang="en-US" dirty="0" smtClean="0"/>
              <a:t>中，先压缩再上采样，是否又损失精度了？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52" y="2623242"/>
            <a:ext cx="5308815" cy="28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"/>
          <p:cNvSpPr txBox="1"/>
          <p:nvPr/>
        </p:nvSpPr>
        <p:spPr>
          <a:xfrm>
            <a:off x="442865" y="1414598"/>
            <a:ext cx="4451352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/>
              <a:t>Thanks</a:t>
            </a:r>
            <a:endParaRPr lang="zh-CN" altLang="en-US" sz="6000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42865" y="3948795"/>
            <a:ext cx="3020285" cy="9318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洪廷锋</a:t>
            </a:r>
            <a:endParaRPr lang="en-US" altLang="zh-CN" sz="2400" dirty="0" smtClean="0"/>
          </a:p>
          <a:p>
            <a:r>
              <a:rPr lang="en-US" altLang="zh-CN" sz="2400" dirty="0" smtClean="0"/>
              <a:t>22/08/05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434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宋体" panose="02010600030101010101" pitchFamily="2" charset="-122"/>
                <a:ea typeface="宋体" panose="02010600030101010101" pitchFamily="2" charset="-122"/>
              </a:rPr>
              <a:t>摘要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背景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CNN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的池化和卷积导致图片分辨率下降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RefineNet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：一种通用的多路径网络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用残差结构将浅层精细特征传递给深层语义特征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可以端到端训练（通过恒等映射）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用链式残差池获得丰富的背景上下文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结果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在七个数据集上成为了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state of art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PASCAL VOC 2012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IOU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83.4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34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核心问题背景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语义分割是图片理解中的重要一环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深度网络在分类任务中大放光彩（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VGG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ResNet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等）</a:t>
            </a:r>
          </a:p>
          <a:p>
            <a:pPr lvl="2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缺点：“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This low-resolution feature map loses important visual details captured by early low-level filters” 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用以语义分割时图片维度下降太快，丢失精细信息。</a:t>
            </a:r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分辨率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下降的解决方案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FCN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转置卷积：不能恢复低层特征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DeepLab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：膨胀卷积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可以在缩减图片尺寸的情况下增大感受野</a:t>
            </a: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需要在很多高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feature-map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做很多次卷积</a:t>
            </a: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大量高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维</a:t>
            </a:r>
            <a:r>
              <a:rPr lang="en-US" altLang="zh-CN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feature-map</a:t>
            </a:r>
            <a:r>
              <a:rPr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</a:t>
            </a:r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大量显存</a:t>
            </a: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膨胀卷积是对特征的粗采样，丢失细节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FCN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Hypercolumns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：用中间层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feature-map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来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生成高清晰的的预测</a:t>
            </a: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中间层信息和底层信息（空间特征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）、高层信息（语义特征）都是互补的</a:t>
            </a:r>
          </a:p>
          <a:p>
            <a:pPr marL="0"/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30" name="Picture 6" descr="万字长文带你看尽深度学习中的各种卷积网络（下篇）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336" y="2994811"/>
            <a:ext cx="2101932" cy="202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60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出发点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：每一层的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feature map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对于语义分割都是很有用的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：分类信息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浅层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：空间、形状信息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论文主要工作：利用多层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信息来产生高解析度的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预测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60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训练：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增强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random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scaling (ranging from 0.7 to 1.3), random cropping and horizontal flipping of the 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images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的图片和对应的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ground truth</a:t>
            </a:r>
          </a:p>
          <a:p>
            <a:pPr lvl="1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测试：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test-time multi-scale evaluation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随机选择不同尺寸的图片进行测试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：深度学习高质量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pixel-wise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预测</a:t>
            </a:r>
            <a:r>
              <a:rPr lang="zh-CN" altLang="en-US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矩阵；每个通道代表该图上所有像素预测为对应类别的概率。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3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Framework-overall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754805" y="2425609"/>
            <a:ext cx="3139043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左边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从上往下的一列是预训练好的ResNet（encoder-ResNet block-m代表第m个ResNet块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右边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的RefineNet用来让ResNet适应语义分割的任务（Decoder：RefineNet-m同理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RefineNet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-m接收ResNet block-m（long-range residual connetction)和RefineNet-m+1的输出（如果有的话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.  RefineNet-1的输出经过soft-max和双线性插值得到最终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结果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3" y="1165470"/>
            <a:ext cx="7062339" cy="5217746"/>
          </a:xfrm>
        </p:spPr>
      </p:pic>
    </p:spTree>
    <p:extLst>
      <p:ext uri="{BB962C8B-B14F-4D97-AF65-F5344CB8AC3E}">
        <p14:creationId xmlns:p14="http://schemas.microsoft.com/office/powerpoint/2010/main" val="102697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Framework-</a:t>
            </a:r>
            <a:r>
              <a:rPr lang="en-US" altLang="zh-CN" dirty="0" err="1" smtClean="0"/>
              <a:t>RefineNet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①</a:t>
            </a:r>
            <a:r>
              <a:rPr lang="en-US" altLang="zh-CN" dirty="0"/>
              <a:t>Residual convolution </a:t>
            </a:r>
            <a:r>
              <a:rPr lang="en-US" altLang="zh-CN" dirty="0" smtClean="0"/>
              <a:t>unit</a:t>
            </a:r>
          </a:p>
          <a:p>
            <a:r>
              <a:rPr lang="zh-CN" altLang="en-US" dirty="0" smtClean="0"/>
              <a:t>②</a:t>
            </a:r>
            <a:r>
              <a:rPr lang="en-US" altLang="zh-CN" dirty="0"/>
              <a:t>Multi-resolution </a:t>
            </a:r>
            <a:r>
              <a:rPr lang="en-US" altLang="zh-CN" dirty="0" smtClean="0"/>
              <a:t>fusion</a:t>
            </a:r>
          </a:p>
          <a:p>
            <a:r>
              <a:rPr lang="zh-CN" altLang="en-US" dirty="0" smtClean="0"/>
              <a:t>③</a:t>
            </a:r>
            <a:r>
              <a:rPr lang="en-US" altLang="zh-CN" dirty="0"/>
              <a:t>Chained residual </a:t>
            </a:r>
            <a:r>
              <a:rPr lang="en-US" altLang="zh-CN" dirty="0" smtClean="0"/>
              <a:t>pooling</a:t>
            </a:r>
          </a:p>
          <a:p>
            <a:r>
              <a:rPr lang="zh-CN" altLang="en-US" dirty="0" smtClean="0"/>
              <a:t>④</a:t>
            </a:r>
            <a:r>
              <a:rPr lang="en-US" altLang="zh-CN" dirty="0"/>
              <a:t>Output convolutions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3019509"/>
            <a:ext cx="10694762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Framework-</a:t>
            </a:r>
            <a:r>
              <a:rPr lang="en-US" altLang="zh-CN" dirty="0" err="1" smtClean="0"/>
              <a:t>RefineNet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69926" y="1130300"/>
            <a:ext cx="4483966" cy="4701158"/>
          </a:xfrm>
        </p:spPr>
        <p:txBody>
          <a:bodyPr/>
          <a:lstStyle/>
          <a:p>
            <a:r>
              <a:rPr lang="zh-CN" altLang="en-US" dirty="0"/>
              <a:t>①</a:t>
            </a:r>
            <a:r>
              <a:rPr lang="en-US" altLang="zh-CN" dirty="0"/>
              <a:t>Residual convolution </a:t>
            </a:r>
            <a:r>
              <a:rPr lang="en-US" altLang="zh-CN" dirty="0" smtClean="0"/>
              <a:t>unit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使用预训练权重</a:t>
            </a:r>
            <a:endParaRPr lang="en-US" altLang="zh-CN" dirty="0" smtClean="0"/>
          </a:p>
          <a:p>
            <a:pPr lvl="1"/>
            <a:r>
              <a:rPr lang="zh-CN" altLang="en-US" dirty="0"/>
              <a:t>通道</a:t>
            </a:r>
            <a:r>
              <a:rPr lang="zh-CN" altLang="en-US" dirty="0" smtClean="0"/>
              <a:t>数为</a:t>
            </a:r>
            <a:r>
              <a:rPr lang="en-US" altLang="zh-CN" dirty="0" smtClean="0"/>
              <a:t>256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RefineNet-4</a:t>
            </a:r>
            <a:r>
              <a:rPr lang="zh-CN" altLang="en-US" dirty="0" smtClean="0"/>
              <a:t>为</a:t>
            </a:r>
            <a:r>
              <a:rPr lang="en-US" altLang="zh-CN" dirty="0" smtClean="0"/>
              <a:t>512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081" y="1692269"/>
            <a:ext cx="2791215" cy="2143424"/>
          </a:xfrm>
          <a:prstGeom prst="rect">
            <a:avLst/>
          </a:prstGeom>
        </p:spPr>
      </p:pic>
      <p:sp>
        <p:nvSpPr>
          <p:cNvPr id="6" name="内容占位符 3"/>
          <p:cNvSpPr txBox="1">
            <a:spLocks/>
          </p:cNvSpPr>
          <p:nvPr/>
        </p:nvSpPr>
        <p:spPr>
          <a:xfrm>
            <a:off x="5581577" y="1130300"/>
            <a:ext cx="4483966" cy="47011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②</a:t>
            </a:r>
            <a:r>
              <a:rPr lang="en-US" altLang="zh-CN" dirty="0"/>
              <a:t>Multi-resolution fusion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汇聚所有输入，先分别压缩再上采样所有输入，最后相加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27" y="1673216"/>
            <a:ext cx="4077269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7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Framework-</a:t>
            </a:r>
            <a:r>
              <a:rPr lang="en-US" altLang="zh-CN" dirty="0" err="1" smtClean="0"/>
              <a:t>RefineNet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669926" y="1130300"/>
            <a:ext cx="4483966" cy="4701158"/>
          </a:xfrm>
        </p:spPr>
        <p:txBody>
          <a:bodyPr/>
          <a:lstStyle/>
          <a:p>
            <a:r>
              <a:rPr lang="zh-CN" altLang="en-US" dirty="0"/>
              <a:t>③</a:t>
            </a:r>
            <a:r>
              <a:rPr lang="en-US" altLang="zh-CN" dirty="0" smtClean="0"/>
              <a:t>Chained </a:t>
            </a:r>
            <a:r>
              <a:rPr lang="en-US" altLang="zh-CN" dirty="0"/>
              <a:t>residual </a:t>
            </a:r>
            <a:r>
              <a:rPr lang="en-US" altLang="zh-CN" dirty="0" smtClean="0"/>
              <a:t>pooling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/>
              <a:t>在大块图片区域获得背景</a:t>
            </a:r>
            <a:r>
              <a:rPr lang="zh-CN" altLang="en-US" dirty="0" smtClean="0"/>
              <a:t>上下文</a:t>
            </a:r>
            <a:endParaRPr lang="en-US" altLang="zh-CN" dirty="0" smtClean="0"/>
          </a:p>
          <a:p>
            <a:pPr lvl="1"/>
            <a:r>
              <a:rPr lang="zh-CN" altLang="en-US" dirty="0"/>
              <a:t>多个</a:t>
            </a:r>
            <a:r>
              <a:rPr lang="en-US" altLang="zh-CN" dirty="0"/>
              <a:t>pooling blocks</a:t>
            </a:r>
            <a:r>
              <a:rPr lang="zh-CN" altLang="en-US" dirty="0"/>
              <a:t>串联</a:t>
            </a:r>
            <a:r>
              <a:rPr lang="zh-CN" altLang="en-US" dirty="0" smtClean="0"/>
              <a:t>组成</a:t>
            </a:r>
            <a:endParaRPr lang="en-US" altLang="zh-CN" dirty="0" smtClean="0"/>
          </a:p>
        </p:txBody>
      </p:sp>
      <p:sp>
        <p:nvSpPr>
          <p:cNvPr id="6" name="内容占位符 3"/>
          <p:cNvSpPr txBox="1">
            <a:spLocks/>
          </p:cNvSpPr>
          <p:nvPr/>
        </p:nvSpPr>
        <p:spPr>
          <a:xfrm>
            <a:off x="5581577" y="1130300"/>
            <a:ext cx="4483966" cy="47011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④</a:t>
            </a:r>
            <a:r>
              <a:rPr lang="en-US" altLang="zh-CN" dirty="0"/>
              <a:t>Output convolutions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在之前的</a:t>
            </a:r>
            <a:r>
              <a:rPr lang="en-US" altLang="zh-CN" dirty="0" smtClean="0"/>
              <a:t>CRP</a:t>
            </a:r>
            <a:r>
              <a:rPr lang="zh-CN" altLang="en-US" dirty="0" smtClean="0"/>
              <a:t>中没有经过</a:t>
            </a:r>
            <a:r>
              <a:rPr lang="en-US" altLang="zh-CN" dirty="0" err="1" smtClean="0"/>
              <a:t>Relu</a:t>
            </a:r>
            <a:r>
              <a:rPr lang="zh-CN" altLang="en-US" dirty="0" smtClean="0"/>
              <a:t>，最后增加一个非线性运算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35" y="1673216"/>
            <a:ext cx="3858163" cy="21624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492" y="2244795"/>
            <a:ext cx="1486107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12110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1_主题5">
  <a:themeElements>
    <a:clrScheme name="房利美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76AA"/>
      </a:accent1>
      <a:accent2>
        <a:srgbClr val="178AA1"/>
      </a:accent2>
      <a:accent3>
        <a:srgbClr val="40A693"/>
      </a:accent3>
      <a:accent4>
        <a:srgbClr val="5268A5"/>
      </a:accent4>
      <a:accent5>
        <a:srgbClr val="5E5CA2"/>
      </a:accent5>
      <a:accent6>
        <a:srgbClr val="778495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1046</TotalTime>
  <Words>472</Words>
  <Application>Microsoft Office PowerPoint</Application>
  <PresentationFormat>宽屏</PresentationFormat>
  <Paragraphs>106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Times New Roman</vt:lpstr>
      <vt:lpstr>1_主题5</vt:lpstr>
      <vt:lpstr>RefineNet: Multi-path Refinement Networks for High-Resolution Semantic Segmentation</vt:lpstr>
      <vt:lpstr>摘要</vt:lpstr>
      <vt:lpstr>Motivation</vt:lpstr>
      <vt:lpstr>Motivation</vt:lpstr>
      <vt:lpstr>Input And Output</vt:lpstr>
      <vt:lpstr>Framework-overall</vt:lpstr>
      <vt:lpstr>Framework-RefineNet</vt:lpstr>
      <vt:lpstr>Framework-RefineNet</vt:lpstr>
      <vt:lpstr>Framework-RefineNet</vt:lpstr>
      <vt:lpstr>Limitation（自己想的）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Futif</cp:lastModifiedBy>
  <cp:revision>187</cp:revision>
  <cp:lastPrinted>2018-04-24T16:00:00Z</cp:lastPrinted>
  <dcterms:created xsi:type="dcterms:W3CDTF">2018-04-24T16:00:00Z</dcterms:created>
  <dcterms:modified xsi:type="dcterms:W3CDTF">2022-08-05T15:00:23Z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01e08faf-6e1e-409e-a235-5427b80b2d27</vt:lpwstr>
  </property>
  <property fmtid="{D5CDD505-2E9C-101B-9397-08002B2CF9AE}" pid="3" name="ICV">
    <vt:lpwstr>CC0D99D86F0D4B0B80D2E5D8349CD9E9</vt:lpwstr>
  </property>
  <property fmtid="{D5CDD505-2E9C-101B-9397-08002B2CF9AE}" pid="4" name="KSOProductBuildVer">
    <vt:lpwstr>2052-11.1.0.11579</vt:lpwstr>
  </property>
</Properties>
</file>