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6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chenmi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D2DCE6"/>
    <a:srgbClr val="396692"/>
    <a:srgbClr val="CCE9F9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0" autoAdjust="0"/>
  </p:normalViewPr>
  <p:slideViewPr>
    <p:cSldViewPr snapToGrid="0">
      <p:cViewPr varScale="1">
        <p:scale>
          <a:sx n="166" d="100"/>
          <a:sy n="166" d="100"/>
        </p:scale>
        <p:origin x="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>
            <a:fillRect/>
          </a:stretch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7824" y="277753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917824" y="207894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917824" y="454084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917824" y="483711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>
            <a:fillRect/>
          </a:stretch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71939" y="24465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973055" y="33418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</p:nvPr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</p:nvPr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>
            <a:fillRect/>
          </a:stretch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2117723" y="195421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117723" y="426044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117724" y="396417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5"/>
          <p:cNvSpPr txBox="1"/>
          <p:nvPr userDrawn="1"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内容占位符 7"/>
          <p:cNvSpPr txBox="1"/>
          <p:nvPr userDrawn="1"/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github.com/WZMIAOMIAO/deep-learning-for-image-processing/tree/master/pytorch_segmentation/unet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tiff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zhuanlan.zhihu.com/p/34227422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/>
          </p:nvPr>
        </p:nvSpPr>
        <p:spPr>
          <a:xfrm>
            <a:off x="389467" y="978641"/>
            <a:ext cx="11734800" cy="1595225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zh-CN" sz="6000" dirty="0"/>
              <a:t>U-net: Convolutional </a:t>
            </a:r>
            <a:r>
              <a:rPr lang="en-US" altLang="zh-CN" sz="6000" dirty="0" smtClean="0"/>
              <a:t>Networks for Biomedical Image Segmentation</a:t>
            </a:r>
            <a:endParaRPr lang="zh-CN" altLang="en-US" sz="6000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7902880" y="3657390"/>
            <a:ext cx="3020285" cy="931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/>
              <a:t>洪廷锋</a:t>
            </a:r>
          </a:p>
          <a:p>
            <a:pPr algn="r"/>
            <a:r>
              <a:rPr lang="en-US" altLang="zh-CN" sz="2400" dirty="0" smtClean="0"/>
              <a:t>22/07/29</a:t>
            </a:r>
            <a:endParaRPr lang="en-US" altLang="zh-CN" sz="2400" dirty="0"/>
          </a:p>
          <a:p>
            <a:pPr algn="r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Experiment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0" y="1434363"/>
            <a:ext cx="5420481" cy="40772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4445" y="5917297"/>
            <a:ext cx="9208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deep-learning-for-image-processing/</a:t>
            </a:r>
            <a:r>
              <a:rPr lang="en-US" altLang="zh-CN" dirty="0" err="1">
                <a:hlinkClick r:id="rId3"/>
              </a:rPr>
              <a:t>pytorch_segmentation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unet</a:t>
            </a:r>
            <a:r>
              <a:rPr lang="en-US" altLang="zh-CN" dirty="0">
                <a:hlinkClick r:id="rId3"/>
              </a:rPr>
              <a:t> at master · WZMIAOMIAO/deep-learning-for-image-processing (github.com)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50" y="1024342"/>
            <a:ext cx="1541950" cy="15938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50" y="2671739"/>
            <a:ext cx="1541950" cy="15938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51" y="4319136"/>
            <a:ext cx="1541950" cy="159380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1024342"/>
            <a:ext cx="1541949" cy="159380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2680456"/>
            <a:ext cx="1541949" cy="15938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599" y="4319136"/>
            <a:ext cx="1550383" cy="160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442865" y="1414598"/>
            <a:ext cx="445135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42865" y="3948795"/>
            <a:ext cx="3020285" cy="931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洪廷锋</a:t>
            </a:r>
            <a:endParaRPr lang="en-US" altLang="zh-CN" sz="2400" dirty="0" smtClean="0"/>
          </a:p>
          <a:p>
            <a:r>
              <a:rPr lang="en-US" altLang="zh-CN" sz="2400" dirty="0" smtClean="0"/>
              <a:t>22/07/29</a:t>
            </a:r>
            <a:endParaRPr lang="en-US" altLang="zh-CN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70559" y="395916"/>
            <a:ext cx="10850563" cy="617544"/>
          </a:xfrm>
        </p:spPr>
        <p:txBody>
          <a:bodyPr/>
          <a:lstStyle/>
          <a:p>
            <a:r>
              <a:rPr lang="en-US" altLang="zh-CN" dirty="0" smtClean="0"/>
              <a:t>1 Abstract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280" t="3030" r="2840" b="2247"/>
          <a:stretch/>
        </p:blipFill>
        <p:spPr>
          <a:xfrm>
            <a:off x="1000461" y="1194097"/>
            <a:ext cx="10436427" cy="5349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卷积网络是图像分类任务的</a:t>
            </a:r>
            <a:r>
              <a:rPr lang="en-US" altLang="zh-CN" dirty="0" smtClean="0"/>
              <a:t>states of art</a:t>
            </a:r>
          </a:p>
          <a:p>
            <a:r>
              <a:rPr lang="zh-CN" altLang="en-US" dirty="0" smtClean="0"/>
              <a:t>问题：①需要大量数据集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②如何进行像素级别的分类？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过去的</a:t>
            </a:r>
            <a:r>
              <a:rPr lang="en-US" altLang="zh-CN" dirty="0"/>
              <a:t>states of </a:t>
            </a:r>
            <a:r>
              <a:rPr lang="en-US" altLang="zh-CN" dirty="0" smtClean="0"/>
              <a:t>art : a </a:t>
            </a:r>
            <a:r>
              <a:rPr lang="en-US" altLang="zh-CN" dirty="0"/>
              <a:t>network in a sliding-window </a:t>
            </a:r>
            <a:r>
              <a:rPr lang="en-US" altLang="zh-CN" dirty="0" smtClean="0"/>
              <a:t>setup</a:t>
            </a:r>
          </a:p>
          <a:p>
            <a:r>
              <a:rPr lang="zh-CN" altLang="en-US" dirty="0" smtClean="0"/>
              <a:t>缺点：①慢，</a:t>
            </a:r>
            <a:r>
              <a:rPr lang="en-US" altLang="zh-CN" dirty="0" err="1" smtClean="0"/>
              <a:t>patchwise</a:t>
            </a:r>
            <a:r>
              <a:rPr lang="en-US" altLang="zh-CN" dirty="0" smtClean="0"/>
              <a:t> training</a:t>
            </a:r>
          </a:p>
          <a:p>
            <a:r>
              <a:rPr lang="zh-CN" altLang="en-US" dirty="0" smtClean="0"/>
              <a:t>           ②难以权衡位置准确度和上下文信息</a:t>
            </a:r>
            <a:r>
              <a:rPr lang="en-US" altLang="zh-CN" dirty="0" smtClean="0">
                <a:sym typeface="Wingdings" panose="05000000000000000000" pitchFamily="2" charset="2"/>
              </a:rPr>
              <a:t></a:t>
            </a:r>
            <a:r>
              <a:rPr lang="zh-CN" altLang="en-US" dirty="0" smtClean="0">
                <a:sym typeface="Wingdings" panose="05000000000000000000" pitchFamily="2" charset="2"/>
              </a:rPr>
              <a:t>通过融合多层信息解决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465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Innovations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80" y="1656587"/>
            <a:ext cx="8859486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Innovations On Network Structure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79443" y="1276513"/>
            <a:ext cx="7660112" cy="4639806"/>
            <a:chOff x="635345" y="1142605"/>
            <a:chExt cx="7660112" cy="4639806"/>
          </a:xfrm>
        </p:grpSpPr>
        <p:sp>
          <p:nvSpPr>
            <p:cNvPr id="68" name="圆角矩形 67"/>
            <p:cNvSpPr/>
            <p:nvPr/>
          </p:nvSpPr>
          <p:spPr>
            <a:xfrm>
              <a:off x="2596662" y="2044143"/>
              <a:ext cx="3108742" cy="108555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848337" y="1312985"/>
              <a:ext cx="18000" cy="127195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19907" y="1312985"/>
              <a:ext cx="45719" cy="127195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213337" y="1312985"/>
              <a:ext cx="45719" cy="127195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13336" y="2766647"/>
              <a:ext cx="45720" cy="9085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395177" y="2766647"/>
              <a:ext cx="99516" cy="9085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41404" y="2766647"/>
              <a:ext cx="99516" cy="90853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41404" y="3839308"/>
              <a:ext cx="99516" cy="6975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926775" y="3839308"/>
              <a:ext cx="215703" cy="6975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99076" y="3839308"/>
              <a:ext cx="215703" cy="6975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299076" y="4753709"/>
              <a:ext cx="215703" cy="3927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91801" y="4753709"/>
              <a:ext cx="357352" cy="3927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3226175" y="4753709"/>
              <a:ext cx="357352" cy="3927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226175" y="5351586"/>
              <a:ext cx="357352" cy="2168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753714" y="5351586"/>
              <a:ext cx="671748" cy="2168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16001" y="5351586"/>
              <a:ext cx="706710" cy="216875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4981274" y="4812323"/>
              <a:ext cx="341438" cy="33410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83099" y="4812323"/>
              <a:ext cx="322385" cy="33410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65872" y="4812323"/>
              <a:ext cx="322385" cy="33410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125741" y="3903784"/>
              <a:ext cx="162515" cy="6330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453781" y="3895733"/>
              <a:ext cx="183115" cy="6330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915747" y="2783117"/>
              <a:ext cx="89297" cy="8308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161974" y="2783117"/>
              <a:ext cx="89297" cy="8308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07413" y="3873363"/>
              <a:ext cx="183115" cy="6330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7408201" y="2783117"/>
              <a:ext cx="89297" cy="8308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7455009" y="1380743"/>
              <a:ext cx="45719" cy="11898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7690584" y="1380745"/>
              <a:ext cx="45719" cy="11898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7927274" y="1380743"/>
              <a:ext cx="45719" cy="11898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35345" y="2170234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572^2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27626" y="2170233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570^2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14966" y="2170233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08935" y="3245825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284^2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91253" y="3240698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33143" y="324655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407046" y="407962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140^2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17532" y="407962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085763" y="407962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136^2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 rot="5400000">
              <a:off x="2306734" y="498524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 rot="5400000">
              <a:off x="2780296" y="498524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66^2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 rot="5400000">
              <a:off x="3307912" y="498524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64^2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 rot="5400000">
              <a:off x="3333707" y="5379404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 rot="5400000">
              <a:off x="3985667" y="5379404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 rot="5400000">
              <a:off x="4846437" y="538819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 rot="5400000">
              <a:off x="4766244" y="498524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56^2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 rot="5400000">
              <a:off x="5558677" y="4994036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 rot="5400000">
              <a:off x="6053109" y="4994036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719034" y="4087680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104^2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166926" y="212590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584163" y="4063880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566795" y="3161780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960395" y="3175107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192749" y="316558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196^2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51522" y="4079629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102^2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472690" y="2130625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390^2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705038" y="2125901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567023" y="2112309"/>
              <a:ext cx="13901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Copy, crop, and splice</a:t>
              </a:r>
            </a:p>
          </p:txBody>
        </p:sp>
        <p:sp>
          <p:nvSpPr>
            <p:cNvPr id="64" name="右箭头 63"/>
            <p:cNvSpPr/>
            <p:nvPr/>
          </p:nvSpPr>
          <p:spPr>
            <a:xfrm>
              <a:off x="1433143" y="1799492"/>
              <a:ext cx="5818128" cy="1494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右箭头 64"/>
            <p:cNvSpPr/>
            <p:nvPr/>
          </p:nvSpPr>
          <p:spPr>
            <a:xfrm>
              <a:off x="1849259" y="3172543"/>
              <a:ext cx="4465127" cy="1494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右箭头 65"/>
            <p:cNvSpPr/>
            <p:nvPr/>
          </p:nvSpPr>
          <p:spPr>
            <a:xfrm>
              <a:off x="2647916" y="4087680"/>
              <a:ext cx="3088208" cy="1494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右箭头 66"/>
            <p:cNvSpPr/>
            <p:nvPr/>
          </p:nvSpPr>
          <p:spPr>
            <a:xfrm>
              <a:off x="3633229" y="4879358"/>
              <a:ext cx="839126" cy="1494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右箭头 68"/>
            <p:cNvSpPr/>
            <p:nvPr/>
          </p:nvSpPr>
          <p:spPr>
            <a:xfrm>
              <a:off x="2818319" y="2170232"/>
              <a:ext cx="675468" cy="14947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1218044" y="1339728"/>
              <a:ext cx="45719" cy="118989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7401671" y="1381111"/>
              <a:ext cx="45719" cy="118989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1645741" y="2803707"/>
              <a:ext cx="89297" cy="8308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6817358" y="2783117"/>
              <a:ext cx="89297" cy="830874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2299076" y="3873363"/>
              <a:ext cx="213312" cy="63304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5960835" y="3903784"/>
              <a:ext cx="162515" cy="633046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3223935" y="4783016"/>
              <a:ext cx="354616" cy="33410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4632744" y="4812323"/>
              <a:ext cx="337673" cy="33410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右箭头 88"/>
            <p:cNvSpPr/>
            <p:nvPr/>
          </p:nvSpPr>
          <p:spPr>
            <a:xfrm>
              <a:off x="876479" y="193467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右箭头 89"/>
            <p:cNvSpPr/>
            <p:nvPr/>
          </p:nvSpPr>
          <p:spPr>
            <a:xfrm>
              <a:off x="1076117" y="193467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右箭头 90"/>
            <p:cNvSpPr/>
            <p:nvPr/>
          </p:nvSpPr>
          <p:spPr>
            <a:xfrm>
              <a:off x="1259134" y="3150794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右箭头 91"/>
            <p:cNvSpPr/>
            <p:nvPr/>
          </p:nvSpPr>
          <p:spPr>
            <a:xfrm>
              <a:off x="1503255" y="3146226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右箭头 92"/>
            <p:cNvSpPr/>
            <p:nvPr/>
          </p:nvSpPr>
          <p:spPr>
            <a:xfrm>
              <a:off x="2154087" y="413333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右箭头 93"/>
            <p:cNvSpPr/>
            <p:nvPr/>
          </p:nvSpPr>
          <p:spPr>
            <a:xfrm>
              <a:off x="1762548" y="4127682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>
              <a:off x="2530240" y="4895336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右箭头 95"/>
            <p:cNvSpPr/>
            <p:nvPr/>
          </p:nvSpPr>
          <p:spPr>
            <a:xfrm>
              <a:off x="3064016" y="4903752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右箭头 96"/>
            <p:cNvSpPr/>
            <p:nvPr/>
          </p:nvSpPr>
          <p:spPr>
            <a:xfrm>
              <a:off x="3596759" y="5405289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右箭头 98"/>
            <p:cNvSpPr/>
            <p:nvPr/>
          </p:nvSpPr>
          <p:spPr>
            <a:xfrm>
              <a:off x="5328343" y="4950070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右箭头 99"/>
            <p:cNvSpPr/>
            <p:nvPr/>
          </p:nvSpPr>
          <p:spPr>
            <a:xfrm>
              <a:off x="4455936" y="5405289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右箭头 100"/>
            <p:cNvSpPr/>
            <p:nvPr/>
          </p:nvSpPr>
          <p:spPr>
            <a:xfrm>
              <a:off x="5818237" y="4950070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右箭头 102"/>
            <p:cNvSpPr/>
            <p:nvPr/>
          </p:nvSpPr>
          <p:spPr>
            <a:xfrm>
              <a:off x="6311183" y="4142110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右箭头 103"/>
            <p:cNvSpPr/>
            <p:nvPr/>
          </p:nvSpPr>
          <p:spPr>
            <a:xfrm>
              <a:off x="6650855" y="4135152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7259073" y="315605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右箭头 106"/>
            <p:cNvSpPr/>
            <p:nvPr/>
          </p:nvSpPr>
          <p:spPr>
            <a:xfrm>
              <a:off x="7527682" y="1925899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右箭头 107"/>
            <p:cNvSpPr/>
            <p:nvPr/>
          </p:nvSpPr>
          <p:spPr>
            <a:xfrm>
              <a:off x="7759871" y="193211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右箭头 108"/>
            <p:cNvSpPr/>
            <p:nvPr/>
          </p:nvSpPr>
          <p:spPr>
            <a:xfrm>
              <a:off x="7013156" y="3156055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右箭头 109"/>
            <p:cNvSpPr/>
            <p:nvPr/>
          </p:nvSpPr>
          <p:spPr>
            <a:xfrm>
              <a:off x="2824396" y="2443086"/>
              <a:ext cx="142598" cy="109468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>
              <a:off x="2986753" y="2365356"/>
              <a:ext cx="240161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(3*3kernel without padding), </a:t>
              </a:r>
              <a:r>
                <a:rPr lang="en-US" altLang="zh-CN" sz="105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8096940" y="1380743"/>
              <a:ext cx="28800" cy="118989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下箭头 114"/>
            <p:cNvSpPr/>
            <p:nvPr/>
          </p:nvSpPr>
          <p:spPr>
            <a:xfrm>
              <a:off x="1213336" y="2631827"/>
              <a:ext cx="45720" cy="11576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下箭头 115"/>
            <p:cNvSpPr/>
            <p:nvPr/>
          </p:nvSpPr>
          <p:spPr>
            <a:xfrm>
              <a:off x="1669103" y="3700095"/>
              <a:ext cx="45720" cy="11576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下箭头 116"/>
            <p:cNvSpPr/>
            <p:nvPr/>
          </p:nvSpPr>
          <p:spPr>
            <a:xfrm>
              <a:off x="2382872" y="4595457"/>
              <a:ext cx="45720" cy="11576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下箭头 117"/>
            <p:cNvSpPr/>
            <p:nvPr/>
          </p:nvSpPr>
          <p:spPr>
            <a:xfrm>
              <a:off x="3546497" y="5203510"/>
              <a:ext cx="45720" cy="11576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下箭头 118"/>
            <p:cNvSpPr/>
            <p:nvPr/>
          </p:nvSpPr>
          <p:spPr>
            <a:xfrm>
              <a:off x="2844352" y="2700007"/>
              <a:ext cx="45720" cy="115767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上箭头 120"/>
            <p:cNvSpPr/>
            <p:nvPr/>
          </p:nvSpPr>
          <p:spPr>
            <a:xfrm>
              <a:off x="5000325" y="5186652"/>
              <a:ext cx="45719" cy="13950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上箭头 121"/>
            <p:cNvSpPr/>
            <p:nvPr/>
          </p:nvSpPr>
          <p:spPr>
            <a:xfrm>
              <a:off x="6078258" y="4619260"/>
              <a:ext cx="45719" cy="13950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上箭头 122"/>
            <p:cNvSpPr/>
            <p:nvPr/>
          </p:nvSpPr>
          <p:spPr>
            <a:xfrm>
              <a:off x="6876110" y="3673924"/>
              <a:ext cx="45719" cy="13950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上箭头 123"/>
            <p:cNvSpPr/>
            <p:nvPr/>
          </p:nvSpPr>
          <p:spPr>
            <a:xfrm>
              <a:off x="7424530" y="2606963"/>
              <a:ext cx="45719" cy="13950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上箭头 124"/>
            <p:cNvSpPr/>
            <p:nvPr/>
          </p:nvSpPr>
          <p:spPr>
            <a:xfrm>
              <a:off x="4088045" y="2687438"/>
              <a:ext cx="45719" cy="139506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2870477" y="2623004"/>
              <a:ext cx="10775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Maxpooling</a:t>
              </a:r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2*2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31178" y="2633421"/>
              <a:ext cx="123944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up-</a:t>
              </a:r>
              <a:r>
                <a:rPr lang="en-US" altLang="zh-CN" sz="105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(2*2,s2,p1)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右箭头 127"/>
            <p:cNvSpPr/>
            <p:nvPr/>
          </p:nvSpPr>
          <p:spPr>
            <a:xfrm>
              <a:off x="7994298" y="1943646"/>
              <a:ext cx="99142" cy="86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右箭头 128"/>
            <p:cNvSpPr/>
            <p:nvPr/>
          </p:nvSpPr>
          <p:spPr>
            <a:xfrm>
              <a:off x="2831694" y="2978088"/>
              <a:ext cx="99142" cy="86405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2915813" y="2886602"/>
              <a:ext cx="71205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zh-CN" sz="105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1*1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7889980" y="2126316"/>
              <a:ext cx="307777" cy="480647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altLang="zh-CN" sz="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388^2</a:t>
              </a:r>
              <a:endPara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750681" y="1142605"/>
              <a:ext cx="1538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892450" y="1148464"/>
              <a:ext cx="312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1097183" y="1142605"/>
              <a:ext cx="312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1286281" y="2572498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1524531" y="2575808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1863757" y="3625778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2239651" y="3621070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678424" y="4550072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235223" y="4556600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3904003" y="5126637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4803106" y="4628149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1024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5470941" y="4632843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5952889" y="3715835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512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6372531" y="3702852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6743252" y="2592285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7033399" y="2583443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文本框 150"/>
            <p:cNvSpPr txBox="1"/>
            <p:nvPr/>
          </p:nvSpPr>
          <p:spPr>
            <a:xfrm>
              <a:off x="7274750" y="1171366"/>
              <a:ext cx="4056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128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/>
            <p:cNvSpPr txBox="1"/>
            <p:nvPr/>
          </p:nvSpPr>
          <p:spPr>
            <a:xfrm>
              <a:off x="7565137" y="1171366"/>
              <a:ext cx="312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7805879" y="1170603"/>
              <a:ext cx="312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lang="zh-CN" altLang="en-US" sz="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文本框 153"/>
            <p:cNvSpPr txBox="1"/>
            <p:nvPr/>
          </p:nvSpPr>
          <p:spPr>
            <a:xfrm>
              <a:off x="7983030" y="1170603"/>
              <a:ext cx="312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5" name="文本框 154"/>
          <p:cNvSpPr txBox="1"/>
          <p:nvPr/>
        </p:nvSpPr>
        <p:spPr>
          <a:xfrm>
            <a:off x="8245372" y="2735295"/>
            <a:ext cx="3618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①</a:t>
            </a:r>
            <a:r>
              <a:rPr lang="zh-CN" altLang="en-US" sz="1200" dirty="0" smtClean="0"/>
              <a:t>在</a:t>
            </a:r>
            <a:r>
              <a:rPr lang="zh-CN" altLang="en-US" sz="1200" dirty="0"/>
              <a:t>上采样时仍有很多特征通道，能把上下文信息传到</a:t>
            </a:r>
            <a:r>
              <a:rPr lang="zh-CN" altLang="en-US" sz="1200" dirty="0" smtClean="0"/>
              <a:t>上层</a:t>
            </a:r>
            <a:endParaRPr lang="en-US" altLang="zh-CN" sz="1200" dirty="0" smtClean="0"/>
          </a:p>
          <a:p>
            <a:r>
              <a:rPr lang="zh-CN" altLang="en-US" sz="1200" dirty="0" smtClean="0"/>
              <a:t>②不含全连接层，能够输入任意尺寸的图片</a:t>
            </a:r>
            <a:endParaRPr lang="en-US" altLang="zh-CN" sz="1200" dirty="0" smtClean="0"/>
          </a:p>
          <a:p>
            <a:r>
              <a:rPr lang="zh-CN" altLang="en-US" sz="1200" dirty="0"/>
              <a:t>③</a:t>
            </a:r>
            <a:r>
              <a:rPr lang="en-US" altLang="zh-CN" sz="1200" dirty="0" smtClean="0"/>
              <a:t>overlap-tile </a:t>
            </a:r>
            <a:r>
              <a:rPr lang="en-US" altLang="zh-CN" sz="1200" dirty="0"/>
              <a:t>strategy</a:t>
            </a:r>
            <a:endParaRPr lang="zh-CN" altLang="en-US" sz="1200" dirty="0"/>
          </a:p>
        </p:txBody>
      </p:sp>
      <p:pic>
        <p:nvPicPr>
          <p:cNvPr id="156" name="图片 1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80" y="4196844"/>
            <a:ext cx="4304333" cy="2100238"/>
          </a:xfrm>
          <a:prstGeom prst="rect">
            <a:avLst/>
          </a:prstGeom>
        </p:spPr>
      </p:pic>
      <p:pic>
        <p:nvPicPr>
          <p:cNvPr id="157" name="图片 1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44" y="3895733"/>
            <a:ext cx="2379483" cy="2379483"/>
          </a:xfrm>
          <a:prstGeom prst="rect">
            <a:avLst/>
          </a:prstGeom>
        </p:spPr>
      </p:pic>
      <p:sp>
        <p:nvSpPr>
          <p:cNvPr id="158" name="矩形 157"/>
          <p:cNvSpPr/>
          <p:nvPr/>
        </p:nvSpPr>
        <p:spPr>
          <a:xfrm>
            <a:off x="8352235" y="3900009"/>
            <a:ext cx="1016649" cy="912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130978" y="3903784"/>
            <a:ext cx="1016649" cy="91231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9710261" y="3903784"/>
            <a:ext cx="1016649" cy="912314"/>
          </a:xfrm>
          <a:prstGeom prst="rect">
            <a:avLst/>
          </a:prstGeom>
          <a:noFill/>
          <a:ln>
            <a:solidFill>
              <a:srgbClr val="F68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1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Augmentation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7768681" cy="4701158"/>
          </a:xfrm>
        </p:spPr>
        <p:txBody>
          <a:bodyPr/>
          <a:lstStyle/>
          <a:p>
            <a:r>
              <a:rPr lang="zh-CN" altLang="en-US" dirty="0" smtClean="0"/>
              <a:t>方法：平移、旋转、灰度变换、</a:t>
            </a:r>
            <a:r>
              <a:rPr lang="zh-CN" altLang="en-US" dirty="0" smtClean="0">
                <a:solidFill>
                  <a:srgbClr val="FF0000"/>
                </a:solidFill>
              </a:rPr>
              <a:t>弹性形变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dropout</a:t>
            </a:r>
          </a:p>
          <a:p>
            <a:r>
              <a:rPr lang="zh-CN" altLang="en-US" dirty="0" smtClean="0"/>
              <a:t>目的：降低敏感性，提高鲁棒性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弹性形变：</a:t>
            </a:r>
            <a:endParaRPr lang="en-US" altLang="zh-CN" dirty="0" smtClean="0"/>
          </a:p>
          <a:p>
            <a:r>
              <a:rPr lang="zh-CN" altLang="en-US" dirty="0" smtClean="0"/>
              <a:t>① 原图</a:t>
            </a:r>
            <a:r>
              <a:rPr lang="en-US" altLang="zh-CN" dirty="0" smtClean="0"/>
              <a:t>A</a:t>
            </a:r>
            <a:r>
              <a:rPr lang="zh-CN" altLang="en-US" dirty="0" smtClean="0"/>
              <a:t>仿射变换得到图</a:t>
            </a:r>
            <a:r>
              <a:rPr lang="en-US" altLang="zh-CN" dirty="0" smtClean="0"/>
              <a:t>B</a:t>
            </a:r>
          </a:p>
          <a:p>
            <a:r>
              <a:rPr lang="zh-CN" altLang="en-US" dirty="0" smtClean="0"/>
              <a:t>② 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中每个像素在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方向上都产生一个随机位移，得到两个随机位移场</a:t>
            </a:r>
            <a:endParaRPr lang="en-US" altLang="zh-CN" dirty="0" smtClean="0"/>
          </a:p>
          <a:p>
            <a:r>
              <a:rPr lang="zh-CN" altLang="en-US" dirty="0" smtClean="0"/>
              <a:t>③ 对②中随机位移场做高斯滤波，得到最终偏移量</a:t>
            </a:r>
            <a:endParaRPr lang="en-US" altLang="zh-CN" dirty="0" smtClean="0"/>
          </a:p>
          <a:p>
            <a:r>
              <a:rPr lang="zh-CN" altLang="en-US" dirty="0" smtClean="0"/>
              <a:t>④ 根据偏移对图</a:t>
            </a:r>
            <a:r>
              <a:rPr lang="en-US" altLang="zh-CN" dirty="0" smtClean="0"/>
              <a:t>B</a:t>
            </a:r>
            <a:r>
              <a:rPr lang="zh-CN" altLang="en-US" dirty="0" smtClean="0"/>
              <a:t>做双线性插值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05" y="1286985"/>
            <a:ext cx="1694906" cy="169490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05" y="4693731"/>
            <a:ext cx="1694906" cy="16949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3296" y="605579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4"/>
              </a:rPr>
              <a:t>https://zhuanlan.zhihu.com/p/342274228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24" y="2342902"/>
            <a:ext cx="6868484" cy="3543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805" y="2990358"/>
            <a:ext cx="1694906" cy="16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 Loss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4" y="1130300"/>
            <a:ext cx="10850563" cy="4701158"/>
          </a:xfrm>
        </p:spPr>
        <p:txBody>
          <a:bodyPr/>
          <a:lstStyle/>
          <a:p>
            <a:r>
              <a:rPr lang="zh-CN" altLang="en-US" dirty="0" smtClean="0"/>
              <a:t>损失函数：交叉熵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67" y="1562860"/>
            <a:ext cx="3238952" cy="81926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79914" y="1730829"/>
            <a:ext cx="587829" cy="43107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2"/>
          </p:cNvCxnSpPr>
          <p:nvPr/>
        </p:nvCxnSpPr>
        <p:spPr>
          <a:xfrm flipH="1">
            <a:off x="2873828" y="2161903"/>
            <a:ext cx="1" cy="12017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00" y="3363686"/>
            <a:ext cx="5639587" cy="905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644" y="4397466"/>
            <a:ext cx="2588864" cy="23760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04852" y="3585754"/>
            <a:ext cx="644434" cy="3657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23385" y="3308755"/>
            <a:ext cx="1194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用于平衡类别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46344" y="3848261"/>
            <a:ext cx="421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FF0000"/>
                </a:solidFill>
              </a:rPr>
              <a:t>=10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22187" y="3951514"/>
            <a:ext cx="421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rgbClr val="FF0000"/>
                </a:solidFill>
              </a:rPr>
              <a:t>=5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00993" y="1733006"/>
            <a:ext cx="879567" cy="43107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 flipV="1">
            <a:off x="4480560" y="1940169"/>
            <a:ext cx="1463040" cy="83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205" y="1748490"/>
            <a:ext cx="4315427" cy="40010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007817" y="1130300"/>
            <a:ext cx="2040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像素</a:t>
            </a:r>
            <a:r>
              <a:rPr lang="en-US" altLang="zh-CN" sz="1200" dirty="0" smtClean="0">
                <a:solidFill>
                  <a:srgbClr val="FF0000"/>
                </a:solidFill>
              </a:rPr>
              <a:t>x</a:t>
            </a:r>
            <a:r>
              <a:rPr lang="zh-CN" altLang="en-US" sz="1200" dirty="0" smtClean="0">
                <a:solidFill>
                  <a:srgbClr val="FF0000"/>
                </a:solidFill>
              </a:rPr>
              <a:t>预测为类别</a:t>
            </a:r>
            <a:r>
              <a:rPr lang="en-US" altLang="zh-CN" sz="1200" dirty="0" smtClean="0">
                <a:solidFill>
                  <a:srgbClr val="FF0000"/>
                </a:solidFill>
              </a:rPr>
              <a:t>k</a:t>
            </a:r>
            <a:r>
              <a:rPr lang="zh-CN" altLang="en-US" sz="1200" dirty="0" smtClean="0">
                <a:solidFill>
                  <a:srgbClr val="FF0000"/>
                </a:solidFill>
              </a:rPr>
              <a:t>的概率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58744" y="1791356"/>
            <a:ext cx="682025" cy="30707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317366" y="1407299"/>
            <a:ext cx="1372" cy="3411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/>
          <a:srcRect l="954" t="719" r="4121" b="2143"/>
          <a:stretch/>
        </p:blipFill>
        <p:spPr>
          <a:xfrm>
            <a:off x="10351979" y="2209655"/>
            <a:ext cx="1279784" cy="120888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l="954" t="719" r="4121" b="2143"/>
          <a:stretch/>
        </p:blipFill>
        <p:spPr>
          <a:xfrm>
            <a:off x="9958858" y="2513187"/>
            <a:ext cx="1279784" cy="120888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/>
          <a:srcRect l="954" t="719" r="4121" b="2143"/>
          <a:stretch/>
        </p:blipFill>
        <p:spPr>
          <a:xfrm>
            <a:off x="9671314" y="2864155"/>
            <a:ext cx="1279784" cy="120888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6"/>
          <a:srcRect l="954" t="719" r="4121" b="2143"/>
          <a:stretch/>
        </p:blipFill>
        <p:spPr>
          <a:xfrm>
            <a:off x="9307098" y="3215123"/>
            <a:ext cx="1279784" cy="1208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195822" y="3294436"/>
                <a:ext cx="55481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822" y="3294436"/>
                <a:ext cx="554810" cy="138499"/>
              </a:xfrm>
              <a:prstGeom prst="rect">
                <a:avLst/>
              </a:prstGeom>
              <a:blipFill>
                <a:blip r:embed="rId7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9541491" y="2945713"/>
                <a:ext cx="6037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91" y="2945713"/>
                <a:ext cx="603738" cy="138499"/>
              </a:xfrm>
              <a:prstGeom prst="rect">
                <a:avLst/>
              </a:prstGeom>
              <a:blipFill>
                <a:blip r:embed="rId8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9829457" y="2591664"/>
                <a:ext cx="6037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457" y="2591664"/>
                <a:ext cx="603738" cy="138499"/>
              </a:xfrm>
              <a:prstGeom prst="rect">
                <a:avLst/>
              </a:prstGeom>
              <a:blipFill>
                <a:blip r:embed="rId9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10216015" y="2293359"/>
                <a:ext cx="60373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9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9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015" y="2293359"/>
                <a:ext cx="603738" cy="138499"/>
              </a:xfrm>
              <a:prstGeom prst="rect">
                <a:avLst/>
              </a:prstGeom>
              <a:blipFill>
                <a:blip r:embed="rId10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266950" y="2191462"/>
                <a:ext cx="3255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 smtClean="0">
                    <a:solidFill>
                      <a:srgbClr val="FF0000"/>
                    </a:solidFill>
                  </a:rPr>
                  <a:t>像素</a:t>
                </a:r>
                <a:r>
                  <a:rPr lang="en-US" altLang="zh-CN" sz="1200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200" dirty="0" smtClean="0">
                    <a:solidFill>
                      <a:srgbClr val="FF0000"/>
                    </a:solidFill>
                  </a:rPr>
                  <a:t>预测为其真实类别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dirty="0" smtClean="0">
                    <a:solidFill>
                      <a:srgbClr val="FF0000"/>
                    </a:solidFill>
                  </a:rPr>
                  <a:t> 的概率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50" y="2191462"/>
                <a:ext cx="3255961" cy="276999"/>
              </a:xfrm>
              <a:prstGeom prst="rect">
                <a:avLst/>
              </a:prstGeom>
              <a:blipFill>
                <a:blip r:embed="rId11"/>
                <a:stretch>
                  <a:fillRect l="-187" t="-217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29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SGD with momentum(0.99)</a:t>
                </a:r>
              </a:p>
              <a:p>
                <a:pPr lvl="1"/>
                <a:r>
                  <a:rPr lang="en-US" altLang="zh-CN" dirty="0" smtClean="0"/>
                  <a:t>SGD</a:t>
                </a:r>
                <a:r>
                  <a:rPr lang="zh-CN" altLang="en-US" dirty="0" smtClean="0"/>
                  <a:t>：每次在样本集中随机挑选一个样本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的损失函数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lang="zh-CN" altLang="en-US" dirty="0" smtClean="0"/>
                  <a:t>梯度改变权重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动量：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Initialization of the weights</a:t>
                </a:r>
              </a:p>
              <a:p>
                <a:pPr lvl="1"/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每一层的每个卷积核用方差为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rad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/>
              </a:p>
              <a:p>
                <a:pPr lvl="1"/>
                <a:r>
                  <a:rPr lang="zh-CN" altLang="en-US" dirty="0" smtClean="0"/>
                  <a:t>高斯分布初始化。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	</a:t>
                </a:r>
                <a:r>
                  <a:rPr lang="zh-CN" altLang="en-US" dirty="0" smtClean="0"/>
                  <a:t>其中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为每个卷积核的特征数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7" t="-1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t="1637" b="2702"/>
          <a:stretch/>
        </p:blipFill>
        <p:spPr>
          <a:xfrm>
            <a:off x="6095205" y="1998784"/>
            <a:ext cx="3820058" cy="34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0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 and </a:t>
            </a:r>
            <a:r>
              <a:rPr lang="en-US" altLang="zh-CN" dirty="0" err="1" smtClean="0"/>
              <a:t>Conclution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在三个数据集上进行训练和预测，都取得了十分不错的成绩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结论：</a:t>
            </a:r>
            <a:r>
              <a:rPr lang="en-US" altLang="zh-CN" dirty="0" smtClean="0"/>
              <a:t>U-net</a:t>
            </a:r>
            <a:r>
              <a:rPr lang="zh-CN" altLang="en-US" dirty="0" smtClean="0"/>
              <a:t>在不同分割任务上表现良好。弹性形变帮助很大。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21" y="2725414"/>
            <a:ext cx="870706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21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592</TotalTime>
  <Words>371</Words>
  <Application>Microsoft Office PowerPoint</Application>
  <PresentationFormat>宽屏</PresentationFormat>
  <Paragraphs>123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1_主题5</vt:lpstr>
      <vt:lpstr>U-net: Convolutional Networks for Biomedical Image Segmentation</vt:lpstr>
      <vt:lpstr>1 Abstract</vt:lpstr>
      <vt:lpstr>Background</vt:lpstr>
      <vt:lpstr>Innovations</vt:lpstr>
      <vt:lpstr>Innovations On Network Structure</vt:lpstr>
      <vt:lpstr>Data Augmentation</vt:lpstr>
      <vt:lpstr>Weight Loss</vt:lpstr>
      <vt:lpstr>Training</vt:lpstr>
      <vt:lpstr>Experiments and Conclution</vt:lpstr>
      <vt:lpstr>My Experiment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Futif</cp:lastModifiedBy>
  <cp:revision>168</cp:revision>
  <cp:lastPrinted>2018-04-24T16:00:00Z</cp:lastPrinted>
  <dcterms:created xsi:type="dcterms:W3CDTF">2018-04-24T16:00:00Z</dcterms:created>
  <dcterms:modified xsi:type="dcterms:W3CDTF">2022-11-10T03:01:57Z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  <property fmtid="{D5CDD505-2E9C-101B-9397-08002B2CF9AE}" pid="3" name="ICV">
    <vt:lpwstr>CC0D99D86F0D4B0B80D2E5D8349CD9E9</vt:lpwstr>
  </property>
  <property fmtid="{D5CDD505-2E9C-101B-9397-08002B2CF9AE}" pid="4" name="KSOProductBuildVer">
    <vt:lpwstr>2052-11.1.0.11579</vt:lpwstr>
  </property>
</Properties>
</file>