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358" r:id="rId2"/>
    <p:sldId id="411" r:id="rId3"/>
    <p:sldId id="415" r:id="rId4"/>
    <p:sldId id="400" r:id="rId5"/>
    <p:sldId id="416" r:id="rId6"/>
    <p:sldId id="417" r:id="rId7"/>
    <p:sldId id="418" r:id="rId8"/>
    <p:sldId id="419" r:id="rId9"/>
    <p:sldId id="420" r:id="rId10"/>
    <p:sldId id="421" r:id="rId11"/>
    <p:sldId id="422" r:id="rId12"/>
    <p:sldId id="423" r:id="rId13"/>
    <p:sldId id="405" r:id="rId14"/>
    <p:sldId id="373" r:id="rId15"/>
    <p:sldId id="284" r:id="rId16"/>
  </p:sldIdLst>
  <p:sldSz cx="12192000" cy="6858000"/>
  <p:notesSz cx="6858000" cy="9144000"/>
  <p:custDataLst>
    <p:tags r:id="rId1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cmAuthor id="2" name="杨佳威" initials="杨"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008EBF"/>
    <a:srgbClr val="FFFFFF"/>
    <a:srgbClr val="02AB52"/>
    <a:srgbClr val="FFFF00"/>
    <a:srgbClr val="63C55C"/>
    <a:srgbClr val="04AC00"/>
    <a:srgbClr val="A4FF48"/>
    <a:srgbClr val="B5FF6D"/>
    <a:srgbClr val="FFFE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p:restoredTop sz="94961"/>
  </p:normalViewPr>
  <p:slideViewPr>
    <p:cSldViewPr snapToGrid="0" snapToObjects="1">
      <p:cViewPr varScale="1">
        <p:scale>
          <a:sx n="127" d="100"/>
          <a:sy n="127" d="100"/>
        </p:scale>
        <p:origin x="665" y="58"/>
      </p:cViewPr>
      <p:guideLst/>
    </p:cSldViewPr>
  </p:slideViewPr>
  <p:notesTextViewPr>
    <p:cViewPr>
      <p:scale>
        <a:sx n="45" d="100"/>
        <a:sy n="4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A48A84-EFDF-8248-9273-5E00AD3E23D6}" type="datetimeFigureOut">
              <a:rPr kumimoji="1" lang="zh-CN" altLang="en-US" smtClean="0"/>
              <a:t>2023/12/18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67F4B1-D475-E34D-8615-04B3DB150ADD}"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867F4B1-D475-E34D-8615-04B3DB150ADD}" type="slidenum">
              <a:rPr kumimoji="1" lang="zh-CN" altLang="en-US" smtClean="0"/>
              <a:t>11</a:t>
            </a:fld>
            <a:endParaRPr kumimoji="1" lang="zh-CN" altLang="en-US"/>
          </a:p>
        </p:txBody>
      </p:sp>
    </p:spTree>
    <p:extLst>
      <p:ext uri="{BB962C8B-B14F-4D97-AF65-F5344CB8AC3E}">
        <p14:creationId xmlns:p14="http://schemas.microsoft.com/office/powerpoint/2010/main" val="753646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867F4B1-D475-E34D-8615-04B3DB150ADD}" type="slidenum">
              <a:rPr kumimoji="1" lang="zh-CN" altLang="en-US" smtClean="0"/>
              <a:t>12</a:t>
            </a:fld>
            <a:endParaRPr kumimoji="1" lang="zh-CN" altLang="en-US"/>
          </a:p>
        </p:txBody>
      </p:sp>
    </p:spTree>
    <p:extLst>
      <p:ext uri="{BB962C8B-B14F-4D97-AF65-F5344CB8AC3E}">
        <p14:creationId xmlns:p14="http://schemas.microsoft.com/office/powerpoint/2010/main" val="223847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867F4B1-D475-E34D-8615-04B3DB150ADD}" type="slidenum">
              <a:rPr kumimoji="1" lang="zh-CN" altLang="en-US" smtClean="0"/>
              <a:t>13</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867F4B1-D475-E34D-8615-04B3DB150ADD}" type="slidenum">
              <a:rPr kumimoji="1" lang="zh-CN" altLang="en-US" smtClean="0"/>
              <a:t>3</a:t>
            </a:fld>
            <a:endParaRPr kumimoji="1" lang="zh-CN" altLang="en-US"/>
          </a:p>
        </p:txBody>
      </p:sp>
    </p:spTree>
    <p:extLst>
      <p:ext uri="{BB962C8B-B14F-4D97-AF65-F5344CB8AC3E}">
        <p14:creationId xmlns:p14="http://schemas.microsoft.com/office/powerpoint/2010/main" val="135722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867F4B1-D475-E34D-8615-04B3DB150ADD}" type="slidenum">
              <a:rPr kumimoji="1" lang="zh-CN" altLang="en-US" smtClean="0"/>
              <a:t>4</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867F4B1-D475-E34D-8615-04B3DB150ADD}" type="slidenum">
              <a:rPr kumimoji="1" lang="zh-CN" altLang="en-US" smtClean="0"/>
              <a:t>5</a:t>
            </a:fld>
            <a:endParaRPr kumimoji="1" lang="zh-CN" altLang="en-US"/>
          </a:p>
        </p:txBody>
      </p:sp>
    </p:spTree>
    <p:extLst>
      <p:ext uri="{BB962C8B-B14F-4D97-AF65-F5344CB8AC3E}">
        <p14:creationId xmlns:p14="http://schemas.microsoft.com/office/powerpoint/2010/main" val="975936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867F4B1-D475-E34D-8615-04B3DB150ADD}" type="slidenum">
              <a:rPr kumimoji="1" lang="zh-CN" altLang="en-US" smtClean="0"/>
              <a:t>6</a:t>
            </a:fld>
            <a:endParaRPr kumimoji="1" lang="zh-CN" altLang="en-US"/>
          </a:p>
        </p:txBody>
      </p:sp>
    </p:spTree>
    <p:extLst>
      <p:ext uri="{BB962C8B-B14F-4D97-AF65-F5344CB8AC3E}">
        <p14:creationId xmlns:p14="http://schemas.microsoft.com/office/powerpoint/2010/main" val="2978491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867F4B1-D475-E34D-8615-04B3DB150ADD}" type="slidenum">
              <a:rPr kumimoji="1" lang="zh-CN" altLang="en-US" smtClean="0"/>
              <a:t>7</a:t>
            </a:fld>
            <a:endParaRPr kumimoji="1" lang="zh-CN" altLang="en-US"/>
          </a:p>
        </p:txBody>
      </p:sp>
    </p:spTree>
    <p:extLst>
      <p:ext uri="{BB962C8B-B14F-4D97-AF65-F5344CB8AC3E}">
        <p14:creationId xmlns:p14="http://schemas.microsoft.com/office/powerpoint/2010/main" val="3420421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867F4B1-D475-E34D-8615-04B3DB150ADD}" type="slidenum">
              <a:rPr kumimoji="1" lang="zh-CN" altLang="en-US" smtClean="0"/>
              <a:t>8</a:t>
            </a:fld>
            <a:endParaRPr kumimoji="1" lang="zh-CN" altLang="en-US"/>
          </a:p>
        </p:txBody>
      </p:sp>
    </p:spTree>
    <p:extLst>
      <p:ext uri="{BB962C8B-B14F-4D97-AF65-F5344CB8AC3E}">
        <p14:creationId xmlns:p14="http://schemas.microsoft.com/office/powerpoint/2010/main" val="823191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867F4B1-D475-E34D-8615-04B3DB150ADD}" type="slidenum">
              <a:rPr kumimoji="1" lang="zh-CN" altLang="en-US" smtClean="0"/>
              <a:t>9</a:t>
            </a:fld>
            <a:endParaRPr kumimoji="1" lang="zh-CN" altLang="en-US"/>
          </a:p>
        </p:txBody>
      </p:sp>
    </p:spTree>
    <p:extLst>
      <p:ext uri="{BB962C8B-B14F-4D97-AF65-F5344CB8AC3E}">
        <p14:creationId xmlns:p14="http://schemas.microsoft.com/office/powerpoint/2010/main" val="2053891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867F4B1-D475-E34D-8615-04B3DB150ADD}" type="slidenum">
              <a:rPr kumimoji="1" lang="zh-CN" altLang="en-US" smtClean="0"/>
              <a:t>10</a:t>
            </a:fld>
            <a:endParaRPr kumimoji="1" lang="zh-CN" altLang="en-US"/>
          </a:p>
        </p:txBody>
      </p:sp>
    </p:spTree>
    <p:extLst>
      <p:ext uri="{BB962C8B-B14F-4D97-AF65-F5344CB8AC3E}">
        <p14:creationId xmlns:p14="http://schemas.microsoft.com/office/powerpoint/2010/main" val="1958486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72C88C01-EF0A-BE49-9F96-21AFAEFD178F}" type="slidenum">
              <a:rPr kumimoji="1" lang="zh-CN" altLang="en-US" smtClean="0"/>
              <a:t>‹#›</a:t>
            </a:fld>
            <a:endParaRPr kumimoji="1" lang="zh-CN" altLang="en-US" sz="20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72C88C01-EF0A-BE49-9F96-21AFAEFD178F}" type="slidenum">
              <a:rPr kumimoji="1" lang="zh-CN" altLang="en-US" smtClean="0"/>
              <a:t>‹#›</a:t>
            </a:fld>
            <a:endParaRPr kumimoji="1" lang="zh-CN" altLang="en-US" sz="20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72C88C01-EF0A-BE49-9F96-21AFAEFD178F}" type="slidenum">
              <a:rPr kumimoji="1" lang="zh-CN" altLang="en-US" smtClean="0"/>
              <a:t>‹#›</a:t>
            </a:fld>
            <a:endParaRPr kumimoji="1" lang="zh-CN" altLang="en-US" sz="20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Slide Number Placeholder 5"/>
          <p:cNvSpPr>
            <a:spLocks noGrp="1"/>
          </p:cNvSpPr>
          <p:nvPr>
            <p:ph type="sldNum" sz="quarter" idx="12"/>
          </p:nvPr>
        </p:nvSpPr>
        <p:spPr>
          <a:xfrm>
            <a:off x="11277600" y="6356351"/>
            <a:ext cx="914401" cy="365125"/>
          </a:xfrm>
          <a:prstGeom prst="rect">
            <a:avLst/>
          </a:prstGeom>
        </p:spPr>
        <p:txBody>
          <a:bodyPr/>
          <a:lstStyle>
            <a:lvl1pPr>
              <a:defRPr sz="2000" b="1">
                <a:latin typeface="黑体" panose="02010609060101010101" pitchFamily="49" charset="-122"/>
                <a:ea typeface="黑体" panose="02010609060101010101" pitchFamily="49" charset="-122"/>
                <a:cs typeface="Arial" panose="020B0604020202020204" pitchFamily="34" charset="0"/>
              </a:defRPr>
            </a:lvl1pPr>
          </a:lstStyle>
          <a:p>
            <a:fld id="{72C88C01-EF0A-BE49-9F96-21AFAEFD178F}" type="slidenum">
              <a:rPr kumimoji="1" lang="zh-CN" altLang="en-US" smtClean="0"/>
              <a:t>‹#›</a:t>
            </a:fld>
            <a:endParaRPr kumimoji="1" lang="zh-CN" altLang="en-US" sz="20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2C88C01-EF0A-BE49-9F96-21AFAEFD178F}" type="slidenum">
              <a:rPr kumimoji="1" lang="zh-CN" altLang="en-US" smtClean="0"/>
              <a:t>‹#›</a:t>
            </a:fld>
            <a:endParaRPr kumimoji="1" lang="zh-CN" altLang="en-US" sz="2000"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72C88C01-EF0A-BE49-9F96-21AFAEFD178F}" type="slidenum">
              <a:rPr kumimoji="1" lang="zh-CN" altLang="en-US" smtClean="0"/>
              <a:t>‹#›</a:t>
            </a:fld>
            <a:endParaRPr kumimoji="1" lang="zh-CN" altLang="en-US" sz="20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72C88C01-EF0A-BE49-9F96-21AFAEFD178F}" type="slidenum">
              <a:rPr kumimoji="1" lang="zh-CN" altLang="en-US" smtClean="0"/>
              <a:t>‹#›</a:t>
            </a:fld>
            <a:endParaRPr kumimoji="1" lang="zh-CN" altLang="en-US" sz="20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72C88C01-EF0A-BE49-9F96-21AFAEFD178F}" type="slidenum">
              <a:rPr kumimoji="1" lang="zh-CN" altLang="en-US" smtClean="0"/>
              <a:t>‹#›</a:t>
            </a:fld>
            <a:endParaRPr kumimoji="1" lang="zh-CN" altLang="en-US" sz="20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72C88C01-EF0A-BE49-9F96-21AFAEFD178F}" type="slidenum">
              <a:rPr kumimoji="1" lang="zh-CN" altLang="en-US" smtClean="0"/>
              <a:t>‹#›</a:t>
            </a:fld>
            <a:endParaRPr kumimoji="1" lang="zh-CN" altLang="en-US" sz="20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72C88C01-EF0A-BE49-9F96-21AFAEFD178F}" type="slidenum">
              <a:rPr kumimoji="1" lang="zh-CN" altLang="en-US" smtClean="0"/>
              <a:t>‹#›</a:t>
            </a:fld>
            <a:endParaRPr kumimoji="1" lang="zh-CN" altLang="en-US" sz="20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72C88C01-EF0A-BE49-9F96-21AFAEFD178F}" type="slidenum">
              <a:rPr kumimoji="1" lang="zh-CN" altLang="en-US" smtClean="0"/>
              <a:t>‹#›</a:t>
            </a:fld>
            <a:endParaRPr kumimoji="1" lang="zh-CN" altLang="en-US" sz="20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72C88C01-EF0A-BE49-9F96-21AFAEFD178F}" type="slidenum">
              <a:rPr kumimoji="1" lang="zh-CN" altLang="en-US" smtClean="0"/>
              <a:t>‹#›</a:t>
            </a:fld>
            <a:endParaRPr kumimoji="1" lang="zh-CN" altLang="en-US" sz="20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12/18/2023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C88C01-EF0A-BE49-9F96-21AFAEFD178F}" type="slidenum">
              <a:rPr kumimoji="1" lang="zh-CN" altLang="en-US" smtClean="0"/>
              <a:t>‹#›</a:t>
            </a:fld>
            <a:endParaRPr kumimoji="1" lang="zh-CN" altLang="en-US" sz="2000" dirty="0"/>
          </a:p>
        </p:txBody>
      </p:sp>
      <p:cxnSp>
        <p:nvCxnSpPr>
          <p:cNvPr id="8" name="直线连接符 7"/>
          <p:cNvCxnSpPr/>
          <p:nvPr userDrawn="1"/>
        </p:nvCxnSpPr>
        <p:spPr>
          <a:xfrm>
            <a:off x="-152400" y="937260"/>
            <a:ext cx="12374880" cy="0"/>
          </a:xfrm>
          <a:prstGeom prst="line">
            <a:avLst/>
          </a:prstGeom>
          <a:ln w="38100">
            <a:solidFill>
              <a:srgbClr val="013B87"/>
            </a:solidFill>
          </a:ln>
        </p:spPr>
        <p:style>
          <a:lnRef idx="1">
            <a:schemeClr val="accent1"/>
          </a:lnRef>
          <a:fillRef idx="0">
            <a:schemeClr val="accent1"/>
          </a:fillRef>
          <a:effectRef idx="0">
            <a:schemeClr val="accent1"/>
          </a:effectRef>
          <a:fontRef idx="minor">
            <a:schemeClr val="tx1"/>
          </a:fontRef>
        </p:style>
      </p:cxnSp>
      <p:sp>
        <p:nvSpPr>
          <p:cNvPr id="9" name="六边形 8"/>
          <p:cNvSpPr/>
          <p:nvPr userDrawn="1"/>
        </p:nvSpPr>
        <p:spPr>
          <a:xfrm>
            <a:off x="-766690" y="-98474"/>
            <a:ext cx="1976512" cy="1035734"/>
          </a:xfrm>
          <a:prstGeom prst="hexagon">
            <a:avLst/>
          </a:prstGeom>
          <a:solidFill>
            <a:srgbClr val="013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cxnSp>
        <p:nvCxnSpPr>
          <p:cNvPr id="10" name="直线连接符 9"/>
          <p:cNvCxnSpPr/>
          <p:nvPr userDrawn="1"/>
        </p:nvCxnSpPr>
        <p:spPr>
          <a:xfrm>
            <a:off x="-91440" y="6187440"/>
            <a:ext cx="12374880" cy="0"/>
          </a:xfrm>
          <a:prstGeom prst="line">
            <a:avLst/>
          </a:prstGeom>
          <a:ln w="38100">
            <a:solidFill>
              <a:srgbClr val="013B87"/>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svg"/><Relationship Id="rId9" Type="http://schemas.openxmlformats.org/officeDocument/2006/relationships/image" Target="../media/image32.png"/></Relationships>
</file>

<file path=ppt/slides/_rels/slide1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6.png"/><Relationship Id="rId7"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30.png"/><Relationship Id="rId5" Type="http://schemas.openxmlformats.org/officeDocument/2006/relationships/image" Target="../media/image2.svg"/><Relationship Id="rId10" Type="http://schemas.openxmlformats.org/officeDocument/2006/relationships/image" Target="../media/image40.png"/><Relationship Id="rId4" Type="http://schemas.openxmlformats.org/officeDocument/2006/relationships/image" Target="../media/image1.png"/><Relationship Id="rId9" Type="http://schemas.openxmlformats.org/officeDocument/2006/relationships/image" Target="../media/image39.png"/></Relationships>
</file>

<file path=ppt/slides/_rels/slide12.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3" Type="http://schemas.openxmlformats.org/officeDocument/2006/relationships/image" Target="../media/image1.png"/><Relationship Id="rId7" Type="http://schemas.openxmlformats.org/officeDocument/2006/relationships/image" Target="../media/image41.png"/><Relationship Id="rId12" Type="http://schemas.openxmlformats.org/officeDocument/2006/relationships/image" Target="../media/image46.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39.png"/><Relationship Id="rId11" Type="http://schemas.openxmlformats.org/officeDocument/2006/relationships/image" Target="../media/image45.png"/><Relationship Id="rId5" Type="http://schemas.openxmlformats.org/officeDocument/2006/relationships/image" Target="../media/image38.png"/><Relationship Id="rId10" Type="http://schemas.openxmlformats.org/officeDocument/2006/relationships/image" Target="../media/image44.png"/><Relationship Id="rId4" Type="http://schemas.openxmlformats.org/officeDocument/2006/relationships/image" Target="../media/image2.svg"/><Relationship Id="rId9" Type="http://schemas.openxmlformats.org/officeDocument/2006/relationships/image" Target="../media/image4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48.png"/><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50.png"/><Relationship Id="rId4" Type="http://schemas.openxmlformats.org/officeDocument/2006/relationships/image" Target="../media/image49.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2.xml"/><Relationship Id="rId5" Type="http://schemas.openxmlformats.org/officeDocument/2006/relationships/image" Target="../media/image6.tif"/><Relationship Id="rId4" Type="http://schemas.openxmlformats.org/officeDocument/2006/relationships/image" Target="../media/image5.ti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sv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2.sv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3.png"/><Relationship Id="rId7"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2.svg"/><Relationship Id="rId10" Type="http://schemas.openxmlformats.org/officeDocument/2006/relationships/image" Target="../media/image27.png"/><Relationship Id="rId4" Type="http://schemas.openxmlformats.org/officeDocument/2006/relationships/image" Target="../media/image1.png"/><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206534" y="279566"/>
            <a:ext cx="1778931" cy="521970"/>
          </a:xfrm>
          <a:prstGeom prst="rect">
            <a:avLst/>
          </a:prstGeom>
          <a:noFill/>
        </p:spPr>
        <p:txBody>
          <a:bodyPr wrap="square" rtlCol="0">
            <a:spAutoFit/>
          </a:bodyPr>
          <a:lstStyle/>
          <a:p>
            <a:pPr algn="ctr"/>
            <a:r>
              <a:rPr kumimoji="1" lang="zh-CN" altLang="en-US" sz="2800" b="1" dirty="0">
                <a:latin typeface="微软雅黑" panose="020B0503020204020204" pitchFamily="34" charset="-122"/>
                <a:ea typeface="微软雅黑" panose="020B0503020204020204" pitchFamily="34" charset="-122"/>
              </a:rPr>
              <a:t>论文分享</a:t>
            </a:r>
          </a:p>
        </p:txBody>
      </p:sp>
      <p:pic>
        <p:nvPicPr>
          <p:cNvPr id="74" name="图形 7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0750" y="214630"/>
            <a:ext cx="2080260" cy="576580"/>
          </a:xfrm>
          <a:prstGeom prst="rect">
            <a:avLst/>
          </a:prstGeom>
        </p:spPr>
      </p:pic>
      <p:sp>
        <p:nvSpPr>
          <p:cNvPr id="3" name="文本框 2"/>
          <p:cNvSpPr txBox="1"/>
          <p:nvPr/>
        </p:nvSpPr>
        <p:spPr>
          <a:xfrm>
            <a:off x="248285" y="2739400"/>
            <a:ext cx="11593195" cy="954107"/>
          </a:xfrm>
          <a:prstGeom prst="rect">
            <a:avLst/>
          </a:prstGeom>
          <a:noFill/>
        </p:spPr>
        <p:txBody>
          <a:bodyPr wrap="square" rtlCol="0" anchor="t">
            <a:spAutoFit/>
          </a:bodyPr>
          <a:lstStyle/>
          <a:p>
            <a:pPr algn="ctr"/>
            <a:r>
              <a:rPr lang="en-US" sz="2800" dirty="0"/>
              <a:t>SACANET: SCENE-AWARE CLASS ATTENTION NETWORK FOR SEMANTIC SEGMENTATION OF REMOTE SENSING IMAGES</a:t>
            </a:r>
            <a:endParaRPr lang="zh-CN" altLang="en-US" sz="2800" dirty="0"/>
          </a:p>
        </p:txBody>
      </p:sp>
      <p:sp>
        <p:nvSpPr>
          <p:cNvPr id="5" name="文本框 4"/>
          <p:cNvSpPr txBox="1"/>
          <p:nvPr/>
        </p:nvSpPr>
        <p:spPr>
          <a:xfrm>
            <a:off x="4925060" y="4191635"/>
            <a:ext cx="2341245" cy="460375"/>
          </a:xfrm>
          <a:prstGeom prst="rect">
            <a:avLst/>
          </a:prstGeom>
          <a:noFill/>
        </p:spPr>
        <p:txBody>
          <a:bodyPr wrap="square" rtlCol="0">
            <a:spAutoFit/>
          </a:bodyPr>
          <a:lstStyle/>
          <a:p>
            <a:pPr algn="ctr"/>
            <a:r>
              <a:rPr kumimoji="1" lang="zh-CN" altLang="en-US" sz="2400" b="1" dirty="0">
                <a:latin typeface="宋体" panose="02010600030101010101" pitchFamily="2" charset="-122"/>
                <a:ea typeface="宋体" panose="02010600030101010101" pitchFamily="2" charset="-122"/>
                <a:cs typeface="Times New Roman" panose="02020603050405020304" pitchFamily="18" charset="0"/>
              </a:rPr>
              <a:t>汇报人：洪廷锋</a:t>
            </a:r>
          </a:p>
        </p:txBody>
      </p:sp>
      <p:sp>
        <p:nvSpPr>
          <p:cNvPr id="6" name="文本框 5"/>
          <p:cNvSpPr txBox="1"/>
          <p:nvPr/>
        </p:nvSpPr>
        <p:spPr>
          <a:xfrm>
            <a:off x="3983355" y="4687570"/>
            <a:ext cx="4225925" cy="460375"/>
          </a:xfrm>
          <a:prstGeom prst="rect">
            <a:avLst/>
          </a:prstGeom>
          <a:noFill/>
        </p:spPr>
        <p:txBody>
          <a:bodyPr wrap="square" rtlCol="0">
            <a:spAutoFit/>
          </a:bodyPr>
          <a:lstStyle/>
          <a:p>
            <a:pPr algn="ctr"/>
            <a:r>
              <a:rPr kumimoji="1" lang="zh-CN" altLang="en-US" sz="2400" b="1" dirty="0">
                <a:latin typeface="宋体" panose="02010600030101010101" pitchFamily="2" charset="-122"/>
                <a:ea typeface="宋体" panose="02010600030101010101" pitchFamily="2" charset="-122"/>
                <a:cs typeface="Times New Roman" panose="02020603050405020304" pitchFamily="18" charset="0"/>
              </a:rPr>
              <a:t>汇报日期：</a:t>
            </a:r>
            <a:r>
              <a:rPr kumimoji="1" lang="en-US" altLang="zh-CN" sz="2400" b="1" dirty="0">
                <a:latin typeface="宋体" panose="02010600030101010101" pitchFamily="2" charset="-122"/>
                <a:ea typeface="宋体" panose="02010600030101010101" pitchFamily="2" charset="-122"/>
                <a:cs typeface="Times New Roman" panose="02020603050405020304" pitchFamily="18" charset="0"/>
              </a:rPr>
              <a:t>2023.2.20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1211335" y="6401433"/>
            <a:ext cx="914401" cy="365125"/>
          </a:xfrm>
        </p:spPr>
        <p:txBody>
          <a:bodyPr/>
          <a:lstStyle/>
          <a:p>
            <a:fld id="{72C88C01-EF0A-BE49-9F96-21AFAEFD178F}" type="slidenum">
              <a:rPr kumimoji="1" lang="zh-CN" altLang="en-US" smtClean="0"/>
              <a:t>10</a:t>
            </a:fld>
            <a:endParaRPr kumimoji="1" lang="zh-CN" altLang="en-US" sz="2000" dirty="0"/>
          </a:p>
        </p:txBody>
      </p:sp>
      <p:sp>
        <p:nvSpPr>
          <p:cNvPr id="12" name="文本框 11"/>
          <p:cNvSpPr txBox="1"/>
          <p:nvPr/>
        </p:nvSpPr>
        <p:spPr>
          <a:xfrm>
            <a:off x="3683358" y="267990"/>
            <a:ext cx="4312735" cy="523220"/>
          </a:xfrm>
          <a:prstGeom prst="rect">
            <a:avLst/>
          </a:prstGeom>
          <a:noFill/>
        </p:spPr>
        <p:txBody>
          <a:bodyPr wrap="square" rtlCol="0">
            <a:spAutoFit/>
          </a:bodyPr>
          <a:lstStyle/>
          <a:p>
            <a:pPr algn="ctr"/>
            <a:r>
              <a:rPr kumimoji="1" lang="zh-CN" altLang="en-US" sz="2800" b="1" dirty="0">
                <a:latin typeface="微软雅黑" panose="020B0503020204020204" pitchFamily="34" charset="-122"/>
                <a:ea typeface="微软雅黑" panose="020B0503020204020204" pitchFamily="34" charset="-122"/>
              </a:rPr>
              <a:t>位置编码</a:t>
            </a:r>
            <a:r>
              <a:rPr kumimoji="1" lang="en-US" altLang="zh-CN" sz="2800" b="1" dirty="0">
                <a:latin typeface="微软雅黑" panose="020B0503020204020204" pitchFamily="34" charset="-122"/>
                <a:ea typeface="微软雅黑" panose="020B0503020204020204" pitchFamily="34" charset="-122"/>
              </a:rPr>
              <a:t>-</a:t>
            </a:r>
            <a:r>
              <a:rPr kumimoji="1" lang="zh-CN" altLang="en-US" sz="2800" b="1" dirty="0">
                <a:latin typeface="微软雅黑" panose="020B0503020204020204" pitchFamily="34" charset="-122"/>
                <a:ea typeface="微软雅黑" panose="020B0503020204020204" pitchFamily="34" charset="-122"/>
              </a:rPr>
              <a:t>相对</a:t>
            </a:r>
            <a:r>
              <a:rPr kumimoji="1" lang="en-US" altLang="zh-CN" sz="2800" b="1" dirty="0">
                <a:latin typeface="微软雅黑" panose="020B0503020204020204" pitchFamily="34" charset="-122"/>
                <a:ea typeface="微软雅黑" panose="020B0503020204020204" pitchFamily="34" charset="-122"/>
              </a:rPr>
              <a:t>-</a:t>
            </a:r>
            <a:r>
              <a:rPr kumimoji="1" lang="zh-CN" altLang="en-US" sz="2800" b="1" dirty="0">
                <a:latin typeface="微软雅黑" panose="020B0503020204020204" pitchFamily="34" charset="-122"/>
                <a:ea typeface="微软雅黑" panose="020B0503020204020204" pitchFamily="34" charset="-122"/>
              </a:rPr>
              <a:t>标量</a:t>
            </a:r>
            <a:endParaRPr kumimoji="1" lang="en-US" altLang="zh-CN" sz="2800" b="1" dirty="0">
              <a:latin typeface="微软雅黑" panose="020B0503020204020204" pitchFamily="34" charset="-122"/>
              <a:ea typeface="微软雅黑" panose="020B0503020204020204" pitchFamily="34" charset="-122"/>
            </a:endParaRPr>
          </a:p>
        </p:txBody>
      </p:sp>
      <p:pic>
        <p:nvPicPr>
          <p:cNvPr id="74" name="图形 7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0750" y="214630"/>
            <a:ext cx="2080260" cy="576580"/>
          </a:xfrm>
          <a:prstGeom prst="rect">
            <a:avLst/>
          </a:prstGeom>
        </p:spPr>
      </p:pic>
      <p:sp>
        <p:nvSpPr>
          <p:cNvPr id="19" name="文本框 18">
            <a:extLst>
              <a:ext uri="{FF2B5EF4-FFF2-40B4-BE49-F238E27FC236}">
                <a16:creationId xmlns:a16="http://schemas.microsoft.com/office/drawing/2014/main" id="{D5572606-657F-6C39-013C-8FBDB1DD23A2}"/>
              </a:ext>
            </a:extLst>
          </p:cNvPr>
          <p:cNvSpPr txBox="1"/>
          <p:nvPr/>
        </p:nvSpPr>
        <p:spPr>
          <a:xfrm>
            <a:off x="588591" y="2091198"/>
            <a:ext cx="2390468" cy="923330"/>
          </a:xfrm>
          <a:prstGeom prst="rect">
            <a:avLst/>
          </a:prstGeom>
          <a:noFill/>
        </p:spPr>
        <p:txBody>
          <a:bodyPr wrap="square">
            <a:spAutoFit/>
          </a:bodyPr>
          <a:lstStyle/>
          <a:p>
            <a:r>
              <a:rPr lang="zh-CN" altLang="en-US" dirty="0"/>
              <a:t>相对位置编码的标量形式通常作用在相似度矩阵上。</a:t>
            </a:r>
          </a:p>
        </p:txBody>
      </p:sp>
      <p:sp>
        <p:nvSpPr>
          <p:cNvPr id="20" name="文本框 19">
            <a:extLst>
              <a:ext uri="{FF2B5EF4-FFF2-40B4-BE49-F238E27FC236}">
                <a16:creationId xmlns:a16="http://schemas.microsoft.com/office/drawing/2014/main" id="{6657B058-99FE-D5FC-ADB7-543FFF677244}"/>
              </a:ext>
            </a:extLst>
          </p:cNvPr>
          <p:cNvSpPr txBox="1"/>
          <p:nvPr/>
        </p:nvSpPr>
        <p:spPr>
          <a:xfrm>
            <a:off x="3354948" y="1403543"/>
            <a:ext cx="1152659" cy="369332"/>
          </a:xfrm>
          <a:prstGeom prst="rect">
            <a:avLst/>
          </a:prstGeom>
          <a:noFill/>
        </p:spPr>
        <p:txBody>
          <a:bodyPr wrap="square">
            <a:spAutoFit/>
          </a:bodyPr>
          <a:lstStyle/>
          <a:p>
            <a:r>
              <a:rPr lang="zh-CN" altLang="en-US" b="1" dirty="0">
                <a:effectLst/>
              </a:rPr>
              <a:t>不可学习</a:t>
            </a:r>
            <a:endParaRPr lang="en-US" altLang="zh-CN" b="1" dirty="0">
              <a:effectLst/>
            </a:endParaRPr>
          </a:p>
        </p:txBody>
      </p:sp>
      <p:sp>
        <p:nvSpPr>
          <p:cNvPr id="28" name="矩形: 圆角 27">
            <a:extLst>
              <a:ext uri="{FF2B5EF4-FFF2-40B4-BE49-F238E27FC236}">
                <a16:creationId xmlns:a16="http://schemas.microsoft.com/office/drawing/2014/main" id="{37E63B72-A0DC-CC00-1BB7-892C31307EA2}"/>
              </a:ext>
            </a:extLst>
          </p:cNvPr>
          <p:cNvSpPr/>
          <p:nvPr/>
        </p:nvSpPr>
        <p:spPr>
          <a:xfrm>
            <a:off x="3211132" y="1232079"/>
            <a:ext cx="8551572" cy="233966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17CCA852-B35A-0732-B58E-0935A66E051E}"/>
              </a:ext>
            </a:extLst>
          </p:cNvPr>
          <p:cNvSpPr/>
          <p:nvPr/>
        </p:nvSpPr>
        <p:spPr>
          <a:xfrm>
            <a:off x="3211132" y="3643909"/>
            <a:ext cx="8551571" cy="249985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E678C004-4F8D-FC60-4B76-6C8CD6E52FD1}"/>
              </a:ext>
            </a:extLst>
          </p:cNvPr>
          <p:cNvPicPr>
            <a:picLocks noChangeAspect="1"/>
          </p:cNvPicPr>
          <p:nvPr/>
        </p:nvPicPr>
        <p:blipFill rotWithShape="1">
          <a:blip r:embed="rId5"/>
          <a:srcRect r="2262"/>
          <a:stretch/>
        </p:blipFill>
        <p:spPr>
          <a:xfrm>
            <a:off x="513413" y="4915581"/>
            <a:ext cx="2390120" cy="539903"/>
          </a:xfrm>
          <a:prstGeom prst="rect">
            <a:avLst/>
          </a:prstGeom>
        </p:spPr>
      </p:pic>
      <p:pic>
        <p:nvPicPr>
          <p:cNvPr id="9" name="图片 8">
            <a:extLst>
              <a:ext uri="{FF2B5EF4-FFF2-40B4-BE49-F238E27FC236}">
                <a16:creationId xmlns:a16="http://schemas.microsoft.com/office/drawing/2014/main" id="{24C3535C-45B7-4CAB-F5F1-06C752BEC9F7}"/>
              </a:ext>
            </a:extLst>
          </p:cNvPr>
          <p:cNvPicPr>
            <a:picLocks noChangeAspect="1"/>
          </p:cNvPicPr>
          <p:nvPr/>
        </p:nvPicPr>
        <p:blipFill>
          <a:blip r:embed="rId6"/>
          <a:stretch>
            <a:fillRect/>
          </a:stretch>
        </p:blipFill>
        <p:spPr>
          <a:xfrm>
            <a:off x="559951" y="3116674"/>
            <a:ext cx="2093302" cy="1594037"/>
          </a:xfrm>
          <a:prstGeom prst="rect">
            <a:avLst/>
          </a:prstGeom>
        </p:spPr>
      </p:pic>
      <p:sp>
        <p:nvSpPr>
          <p:cNvPr id="10" name="文本框 9">
            <a:extLst>
              <a:ext uri="{FF2B5EF4-FFF2-40B4-BE49-F238E27FC236}">
                <a16:creationId xmlns:a16="http://schemas.microsoft.com/office/drawing/2014/main" id="{5B07F6D8-1B67-5C68-097C-46C6724C4051}"/>
              </a:ext>
            </a:extLst>
          </p:cNvPr>
          <p:cNvSpPr txBox="1"/>
          <p:nvPr/>
        </p:nvSpPr>
        <p:spPr>
          <a:xfrm>
            <a:off x="4460385" y="1846917"/>
            <a:ext cx="6529589" cy="646331"/>
          </a:xfrm>
          <a:prstGeom prst="rect">
            <a:avLst/>
          </a:prstGeom>
          <a:noFill/>
        </p:spPr>
        <p:txBody>
          <a:bodyPr wrap="square">
            <a:spAutoFit/>
          </a:bodyPr>
          <a:lstStyle/>
          <a:p>
            <a:r>
              <a:rPr lang="zh-CN" altLang="en-US" dirty="0">
                <a:solidFill>
                  <a:srgbClr val="FF0000"/>
                </a:solidFill>
              </a:rPr>
              <a:t>无向</a:t>
            </a:r>
            <a:r>
              <a:rPr lang="zh-CN" altLang="en-US" dirty="0"/>
              <a:t>：像素</a:t>
            </a:r>
            <a:r>
              <a:rPr lang="en-US" altLang="zh-CN" dirty="0" err="1"/>
              <a:t>i</a:t>
            </a:r>
            <a:r>
              <a:rPr lang="zh-CN" altLang="en-US" dirty="0"/>
              <a:t>和像素</a:t>
            </a:r>
            <a:r>
              <a:rPr lang="en-US" altLang="zh-CN" dirty="0"/>
              <a:t>j</a:t>
            </a:r>
            <a:r>
              <a:rPr lang="zh-CN" altLang="en-US" dirty="0"/>
              <a:t>的下标相减或计算欧氏距离，再将它们代入到预设定的函数中得到      ，如：</a:t>
            </a:r>
          </a:p>
        </p:txBody>
      </p:sp>
      <p:pic>
        <p:nvPicPr>
          <p:cNvPr id="13" name="图片 12">
            <a:extLst>
              <a:ext uri="{FF2B5EF4-FFF2-40B4-BE49-F238E27FC236}">
                <a16:creationId xmlns:a16="http://schemas.microsoft.com/office/drawing/2014/main" id="{1836A97F-1DAE-68B8-EAEE-9DAAE63A3157}"/>
              </a:ext>
            </a:extLst>
          </p:cNvPr>
          <p:cNvPicPr>
            <a:picLocks noChangeAspect="1"/>
          </p:cNvPicPr>
          <p:nvPr/>
        </p:nvPicPr>
        <p:blipFill>
          <a:blip r:embed="rId7"/>
          <a:stretch>
            <a:fillRect/>
          </a:stretch>
        </p:blipFill>
        <p:spPr>
          <a:xfrm>
            <a:off x="6880018" y="2170082"/>
            <a:ext cx="208997" cy="249079"/>
          </a:xfrm>
          <a:prstGeom prst="rect">
            <a:avLst/>
          </a:prstGeom>
        </p:spPr>
      </p:pic>
      <p:sp>
        <p:nvSpPr>
          <p:cNvPr id="15" name="文本框 14">
            <a:extLst>
              <a:ext uri="{FF2B5EF4-FFF2-40B4-BE49-F238E27FC236}">
                <a16:creationId xmlns:a16="http://schemas.microsoft.com/office/drawing/2014/main" id="{C5095D96-D7C7-F1EB-0D5D-DB8ADEF68B16}"/>
              </a:ext>
            </a:extLst>
          </p:cNvPr>
          <p:cNvSpPr txBox="1"/>
          <p:nvPr/>
        </p:nvSpPr>
        <p:spPr>
          <a:xfrm>
            <a:off x="4417454" y="3014528"/>
            <a:ext cx="6529589" cy="369332"/>
          </a:xfrm>
          <a:prstGeom prst="rect">
            <a:avLst/>
          </a:prstGeom>
          <a:noFill/>
        </p:spPr>
        <p:txBody>
          <a:bodyPr wrap="square">
            <a:spAutoFit/>
          </a:bodyPr>
          <a:lstStyle/>
          <a:p>
            <a:r>
              <a:rPr lang="zh-CN" altLang="en-US" dirty="0">
                <a:solidFill>
                  <a:srgbClr val="FF0000"/>
                </a:solidFill>
              </a:rPr>
              <a:t>有向</a:t>
            </a:r>
            <a:r>
              <a:rPr lang="zh-CN" altLang="en-US" dirty="0"/>
              <a:t>：在</a:t>
            </a:r>
            <a:r>
              <a:rPr lang="en-US" altLang="zh-CN" dirty="0"/>
              <a:t>x</a:t>
            </a:r>
            <a:r>
              <a:rPr lang="zh-CN" altLang="en-US" dirty="0"/>
              <a:t>轴和</a:t>
            </a:r>
            <a:r>
              <a:rPr lang="en-US" altLang="zh-CN" dirty="0"/>
              <a:t>y</a:t>
            </a:r>
            <a:r>
              <a:rPr lang="zh-CN" altLang="en-US" dirty="0"/>
              <a:t>轴上分别计算位置编码，再将两个相加得到     。</a:t>
            </a:r>
          </a:p>
        </p:txBody>
      </p:sp>
      <p:pic>
        <p:nvPicPr>
          <p:cNvPr id="16" name="图片 15">
            <a:extLst>
              <a:ext uri="{FF2B5EF4-FFF2-40B4-BE49-F238E27FC236}">
                <a16:creationId xmlns:a16="http://schemas.microsoft.com/office/drawing/2014/main" id="{2961C368-44C1-8996-45F2-A196391E5413}"/>
              </a:ext>
            </a:extLst>
          </p:cNvPr>
          <p:cNvPicPr>
            <a:picLocks noChangeAspect="1"/>
          </p:cNvPicPr>
          <p:nvPr/>
        </p:nvPicPr>
        <p:blipFill>
          <a:blip r:embed="rId7"/>
          <a:stretch>
            <a:fillRect/>
          </a:stretch>
        </p:blipFill>
        <p:spPr>
          <a:xfrm>
            <a:off x="10471631" y="3074654"/>
            <a:ext cx="208997" cy="249079"/>
          </a:xfrm>
          <a:prstGeom prst="rect">
            <a:avLst/>
          </a:prstGeom>
        </p:spPr>
      </p:pic>
      <p:pic>
        <p:nvPicPr>
          <p:cNvPr id="38" name="图片 37">
            <a:extLst>
              <a:ext uri="{FF2B5EF4-FFF2-40B4-BE49-F238E27FC236}">
                <a16:creationId xmlns:a16="http://schemas.microsoft.com/office/drawing/2014/main" id="{B8CC3328-7C56-AFE6-0082-A38626F9ECEE}"/>
              </a:ext>
            </a:extLst>
          </p:cNvPr>
          <p:cNvPicPr>
            <a:picLocks noChangeAspect="1"/>
          </p:cNvPicPr>
          <p:nvPr/>
        </p:nvPicPr>
        <p:blipFill>
          <a:blip r:embed="rId8"/>
          <a:stretch>
            <a:fillRect/>
          </a:stretch>
        </p:blipFill>
        <p:spPr>
          <a:xfrm>
            <a:off x="5073352" y="2565416"/>
            <a:ext cx="5327561" cy="320374"/>
          </a:xfrm>
          <a:prstGeom prst="rect">
            <a:avLst/>
          </a:prstGeom>
        </p:spPr>
      </p:pic>
      <p:pic>
        <p:nvPicPr>
          <p:cNvPr id="39" name="图片 38">
            <a:extLst>
              <a:ext uri="{FF2B5EF4-FFF2-40B4-BE49-F238E27FC236}">
                <a16:creationId xmlns:a16="http://schemas.microsoft.com/office/drawing/2014/main" id="{5E040182-572B-17D6-A091-28F2A1288AAE}"/>
              </a:ext>
            </a:extLst>
          </p:cNvPr>
          <p:cNvPicPr>
            <a:picLocks noChangeAspect="1"/>
          </p:cNvPicPr>
          <p:nvPr/>
        </p:nvPicPr>
        <p:blipFill>
          <a:blip r:embed="rId9"/>
          <a:stretch>
            <a:fillRect/>
          </a:stretch>
        </p:blipFill>
        <p:spPr>
          <a:xfrm>
            <a:off x="4594992" y="5123803"/>
            <a:ext cx="1573494" cy="725640"/>
          </a:xfrm>
          <a:prstGeom prst="rect">
            <a:avLst/>
          </a:prstGeom>
        </p:spPr>
      </p:pic>
      <p:pic>
        <p:nvPicPr>
          <p:cNvPr id="40" name="图片 39">
            <a:extLst>
              <a:ext uri="{FF2B5EF4-FFF2-40B4-BE49-F238E27FC236}">
                <a16:creationId xmlns:a16="http://schemas.microsoft.com/office/drawing/2014/main" id="{32AAA053-CA0B-AFA0-6B14-B494FC970DAE}"/>
              </a:ext>
            </a:extLst>
          </p:cNvPr>
          <p:cNvPicPr>
            <a:picLocks noChangeAspect="1"/>
          </p:cNvPicPr>
          <p:nvPr/>
        </p:nvPicPr>
        <p:blipFill>
          <a:blip r:embed="rId10"/>
          <a:stretch>
            <a:fillRect/>
          </a:stretch>
        </p:blipFill>
        <p:spPr>
          <a:xfrm>
            <a:off x="3640246" y="4127134"/>
            <a:ext cx="3617554" cy="741083"/>
          </a:xfrm>
          <a:prstGeom prst="rect">
            <a:avLst/>
          </a:prstGeom>
        </p:spPr>
      </p:pic>
      <p:sp>
        <p:nvSpPr>
          <p:cNvPr id="41" name="文本框 40">
            <a:extLst>
              <a:ext uri="{FF2B5EF4-FFF2-40B4-BE49-F238E27FC236}">
                <a16:creationId xmlns:a16="http://schemas.microsoft.com/office/drawing/2014/main" id="{7A716281-16B0-80C8-DA0A-497991B092C0}"/>
              </a:ext>
            </a:extLst>
          </p:cNvPr>
          <p:cNvSpPr txBox="1"/>
          <p:nvPr/>
        </p:nvSpPr>
        <p:spPr>
          <a:xfrm>
            <a:off x="3378558" y="3668095"/>
            <a:ext cx="1105437" cy="369332"/>
          </a:xfrm>
          <a:prstGeom prst="rect">
            <a:avLst/>
          </a:prstGeom>
          <a:noFill/>
        </p:spPr>
        <p:txBody>
          <a:bodyPr wrap="square">
            <a:spAutoFit/>
          </a:bodyPr>
          <a:lstStyle/>
          <a:p>
            <a:r>
              <a:rPr lang="zh-CN" altLang="en-US" b="1" dirty="0">
                <a:effectLst/>
              </a:rPr>
              <a:t>可学习</a:t>
            </a:r>
            <a:endParaRPr lang="en-US" altLang="zh-CN" b="1" dirty="0">
              <a:effectLst/>
            </a:endParaRPr>
          </a:p>
        </p:txBody>
      </p:sp>
      <p:sp>
        <p:nvSpPr>
          <p:cNvPr id="42" name="文本框 41">
            <a:extLst>
              <a:ext uri="{FF2B5EF4-FFF2-40B4-BE49-F238E27FC236}">
                <a16:creationId xmlns:a16="http://schemas.microsoft.com/office/drawing/2014/main" id="{2FBC4458-B73B-7D98-2254-BC3725F6E049}"/>
              </a:ext>
            </a:extLst>
          </p:cNvPr>
          <p:cNvSpPr txBox="1"/>
          <p:nvPr/>
        </p:nvSpPr>
        <p:spPr>
          <a:xfrm>
            <a:off x="4260409" y="4695645"/>
            <a:ext cx="2311287" cy="307777"/>
          </a:xfrm>
          <a:prstGeom prst="rect">
            <a:avLst/>
          </a:prstGeom>
          <a:noFill/>
        </p:spPr>
        <p:txBody>
          <a:bodyPr wrap="square">
            <a:spAutoFit/>
          </a:bodyPr>
          <a:lstStyle/>
          <a:p>
            <a:r>
              <a:rPr lang="zh-CN" altLang="en-US" sz="1400" dirty="0"/>
              <a:t>相对位置编码桶</a:t>
            </a:r>
            <a:r>
              <a:rPr lang="en-US" altLang="zh-CN" sz="1400" dirty="0"/>
              <a:t>-</a:t>
            </a:r>
            <a:r>
              <a:rPr lang="zh-CN" altLang="en-US" sz="1400" dirty="0"/>
              <a:t>无向标量</a:t>
            </a:r>
          </a:p>
        </p:txBody>
      </p:sp>
      <p:sp>
        <p:nvSpPr>
          <p:cNvPr id="43" name="文本框 42">
            <a:extLst>
              <a:ext uri="{FF2B5EF4-FFF2-40B4-BE49-F238E27FC236}">
                <a16:creationId xmlns:a16="http://schemas.microsoft.com/office/drawing/2014/main" id="{4623D0C8-B095-5C12-6F5D-A8AC26C421F6}"/>
              </a:ext>
            </a:extLst>
          </p:cNvPr>
          <p:cNvSpPr txBox="1"/>
          <p:nvPr/>
        </p:nvSpPr>
        <p:spPr>
          <a:xfrm>
            <a:off x="3574628" y="4051925"/>
            <a:ext cx="538663" cy="261610"/>
          </a:xfrm>
          <a:prstGeom prst="rect">
            <a:avLst/>
          </a:prstGeom>
          <a:noFill/>
        </p:spPr>
        <p:txBody>
          <a:bodyPr wrap="square">
            <a:spAutoFit/>
          </a:bodyPr>
          <a:lstStyle/>
          <a:p>
            <a:r>
              <a:rPr lang="en-US" altLang="zh-CN" sz="1100" dirty="0"/>
              <a:t>1-HW</a:t>
            </a:r>
            <a:endParaRPr lang="zh-CN" altLang="en-US" sz="1100" dirty="0"/>
          </a:p>
        </p:txBody>
      </p:sp>
      <p:sp>
        <p:nvSpPr>
          <p:cNvPr id="44" name="文本框 43">
            <a:extLst>
              <a:ext uri="{FF2B5EF4-FFF2-40B4-BE49-F238E27FC236}">
                <a16:creationId xmlns:a16="http://schemas.microsoft.com/office/drawing/2014/main" id="{179CAB23-6D80-CE24-0005-F872F3F623EE}"/>
              </a:ext>
            </a:extLst>
          </p:cNvPr>
          <p:cNvSpPr txBox="1"/>
          <p:nvPr/>
        </p:nvSpPr>
        <p:spPr>
          <a:xfrm>
            <a:off x="6715184" y="4054966"/>
            <a:ext cx="538663" cy="261610"/>
          </a:xfrm>
          <a:prstGeom prst="rect">
            <a:avLst/>
          </a:prstGeom>
          <a:noFill/>
        </p:spPr>
        <p:txBody>
          <a:bodyPr wrap="square">
            <a:spAutoFit/>
          </a:bodyPr>
          <a:lstStyle/>
          <a:p>
            <a:r>
              <a:rPr lang="en-US" altLang="zh-CN" sz="1100" dirty="0"/>
              <a:t>HW-1</a:t>
            </a:r>
            <a:endParaRPr lang="zh-CN" altLang="en-US" sz="1100" dirty="0"/>
          </a:p>
        </p:txBody>
      </p:sp>
      <p:sp>
        <p:nvSpPr>
          <p:cNvPr id="45" name="文本框 44">
            <a:extLst>
              <a:ext uri="{FF2B5EF4-FFF2-40B4-BE49-F238E27FC236}">
                <a16:creationId xmlns:a16="http://schemas.microsoft.com/office/drawing/2014/main" id="{892ED0BF-4A8A-A406-E936-6644F11D4C17}"/>
              </a:ext>
            </a:extLst>
          </p:cNvPr>
          <p:cNvSpPr txBox="1"/>
          <p:nvPr/>
        </p:nvSpPr>
        <p:spPr>
          <a:xfrm>
            <a:off x="4216267" y="5611624"/>
            <a:ext cx="2253609" cy="307777"/>
          </a:xfrm>
          <a:prstGeom prst="rect">
            <a:avLst/>
          </a:prstGeom>
          <a:noFill/>
        </p:spPr>
        <p:txBody>
          <a:bodyPr wrap="square">
            <a:spAutoFit/>
          </a:bodyPr>
          <a:lstStyle/>
          <a:p>
            <a:r>
              <a:rPr lang="zh-CN" altLang="en-US" sz="1400" dirty="0"/>
              <a:t>相对位置编码桶</a:t>
            </a:r>
            <a:r>
              <a:rPr lang="en-US" altLang="zh-CN" sz="1400" dirty="0"/>
              <a:t>-</a:t>
            </a:r>
            <a:r>
              <a:rPr lang="zh-CN" altLang="en-US" sz="1400" dirty="0"/>
              <a:t>有向标量</a:t>
            </a:r>
          </a:p>
        </p:txBody>
      </p:sp>
      <p:sp>
        <p:nvSpPr>
          <p:cNvPr id="46" name="文本框 45">
            <a:extLst>
              <a:ext uri="{FF2B5EF4-FFF2-40B4-BE49-F238E27FC236}">
                <a16:creationId xmlns:a16="http://schemas.microsoft.com/office/drawing/2014/main" id="{1DCA7BE3-8BD4-35F6-7F12-7697F1322F14}"/>
              </a:ext>
            </a:extLst>
          </p:cNvPr>
          <p:cNvSpPr txBox="1"/>
          <p:nvPr/>
        </p:nvSpPr>
        <p:spPr>
          <a:xfrm>
            <a:off x="4393471" y="4986586"/>
            <a:ext cx="403041" cy="261610"/>
          </a:xfrm>
          <a:prstGeom prst="rect">
            <a:avLst/>
          </a:prstGeom>
          <a:noFill/>
        </p:spPr>
        <p:txBody>
          <a:bodyPr wrap="square">
            <a:spAutoFit/>
          </a:bodyPr>
          <a:lstStyle/>
          <a:p>
            <a:r>
              <a:rPr lang="en-US" altLang="zh-CN" sz="1100" dirty="0"/>
              <a:t>1-H</a:t>
            </a:r>
            <a:endParaRPr lang="zh-CN" altLang="en-US" sz="1100" dirty="0"/>
          </a:p>
        </p:txBody>
      </p:sp>
      <p:sp>
        <p:nvSpPr>
          <p:cNvPr id="47" name="文本框 46">
            <a:extLst>
              <a:ext uri="{FF2B5EF4-FFF2-40B4-BE49-F238E27FC236}">
                <a16:creationId xmlns:a16="http://schemas.microsoft.com/office/drawing/2014/main" id="{290E0F6E-14B4-0710-C915-BD259CE4EB10}"/>
              </a:ext>
            </a:extLst>
          </p:cNvPr>
          <p:cNvSpPr txBox="1"/>
          <p:nvPr/>
        </p:nvSpPr>
        <p:spPr>
          <a:xfrm>
            <a:off x="5692959" y="4978548"/>
            <a:ext cx="475527" cy="261610"/>
          </a:xfrm>
          <a:prstGeom prst="rect">
            <a:avLst/>
          </a:prstGeom>
          <a:noFill/>
        </p:spPr>
        <p:txBody>
          <a:bodyPr wrap="square">
            <a:spAutoFit/>
          </a:bodyPr>
          <a:lstStyle/>
          <a:p>
            <a:r>
              <a:rPr lang="en-US" altLang="zh-CN" sz="1100" dirty="0"/>
              <a:t>H-1</a:t>
            </a:r>
            <a:endParaRPr lang="zh-CN" altLang="en-US" sz="1100" dirty="0"/>
          </a:p>
        </p:txBody>
      </p:sp>
      <p:pic>
        <p:nvPicPr>
          <p:cNvPr id="49" name="图片 48">
            <a:extLst>
              <a:ext uri="{FF2B5EF4-FFF2-40B4-BE49-F238E27FC236}">
                <a16:creationId xmlns:a16="http://schemas.microsoft.com/office/drawing/2014/main" id="{CB410BB3-6892-37A4-22CA-98B156E87932}"/>
              </a:ext>
            </a:extLst>
          </p:cNvPr>
          <p:cNvPicPr>
            <a:picLocks noChangeAspect="1"/>
          </p:cNvPicPr>
          <p:nvPr/>
        </p:nvPicPr>
        <p:blipFill>
          <a:blip r:embed="rId11"/>
          <a:stretch>
            <a:fillRect/>
          </a:stretch>
        </p:blipFill>
        <p:spPr>
          <a:xfrm>
            <a:off x="7400000" y="5368977"/>
            <a:ext cx="3371032" cy="265506"/>
          </a:xfrm>
          <a:prstGeom prst="rect">
            <a:avLst/>
          </a:prstGeom>
        </p:spPr>
      </p:pic>
      <p:cxnSp>
        <p:nvCxnSpPr>
          <p:cNvPr id="51" name="直接连接符 50">
            <a:extLst>
              <a:ext uri="{FF2B5EF4-FFF2-40B4-BE49-F238E27FC236}">
                <a16:creationId xmlns:a16="http://schemas.microsoft.com/office/drawing/2014/main" id="{749BE7E7-724D-6B6C-5DE2-8C6337237D9C}"/>
              </a:ext>
            </a:extLst>
          </p:cNvPr>
          <p:cNvCxnSpPr/>
          <p:nvPr/>
        </p:nvCxnSpPr>
        <p:spPr>
          <a:xfrm>
            <a:off x="3211132" y="5003422"/>
            <a:ext cx="8551571" cy="0"/>
          </a:xfrm>
          <a:prstGeom prst="line">
            <a:avLst/>
          </a:prstGeom>
          <a:ln w="12700">
            <a:prstDash val="lgDash"/>
          </a:ln>
        </p:spPr>
        <p:style>
          <a:lnRef idx="1">
            <a:schemeClr val="dk1"/>
          </a:lnRef>
          <a:fillRef idx="0">
            <a:schemeClr val="dk1"/>
          </a:fillRef>
          <a:effectRef idx="0">
            <a:schemeClr val="dk1"/>
          </a:effectRef>
          <a:fontRef idx="minor">
            <a:schemeClr val="tx1"/>
          </a:fontRef>
        </p:style>
      </p:cxnSp>
      <p:pic>
        <p:nvPicPr>
          <p:cNvPr id="53" name="图片 52">
            <a:extLst>
              <a:ext uri="{FF2B5EF4-FFF2-40B4-BE49-F238E27FC236}">
                <a16:creationId xmlns:a16="http://schemas.microsoft.com/office/drawing/2014/main" id="{0D64B2F0-4199-A33D-963B-420DBF8CAB89}"/>
              </a:ext>
            </a:extLst>
          </p:cNvPr>
          <p:cNvPicPr>
            <a:picLocks noChangeAspect="1"/>
          </p:cNvPicPr>
          <p:nvPr/>
        </p:nvPicPr>
        <p:blipFill>
          <a:blip r:embed="rId12"/>
          <a:stretch>
            <a:fillRect/>
          </a:stretch>
        </p:blipFill>
        <p:spPr>
          <a:xfrm>
            <a:off x="8275605" y="4264416"/>
            <a:ext cx="1750081" cy="261610"/>
          </a:xfrm>
          <a:prstGeom prst="rect">
            <a:avLst/>
          </a:prstGeom>
        </p:spPr>
      </p:pic>
    </p:spTree>
    <p:extLst>
      <p:ext uri="{BB962C8B-B14F-4D97-AF65-F5344CB8AC3E}">
        <p14:creationId xmlns:p14="http://schemas.microsoft.com/office/powerpoint/2010/main" val="4218920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a:extLst>
              <a:ext uri="{FF2B5EF4-FFF2-40B4-BE49-F238E27FC236}">
                <a16:creationId xmlns:a16="http://schemas.microsoft.com/office/drawing/2014/main" id="{1C3F93F3-0BE2-3C1A-41BE-4E3AE87C364F}"/>
              </a:ext>
            </a:extLst>
          </p:cNvPr>
          <p:cNvPicPr>
            <a:picLocks noChangeAspect="1"/>
          </p:cNvPicPr>
          <p:nvPr/>
        </p:nvPicPr>
        <p:blipFill>
          <a:blip r:embed="rId3"/>
          <a:stretch>
            <a:fillRect/>
          </a:stretch>
        </p:blipFill>
        <p:spPr>
          <a:xfrm>
            <a:off x="3763852" y="4158052"/>
            <a:ext cx="2642719" cy="1796283"/>
          </a:xfrm>
          <a:prstGeom prst="rect">
            <a:avLst/>
          </a:prstGeom>
        </p:spPr>
      </p:pic>
      <p:sp>
        <p:nvSpPr>
          <p:cNvPr id="2" name="灯片编号占位符 1"/>
          <p:cNvSpPr>
            <a:spLocks noGrp="1"/>
          </p:cNvSpPr>
          <p:nvPr>
            <p:ph type="sldNum" sz="quarter" idx="12"/>
          </p:nvPr>
        </p:nvSpPr>
        <p:spPr>
          <a:xfrm>
            <a:off x="11211335" y="6401433"/>
            <a:ext cx="914401" cy="365125"/>
          </a:xfrm>
        </p:spPr>
        <p:txBody>
          <a:bodyPr/>
          <a:lstStyle/>
          <a:p>
            <a:fld id="{72C88C01-EF0A-BE49-9F96-21AFAEFD178F}" type="slidenum">
              <a:rPr kumimoji="1" lang="zh-CN" altLang="en-US" smtClean="0"/>
              <a:t>11</a:t>
            </a:fld>
            <a:endParaRPr kumimoji="1" lang="zh-CN" altLang="en-US" sz="2000" dirty="0"/>
          </a:p>
        </p:txBody>
      </p:sp>
      <p:sp>
        <p:nvSpPr>
          <p:cNvPr id="12" name="文本框 11"/>
          <p:cNvSpPr txBox="1"/>
          <p:nvPr/>
        </p:nvSpPr>
        <p:spPr>
          <a:xfrm>
            <a:off x="3683358" y="267990"/>
            <a:ext cx="4312735" cy="523220"/>
          </a:xfrm>
          <a:prstGeom prst="rect">
            <a:avLst/>
          </a:prstGeom>
          <a:noFill/>
        </p:spPr>
        <p:txBody>
          <a:bodyPr wrap="square" rtlCol="0">
            <a:spAutoFit/>
          </a:bodyPr>
          <a:lstStyle/>
          <a:p>
            <a:pPr algn="ctr"/>
            <a:r>
              <a:rPr kumimoji="1" lang="zh-CN" altLang="en-US" sz="2800" b="1" dirty="0">
                <a:latin typeface="微软雅黑" panose="020B0503020204020204" pitchFamily="34" charset="-122"/>
                <a:ea typeface="微软雅黑" panose="020B0503020204020204" pitchFamily="34" charset="-122"/>
              </a:rPr>
              <a:t>位置编码</a:t>
            </a:r>
            <a:r>
              <a:rPr kumimoji="1" lang="en-US" altLang="zh-CN" sz="2800" b="1" dirty="0">
                <a:latin typeface="微软雅黑" panose="020B0503020204020204" pitchFamily="34" charset="-122"/>
                <a:ea typeface="微软雅黑" panose="020B0503020204020204" pitchFamily="34" charset="-122"/>
              </a:rPr>
              <a:t>-</a:t>
            </a:r>
            <a:r>
              <a:rPr kumimoji="1" lang="zh-CN" altLang="en-US" sz="2800" b="1" dirty="0">
                <a:latin typeface="微软雅黑" panose="020B0503020204020204" pitchFamily="34" charset="-122"/>
                <a:ea typeface="微软雅黑" panose="020B0503020204020204" pitchFamily="34" charset="-122"/>
              </a:rPr>
              <a:t>相对</a:t>
            </a:r>
            <a:r>
              <a:rPr kumimoji="1" lang="en-US" altLang="zh-CN" sz="2800" b="1" dirty="0">
                <a:latin typeface="微软雅黑" panose="020B0503020204020204" pitchFamily="34" charset="-122"/>
                <a:ea typeface="微软雅黑" panose="020B0503020204020204" pitchFamily="34" charset="-122"/>
              </a:rPr>
              <a:t>-</a:t>
            </a:r>
            <a:r>
              <a:rPr kumimoji="1" lang="zh-CN" altLang="en-US" sz="2800" b="1" dirty="0">
                <a:latin typeface="微软雅黑" panose="020B0503020204020204" pitchFamily="34" charset="-122"/>
                <a:ea typeface="微软雅黑" panose="020B0503020204020204" pitchFamily="34" charset="-122"/>
              </a:rPr>
              <a:t>向量</a:t>
            </a:r>
            <a:endParaRPr kumimoji="1" lang="en-US" altLang="zh-CN" sz="2800" b="1" dirty="0">
              <a:latin typeface="微软雅黑" panose="020B0503020204020204" pitchFamily="34" charset="-122"/>
              <a:ea typeface="微软雅黑" panose="020B0503020204020204" pitchFamily="34" charset="-122"/>
            </a:endParaRPr>
          </a:p>
        </p:txBody>
      </p:sp>
      <p:pic>
        <p:nvPicPr>
          <p:cNvPr id="74" name="图形 73"/>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810750" y="214630"/>
            <a:ext cx="2080260" cy="576580"/>
          </a:xfrm>
          <a:prstGeom prst="rect">
            <a:avLst/>
          </a:prstGeom>
        </p:spPr>
      </p:pic>
      <p:sp>
        <p:nvSpPr>
          <p:cNvPr id="19" name="文本框 18">
            <a:extLst>
              <a:ext uri="{FF2B5EF4-FFF2-40B4-BE49-F238E27FC236}">
                <a16:creationId xmlns:a16="http://schemas.microsoft.com/office/drawing/2014/main" id="{D5572606-657F-6C39-013C-8FBDB1DD23A2}"/>
              </a:ext>
            </a:extLst>
          </p:cNvPr>
          <p:cNvSpPr txBox="1"/>
          <p:nvPr/>
        </p:nvSpPr>
        <p:spPr>
          <a:xfrm>
            <a:off x="588591" y="1897120"/>
            <a:ext cx="2390468" cy="1200329"/>
          </a:xfrm>
          <a:prstGeom prst="rect">
            <a:avLst/>
          </a:prstGeom>
          <a:noFill/>
        </p:spPr>
        <p:txBody>
          <a:bodyPr wrap="square">
            <a:spAutoFit/>
          </a:bodyPr>
          <a:lstStyle/>
          <a:p>
            <a:r>
              <a:rPr lang="zh-CN" altLang="en-US" dirty="0"/>
              <a:t>相对位置编码的向量形式通常在</a:t>
            </a:r>
            <a:r>
              <a:rPr lang="en-US" altLang="zh-CN" dirty="0"/>
              <a:t>QKV</a:t>
            </a:r>
            <a:r>
              <a:rPr lang="zh-CN" altLang="en-US" dirty="0"/>
              <a:t>相乘时根据相乘的像素进行选择。</a:t>
            </a:r>
          </a:p>
        </p:txBody>
      </p:sp>
      <p:sp>
        <p:nvSpPr>
          <p:cNvPr id="20" name="文本框 19">
            <a:extLst>
              <a:ext uri="{FF2B5EF4-FFF2-40B4-BE49-F238E27FC236}">
                <a16:creationId xmlns:a16="http://schemas.microsoft.com/office/drawing/2014/main" id="{6657B058-99FE-D5FC-ADB7-543FFF677244}"/>
              </a:ext>
            </a:extLst>
          </p:cNvPr>
          <p:cNvSpPr txBox="1"/>
          <p:nvPr/>
        </p:nvSpPr>
        <p:spPr>
          <a:xfrm>
            <a:off x="3354948" y="1489263"/>
            <a:ext cx="1152659" cy="369332"/>
          </a:xfrm>
          <a:prstGeom prst="rect">
            <a:avLst/>
          </a:prstGeom>
          <a:noFill/>
        </p:spPr>
        <p:txBody>
          <a:bodyPr wrap="square">
            <a:spAutoFit/>
          </a:bodyPr>
          <a:lstStyle/>
          <a:p>
            <a:r>
              <a:rPr lang="zh-CN" altLang="en-US" b="1" dirty="0">
                <a:effectLst/>
              </a:rPr>
              <a:t>不可学习</a:t>
            </a:r>
            <a:endParaRPr lang="en-US" altLang="zh-CN" b="1" dirty="0">
              <a:effectLst/>
            </a:endParaRPr>
          </a:p>
        </p:txBody>
      </p:sp>
      <p:sp>
        <p:nvSpPr>
          <p:cNvPr id="24" name="文本框 23">
            <a:extLst>
              <a:ext uri="{FF2B5EF4-FFF2-40B4-BE49-F238E27FC236}">
                <a16:creationId xmlns:a16="http://schemas.microsoft.com/office/drawing/2014/main" id="{1B332ADA-1172-36F6-9A2A-DE83D0E7AB79}"/>
              </a:ext>
            </a:extLst>
          </p:cNvPr>
          <p:cNvSpPr txBox="1"/>
          <p:nvPr/>
        </p:nvSpPr>
        <p:spPr>
          <a:xfrm>
            <a:off x="3354948" y="3729027"/>
            <a:ext cx="1105437" cy="369332"/>
          </a:xfrm>
          <a:prstGeom prst="rect">
            <a:avLst/>
          </a:prstGeom>
          <a:noFill/>
        </p:spPr>
        <p:txBody>
          <a:bodyPr wrap="square">
            <a:spAutoFit/>
          </a:bodyPr>
          <a:lstStyle/>
          <a:p>
            <a:r>
              <a:rPr lang="zh-CN" altLang="en-US" b="1" dirty="0">
                <a:effectLst/>
              </a:rPr>
              <a:t>可学习</a:t>
            </a:r>
            <a:endParaRPr lang="en-US" altLang="zh-CN" b="1" dirty="0">
              <a:effectLst/>
            </a:endParaRPr>
          </a:p>
        </p:txBody>
      </p:sp>
      <p:sp>
        <p:nvSpPr>
          <p:cNvPr id="28" name="矩形: 圆角 27">
            <a:extLst>
              <a:ext uri="{FF2B5EF4-FFF2-40B4-BE49-F238E27FC236}">
                <a16:creationId xmlns:a16="http://schemas.microsoft.com/office/drawing/2014/main" id="{37E63B72-A0DC-CC00-1BB7-892C31307EA2}"/>
              </a:ext>
            </a:extLst>
          </p:cNvPr>
          <p:cNvSpPr/>
          <p:nvPr/>
        </p:nvSpPr>
        <p:spPr>
          <a:xfrm>
            <a:off x="3211132" y="1232079"/>
            <a:ext cx="8551572" cy="233966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17CCA852-B35A-0732-B58E-0935A66E051E}"/>
              </a:ext>
            </a:extLst>
          </p:cNvPr>
          <p:cNvSpPr/>
          <p:nvPr/>
        </p:nvSpPr>
        <p:spPr>
          <a:xfrm>
            <a:off x="3211132" y="3643909"/>
            <a:ext cx="8551571" cy="249985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DF02CDCA-A7E7-A196-D4CD-AD7DA160B277}"/>
              </a:ext>
            </a:extLst>
          </p:cNvPr>
          <p:cNvSpPr txBox="1"/>
          <p:nvPr/>
        </p:nvSpPr>
        <p:spPr>
          <a:xfrm>
            <a:off x="233285" y="3459243"/>
            <a:ext cx="1734356" cy="369332"/>
          </a:xfrm>
          <a:prstGeom prst="rect">
            <a:avLst/>
          </a:prstGeom>
          <a:noFill/>
        </p:spPr>
        <p:txBody>
          <a:bodyPr wrap="square">
            <a:spAutoFit/>
          </a:bodyPr>
          <a:lstStyle/>
          <a:p>
            <a:r>
              <a:rPr lang="zh-CN" altLang="en-US" dirty="0">
                <a:effectLst/>
              </a:rPr>
              <a:t>统一公式：</a:t>
            </a:r>
            <a:endParaRPr lang="en-US" altLang="zh-CN" dirty="0">
              <a:effectLst/>
            </a:endParaRPr>
          </a:p>
        </p:txBody>
      </p:sp>
      <p:sp>
        <p:nvSpPr>
          <p:cNvPr id="10" name="文本框 9">
            <a:extLst>
              <a:ext uri="{FF2B5EF4-FFF2-40B4-BE49-F238E27FC236}">
                <a16:creationId xmlns:a16="http://schemas.microsoft.com/office/drawing/2014/main" id="{5B07F6D8-1B67-5C68-097C-46C6724C4051}"/>
              </a:ext>
            </a:extLst>
          </p:cNvPr>
          <p:cNvSpPr txBox="1"/>
          <p:nvPr/>
        </p:nvSpPr>
        <p:spPr>
          <a:xfrm>
            <a:off x="4460385" y="1846917"/>
            <a:ext cx="6529589" cy="646331"/>
          </a:xfrm>
          <a:prstGeom prst="rect">
            <a:avLst/>
          </a:prstGeom>
          <a:noFill/>
        </p:spPr>
        <p:txBody>
          <a:bodyPr wrap="square">
            <a:spAutoFit/>
          </a:bodyPr>
          <a:lstStyle/>
          <a:p>
            <a:r>
              <a:rPr lang="zh-CN" altLang="en-US" dirty="0">
                <a:solidFill>
                  <a:srgbClr val="FF0000"/>
                </a:solidFill>
              </a:rPr>
              <a:t>无向</a:t>
            </a:r>
            <a:r>
              <a:rPr lang="zh-CN" altLang="en-US" dirty="0"/>
              <a:t>：像素</a:t>
            </a:r>
            <a:r>
              <a:rPr lang="en-US" altLang="zh-CN" dirty="0" err="1"/>
              <a:t>i</a:t>
            </a:r>
            <a:r>
              <a:rPr lang="zh-CN" altLang="en-US" dirty="0"/>
              <a:t>和像素</a:t>
            </a:r>
            <a:r>
              <a:rPr lang="en-US" altLang="zh-CN" dirty="0"/>
              <a:t>j</a:t>
            </a:r>
            <a:r>
              <a:rPr lang="zh-CN" altLang="en-US" dirty="0"/>
              <a:t>的下标相减或计算欧氏距离，再将它们代入到预设定的函数中得到      ，如：</a:t>
            </a:r>
          </a:p>
        </p:txBody>
      </p:sp>
      <p:pic>
        <p:nvPicPr>
          <p:cNvPr id="13" name="图片 12">
            <a:extLst>
              <a:ext uri="{FF2B5EF4-FFF2-40B4-BE49-F238E27FC236}">
                <a16:creationId xmlns:a16="http://schemas.microsoft.com/office/drawing/2014/main" id="{1836A97F-1DAE-68B8-EAEE-9DAAE63A3157}"/>
              </a:ext>
            </a:extLst>
          </p:cNvPr>
          <p:cNvPicPr>
            <a:picLocks noChangeAspect="1"/>
          </p:cNvPicPr>
          <p:nvPr/>
        </p:nvPicPr>
        <p:blipFill>
          <a:blip r:embed="rId6"/>
          <a:stretch>
            <a:fillRect/>
          </a:stretch>
        </p:blipFill>
        <p:spPr>
          <a:xfrm>
            <a:off x="6880018" y="2170082"/>
            <a:ext cx="208997" cy="249079"/>
          </a:xfrm>
          <a:prstGeom prst="rect">
            <a:avLst/>
          </a:prstGeom>
        </p:spPr>
      </p:pic>
      <p:sp>
        <p:nvSpPr>
          <p:cNvPr id="15" name="文本框 14">
            <a:extLst>
              <a:ext uri="{FF2B5EF4-FFF2-40B4-BE49-F238E27FC236}">
                <a16:creationId xmlns:a16="http://schemas.microsoft.com/office/drawing/2014/main" id="{C5095D96-D7C7-F1EB-0D5D-DB8ADEF68B16}"/>
              </a:ext>
            </a:extLst>
          </p:cNvPr>
          <p:cNvSpPr txBox="1"/>
          <p:nvPr/>
        </p:nvSpPr>
        <p:spPr>
          <a:xfrm>
            <a:off x="4417454" y="3014528"/>
            <a:ext cx="6529589" cy="369332"/>
          </a:xfrm>
          <a:prstGeom prst="rect">
            <a:avLst/>
          </a:prstGeom>
          <a:noFill/>
        </p:spPr>
        <p:txBody>
          <a:bodyPr wrap="square">
            <a:spAutoFit/>
          </a:bodyPr>
          <a:lstStyle/>
          <a:p>
            <a:r>
              <a:rPr lang="zh-CN" altLang="en-US" dirty="0">
                <a:solidFill>
                  <a:srgbClr val="FF0000"/>
                </a:solidFill>
              </a:rPr>
              <a:t>有向</a:t>
            </a:r>
            <a:r>
              <a:rPr lang="zh-CN" altLang="en-US" dirty="0"/>
              <a:t>：在</a:t>
            </a:r>
            <a:r>
              <a:rPr lang="en-US" altLang="zh-CN" dirty="0"/>
              <a:t>x</a:t>
            </a:r>
            <a:r>
              <a:rPr lang="zh-CN" altLang="en-US" dirty="0"/>
              <a:t>轴和</a:t>
            </a:r>
            <a:r>
              <a:rPr lang="en-US" altLang="zh-CN" dirty="0"/>
              <a:t>y</a:t>
            </a:r>
            <a:r>
              <a:rPr lang="zh-CN" altLang="en-US" dirty="0"/>
              <a:t>轴上分别计算位置编码，再将两个相加得到     。</a:t>
            </a:r>
          </a:p>
        </p:txBody>
      </p:sp>
      <p:pic>
        <p:nvPicPr>
          <p:cNvPr id="16" name="图片 15">
            <a:extLst>
              <a:ext uri="{FF2B5EF4-FFF2-40B4-BE49-F238E27FC236}">
                <a16:creationId xmlns:a16="http://schemas.microsoft.com/office/drawing/2014/main" id="{2961C368-44C1-8996-45F2-A196391E5413}"/>
              </a:ext>
            </a:extLst>
          </p:cNvPr>
          <p:cNvPicPr>
            <a:picLocks noChangeAspect="1"/>
          </p:cNvPicPr>
          <p:nvPr/>
        </p:nvPicPr>
        <p:blipFill>
          <a:blip r:embed="rId6"/>
          <a:stretch>
            <a:fillRect/>
          </a:stretch>
        </p:blipFill>
        <p:spPr>
          <a:xfrm>
            <a:off x="10471631" y="3074654"/>
            <a:ext cx="208997" cy="249079"/>
          </a:xfrm>
          <a:prstGeom prst="rect">
            <a:avLst/>
          </a:prstGeom>
        </p:spPr>
      </p:pic>
      <p:pic>
        <p:nvPicPr>
          <p:cNvPr id="23" name="图片 22">
            <a:extLst>
              <a:ext uri="{FF2B5EF4-FFF2-40B4-BE49-F238E27FC236}">
                <a16:creationId xmlns:a16="http://schemas.microsoft.com/office/drawing/2014/main" id="{162260D4-A747-9185-72A3-B44D3AF7C6DA}"/>
              </a:ext>
            </a:extLst>
          </p:cNvPr>
          <p:cNvPicPr>
            <a:picLocks noChangeAspect="1"/>
          </p:cNvPicPr>
          <p:nvPr/>
        </p:nvPicPr>
        <p:blipFill>
          <a:blip r:embed="rId7"/>
          <a:stretch>
            <a:fillRect/>
          </a:stretch>
        </p:blipFill>
        <p:spPr>
          <a:xfrm>
            <a:off x="5357611" y="2552863"/>
            <a:ext cx="4997003" cy="331396"/>
          </a:xfrm>
          <a:prstGeom prst="rect">
            <a:avLst/>
          </a:prstGeom>
        </p:spPr>
      </p:pic>
      <p:pic>
        <p:nvPicPr>
          <p:cNvPr id="8" name="图片 7">
            <a:extLst>
              <a:ext uri="{FF2B5EF4-FFF2-40B4-BE49-F238E27FC236}">
                <a16:creationId xmlns:a16="http://schemas.microsoft.com/office/drawing/2014/main" id="{169DC9AE-F8E4-1003-5CA5-E4D33D47AC6C}"/>
              </a:ext>
            </a:extLst>
          </p:cNvPr>
          <p:cNvPicPr>
            <a:picLocks noChangeAspect="1"/>
          </p:cNvPicPr>
          <p:nvPr/>
        </p:nvPicPr>
        <p:blipFill>
          <a:blip r:embed="rId8"/>
          <a:stretch>
            <a:fillRect/>
          </a:stretch>
        </p:blipFill>
        <p:spPr>
          <a:xfrm>
            <a:off x="415815" y="3985846"/>
            <a:ext cx="2248571" cy="402631"/>
          </a:xfrm>
          <a:prstGeom prst="rect">
            <a:avLst/>
          </a:prstGeom>
        </p:spPr>
      </p:pic>
      <p:pic>
        <p:nvPicPr>
          <p:cNvPr id="14" name="图片 13">
            <a:extLst>
              <a:ext uri="{FF2B5EF4-FFF2-40B4-BE49-F238E27FC236}">
                <a16:creationId xmlns:a16="http://schemas.microsoft.com/office/drawing/2014/main" id="{5AC8E6C6-38F6-28D2-1346-D9DAB234DC65}"/>
              </a:ext>
            </a:extLst>
          </p:cNvPr>
          <p:cNvPicPr>
            <a:picLocks noChangeAspect="1"/>
          </p:cNvPicPr>
          <p:nvPr/>
        </p:nvPicPr>
        <p:blipFill>
          <a:blip r:embed="rId9"/>
          <a:stretch>
            <a:fillRect/>
          </a:stretch>
        </p:blipFill>
        <p:spPr>
          <a:xfrm>
            <a:off x="843541" y="4606345"/>
            <a:ext cx="1569724" cy="481214"/>
          </a:xfrm>
          <a:prstGeom prst="rect">
            <a:avLst/>
          </a:prstGeom>
        </p:spPr>
      </p:pic>
      <p:sp>
        <p:nvSpPr>
          <p:cNvPr id="30" name="文本框 29">
            <a:extLst>
              <a:ext uri="{FF2B5EF4-FFF2-40B4-BE49-F238E27FC236}">
                <a16:creationId xmlns:a16="http://schemas.microsoft.com/office/drawing/2014/main" id="{9DD4B66D-AE68-0A7B-9CF8-64319EEA25FB}"/>
              </a:ext>
            </a:extLst>
          </p:cNvPr>
          <p:cNvSpPr txBox="1"/>
          <p:nvPr/>
        </p:nvSpPr>
        <p:spPr>
          <a:xfrm>
            <a:off x="3907666" y="5629003"/>
            <a:ext cx="2311287" cy="307777"/>
          </a:xfrm>
          <a:prstGeom prst="rect">
            <a:avLst/>
          </a:prstGeom>
          <a:noFill/>
        </p:spPr>
        <p:txBody>
          <a:bodyPr wrap="square">
            <a:spAutoFit/>
          </a:bodyPr>
          <a:lstStyle/>
          <a:p>
            <a:r>
              <a:rPr lang="zh-CN" altLang="en-US" sz="1400" dirty="0"/>
              <a:t>相对位置编码桶</a:t>
            </a:r>
            <a:r>
              <a:rPr lang="en-US" altLang="zh-CN" sz="1400" dirty="0"/>
              <a:t>-</a:t>
            </a:r>
            <a:r>
              <a:rPr lang="zh-CN" altLang="en-US" sz="1400" dirty="0"/>
              <a:t>无向向量</a:t>
            </a:r>
          </a:p>
        </p:txBody>
      </p:sp>
      <p:sp>
        <p:nvSpPr>
          <p:cNvPr id="31" name="文本框 30">
            <a:extLst>
              <a:ext uri="{FF2B5EF4-FFF2-40B4-BE49-F238E27FC236}">
                <a16:creationId xmlns:a16="http://schemas.microsoft.com/office/drawing/2014/main" id="{D0037036-851E-FB15-1FD5-38F08E9A7A20}"/>
              </a:ext>
            </a:extLst>
          </p:cNvPr>
          <p:cNvSpPr txBox="1"/>
          <p:nvPr/>
        </p:nvSpPr>
        <p:spPr>
          <a:xfrm>
            <a:off x="3638334" y="4183477"/>
            <a:ext cx="538663" cy="261610"/>
          </a:xfrm>
          <a:prstGeom prst="rect">
            <a:avLst/>
          </a:prstGeom>
          <a:noFill/>
        </p:spPr>
        <p:txBody>
          <a:bodyPr wrap="square">
            <a:spAutoFit/>
          </a:bodyPr>
          <a:lstStyle/>
          <a:p>
            <a:r>
              <a:rPr lang="en-US" altLang="zh-CN" sz="1100" dirty="0"/>
              <a:t>1-HW</a:t>
            </a:r>
            <a:endParaRPr lang="zh-CN" altLang="en-US" sz="1100" dirty="0"/>
          </a:p>
        </p:txBody>
      </p:sp>
      <p:sp>
        <p:nvSpPr>
          <p:cNvPr id="33" name="文本框 32">
            <a:extLst>
              <a:ext uri="{FF2B5EF4-FFF2-40B4-BE49-F238E27FC236}">
                <a16:creationId xmlns:a16="http://schemas.microsoft.com/office/drawing/2014/main" id="{E9B42517-9CFC-57FC-8484-A80BB681D170}"/>
              </a:ext>
            </a:extLst>
          </p:cNvPr>
          <p:cNvSpPr txBox="1"/>
          <p:nvPr/>
        </p:nvSpPr>
        <p:spPr>
          <a:xfrm>
            <a:off x="5826668" y="4179236"/>
            <a:ext cx="538663" cy="261610"/>
          </a:xfrm>
          <a:prstGeom prst="rect">
            <a:avLst/>
          </a:prstGeom>
          <a:noFill/>
        </p:spPr>
        <p:txBody>
          <a:bodyPr wrap="square">
            <a:spAutoFit/>
          </a:bodyPr>
          <a:lstStyle/>
          <a:p>
            <a:r>
              <a:rPr lang="en-US" altLang="zh-CN" sz="1100" dirty="0"/>
              <a:t>HW-1</a:t>
            </a:r>
            <a:endParaRPr lang="zh-CN" altLang="en-US" sz="1100" dirty="0"/>
          </a:p>
        </p:txBody>
      </p:sp>
      <p:pic>
        <p:nvPicPr>
          <p:cNvPr id="38" name="图片 37">
            <a:extLst>
              <a:ext uri="{FF2B5EF4-FFF2-40B4-BE49-F238E27FC236}">
                <a16:creationId xmlns:a16="http://schemas.microsoft.com/office/drawing/2014/main" id="{D7F4C5A2-D8E3-0694-8299-FB54968E0B92}"/>
              </a:ext>
            </a:extLst>
          </p:cNvPr>
          <p:cNvPicPr>
            <a:picLocks noChangeAspect="1"/>
          </p:cNvPicPr>
          <p:nvPr/>
        </p:nvPicPr>
        <p:blipFill>
          <a:blip r:embed="rId10"/>
          <a:stretch>
            <a:fillRect/>
          </a:stretch>
        </p:blipFill>
        <p:spPr>
          <a:xfrm>
            <a:off x="7725179" y="4262672"/>
            <a:ext cx="2065067" cy="1587042"/>
          </a:xfrm>
          <a:prstGeom prst="rect">
            <a:avLst/>
          </a:prstGeom>
        </p:spPr>
      </p:pic>
      <p:sp>
        <p:nvSpPr>
          <p:cNvPr id="39" name="文本框 38">
            <a:extLst>
              <a:ext uri="{FF2B5EF4-FFF2-40B4-BE49-F238E27FC236}">
                <a16:creationId xmlns:a16="http://schemas.microsoft.com/office/drawing/2014/main" id="{064E07E7-4335-9D52-20BC-95DB52EEC819}"/>
              </a:ext>
            </a:extLst>
          </p:cNvPr>
          <p:cNvSpPr txBox="1"/>
          <p:nvPr/>
        </p:nvSpPr>
        <p:spPr>
          <a:xfrm>
            <a:off x="7851254" y="4188767"/>
            <a:ext cx="409976" cy="261610"/>
          </a:xfrm>
          <a:prstGeom prst="rect">
            <a:avLst/>
          </a:prstGeom>
          <a:noFill/>
        </p:spPr>
        <p:txBody>
          <a:bodyPr wrap="square">
            <a:spAutoFit/>
          </a:bodyPr>
          <a:lstStyle/>
          <a:p>
            <a:r>
              <a:rPr lang="en-US" altLang="zh-CN" sz="1100" dirty="0"/>
              <a:t>1-H</a:t>
            </a:r>
            <a:endParaRPr lang="zh-CN" altLang="en-US" sz="1100" dirty="0"/>
          </a:p>
        </p:txBody>
      </p:sp>
      <p:sp>
        <p:nvSpPr>
          <p:cNvPr id="40" name="文本框 39">
            <a:extLst>
              <a:ext uri="{FF2B5EF4-FFF2-40B4-BE49-F238E27FC236}">
                <a16:creationId xmlns:a16="http://schemas.microsoft.com/office/drawing/2014/main" id="{D49C0604-8F99-B9AA-4D73-CE51C9113729}"/>
              </a:ext>
            </a:extLst>
          </p:cNvPr>
          <p:cNvSpPr txBox="1"/>
          <p:nvPr/>
        </p:nvSpPr>
        <p:spPr>
          <a:xfrm>
            <a:off x="9094744" y="4190504"/>
            <a:ext cx="551531" cy="261610"/>
          </a:xfrm>
          <a:prstGeom prst="rect">
            <a:avLst/>
          </a:prstGeom>
          <a:noFill/>
        </p:spPr>
        <p:txBody>
          <a:bodyPr wrap="square">
            <a:spAutoFit/>
          </a:bodyPr>
          <a:lstStyle/>
          <a:p>
            <a:r>
              <a:rPr lang="en-US" altLang="zh-CN" sz="1100" dirty="0"/>
              <a:t>H-1</a:t>
            </a:r>
            <a:endParaRPr lang="zh-CN" altLang="en-US" sz="1100" dirty="0"/>
          </a:p>
        </p:txBody>
      </p:sp>
      <p:pic>
        <p:nvPicPr>
          <p:cNvPr id="41" name="图片 40">
            <a:extLst>
              <a:ext uri="{FF2B5EF4-FFF2-40B4-BE49-F238E27FC236}">
                <a16:creationId xmlns:a16="http://schemas.microsoft.com/office/drawing/2014/main" id="{81A32EC4-928A-A9DD-7196-110B3AEC3D3A}"/>
              </a:ext>
            </a:extLst>
          </p:cNvPr>
          <p:cNvPicPr>
            <a:picLocks noChangeAspect="1"/>
          </p:cNvPicPr>
          <p:nvPr/>
        </p:nvPicPr>
        <p:blipFill>
          <a:blip r:embed="rId10"/>
          <a:stretch>
            <a:fillRect/>
          </a:stretch>
        </p:blipFill>
        <p:spPr>
          <a:xfrm>
            <a:off x="9673028" y="4262672"/>
            <a:ext cx="2065067" cy="1587042"/>
          </a:xfrm>
          <a:prstGeom prst="rect">
            <a:avLst/>
          </a:prstGeom>
        </p:spPr>
      </p:pic>
      <p:sp>
        <p:nvSpPr>
          <p:cNvPr id="42" name="文本框 41">
            <a:extLst>
              <a:ext uri="{FF2B5EF4-FFF2-40B4-BE49-F238E27FC236}">
                <a16:creationId xmlns:a16="http://schemas.microsoft.com/office/drawing/2014/main" id="{7CDE5AD7-523E-06DC-9A90-22C5D7BE1C01}"/>
              </a:ext>
            </a:extLst>
          </p:cNvPr>
          <p:cNvSpPr txBox="1"/>
          <p:nvPr/>
        </p:nvSpPr>
        <p:spPr>
          <a:xfrm>
            <a:off x="9810750" y="4191449"/>
            <a:ext cx="526242" cy="261610"/>
          </a:xfrm>
          <a:prstGeom prst="rect">
            <a:avLst/>
          </a:prstGeom>
          <a:noFill/>
        </p:spPr>
        <p:txBody>
          <a:bodyPr wrap="square">
            <a:spAutoFit/>
          </a:bodyPr>
          <a:lstStyle/>
          <a:p>
            <a:r>
              <a:rPr lang="en-US" altLang="zh-CN" sz="1100" dirty="0"/>
              <a:t>1-W</a:t>
            </a:r>
            <a:endParaRPr lang="zh-CN" altLang="en-US" sz="1100" dirty="0"/>
          </a:p>
        </p:txBody>
      </p:sp>
      <p:sp>
        <p:nvSpPr>
          <p:cNvPr id="43" name="文本框 42">
            <a:extLst>
              <a:ext uri="{FF2B5EF4-FFF2-40B4-BE49-F238E27FC236}">
                <a16:creationId xmlns:a16="http://schemas.microsoft.com/office/drawing/2014/main" id="{091DEF9B-0F84-1917-D297-D003FF726658}"/>
              </a:ext>
            </a:extLst>
          </p:cNvPr>
          <p:cNvSpPr txBox="1"/>
          <p:nvPr/>
        </p:nvSpPr>
        <p:spPr>
          <a:xfrm>
            <a:off x="10983592" y="4188767"/>
            <a:ext cx="526242" cy="261610"/>
          </a:xfrm>
          <a:prstGeom prst="rect">
            <a:avLst/>
          </a:prstGeom>
          <a:noFill/>
        </p:spPr>
        <p:txBody>
          <a:bodyPr wrap="square">
            <a:spAutoFit/>
          </a:bodyPr>
          <a:lstStyle/>
          <a:p>
            <a:r>
              <a:rPr lang="en-US" altLang="zh-CN" sz="1100" dirty="0"/>
              <a:t>W-1</a:t>
            </a:r>
            <a:endParaRPr lang="zh-CN" altLang="en-US" sz="1100" dirty="0"/>
          </a:p>
        </p:txBody>
      </p:sp>
      <p:sp>
        <p:nvSpPr>
          <p:cNvPr id="44" name="文本框 43">
            <a:extLst>
              <a:ext uri="{FF2B5EF4-FFF2-40B4-BE49-F238E27FC236}">
                <a16:creationId xmlns:a16="http://schemas.microsoft.com/office/drawing/2014/main" id="{6FD51A03-86D5-6581-9CA2-659405BD3C49}"/>
              </a:ext>
            </a:extLst>
          </p:cNvPr>
          <p:cNvSpPr txBox="1"/>
          <p:nvPr/>
        </p:nvSpPr>
        <p:spPr>
          <a:xfrm>
            <a:off x="8613748" y="5622480"/>
            <a:ext cx="2311287" cy="307777"/>
          </a:xfrm>
          <a:prstGeom prst="rect">
            <a:avLst/>
          </a:prstGeom>
          <a:noFill/>
        </p:spPr>
        <p:txBody>
          <a:bodyPr wrap="square">
            <a:spAutoFit/>
          </a:bodyPr>
          <a:lstStyle/>
          <a:p>
            <a:r>
              <a:rPr lang="zh-CN" altLang="en-US" sz="1400" dirty="0"/>
              <a:t>相对位置编码桶</a:t>
            </a:r>
            <a:r>
              <a:rPr lang="en-US" altLang="zh-CN" sz="1400" dirty="0"/>
              <a:t>-</a:t>
            </a:r>
            <a:r>
              <a:rPr lang="zh-CN" altLang="en-US" sz="1400" dirty="0"/>
              <a:t>有向向量</a:t>
            </a:r>
          </a:p>
        </p:txBody>
      </p:sp>
      <p:cxnSp>
        <p:nvCxnSpPr>
          <p:cNvPr id="45" name="直接连接符 44">
            <a:extLst>
              <a:ext uri="{FF2B5EF4-FFF2-40B4-BE49-F238E27FC236}">
                <a16:creationId xmlns:a16="http://schemas.microsoft.com/office/drawing/2014/main" id="{0A17987F-808F-DE2C-F0D9-B1F9D2A30C18}"/>
              </a:ext>
            </a:extLst>
          </p:cNvPr>
          <p:cNvCxnSpPr>
            <a:cxnSpLocks/>
          </p:cNvCxnSpPr>
          <p:nvPr/>
        </p:nvCxnSpPr>
        <p:spPr>
          <a:xfrm flipV="1">
            <a:off x="7089015" y="3655362"/>
            <a:ext cx="0" cy="2488399"/>
          </a:xfrm>
          <a:prstGeom prst="line">
            <a:avLst/>
          </a:prstGeom>
          <a:ln w="12700">
            <a:prstDash val="lg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59987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1211335" y="6401433"/>
            <a:ext cx="914401" cy="365125"/>
          </a:xfrm>
        </p:spPr>
        <p:txBody>
          <a:bodyPr/>
          <a:lstStyle/>
          <a:p>
            <a:fld id="{72C88C01-EF0A-BE49-9F96-21AFAEFD178F}" type="slidenum">
              <a:rPr kumimoji="1" lang="zh-CN" altLang="en-US" smtClean="0"/>
              <a:t>12</a:t>
            </a:fld>
            <a:endParaRPr kumimoji="1" lang="zh-CN" altLang="en-US" sz="2000" dirty="0"/>
          </a:p>
        </p:txBody>
      </p:sp>
      <p:sp>
        <p:nvSpPr>
          <p:cNvPr id="12" name="文本框 11"/>
          <p:cNvSpPr txBox="1"/>
          <p:nvPr/>
        </p:nvSpPr>
        <p:spPr>
          <a:xfrm>
            <a:off x="3683358" y="267990"/>
            <a:ext cx="4312735" cy="523220"/>
          </a:xfrm>
          <a:prstGeom prst="rect">
            <a:avLst/>
          </a:prstGeom>
          <a:noFill/>
        </p:spPr>
        <p:txBody>
          <a:bodyPr wrap="square" rtlCol="0">
            <a:spAutoFit/>
          </a:bodyPr>
          <a:lstStyle/>
          <a:p>
            <a:pPr algn="ctr"/>
            <a:r>
              <a:rPr kumimoji="1" lang="zh-CN" altLang="en-US" sz="2800" b="1" dirty="0">
                <a:latin typeface="微软雅黑" panose="020B0503020204020204" pitchFamily="34" charset="-122"/>
                <a:ea typeface="微软雅黑" panose="020B0503020204020204" pitchFamily="34" charset="-122"/>
              </a:rPr>
              <a:t>我们采用的方案</a:t>
            </a:r>
            <a:endParaRPr kumimoji="1" lang="en-US" altLang="zh-CN" sz="2800" b="1" dirty="0">
              <a:latin typeface="微软雅黑" panose="020B0503020204020204" pitchFamily="34" charset="-122"/>
              <a:ea typeface="微软雅黑" panose="020B0503020204020204" pitchFamily="34" charset="-122"/>
            </a:endParaRPr>
          </a:p>
        </p:txBody>
      </p:sp>
      <p:pic>
        <p:nvPicPr>
          <p:cNvPr id="74" name="图形 7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0750" y="214630"/>
            <a:ext cx="2080260" cy="576580"/>
          </a:xfrm>
          <a:prstGeom prst="rect">
            <a:avLst/>
          </a:prstGeom>
        </p:spPr>
      </p:pic>
      <p:sp>
        <p:nvSpPr>
          <p:cNvPr id="19" name="文本框 18">
            <a:extLst>
              <a:ext uri="{FF2B5EF4-FFF2-40B4-BE49-F238E27FC236}">
                <a16:creationId xmlns:a16="http://schemas.microsoft.com/office/drawing/2014/main" id="{D5572606-657F-6C39-013C-8FBDB1DD23A2}"/>
              </a:ext>
            </a:extLst>
          </p:cNvPr>
          <p:cNvSpPr txBox="1"/>
          <p:nvPr/>
        </p:nvSpPr>
        <p:spPr>
          <a:xfrm>
            <a:off x="588591" y="1897120"/>
            <a:ext cx="2390468" cy="1200329"/>
          </a:xfrm>
          <a:prstGeom prst="rect">
            <a:avLst/>
          </a:prstGeom>
          <a:noFill/>
        </p:spPr>
        <p:txBody>
          <a:bodyPr wrap="square">
            <a:spAutoFit/>
          </a:bodyPr>
          <a:lstStyle/>
          <a:p>
            <a:r>
              <a:rPr lang="zh-CN" altLang="en-US" dirty="0"/>
              <a:t>相对位置编码的向量形式通常在</a:t>
            </a:r>
            <a:r>
              <a:rPr lang="en-US" altLang="zh-CN" dirty="0"/>
              <a:t>QKV</a:t>
            </a:r>
            <a:r>
              <a:rPr lang="zh-CN" altLang="en-US" dirty="0"/>
              <a:t>相乘时根据相乘的像素进行选择。</a:t>
            </a:r>
          </a:p>
        </p:txBody>
      </p:sp>
      <p:sp>
        <p:nvSpPr>
          <p:cNvPr id="24" name="文本框 23">
            <a:extLst>
              <a:ext uri="{FF2B5EF4-FFF2-40B4-BE49-F238E27FC236}">
                <a16:creationId xmlns:a16="http://schemas.microsoft.com/office/drawing/2014/main" id="{1B332ADA-1172-36F6-9A2A-DE83D0E7AB79}"/>
              </a:ext>
            </a:extLst>
          </p:cNvPr>
          <p:cNvSpPr txBox="1"/>
          <p:nvPr/>
        </p:nvSpPr>
        <p:spPr>
          <a:xfrm>
            <a:off x="3683358" y="1432863"/>
            <a:ext cx="4717960" cy="369332"/>
          </a:xfrm>
          <a:prstGeom prst="rect">
            <a:avLst/>
          </a:prstGeom>
          <a:noFill/>
        </p:spPr>
        <p:txBody>
          <a:bodyPr wrap="square">
            <a:spAutoFit/>
          </a:bodyPr>
          <a:lstStyle/>
          <a:p>
            <a:r>
              <a:rPr lang="zh-CN" altLang="en-US" b="1" dirty="0"/>
              <a:t>相对位置</a:t>
            </a:r>
            <a:r>
              <a:rPr lang="en-US" altLang="zh-CN" b="1" dirty="0"/>
              <a:t>-</a:t>
            </a:r>
            <a:r>
              <a:rPr lang="zh-CN" altLang="en-US" b="1" dirty="0"/>
              <a:t>有向</a:t>
            </a:r>
            <a:r>
              <a:rPr lang="en-US" altLang="zh-CN" b="1" dirty="0"/>
              <a:t>-</a:t>
            </a:r>
            <a:r>
              <a:rPr lang="zh-CN" altLang="en-US" b="1" dirty="0"/>
              <a:t>可学习</a:t>
            </a:r>
            <a:r>
              <a:rPr lang="en-US" altLang="zh-CN" b="1" dirty="0"/>
              <a:t>-</a:t>
            </a:r>
            <a:r>
              <a:rPr lang="zh-CN" altLang="en-US" b="1" dirty="0"/>
              <a:t>考虑方向的组合关系</a:t>
            </a:r>
            <a:endParaRPr lang="en-US" altLang="zh-CN" b="1" dirty="0">
              <a:effectLst/>
            </a:endParaRPr>
          </a:p>
        </p:txBody>
      </p:sp>
      <p:sp>
        <p:nvSpPr>
          <p:cNvPr id="29" name="矩形: 圆角 28">
            <a:extLst>
              <a:ext uri="{FF2B5EF4-FFF2-40B4-BE49-F238E27FC236}">
                <a16:creationId xmlns:a16="http://schemas.microsoft.com/office/drawing/2014/main" id="{17CCA852-B35A-0732-B58E-0935A66E051E}"/>
              </a:ext>
            </a:extLst>
          </p:cNvPr>
          <p:cNvSpPr/>
          <p:nvPr/>
        </p:nvSpPr>
        <p:spPr>
          <a:xfrm>
            <a:off x="3211132" y="1141927"/>
            <a:ext cx="8551571" cy="500183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DF02CDCA-A7E7-A196-D4CD-AD7DA160B277}"/>
              </a:ext>
            </a:extLst>
          </p:cNvPr>
          <p:cNvSpPr txBox="1"/>
          <p:nvPr/>
        </p:nvSpPr>
        <p:spPr>
          <a:xfrm>
            <a:off x="233285" y="3459243"/>
            <a:ext cx="1734356" cy="369332"/>
          </a:xfrm>
          <a:prstGeom prst="rect">
            <a:avLst/>
          </a:prstGeom>
          <a:noFill/>
        </p:spPr>
        <p:txBody>
          <a:bodyPr wrap="square">
            <a:spAutoFit/>
          </a:bodyPr>
          <a:lstStyle/>
          <a:p>
            <a:r>
              <a:rPr lang="zh-CN" altLang="en-US" dirty="0">
                <a:effectLst/>
              </a:rPr>
              <a:t>统一公式：</a:t>
            </a:r>
            <a:endParaRPr lang="en-US" altLang="zh-CN" dirty="0">
              <a:effectLst/>
            </a:endParaRPr>
          </a:p>
        </p:txBody>
      </p:sp>
      <p:pic>
        <p:nvPicPr>
          <p:cNvPr id="8" name="图片 7">
            <a:extLst>
              <a:ext uri="{FF2B5EF4-FFF2-40B4-BE49-F238E27FC236}">
                <a16:creationId xmlns:a16="http://schemas.microsoft.com/office/drawing/2014/main" id="{169DC9AE-F8E4-1003-5CA5-E4D33D47AC6C}"/>
              </a:ext>
            </a:extLst>
          </p:cNvPr>
          <p:cNvPicPr>
            <a:picLocks noChangeAspect="1"/>
          </p:cNvPicPr>
          <p:nvPr/>
        </p:nvPicPr>
        <p:blipFill>
          <a:blip r:embed="rId5"/>
          <a:stretch>
            <a:fillRect/>
          </a:stretch>
        </p:blipFill>
        <p:spPr>
          <a:xfrm>
            <a:off x="415815" y="3985846"/>
            <a:ext cx="2248571" cy="402631"/>
          </a:xfrm>
          <a:prstGeom prst="rect">
            <a:avLst/>
          </a:prstGeom>
        </p:spPr>
      </p:pic>
      <p:pic>
        <p:nvPicPr>
          <p:cNvPr id="14" name="图片 13">
            <a:extLst>
              <a:ext uri="{FF2B5EF4-FFF2-40B4-BE49-F238E27FC236}">
                <a16:creationId xmlns:a16="http://schemas.microsoft.com/office/drawing/2014/main" id="{5AC8E6C6-38F6-28D2-1346-D9DAB234DC65}"/>
              </a:ext>
            </a:extLst>
          </p:cNvPr>
          <p:cNvPicPr>
            <a:picLocks noChangeAspect="1"/>
          </p:cNvPicPr>
          <p:nvPr/>
        </p:nvPicPr>
        <p:blipFill>
          <a:blip r:embed="rId6"/>
          <a:stretch>
            <a:fillRect/>
          </a:stretch>
        </p:blipFill>
        <p:spPr>
          <a:xfrm>
            <a:off x="843541" y="4606345"/>
            <a:ext cx="1569724" cy="481214"/>
          </a:xfrm>
          <a:prstGeom prst="rect">
            <a:avLst/>
          </a:prstGeom>
        </p:spPr>
      </p:pic>
      <p:pic>
        <p:nvPicPr>
          <p:cNvPr id="4" name="图片 3">
            <a:extLst>
              <a:ext uri="{FF2B5EF4-FFF2-40B4-BE49-F238E27FC236}">
                <a16:creationId xmlns:a16="http://schemas.microsoft.com/office/drawing/2014/main" id="{8A03313B-2791-F280-9FB0-5E63DAD0C51B}"/>
              </a:ext>
            </a:extLst>
          </p:cNvPr>
          <p:cNvPicPr>
            <a:picLocks noChangeAspect="1"/>
          </p:cNvPicPr>
          <p:nvPr/>
        </p:nvPicPr>
        <p:blipFill>
          <a:blip r:embed="rId7"/>
          <a:stretch>
            <a:fillRect/>
          </a:stretch>
        </p:blipFill>
        <p:spPr>
          <a:xfrm>
            <a:off x="4132399" y="2225891"/>
            <a:ext cx="2187571" cy="1918575"/>
          </a:xfrm>
          <a:prstGeom prst="rect">
            <a:avLst/>
          </a:prstGeom>
        </p:spPr>
      </p:pic>
      <p:sp>
        <p:nvSpPr>
          <p:cNvPr id="6" name="文本框 5">
            <a:extLst>
              <a:ext uri="{FF2B5EF4-FFF2-40B4-BE49-F238E27FC236}">
                <a16:creationId xmlns:a16="http://schemas.microsoft.com/office/drawing/2014/main" id="{BE3E326C-407E-880A-F888-45D3504F0BF2}"/>
              </a:ext>
            </a:extLst>
          </p:cNvPr>
          <p:cNvSpPr txBox="1"/>
          <p:nvPr/>
        </p:nvSpPr>
        <p:spPr>
          <a:xfrm>
            <a:off x="7224203" y="2434508"/>
            <a:ext cx="4538500" cy="2321085"/>
          </a:xfrm>
          <a:prstGeom prst="rect">
            <a:avLst/>
          </a:prstGeom>
          <a:noFill/>
        </p:spPr>
        <p:txBody>
          <a:bodyPr wrap="square">
            <a:spAutoFit/>
          </a:bodyPr>
          <a:lstStyle/>
          <a:p>
            <a:pPr>
              <a:lnSpc>
                <a:spcPct val="150000"/>
              </a:lnSpc>
            </a:pPr>
            <a:r>
              <a:rPr lang="zh-CN" altLang="en-US" sz="1400" dirty="0">
                <a:solidFill>
                  <a:srgbClr val="FF0000"/>
                </a:solidFill>
              </a:rPr>
              <a:t>问题</a:t>
            </a:r>
            <a:r>
              <a:rPr lang="en-US" altLang="zh-CN" sz="1400" dirty="0">
                <a:solidFill>
                  <a:srgbClr val="FF0000"/>
                </a:solidFill>
              </a:rPr>
              <a:t>1</a:t>
            </a:r>
            <a:r>
              <a:rPr lang="zh-CN" altLang="en-US" sz="1400" dirty="0">
                <a:solidFill>
                  <a:srgbClr val="FF0000"/>
                </a:solidFill>
              </a:rPr>
              <a:t>：</a:t>
            </a:r>
            <a:r>
              <a:rPr lang="zh-CN" altLang="en-US" sz="1400" dirty="0"/>
              <a:t>位置编码是固定的，而特征图尺寸不固定。</a:t>
            </a:r>
            <a:endParaRPr lang="en-US" altLang="zh-CN" sz="1400" dirty="0"/>
          </a:p>
          <a:p>
            <a:pPr>
              <a:lnSpc>
                <a:spcPct val="150000"/>
              </a:lnSpc>
            </a:pPr>
            <a:r>
              <a:rPr lang="zh-CN" altLang="en-US" sz="1400" dirty="0">
                <a:solidFill>
                  <a:srgbClr val="FF0000"/>
                </a:solidFill>
              </a:rPr>
              <a:t>问题</a:t>
            </a:r>
            <a:r>
              <a:rPr lang="en-US" altLang="zh-CN" sz="1400" dirty="0">
                <a:solidFill>
                  <a:srgbClr val="FF0000"/>
                </a:solidFill>
              </a:rPr>
              <a:t>2</a:t>
            </a:r>
            <a:r>
              <a:rPr lang="zh-CN" altLang="en-US" sz="1400" dirty="0">
                <a:solidFill>
                  <a:srgbClr val="FF0000"/>
                </a:solidFill>
              </a:rPr>
              <a:t>：</a:t>
            </a:r>
            <a:r>
              <a:rPr lang="zh-CN" altLang="en-US" sz="1400" dirty="0"/>
              <a:t>考虑组合关系的位置编码大大加大了所需的编码桶。</a:t>
            </a:r>
            <a:endParaRPr lang="en-US" altLang="zh-CN" sz="1400" dirty="0"/>
          </a:p>
          <a:p>
            <a:pPr>
              <a:lnSpc>
                <a:spcPct val="150000"/>
              </a:lnSpc>
            </a:pPr>
            <a:endParaRPr lang="en-US" altLang="zh-CN" sz="1400" dirty="0"/>
          </a:p>
          <a:p>
            <a:pPr>
              <a:lnSpc>
                <a:spcPct val="150000"/>
              </a:lnSpc>
            </a:pPr>
            <a:r>
              <a:rPr lang="zh-CN" altLang="en-US" sz="1400" dirty="0">
                <a:solidFill>
                  <a:srgbClr val="FF0000"/>
                </a:solidFill>
              </a:rPr>
              <a:t>解决方法</a:t>
            </a:r>
            <a:r>
              <a:rPr lang="en-US" altLang="zh-CN" sz="1400" dirty="0">
                <a:solidFill>
                  <a:srgbClr val="FF0000"/>
                </a:solidFill>
              </a:rPr>
              <a:t>1</a:t>
            </a:r>
            <a:r>
              <a:rPr lang="zh-CN" altLang="en-US" sz="1400" dirty="0">
                <a:solidFill>
                  <a:srgbClr val="FF0000"/>
                </a:solidFill>
              </a:rPr>
              <a:t>：</a:t>
            </a:r>
            <a:r>
              <a:rPr lang="zh-CN" altLang="en-US" sz="1400" dirty="0"/>
              <a:t>对图片进行切片，引入局部</a:t>
            </a:r>
            <a:r>
              <a:rPr lang="en-US" altLang="zh-CN" sz="1400" dirty="0"/>
              <a:t>-</a:t>
            </a:r>
            <a:r>
              <a:rPr lang="zh-CN" altLang="en-US" sz="1400" dirty="0"/>
              <a:t>全局类注意力，每个</a:t>
            </a:r>
            <a:r>
              <a:rPr lang="en-US" altLang="zh-CN" sz="1400" dirty="0"/>
              <a:t>Patch</a:t>
            </a:r>
            <a:r>
              <a:rPr lang="zh-CN" altLang="en-US" sz="1400" dirty="0"/>
              <a:t>的大小是固定的。</a:t>
            </a:r>
            <a:endParaRPr lang="en-US" altLang="zh-CN" sz="1400" dirty="0"/>
          </a:p>
          <a:p>
            <a:pPr>
              <a:lnSpc>
                <a:spcPct val="150000"/>
              </a:lnSpc>
            </a:pPr>
            <a:r>
              <a:rPr lang="zh-CN" altLang="en-US" sz="1400" dirty="0">
                <a:solidFill>
                  <a:srgbClr val="FF0000"/>
                </a:solidFill>
              </a:rPr>
              <a:t>解决方法</a:t>
            </a:r>
            <a:r>
              <a:rPr lang="en-US" altLang="zh-CN" sz="1400" dirty="0">
                <a:solidFill>
                  <a:srgbClr val="FF0000"/>
                </a:solidFill>
              </a:rPr>
              <a:t>2</a:t>
            </a:r>
            <a:r>
              <a:rPr lang="zh-CN" altLang="en-US" sz="1400" dirty="0">
                <a:solidFill>
                  <a:srgbClr val="FF0000"/>
                </a:solidFill>
              </a:rPr>
              <a:t>：</a:t>
            </a:r>
            <a:r>
              <a:rPr lang="zh-CN" altLang="en-US" sz="1400" dirty="0"/>
              <a:t>引入裁剪函数，不关注过远的物体。</a:t>
            </a:r>
            <a:endParaRPr lang="en-US" altLang="zh-CN" sz="1400" dirty="0"/>
          </a:p>
        </p:txBody>
      </p:sp>
      <p:pic>
        <p:nvPicPr>
          <p:cNvPr id="9" name="图片 8">
            <a:extLst>
              <a:ext uri="{FF2B5EF4-FFF2-40B4-BE49-F238E27FC236}">
                <a16:creationId xmlns:a16="http://schemas.microsoft.com/office/drawing/2014/main" id="{9EF071AB-3C50-63F0-C1C5-B80B55D03342}"/>
              </a:ext>
            </a:extLst>
          </p:cNvPr>
          <p:cNvPicPr>
            <a:picLocks noChangeAspect="1"/>
          </p:cNvPicPr>
          <p:nvPr/>
        </p:nvPicPr>
        <p:blipFill>
          <a:blip r:embed="rId8"/>
          <a:stretch>
            <a:fillRect/>
          </a:stretch>
        </p:blipFill>
        <p:spPr>
          <a:xfrm>
            <a:off x="8518348" y="4778120"/>
            <a:ext cx="1950210" cy="212617"/>
          </a:xfrm>
          <a:prstGeom prst="rect">
            <a:avLst/>
          </a:prstGeom>
        </p:spPr>
      </p:pic>
      <p:pic>
        <p:nvPicPr>
          <p:cNvPr id="21" name="图片 20">
            <a:extLst>
              <a:ext uri="{FF2B5EF4-FFF2-40B4-BE49-F238E27FC236}">
                <a16:creationId xmlns:a16="http://schemas.microsoft.com/office/drawing/2014/main" id="{B16A35A9-9FA6-9D5D-3C3F-C8B39A044021}"/>
              </a:ext>
            </a:extLst>
          </p:cNvPr>
          <p:cNvPicPr>
            <a:picLocks noChangeAspect="1"/>
          </p:cNvPicPr>
          <p:nvPr/>
        </p:nvPicPr>
        <p:blipFill>
          <a:blip r:embed="rId9"/>
          <a:stretch>
            <a:fillRect/>
          </a:stretch>
        </p:blipFill>
        <p:spPr>
          <a:xfrm>
            <a:off x="3846479" y="2728777"/>
            <a:ext cx="571840" cy="130578"/>
          </a:xfrm>
          <a:prstGeom prst="rect">
            <a:avLst/>
          </a:prstGeom>
        </p:spPr>
      </p:pic>
      <p:pic>
        <p:nvPicPr>
          <p:cNvPr id="26" name="图片 25">
            <a:extLst>
              <a:ext uri="{FF2B5EF4-FFF2-40B4-BE49-F238E27FC236}">
                <a16:creationId xmlns:a16="http://schemas.microsoft.com/office/drawing/2014/main" id="{E8C4963C-3AE8-F3FC-E998-C312AD50C2F4}"/>
              </a:ext>
            </a:extLst>
          </p:cNvPr>
          <p:cNvPicPr>
            <a:picLocks noChangeAspect="1"/>
          </p:cNvPicPr>
          <p:nvPr/>
        </p:nvPicPr>
        <p:blipFill>
          <a:blip r:embed="rId10"/>
          <a:stretch>
            <a:fillRect/>
          </a:stretch>
        </p:blipFill>
        <p:spPr>
          <a:xfrm>
            <a:off x="3907877" y="3933357"/>
            <a:ext cx="448768" cy="130578"/>
          </a:xfrm>
          <a:prstGeom prst="rect">
            <a:avLst/>
          </a:prstGeom>
        </p:spPr>
      </p:pic>
      <p:pic>
        <p:nvPicPr>
          <p:cNvPr id="34" name="图片 33">
            <a:extLst>
              <a:ext uri="{FF2B5EF4-FFF2-40B4-BE49-F238E27FC236}">
                <a16:creationId xmlns:a16="http://schemas.microsoft.com/office/drawing/2014/main" id="{F79ADAED-6FA5-22F8-DD7D-32205C1EDB6F}"/>
              </a:ext>
            </a:extLst>
          </p:cNvPr>
          <p:cNvPicPr>
            <a:picLocks noChangeAspect="1"/>
          </p:cNvPicPr>
          <p:nvPr/>
        </p:nvPicPr>
        <p:blipFill>
          <a:blip r:embed="rId11"/>
          <a:stretch>
            <a:fillRect/>
          </a:stretch>
        </p:blipFill>
        <p:spPr>
          <a:xfrm>
            <a:off x="4270616" y="4138208"/>
            <a:ext cx="618119" cy="136836"/>
          </a:xfrm>
          <a:prstGeom prst="rect">
            <a:avLst/>
          </a:prstGeom>
        </p:spPr>
      </p:pic>
      <p:pic>
        <p:nvPicPr>
          <p:cNvPr id="47" name="图片 46">
            <a:extLst>
              <a:ext uri="{FF2B5EF4-FFF2-40B4-BE49-F238E27FC236}">
                <a16:creationId xmlns:a16="http://schemas.microsoft.com/office/drawing/2014/main" id="{DFF9C167-A32F-7FBC-D02A-5146D3BCBF55}"/>
              </a:ext>
            </a:extLst>
          </p:cNvPr>
          <p:cNvPicPr>
            <a:picLocks noChangeAspect="1"/>
          </p:cNvPicPr>
          <p:nvPr/>
        </p:nvPicPr>
        <p:blipFill>
          <a:blip r:embed="rId12"/>
          <a:stretch>
            <a:fillRect/>
          </a:stretch>
        </p:blipFill>
        <p:spPr>
          <a:xfrm>
            <a:off x="5462213" y="4144466"/>
            <a:ext cx="486006" cy="136837"/>
          </a:xfrm>
          <a:prstGeom prst="rect">
            <a:avLst/>
          </a:prstGeom>
        </p:spPr>
      </p:pic>
      <p:pic>
        <p:nvPicPr>
          <p:cNvPr id="51" name="图片 50">
            <a:extLst>
              <a:ext uri="{FF2B5EF4-FFF2-40B4-BE49-F238E27FC236}">
                <a16:creationId xmlns:a16="http://schemas.microsoft.com/office/drawing/2014/main" id="{7FEFD56E-0B17-A52D-6648-9F92B98E5AB5}"/>
              </a:ext>
            </a:extLst>
          </p:cNvPr>
          <p:cNvPicPr>
            <a:picLocks noChangeAspect="1"/>
          </p:cNvPicPr>
          <p:nvPr/>
        </p:nvPicPr>
        <p:blipFill>
          <a:blip r:embed="rId13"/>
          <a:stretch>
            <a:fillRect/>
          </a:stretch>
        </p:blipFill>
        <p:spPr>
          <a:xfrm>
            <a:off x="4083343" y="4647352"/>
            <a:ext cx="2494694" cy="405736"/>
          </a:xfrm>
          <a:prstGeom prst="rect">
            <a:avLst/>
          </a:prstGeom>
        </p:spPr>
      </p:pic>
    </p:spTree>
    <p:extLst>
      <p:ext uri="{BB962C8B-B14F-4D97-AF65-F5344CB8AC3E}">
        <p14:creationId xmlns:p14="http://schemas.microsoft.com/office/powerpoint/2010/main" val="3392688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C88C01-EF0A-BE49-9F96-21AFAEFD178F}" type="slidenum">
              <a:rPr kumimoji="1" lang="zh-CN" altLang="en-US" smtClean="0"/>
              <a:t>13</a:t>
            </a:fld>
            <a:endParaRPr kumimoji="1" lang="zh-CN" altLang="en-US" sz="2000" dirty="0"/>
          </a:p>
        </p:txBody>
      </p:sp>
      <p:sp>
        <p:nvSpPr>
          <p:cNvPr id="4" name="文本框 3"/>
          <p:cNvSpPr txBox="1"/>
          <p:nvPr/>
        </p:nvSpPr>
        <p:spPr>
          <a:xfrm>
            <a:off x="3219450" y="259715"/>
            <a:ext cx="5753100" cy="521970"/>
          </a:xfrm>
          <a:prstGeom prst="rect">
            <a:avLst/>
          </a:prstGeom>
          <a:noFill/>
        </p:spPr>
        <p:txBody>
          <a:bodyPr wrap="square" rtlCol="0">
            <a:spAutoFit/>
          </a:bodyPr>
          <a:lstStyle/>
          <a:p>
            <a:pPr algn="ctr"/>
            <a:r>
              <a:rPr kumimoji="1" lang="zh-CN" altLang="en-US" sz="2800" b="1" dirty="0">
                <a:latin typeface="微软雅黑" panose="020B0503020204020204" pitchFamily="34" charset="-122"/>
                <a:ea typeface="微软雅黑" panose="020B0503020204020204" pitchFamily="34" charset="-122"/>
              </a:rPr>
              <a:t>实验结果</a:t>
            </a:r>
          </a:p>
        </p:txBody>
      </p:sp>
      <p:pic>
        <p:nvPicPr>
          <p:cNvPr id="74" name="图形 7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0750" y="214630"/>
            <a:ext cx="2080260" cy="576580"/>
          </a:xfrm>
          <a:prstGeom prst="rect">
            <a:avLst/>
          </a:prstGeom>
        </p:spPr>
      </p:pic>
      <p:pic>
        <p:nvPicPr>
          <p:cNvPr id="7" name="图片 6">
            <a:extLst>
              <a:ext uri="{FF2B5EF4-FFF2-40B4-BE49-F238E27FC236}">
                <a16:creationId xmlns:a16="http://schemas.microsoft.com/office/drawing/2014/main" id="{EEFA9B3C-B552-B366-AFA1-70A9D6C1063E}"/>
              </a:ext>
            </a:extLst>
          </p:cNvPr>
          <p:cNvPicPr>
            <a:picLocks noChangeAspect="1"/>
          </p:cNvPicPr>
          <p:nvPr/>
        </p:nvPicPr>
        <p:blipFill>
          <a:blip r:embed="rId5"/>
          <a:stretch>
            <a:fillRect/>
          </a:stretch>
        </p:blipFill>
        <p:spPr>
          <a:xfrm>
            <a:off x="787469" y="1491318"/>
            <a:ext cx="10617061" cy="416492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C88C01-EF0A-BE49-9F96-21AFAEFD178F}" type="slidenum">
              <a:rPr kumimoji="1" lang="zh-CN" altLang="en-US" smtClean="0"/>
              <a:t>14</a:t>
            </a:fld>
            <a:endParaRPr kumimoji="1" lang="zh-CN" altLang="en-US" sz="2000" dirty="0"/>
          </a:p>
        </p:txBody>
      </p:sp>
      <p:sp>
        <p:nvSpPr>
          <p:cNvPr id="3" name="文本框 2"/>
          <p:cNvSpPr txBox="1"/>
          <p:nvPr/>
        </p:nvSpPr>
        <p:spPr>
          <a:xfrm>
            <a:off x="3918585" y="269240"/>
            <a:ext cx="4355465" cy="521970"/>
          </a:xfrm>
          <a:prstGeom prst="rect">
            <a:avLst/>
          </a:prstGeom>
          <a:noFill/>
        </p:spPr>
        <p:txBody>
          <a:bodyPr wrap="square" rtlCol="0">
            <a:spAutoFit/>
          </a:bodyPr>
          <a:lstStyle/>
          <a:p>
            <a:pPr algn="ctr"/>
            <a:r>
              <a:rPr kumimoji="1" lang="zh-CN" altLang="en-US" sz="2800" b="1" dirty="0">
                <a:latin typeface="微软雅黑" panose="020B0503020204020204" pitchFamily="34" charset="-122"/>
                <a:ea typeface="微软雅黑" panose="020B0503020204020204" pitchFamily="34" charset="-122"/>
              </a:rPr>
              <a:t>实验结果</a:t>
            </a:r>
          </a:p>
        </p:txBody>
      </p:sp>
      <p:pic>
        <p:nvPicPr>
          <p:cNvPr id="74" name="图形 73"/>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10750" y="214630"/>
            <a:ext cx="2080260" cy="576580"/>
          </a:xfrm>
          <a:prstGeom prst="rect">
            <a:avLst/>
          </a:prstGeom>
        </p:spPr>
      </p:pic>
      <p:pic>
        <p:nvPicPr>
          <p:cNvPr id="6" name="图片 5">
            <a:extLst>
              <a:ext uri="{FF2B5EF4-FFF2-40B4-BE49-F238E27FC236}">
                <a16:creationId xmlns:a16="http://schemas.microsoft.com/office/drawing/2014/main" id="{50FEBB16-A635-EB67-1817-2F1505392F10}"/>
              </a:ext>
            </a:extLst>
          </p:cNvPr>
          <p:cNvPicPr>
            <a:picLocks noChangeAspect="1"/>
          </p:cNvPicPr>
          <p:nvPr/>
        </p:nvPicPr>
        <p:blipFill>
          <a:blip r:embed="rId4"/>
          <a:stretch>
            <a:fillRect/>
          </a:stretch>
        </p:blipFill>
        <p:spPr>
          <a:xfrm>
            <a:off x="509322" y="1642813"/>
            <a:ext cx="5635535" cy="3964964"/>
          </a:xfrm>
          <a:prstGeom prst="rect">
            <a:avLst/>
          </a:prstGeom>
        </p:spPr>
      </p:pic>
      <p:pic>
        <p:nvPicPr>
          <p:cNvPr id="11" name="图片 10">
            <a:extLst>
              <a:ext uri="{FF2B5EF4-FFF2-40B4-BE49-F238E27FC236}">
                <a16:creationId xmlns:a16="http://schemas.microsoft.com/office/drawing/2014/main" id="{D7F28073-258F-B25F-7C05-E2109F68E07A}"/>
              </a:ext>
            </a:extLst>
          </p:cNvPr>
          <p:cNvPicPr>
            <a:picLocks noChangeAspect="1"/>
          </p:cNvPicPr>
          <p:nvPr/>
        </p:nvPicPr>
        <p:blipFill>
          <a:blip r:embed="rId5"/>
          <a:stretch>
            <a:fillRect/>
          </a:stretch>
        </p:blipFill>
        <p:spPr>
          <a:xfrm>
            <a:off x="6144857" y="2001056"/>
            <a:ext cx="5792008" cy="324847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2"/>
          <p:cNvSpPr txBox="1"/>
          <p:nvPr/>
        </p:nvSpPr>
        <p:spPr>
          <a:xfrm>
            <a:off x="4648539" y="3013501"/>
            <a:ext cx="3070942" cy="82994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kumimoji="1" lang="en-US" altLang="zh-CN" sz="4800" b="1" dirty="0">
                <a:latin typeface="Times New Roman" panose="02020603050405020304" pitchFamily="18" charset="0"/>
                <a:cs typeface="Times New Roman" panose="02020603050405020304" pitchFamily="18" charset="0"/>
              </a:rPr>
              <a:t>THANKS</a:t>
            </a:r>
            <a:endParaRPr kumimoji="1" lang="zh-CN" altLang="en-US" sz="4800" b="1" dirty="0">
              <a:latin typeface="Times New Roman" panose="02020603050405020304" pitchFamily="18" charset="0"/>
              <a:cs typeface="Times New Roman" panose="02020603050405020304" pitchFamily="18" charset="0"/>
            </a:endParaRPr>
          </a:p>
        </p:txBody>
      </p:sp>
      <p:pic>
        <p:nvPicPr>
          <p:cNvPr id="74" name="图形 73"/>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10750" y="214630"/>
            <a:ext cx="2080260" cy="576580"/>
          </a:xfrm>
          <a:prstGeom prst="rect">
            <a:avLst/>
          </a:prstGeom>
        </p:spPr>
      </p:pic>
      <p:sp>
        <p:nvSpPr>
          <p:cNvPr id="5" name="灯片编号占位符 1"/>
          <p:cNvSpPr txBox="1"/>
          <p:nvPr/>
        </p:nvSpPr>
        <p:spPr>
          <a:xfrm>
            <a:off x="11139040" y="6360911"/>
            <a:ext cx="914401"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2C88C01-EF0A-BE49-9F96-21AFAEFD178F}" type="slidenum">
              <a:rPr kumimoji="1" lang="zh-CN" altLang="en-US" sz="2000" b="1">
                <a:latin typeface="黑体" panose="02010609060101010101" pitchFamily="49" charset="-122"/>
                <a:ea typeface="黑体" panose="02010609060101010101" pitchFamily="49" charset="-122"/>
                <a:cs typeface="Arial" panose="020B0604020202020204" pitchFamily="34" charset="0"/>
              </a:rPr>
              <a:t>15</a:t>
            </a:fld>
            <a:endParaRPr kumimoji="1" lang="zh-CN" altLang="en-US" sz="2000" b="1" dirty="0">
              <a:latin typeface="黑体" panose="02010609060101010101" pitchFamily="49" charset="-122"/>
              <a:ea typeface="黑体" panose="02010609060101010101" pitchFamily="49" charset="-122"/>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30680" y="224790"/>
            <a:ext cx="8931275" cy="911860"/>
          </a:xfrm>
        </p:spPr>
        <p:txBody>
          <a:bodyPr>
            <a:normAutofit/>
          </a:bodyPr>
          <a:lstStyle/>
          <a:p>
            <a:pPr algn="ctr"/>
            <a:r>
              <a:rPr lang="zh-CN" altLang="en-US" sz="2800" dirty="0">
                <a:latin typeface="微软雅黑" panose="020B0503020204020204" pitchFamily="34" charset="-122"/>
                <a:ea typeface="微软雅黑" panose="020B0503020204020204" pitchFamily="34" charset="-122"/>
              </a:rPr>
              <a:t>动机</a:t>
            </a:r>
          </a:p>
        </p:txBody>
      </p:sp>
      <p:sp>
        <p:nvSpPr>
          <p:cNvPr id="4" name="灯片编号占位符 3"/>
          <p:cNvSpPr>
            <a:spLocks noGrp="1"/>
          </p:cNvSpPr>
          <p:nvPr>
            <p:ph type="sldNum" sz="quarter" idx="12"/>
          </p:nvPr>
        </p:nvSpPr>
        <p:spPr/>
        <p:txBody>
          <a:bodyPr/>
          <a:lstStyle/>
          <a:p>
            <a:fld id="{72C88C01-EF0A-BE49-9F96-21AFAEFD178F}" type="slidenum">
              <a:rPr kumimoji="1" lang="zh-CN" altLang="en-US" smtClean="0"/>
              <a:t>2</a:t>
            </a:fld>
            <a:endParaRPr kumimoji="1" lang="zh-CN" altLang="en-US" sz="2000" dirty="0"/>
          </a:p>
        </p:txBody>
      </p:sp>
      <p:pic>
        <p:nvPicPr>
          <p:cNvPr id="10" name="图片 9">
            <a:extLst>
              <a:ext uri="{FF2B5EF4-FFF2-40B4-BE49-F238E27FC236}">
                <a16:creationId xmlns:a16="http://schemas.microsoft.com/office/drawing/2014/main" id="{1E273EA8-C047-5A80-39CD-EB06A5C495BB}"/>
              </a:ext>
            </a:extLst>
          </p:cNvPr>
          <p:cNvPicPr>
            <a:picLocks noChangeAspect="1"/>
          </p:cNvPicPr>
          <p:nvPr/>
        </p:nvPicPr>
        <p:blipFill>
          <a:blip r:embed="rId2"/>
          <a:stretch>
            <a:fillRect/>
          </a:stretch>
        </p:blipFill>
        <p:spPr>
          <a:xfrm>
            <a:off x="2996184" y="3650026"/>
            <a:ext cx="2182368" cy="2182368"/>
          </a:xfrm>
          <a:prstGeom prst="rect">
            <a:avLst/>
          </a:prstGeom>
        </p:spPr>
      </p:pic>
      <p:pic>
        <p:nvPicPr>
          <p:cNvPr id="12" name="图片 11">
            <a:extLst>
              <a:ext uri="{FF2B5EF4-FFF2-40B4-BE49-F238E27FC236}">
                <a16:creationId xmlns:a16="http://schemas.microsoft.com/office/drawing/2014/main" id="{04B04EB1-E6B0-3013-54C8-391A7090074B}"/>
              </a:ext>
            </a:extLst>
          </p:cNvPr>
          <p:cNvPicPr>
            <a:picLocks noChangeAspect="1"/>
          </p:cNvPicPr>
          <p:nvPr/>
        </p:nvPicPr>
        <p:blipFill>
          <a:blip r:embed="rId3"/>
          <a:stretch>
            <a:fillRect/>
          </a:stretch>
        </p:blipFill>
        <p:spPr>
          <a:xfrm>
            <a:off x="755904" y="3650026"/>
            <a:ext cx="2182368" cy="2182368"/>
          </a:xfrm>
          <a:prstGeom prst="rect">
            <a:avLst/>
          </a:prstGeom>
        </p:spPr>
      </p:pic>
      <p:pic>
        <p:nvPicPr>
          <p:cNvPr id="16" name="图片 15">
            <a:extLst>
              <a:ext uri="{FF2B5EF4-FFF2-40B4-BE49-F238E27FC236}">
                <a16:creationId xmlns:a16="http://schemas.microsoft.com/office/drawing/2014/main" id="{F21A0AB1-EFAD-225B-5399-174A5D71FD43}"/>
              </a:ext>
            </a:extLst>
          </p:cNvPr>
          <p:cNvPicPr>
            <a:picLocks noChangeAspect="1"/>
          </p:cNvPicPr>
          <p:nvPr/>
        </p:nvPicPr>
        <p:blipFill>
          <a:blip r:embed="rId4"/>
          <a:stretch>
            <a:fillRect/>
          </a:stretch>
        </p:blipFill>
        <p:spPr>
          <a:xfrm>
            <a:off x="2996184" y="1410461"/>
            <a:ext cx="2182368" cy="2182368"/>
          </a:xfrm>
          <a:prstGeom prst="rect">
            <a:avLst/>
          </a:prstGeom>
        </p:spPr>
      </p:pic>
      <p:pic>
        <p:nvPicPr>
          <p:cNvPr id="18" name="图片 17">
            <a:extLst>
              <a:ext uri="{FF2B5EF4-FFF2-40B4-BE49-F238E27FC236}">
                <a16:creationId xmlns:a16="http://schemas.microsoft.com/office/drawing/2014/main" id="{3FAC4096-3D41-44F6-2C7F-F151FA16ACD8}"/>
              </a:ext>
            </a:extLst>
          </p:cNvPr>
          <p:cNvPicPr>
            <a:picLocks noChangeAspect="1"/>
          </p:cNvPicPr>
          <p:nvPr/>
        </p:nvPicPr>
        <p:blipFill rotWithShape="1">
          <a:blip r:embed="rId5"/>
          <a:srcRect t="38051" r="35752"/>
          <a:stretch/>
        </p:blipFill>
        <p:spPr>
          <a:xfrm>
            <a:off x="754739" y="1422653"/>
            <a:ext cx="2183533" cy="2157397"/>
          </a:xfrm>
          <a:prstGeom prst="rect">
            <a:avLst/>
          </a:prstGeom>
        </p:spPr>
      </p:pic>
      <p:sp>
        <p:nvSpPr>
          <p:cNvPr id="19" name="文本框 18">
            <a:extLst>
              <a:ext uri="{FF2B5EF4-FFF2-40B4-BE49-F238E27FC236}">
                <a16:creationId xmlns:a16="http://schemas.microsoft.com/office/drawing/2014/main" id="{2EC08003-15E8-E536-0FB6-4D6984D03B9A}"/>
              </a:ext>
            </a:extLst>
          </p:cNvPr>
          <p:cNvSpPr txBox="1"/>
          <p:nvPr/>
        </p:nvSpPr>
        <p:spPr>
          <a:xfrm>
            <a:off x="6096000" y="2038340"/>
            <a:ext cx="4718304" cy="3416320"/>
          </a:xfrm>
          <a:prstGeom prst="rect">
            <a:avLst/>
          </a:prstGeom>
          <a:noFill/>
        </p:spPr>
        <p:txBody>
          <a:bodyPr wrap="square" rtlCol="0">
            <a:spAutoFit/>
          </a:bodyPr>
          <a:lstStyle/>
          <a:p>
            <a:r>
              <a:rPr lang="zh-CN" altLang="en-US" sz="2400" b="1" dirty="0"/>
              <a:t>遥感图像的特点</a:t>
            </a:r>
            <a:endParaRPr lang="en-US" altLang="zh-CN" sz="2400" b="1" dirty="0"/>
          </a:p>
          <a:p>
            <a:endParaRPr lang="en-US" altLang="zh-CN" sz="2400" b="1" dirty="0"/>
          </a:p>
          <a:p>
            <a:pPr marL="342900" indent="-342900">
              <a:buAutoNum type="arabicPeriod"/>
            </a:pPr>
            <a:r>
              <a:rPr lang="zh-CN" altLang="en-US" sz="2400" dirty="0"/>
              <a:t>背景复杂</a:t>
            </a:r>
            <a:endParaRPr lang="en-US" altLang="zh-CN" sz="2400" dirty="0"/>
          </a:p>
          <a:p>
            <a:pPr marL="342900" indent="-342900">
              <a:buAutoNum type="arabicPeriod"/>
            </a:pPr>
            <a:r>
              <a:rPr lang="zh-CN" altLang="en-US" sz="2400" dirty="0"/>
              <a:t>类内方差大</a:t>
            </a:r>
            <a:endParaRPr lang="en-US" altLang="zh-CN" sz="2400" dirty="0"/>
          </a:p>
          <a:p>
            <a:pPr marL="342900" indent="-342900">
              <a:buAutoNum type="arabicPeriod"/>
            </a:pPr>
            <a:r>
              <a:rPr lang="zh-CN" altLang="en-US" sz="2400" dirty="0"/>
              <a:t>地物具有内在空间相关性</a:t>
            </a:r>
            <a:endParaRPr lang="en-US" altLang="zh-CN" sz="2400" dirty="0"/>
          </a:p>
          <a:p>
            <a:pPr marL="800100" lvl="1" indent="-342900">
              <a:buAutoNum type="arabicPeriod"/>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不同场景下地物之间</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存在</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不同的成对关系</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buAutoNum type="arabicPeriod"/>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距离相近的像素通常表现出较高的相关性</a:t>
            </a:r>
            <a:endParaRPr lang="en-US" altLang="zh-CN" sz="2400" dirty="0"/>
          </a:p>
          <a:p>
            <a:endParaRPr lang="zh-CN" alt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1211335" y="6401433"/>
            <a:ext cx="914401" cy="365125"/>
          </a:xfrm>
        </p:spPr>
        <p:txBody>
          <a:bodyPr/>
          <a:lstStyle/>
          <a:p>
            <a:fld id="{72C88C01-EF0A-BE49-9F96-21AFAEFD178F}" type="slidenum">
              <a:rPr kumimoji="1" lang="zh-CN" altLang="en-US" smtClean="0"/>
              <a:t>3</a:t>
            </a:fld>
            <a:endParaRPr kumimoji="1" lang="zh-CN" altLang="en-US" sz="2000" dirty="0"/>
          </a:p>
        </p:txBody>
      </p:sp>
      <p:sp>
        <p:nvSpPr>
          <p:cNvPr id="12" name="文本框 11"/>
          <p:cNvSpPr txBox="1"/>
          <p:nvPr/>
        </p:nvSpPr>
        <p:spPr>
          <a:xfrm>
            <a:off x="4853305" y="269240"/>
            <a:ext cx="2485390" cy="523220"/>
          </a:xfrm>
          <a:prstGeom prst="rect">
            <a:avLst/>
          </a:prstGeom>
          <a:noFill/>
        </p:spPr>
        <p:txBody>
          <a:bodyPr wrap="square" rtlCol="0">
            <a:spAutoFit/>
          </a:bodyPr>
          <a:lstStyle/>
          <a:p>
            <a:pPr algn="ctr"/>
            <a:r>
              <a:rPr kumimoji="1" lang="zh-CN" altLang="en-US" sz="2800" b="1" dirty="0">
                <a:latin typeface="微软雅黑" panose="020B0503020204020204" pitchFamily="34" charset="-122"/>
                <a:ea typeface="微软雅黑" panose="020B0503020204020204" pitchFamily="34" charset="-122"/>
              </a:rPr>
              <a:t>总体框架</a:t>
            </a:r>
          </a:p>
        </p:txBody>
      </p:sp>
      <p:pic>
        <p:nvPicPr>
          <p:cNvPr id="74" name="图形 7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0750" y="214630"/>
            <a:ext cx="2080260" cy="576580"/>
          </a:xfrm>
          <a:prstGeom prst="rect">
            <a:avLst/>
          </a:prstGeom>
        </p:spPr>
      </p:pic>
      <p:pic>
        <p:nvPicPr>
          <p:cNvPr id="5" name="图片 4">
            <a:extLst>
              <a:ext uri="{FF2B5EF4-FFF2-40B4-BE49-F238E27FC236}">
                <a16:creationId xmlns:a16="http://schemas.microsoft.com/office/drawing/2014/main" id="{D26859A4-3703-5327-EC82-45359932071C}"/>
              </a:ext>
            </a:extLst>
          </p:cNvPr>
          <p:cNvPicPr>
            <a:picLocks noChangeAspect="1"/>
          </p:cNvPicPr>
          <p:nvPr/>
        </p:nvPicPr>
        <p:blipFill>
          <a:blip r:embed="rId5"/>
          <a:stretch>
            <a:fillRect/>
          </a:stretch>
        </p:blipFill>
        <p:spPr>
          <a:xfrm>
            <a:off x="1309019" y="1096663"/>
            <a:ext cx="9573961" cy="3372321"/>
          </a:xfrm>
          <a:prstGeom prst="rect">
            <a:avLst/>
          </a:prstGeom>
        </p:spPr>
      </p:pic>
      <p:sp>
        <p:nvSpPr>
          <p:cNvPr id="6" name="文本框 5">
            <a:extLst>
              <a:ext uri="{FF2B5EF4-FFF2-40B4-BE49-F238E27FC236}">
                <a16:creationId xmlns:a16="http://schemas.microsoft.com/office/drawing/2014/main" id="{F6ECCEDA-C802-9EC8-F10A-B625F943FFED}"/>
              </a:ext>
            </a:extLst>
          </p:cNvPr>
          <p:cNvSpPr txBox="1"/>
          <p:nvPr/>
        </p:nvSpPr>
        <p:spPr>
          <a:xfrm>
            <a:off x="1999487" y="4511854"/>
            <a:ext cx="9504455" cy="1569660"/>
          </a:xfrm>
          <a:prstGeom prst="rect">
            <a:avLst/>
          </a:prstGeom>
          <a:noFill/>
        </p:spPr>
        <p:txBody>
          <a:bodyPr wrap="square" rtlCol="0">
            <a:spAutoFit/>
          </a:bodyPr>
          <a:lstStyle/>
          <a:p>
            <a:pPr marL="342900" indent="-342900">
              <a:buAutoNum type="arabicPeriod"/>
            </a:pPr>
            <a:r>
              <a:rPr lang="en-US" altLang="zh-CN" sz="2400" dirty="0"/>
              <a:t>CCG</a:t>
            </a:r>
            <a:r>
              <a:rPr lang="zh-CN" altLang="en-US" sz="2400" dirty="0"/>
              <a:t>：分别生成局部类中心和全局类中心；</a:t>
            </a:r>
            <a:endParaRPr lang="en-US" altLang="zh-CN" sz="2400" dirty="0"/>
          </a:p>
          <a:p>
            <a:pPr marL="342900" indent="-342900">
              <a:buAutoNum type="arabicPeriod"/>
            </a:pPr>
            <a:r>
              <a:rPr lang="en-US" altLang="zh-CN" sz="2400" dirty="0"/>
              <a:t>SSA</a:t>
            </a:r>
            <a:r>
              <a:rPr lang="zh-CN" altLang="en-US" sz="2400" dirty="0"/>
              <a:t>：在注意力模块中嵌入场景感知以利用遥感图像中存在的内在空间相关性，同时用局部类中心来间接关联全局类中心以解决类内方差大的问题。</a:t>
            </a:r>
            <a:endParaRPr lang="en-US" altLang="zh-CN" sz="2400" dirty="0"/>
          </a:p>
        </p:txBody>
      </p:sp>
    </p:spTree>
    <p:extLst>
      <p:ext uri="{BB962C8B-B14F-4D97-AF65-F5344CB8AC3E}">
        <p14:creationId xmlns:p14="http://schemas.microsoft.com/office/powerpoint/2010/main" val="2997770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1211335" y="6401433"/>
            <a:ext cx="914401" cy="365125"/>
          </a:xfrm>
        </p:spPr>
        <p:txBody>
          <a:bodyPr/>
          <a:lstStyle/>
          <a:p>
            <a:fld id="{72C88C01-EF0A-BE49-9F96-21AFAEFD178F}" type="slidenum">
              <a:rPr kumimoji="1" lang="zh-CN" altLang="en-US" smtClean="0"/>
              <a:t>4</a:t>
            </a:fld>
            <a:endParaRPr kumimoji="1" lang="zh-CN" altLang="en-US" sz="2000" dirty="0"/>
          </a:p>
        </p:txBody>
      </p:sp>
      <p:sp>
        <p:nvSpPr>
          <p:cNvPr id="12" name="文本框 11"/>
          <p:cNvSpPr txBox="1"/>
          <p:nvPr/>
        </p:nvSpPr>
        <p:spPr>
          <a:xfrm>
            <a:off x="4853305" y="269240"/>
            <a:ext cx="2485390" cy="521970"/>
          </a:xfrm>
          <a:prstGeom prst="rect">
            <a:avLst/>
          </a:prstGeom>
          <a:noFill/>
        </p:spPr>
        <p:txBody>
          <a:bodyPr wrap="square" rtlCol="0">
            <a:spAutoFit/>
          </a:bodyPr>
          <a:lstStyle/>
          <a:p>
            <a:pPr algn="ctr"/>
            <a:r>
              <a:rPr kumimoji="1" lang="en-US" altLang="zh-CN" sz="2800" b="1" dirty="0">
                <a:latin typeface="微软雅黑" panose="020B0503020204020204" pitchFamily="34" charset="-122"/>
                <a:ea typeface="微软雅黑" panose="020B0503020204020204" pitchFamily="34" charset="-122"/>
              </a:rPr>
              <a:t>CCG</a:t>
            </a:r>
            <a:endParaRPr kumimoji="1" lang="zh-CN" altLang="en-US" sz="2800" b="1" dirty="0">
              <a:latin typeface="微软雅黑" panose="020B0503020204020204" pitchFamily="34" charset="-122"/>
              <a:ea typeface="微软雅黑" panose="020B0503020204020204" pitchFamily="34" charset="-122"/>
            </a:endParaRPr>
          </a:p>
        </p:txBody>
      </p:sp>
      <p:pic>
        <p:nvPicPr>
          <p:cNvPr id="74" name="图形 7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0750" y="214630"/>
            <a:ext cx="2080260" cy="576580"/>
          </a:xfrm>
          <a:prstGeom prst="rect">
            <a:avLst/>
          </a:prstGeom>
        </p:spPr>
      </p:pic>
      <p:sp>
        <p:nvSpPr>
          <p:cNvPr id="4" name="文本框 3">
            <a:extLst>
              <a:ext uri="{FF2B5EF4-FFF2-40B4-BE49-F238E27FC236}">
                <a16:creationId xmlns:a16="http://schemas.microsoft.com/office/drawing/2014/main" id="{731711C2-1D1D-EDA5-2F3E-25E065C0D69C}"/>
              </a:ext>
            </a:extLst>
          </p:cNvPr>
          <p:cNvSpPr txBox="1"/>
          <p:nvPr/>
        </p:nvSpPr>
        <p:spPr>
          <a:xfrm>
            <a:off x="853440" y="1316483"/>
            <a:ext cx="10546080" cy="830997"/>
          </a:xfrm>
          <a:prstGeom prst="rect">
            <a:avLst/>
          </a:prstGeom>
          <a:noFill/>
        </p:spPr>
        <p:txBody>
          <a:bodyPr wrap="square" rtlCol="0">
            <a:spAutoFit/>
          </a:bodyPr>
          <a:lstStyle/>
          <a:p>
            <a:pPr marL="342900" indent="-342900">
              <a:buAutoNum type="arabicPeriod"/>
            </a:pPr>
            <a:r>
              <a:rPr lang="zh-CN" altLang="en-US" sz="2400" dirty="0"/>
              <a:t>背景复杂</a:t>
            </a:r>
            <a:r>
              <a:rPr lang="en-US" altLang="zh-CN" sz="2400" dirty="0">
                <a:sym typeface="Wingdings" panose="05000000000000000000" pitchFamily="2" charset="2"/>
              </a:rPr>
              <a:t></a:t>
            </a:r>
            <a:r>
              <a:rPr lang="zh-CN" altLang="en-US" sz="2400" dirty="0">
                <a:sym typeface="Wingdings" panose="05000000000000000000" pitchFamily="2" charset="2"/>
              </a:rPr>
              <a:t>将存在大量背景噪音的像素的特征表示替换为语义信息更加丰富的</a:t>
            </a:r>
            <a:r>
              <a:rPr lang="zh-CN" altLang="en-US" sz="2400">
                <a:sym typeface="Wingdings" panose="05000000000000000000" pitchFamily="2" charset="2"/>
              </a:rPr>
              <a:t>类表示</a:t>
            </a:r>
            <a:endParaRPr lang="en-US" altLang="zh-CN" sz="2400" dirty="0">
              <a:sym typeface="Wingdings" panose="05000000000000000000" pitchFamily="2" charset="2"/>
            </a:endParaRPr>
          </a:p>
        </p:txBody>
      </p:sp>
      <p:pic>
        <p:nvPicPr>
          <p:cNvPr id="7" name="图片 6">
            <a:extLst>
              <a:ext uri="{FF2B5EF4-FFF2-40B4-BE49-F238E27FC236}">
                <a16:creationId xmlns:a16="http://schemas.microsoft.com/office/drawing/2014/main" id="{6DCCBCBE-13E4-DD72-BAA8-6284E4906023}"/>
              </a:ext>
            </a:extLst>
          </p:cNvPr>
          <p:cNvPicPr>
            <a:picLocks noChangeAspect="1"/>
          </p:cNvPicPr>
          <p:nvPr/>
        </p:nvPicPr>
        <p:blipFill>
          <a:blip r:embed="rId5"/>
          <a:stretch>
            <a:fillRect/>
          </a:stretch>
        </p:blipFill>
        <p:spPr>
          <a:xfrm>
            <a:off x="499872" y="3138941"/>
            <a:ext cx="4772691" cy="2172003"/>
          </a:xfrm>
          <a:prstGeom prst="rect">
            <a:avLst/>
          </a:prstGeom>
        </p:spPr>
      </p:pic>
      <p:pic>
        <p:nvPicPr>
          <p:cNvPr id="21" name="图片 20">
            <a:extLst>
              <a:ext uri="{FF2B5EF4-FFF2-40B4-BE49-F238E27FC236}">
                <a16:creationId xmlns:a16="http://schemas.microsoft.com/office/drawing/2014/main" id="{B7E9CDD8-90C8-3EE0-88D2-B27E667F5EA5}"/>
              </a:ext>
            </a:extLst>
          </p:cNvPr>
          <p:cNvPicPr>
            <a:picLocks noChangeAspect="1"/>
          </p:cNvPicPr>
          <p:nvPr/>
        </p:nvPicPr>
        <p:blipFill>
          <a:blip r:embed="rId6"/>
          <a:stretch>
            <a:fillRect/>
          </a:stretch>
        </p:blipFill>
        <p:spPr>
          <a:xfrm>
            <a:off x="853440" y="5173361"/>
            <a:ext cx="990738" cy="314369"/>
          </a:xfrm>
          <a:prstGeom prst="rect">
            <a:avLst/>
          </a:prstGeom>
        </p:spPr>
      </p:pic>
      <p:pic>
        <p:nvPicPr>
          <p:cNvPr id="23" name="图片 22">
            <a:extLst>
              <a:ext uri="{FF2B5EF4-FFF2-40B4-BE49-F238E27FC236}">
                <a16:creationId xmlns:a16="http://schemas.microsoft.com/office/drawing/2014/main" id="{57D13195-A66B-7C2E-D69C-A09803A3E7CB}"/>
              </a:ext>
            </a:extLst>
          </p:cNvPr>
          <p:cNvPicPr>
            <a:picLocks noChangeAspect="1"/>
          </p:cNvPicPr>
          <p:nvPr/>
        </p:nvPicPr>
        <p:blipFill>
          <a:blip r:embed="rId7"/>
          <a:stretch>
            <a:fillRect/>
          </a:stretch>
        </p:blipFill>
        <p:spPr>
          <a:xfrm>
            <a:off x="853440" y="2986975"/>
            <a:ext cx="952633" cy="304843"/>
          </a:xfrm>
          <a:prstGeom prst="rect">
            <a:avLst/>
          </a:prstGeom>
        </p:spPr>
      </p:pic>
      <p:pic>
        <p:nvPicPr>
          <p:cNvPr id="25" name="图片 24">
            <a:extLst>
              <a:ext uri="{FF2B5EF4-FFF2-40B4-BE49-F238E27FC236}">
                <a16:creationId xmlns:a16="http://schemas.microsoft.com/office/drawing/2014/main" id="{692FDD1E-E8FE-9CAA-AB5F-F196513C69FB}"/>
              </a:ext>
            </a:extLst>
          </p:cNvPr>
          <p:cNvPicPr>
            <a:picLocks noChangeAspect="1"/>
          </p:cNvPicPr>
          <p:nvPr/>
        </p:nvPicPr>
        <p:blipFill>
          <a:blip r:embed="rId8"/>
          <a:stretch>
            <a:fillRect/>
          </a:stretch>
        </p:blipFill>
        <p:spPr>
          <a:xfrm>
            <a:off x="5419404" y="3474082"/>
            <a:ext cx="4772691" cy="528520"/>
          </a:xfrm>
          <a:prstGeom prst="rect">
            <a:avLst/>
          </a:prstGeom>
        </p:spPr>
      </p:pic>
      <p:pic>
        <p:nvPicPr>
          <p:cNvPr id="27" name="图片 26">
            <a:extLst>
              <a:ext uri="{FF2B5EF4-FFF2-40B4-BE49-F238E27FC236}">
                <a16:creationId xmlns:a16="http://schemas.microsoft.com/office/drawing/2014/main" id="{46BFC122-AEF7-4D54-CCD9-BF0F92A1A62B}"/>
              </a:ext>
            </a:extLst>
          </p:cNvPr>
          <p:cNvPicPr>
            <a:picLocks noChangeAspect="1"/>
          </p:cNvPicPr>
          <p:nvPr/>
        </p:nvPicPr>
        <p:blipFill rotWithShape="1">
          <a:blip r:embed="rId9"/>
          <a:srcRect r="2181" b="3086"/>
          <a:stretch/>
        </p:blipFill>
        <p:spPr>
          <a:xfrm>
            <a:off x="5419404" y="4100809"/>
            <a:ext cx="6560028" cy="5285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1211335" y="6401433"/>
            <a:ext cx="914401" cy="365125"/>
          </a:xfrm>
        </p:spPr>
        <p:txBody>
          <a:bodyPr/>
          <a:lstStyle/>
          <a:p>
            <a:fld id="{72C88C01-EF0A-BE49-9F96-21AFAEFD178F}" type="slidenum">
              <a:rPr kumimoji="1" lang="zh-CN" altLang="en-US" smtClean="0"/>
              <a:t>5</a:t>
            </a:fld>
            <a:endParaRPr kumimoji="1" lang="zh-CN" altLang="en-US" sz="2000" dirty="0"/>
          </a:p>
        </p:txBody>
      </p:sp>
      <p:sp>
        <p:nvSpPr>
          <p:cNvPr id="12" name="文本框 11"/>
          <p:cNvSpPr txBox="1"/>
          <p:nvPr/>
        </p:nvSpPr>
        <p:spPr>
          <a:xfrm>
            <a:off x="4853305" y="269240"/>
            <a:ext cx="2485390" cy="521970"/>
          </a:xfrm>
          <a:prstGeom prst="rect">
            <a:avLst/>
          </a:prstGeom>
          <a:noFill/>
        </p:spPr>
        <p:txBody>
          <a:bodyPr wrap="square" rtlCol="0">
            <a:spAutoFit/>
          </a:bodyPr>
          <a:lstStyle/>
          <a:p>
            <a:pPr algn="ctr"/>
            <a:r>
              <a:rPr kumimoji="1" lang="en-US" altLang="zh-CN" sz="2800" b="1" dirty="0">
                <a:latin typeface="微软雅黑" panose="020B0503020204020204" pitchFamily="34" charset="-122"/>
                <a:ea typeface="微软雅黑" panose="020B0503020204020204" pitchFamily="34" charset="-122"/>
              </a:rPr>
              <a:t>SAA</a:t>
            </a:r>
            <a:endParaRPr kumimoji="1" lang="zh-CN" altLang="en-US" sz="2800" b="1" dirty="0">
              <a:latin typeface="微软雅黑" panose="020B0503020204020204" pitchFamily="34" charset="-122"/>
              <a:ea typeface="微软雅黑" panose="020B0503020204020204" pitchFamily="34" charset="-122"/>
            </a:endParaRPr>
          </a:p>
        </p:txBody>
      </p:sp>
      <p:pic>
        <p:nvPicPr>
          <p:cNvPr id="74" name="图形 7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0750" y="214630"/>
            <a:ext cx="2080260" cy="576580"/>
          </a:xfrm>
          <a:prstGeom prst="rect">
            <a:avLst/>
          </a:prstGeom>
        </p:spPr>
      </p:pic>
      <p:pic>
        <p:nvPicPr>
          <p:cNvPr id="5" name="图片 4">
            <a:extLst>
              <a:ext uri="{FF2B5EF4-FFF2-40B4-BE49-F238E27FC236}">
                <a16:creationId xmlns:a16="http://schemas.microsoft.com/office/drawing/2014/main" id="{7E57AD2B-7797-9DC5-2762-C5F3CB947FAD}"/>
              </a:ext>
            </a:extLst>
          </p:cNvPr>
          <p:cNvPicPr>
            <a:picLocks noChangeAspect="1"/>
          </p:cNvPicPr>
          <p:nvPr/>
        </p:nvPicPr>
        <p:blipFill>
          <a:blip r:embed="rId5"/>
          <a:stretch>
            <a:fillRect/>
          </a:stretch>
        </p:blipFill>
        <p:spPr>
          <a:xfrm>
            <a:off x="97537" y="1470446"/>
            <a:ext cx="8171898" cy="3917108"/>
          </a:xfrm>
          <a:prstGeom prst="rect">
            <a:avLst/>
          </a:prstGeom>
        </p:spPr>
      </p:pic>
      <p:sp>
        <p:nvSpPr>
          <p:cNvPr id="4" name="文本框 3">
            <a:extLst>
              <a:ext uri="{FF2B5EF4-FFF2-40B4-BE49-F238E27FC236}">
                <a16:creationId xmlns:a16="http://schemas.microsoft.com/office/drawing/2014/main" id="{731711C2-1D1D-EDA5-2F3E-25E065C0D69C}"/>
              </a:ext>
            </a:extLst>
          </p:cNvPr>
          <p:cNvSpPr txBox="1"/>
          <p:nvPr/>
        </p:nvSpPr>
        <p:spPr>
          <a:xfrm>
            <a:off x="8097857" y="2651199"/>
            <a:ext cx="3996606" cy="2031325"/>
          </a:xfrm>
          <a:prstGeom prst="rect">
            <a:avLst/>
          </a:prstGeom>
          <a:noFill/>
        </p:spPr>
        <p:txBody>
          <a:bodyPr wrap="square" rtlCol="0">
            <a:spAutoFit/>
          </a:bodyPr>
          <a:lstStyle/>
          <a:p>
            <a:pPr marL="342900" indent="-342900">
              <a:buAutoNum type="arabicPeriod"/>
            </a:pPr>
            <a:r>
              <a:rPr lang="zh-CN" altLang="en-US" dirty="0">
                <a:sym typeface="Wingdings" panose="05000000000000000000" pitchFamily="2" charset="2"/>
              </a:rPr>
              <a:t>类内方差大</a:t>
            </a:r>
            <a:r>
              <a:rPr lang="en-US" altLang="zh-CN" dirty="0">
                <a:sym typeface="Wingdings" panose="05000000000000000000" pitchFamily="2" charset="2"/>
              </a:rPr>
              <a:t></a:t>
            </a:r>
            <a:r>
              <a:rPr lang="zh-CN" altLang="en-US" dirty="0">
                <a:sym typeface="Wingdings" panose="05000000000000000000" pitchFamily="2" charset="2"/>
              </a:rPr>
              <a:t>使用局部类中心间接关联全局类中心；</a:t>
            </a:r>
            <a:endParaRPr lang="en-US" altLang="zh-CN" dirty="0">
              <a:sym typeface="Wingdings" panose="05000000000000000000" pitchFamily="2" charset="2"/>
            </a:endParaRPr>
          </a:p>
          <a:p>
            <a:pPr marL="342900" indent="-342900">
              <a:buAutoNum type="arabicPeriod"/>
            </a:pPr>
            <a:r>
              <a:rPr lang="zh-CN" altLang="en-US" dirty="0">
                <a:sym typeface="Wingdings" panose="05000000000000000000" pitchFamily="2" charset="2"/>
              </a:rPr>
              <a:t>不同场景下地物之间存在不同的成对关系</a:t>
            </a:r>
            <a:r>
              <a:rPr lang="en-US" altLang="zh-CN" dirty="0">
                <a:sym typeface="Wingdings" panose="05000000000000000000" pitchFamily="2" charset="2"/>
              </a:rPr>
              <a:t></a:t>
            </a:r>
            <a:r>
              <a:rPr lang="zh-CN" altLang="en-US" dirty="0">
                <a:sym typeface="Wingdings" panose="05000000000000000000" pitchFamily="2" charset="2"/>
              </a:rPr>
              <a:t>嵌入像素所在场景的全局上下文。</a:t>
            </a:r>
            <a:endParaRPr lang="en-US" altLang="zh-CN" dirty="0">
              <a:sym typeface="Wingdings" panose="05000000000000000000" pitchFamily="2" charset="2"/>
            </a:endParaRPr>
          </a:p>
          <a:p>
            <a:pPr marL="342900" indent="-342900">
              <a:buAutoNum type="arabicPeriod"/>
            </a:pPr>
            <a:r>
              <a:rPr lang="zh-CN" altLang="en-US" dirty="0">
                <a:sym typeface="Wingdings" panose="05000000000000000000" pitchFamily="2" charset="2"/>
              </a:rPr>
              <a:t>距离相近的像素通常表现出较高的相关性</a:t>
            </a:r>
            <a:r>
              <a:rPr lang="en-US" altLang="zh-CN" dirty="0">
                <a:sym typeface="Wingdings" panose="05000000000000000000" pitchFamily="2" charset="2"/>
              </a:rPr>
              <a:t></a:t>
            </a:r>
            <a:r>
              <a:rPr lang="zh-CN" altLang="en-US" dirty="0">
                <a:sym typeface="Wingdings" panose="05000000000000000000" pitchFamily="2" charset="2"/>
              </a:rPr>
              <a:t>嵌入相对位置。</a:t>
            </a:r>
          </a:p>
        </p:txBody>
      </p:sp>
    </p:spTree>
    <p:extLst>
      <p:ext uri="{BB962C8B-B14F-4D97-AF65-F5344CB8AC3E}">
        <p14:creationId xmlns:p14="http://schemas.microsoft.com/office/powerpoint/2010/main" val="4193907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1211335" y="6401433"/>
            <a:ext cx="914401" cy="365125"/>
          </a:xfrm>
        </p:spPr>
        <p:txBody>
          <a:bodyPr/>
          <a:lstStyle/>
          <a:p>
            <a:fld id="{72C88C01-EF0A-BE49-9F96-21AFAEFD178F}" type="slidenum">
              <a:rPr kumimoji="1" lang="zh-CN" altLang="en-US" smtClean="0"/>
              <a:t>6</a:t>
            </a:fld>
            <a:endParaRPr kumimoji="1" lang="zh-CN" altLang="en-US" sz="2000" dirty="0"/>
          </a:p>
        </p:txBody>
      </p:sp>
      <p:sp>
        <p:nvSpPr>
          <p:cNvPr id="12" name="文本框 11"/>
          <p:cNvSpPr txBox="1"/>
          <p:nvPr/>
        </p:nvSpPr>
        <p:spPr>
          <a:xfrm>
            <a:off x="4437888" y="269240"/>
            <a:ext cx="2900807" cy="523220"/>
          </a:xfrm>
          <a:prstGeom prst="rect">
            <a:avLst/>
          </a:prstGeom>
          <a:noFill/>
        </p:spPr>
        <p:txBody>
          <a:bodyPr wrap="square" rtlCol="0">
            <a:spAutoFit/>
          </a:bodyPr>
          <a:lstStyle/>
          <a:p>
            <a:pPr algn="ctr"/>
            <a:r>
              <a:rPr kumimoji="1" lang="en-US" altLang="zh-CN" sz="2800" b="1" dirty="0">
                <a:latin typeface="微软雅黑" panose="020B0503020204020204" pitchFamily="34" charset="-122"/>
                <a:ea typeface="微软雅黑" panose="020B0503020204020204" pitchFamily="34" charset="-122"/>
              </a:rPr>
              <a:t>SSA</a:t>
            </a:r>
            <a:endParaRPr kumimoji="1" lang="zh-CN" altLang="en-US" sz="2800" b="1" dirty="0">
              <a:latin typeface="微软雅黑" panose="020B0503020204020204" pitchFamily="34" charset="-122"/>
              <a:ea typeface="微软雅黑" panose="020B0503020204020204" pitchFamily="34" charset="-122"/>
            </a:endParaRPr>
          </a:p>
        </p:txBody>
      </p:sp>
      <p:pic>
        <p:nvPicPr>
          <p:cNvPr id="74" name="图形 7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0750" y="214630"/>
            <a:ext cx="2080260" cy="576580"/>
          </a:xfrm>
          <a:prstGeom prst="rect">
            <a:avLst/>
          </a:prstGeom>
        </p:spPr>
      </p:pic>
      <p:pic>
        <p:nvPicPr>
          <p:cNvPr id="6" name="图片 5">
            <a:extLst>
              <a:ext uri="{FF2B5EF4-FFF2-40B4-BE49-F238E27FC236}">
                <a16:creationId xmlns:a16="http://schemas.microsoft.com/office/drawing/2014/main" id="{35154727-8B48-4771-7492-F201DFB292C8}"/>
              </a:ext>
            </a:extLst>
          </p:cNvPr>
          <p:cNvPicPr>
            <a:picLocks noChangeAspect="1"/>
          </p:cNvPicPr>
          <p:nvPr/>
        </p:nvPicPr>
        <p:blipFill>
          <a:blip r:embed="rId5"/>
          <a:stretch>
            <a:fillRect/>
          </a:stretch>
        </p:blipFill>
        <p:spPr>
          <a:xfrm>
            <a:off x="5888291" y="2971773"/>
            <a:ext cx="5602043" cy="1085141"/>
          </a:xfrm>
          <a:prstGeom prst="rect">
            <a:avLst/>
          </a:prstGeom>
        </p:spPr>
      </p:pic>
      <p:pic>
        <p:nvPicPr>
          <p:cNvPr id="8" name="图片 7">
            <a:extLst>
              <a:ext uri="{FF2B5EF4-FFF2-40B4-BE49-F238E27FC236}">
                <a16:creationId xmlns:a16="http://schemas.microsoft.com/office/drawing/2014/main" id="{40E7F036-420E-EF07-C824-A176C354F141}"/>
              </a:ext>
            </a:extLst>
          </p:cNvPr>
          <p:cNvPicPr>
            <a:picLocks noChangeAspect="1"/>
          </p:cNvPicPr>
          <p:nvPr/>
        </p:nvPicPr>
        <p:blipFill>
          <a:blip r:embed="rId6"/>
          <a:stretch>
            <a:fillRect/>
          </a:stretch>
        </p:blipFill>
        <p:spPr>
          <a:xfrm>
            <a:off x="701666" y="1117794"/>
            <a:ext cx="5371061" cy="4793098"/>
          </a:xfrm>
          <a:prstGeom prst="rect">
            <a:avLst/>
          </a:prstGeom>
        </p:spPr>
      </p:pic>
      <p:sp>
        <p:nvSpPr>
          <p:cNvPr id="10" name="文本框 9">
            <a:extLst>
              <a:ext uri="{FF2B5EF4-FFF2-40B4-BE49-F238E27FC236}">
                <a16:creationId xmlns:a16="http://schemas.microsoft.com/office/drawing/2014/main" id="{FCE5CD1C-8865-0091-2DB0-28B1990B41F0}"/>
              </a:ext>
            </a:extLst>
          </p:cNvPr>
          <p:cNvSpPr txBox="1"/>
          <p:nvPr/>
        </p:nvSpPr>
        <p:spPr>
          <a:xfrm>
            <a:off x="6254496" y="2017069"/>
            <a:ext cx="4352544" cy="646331"/>
          </a:xfrm>
          <a:prstGeom prst="rect">
            <a:avLst/>
          </a:prstGeom>
          <a:noFill/>
        </p:spPr>
        <p:txBody>
          <a:bodyPr wrap="square">
            <a:spAutoFit/>
          </a:bodyPr>
          <a:lstStyle/>
          <a:p>
            <a:r>
              <a:rPr lang="zh-CN" altLang="en-US" dirty="0">
                <a:sym typeface="Wingdings" panose="05000000000000000000" pitchFamily="2" charset="2"/>
              </a:rPr>
              <a:t>不同场景下地物之间存在不同的成对关系</a:t>
            </a:r>
            <a:r>
              <a:rPr lang="en-US" altLang="zh-CN" dirty="0">
                <a:sym typeface="Wingdings" panose="05000000000000000000" pitchFamily="2" charset="2"/>
              </a:rPr>
              <a:t></a:t>
            </a:r>
            <a:r>
              <a:rPr lang="zh-CN" altLang="en-US" dirty="0">
                <a:sym typeface="Wingdings" panose="05000000000000000000" pitchFamily="2" charset="2"/>
              </a:rPr>
              <a:t>嵌入像素所在场景的全局上下文。</a:t>
            </a:r>
            <a:endParaRPr lang="en-US" altLang="zh-CN" dirty="0">
              <a:sym typeface="Wingdings" panose="05000000000000000000" pitchFamily="2" charset="2"/>
            </a:endParaRPr>
          </a:p>
        </p:txBody>
      </p:sp>
    </p:spTree>
    <p:extLst>
      <p:ext uri="{BB962C8B-B14F-4D97-AF65-F5344CB8AC3E}">
        <p14:creationId xmlns:p14="http://schemas.microsoft.com/office/powerpoint/2010/main" val="2167155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1211335" y="6401433"/>
            <a:ext cx="914401" cy="365125"/>
          </a:xfrm>
        </p:spPr>
        <p:txBody>
          <a:bodyPr/>
          <a:lstStyle/>
          <a:p>
            <a:fld id="{72C88C01-EF0A-BE49-9F96-21AFAEFD178F}" type="slidenum">
              <a:rPr kumimoji="1" lang="zh-CN" altLang="en-US" smtClean="0"/>
              <a:t>7</a:t>
            </a:fld>
            <a:endParaRPr kumimoji="1" lang="zh-CN" altLang="en-US" sz="2000" dirty="0"/>
          </a:p>
        </p:txBody>
      </p:sp>
      <p:sp>
        <p:nvSpPr>
          <p:cNvPr id="12" name="文本框 11"/>
          <p:cNvSpPr txBox="1"/>
          <p:nvPr/>
        </p:nvSpPr>
        <p:spPr>
          <a:xfrm>
            <a:off x="4437888" y="269240"/>
            <a:ext cx="2900807" cy="523220"/>
          </a:xfrm>
          <a:prstGeom prst="rect">
            <a:avLst/>
          </a:prstGeom>
          <a:noFill/>
        </p:spPr>
        <p:txBody>
          <a:bodyPr wrap="square" rtlCol="0">
            <a:spAutoFit/>
          </a:bodyPr>
          <a:lstStyle/>
          <a:p>
            <a:pPr algn="ctr"/>
            <a:r>
              <a:rPr kumimoji="1" lang="en-US" altLang="zh-CN" sz="2800" b="1" dirty="0">
                <a:latin typeface="微软雅黑" panose="020B0503020204020204" pitchFamily="34" charset="-122"/>
                <a:ea typeface="微软雅黑" panose="020B0503020204020204" pitchFamily="34" charset="-122"/>
              </a:rPr>
              <a:t>SSA</a:t>
            </a:r>
            <a:endParaRPr kumimoji="1" lang="zh-CN" altLang="en-US" sz="2800" b="1" dirty="0">
              <a:latin typeface="微软雅黑" panose="020B0503020204020204" pitchFamily="34" charset="-122"/>
              <a:ea typeface="微软雅黑" panose="020B0503020204020204" pitchFamily="34" charset="-122"/>
            </a:endParaRPr>
          </a:p>
        </p:txBody>
      </p:sp>
      <p:pic>
        <p:nvPicPr>
          <p:cNvPr id="74" name="图形 7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0750" y="214630"/>
            <a:ext cx="2080260" cy="576580"/>
          </a:xfrm>
          <a:prstGeom prst="rect">
            <a:avLst/>
          </a:prstGeom>
        </p:spPr>
      </p:pic>
      <p:pic>
        <p:nvPicPr>
          <p:cNvPr id="8" name="图片 7">
            <a:extLst>
              <a:ext uri="{FF2B5EF4-FFF2-40B4-BE49-F238E27FC236}">
                <a16:creationId xmlns:a16="http://schemas.microsoft.com/office/drawing/2014/main" id="{40E7F036-420E-EF07-C824-A176C354F141}"/>
              </a:ext>
            </a:extLst>
          </p:cNvPr>
          <p:cNvPicPr>
            <a:picLocks noChangeAspect="1"/>
          </p:cNvPicPr>
          <p:nvPr/>
        </p:nvPicPr>
        <p:blipFill>
          <a:blip r:embed="rId5"/>
          <a:stretch>
            <a:fillRect/>
          </a:stretch>
        </p:blipFill>
        <p:spPr>
          <a:xfrm>
            <a:off x="701666" y="1117794"/>
            <a:ext cx="5371061" cy="4793098"/>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70FD80E6-B017-79B8-CBD1-60FC1FF172FE}"/>
                  </a:ext>
                </a:extLst>
              </p:cNvPr>
              <p:cNvSpPr txBox="1"/>
              <p:nvPr/>
            </p:nvSpPr>
            <p:spPr>
              <a:xfrm>
                <a:off x="6072727" y="2061926"/>
                <a:ext cx="5961888" cy="3696525"/>
              </a:xfrm>
              <a:prstGeom prst="rect">
                <a:avLst/>
              </a:prstGeom>
              <a:noFill/>
            </p:spPr>
            <p:txBody>
              <a:bodyPr wrap="square" rtlCol="0">
                <a:spAutoFit/>
              </a:bodyPr>
              <a:lstStyle/>
              <a:p>
                <a:r>
                  <a:rPr lang="zh-CN" altLang="en-US" sz="2000" dirty="0">
                    <a:sym typeface="Wingdings" panose="05000000000000000000" pitchFamily="2" charset="2"/>
                  </a:rPr>
                  <a:t>距离相近的像素通常表现出较高的相关性</a:t>
                </a:r>
                <a:r>
                  <a:rPr lang="en-US" altLang="zh-CN" sz="2000" dirty="0">
                    <a:sym typeface="Wingdings" panose="05000000000000000000" pitchFamily="2" charset="2"/>
                  </a:rPr>
                  <a:t></a:t>
                </a:r>
                <a:r>
                  <a:rPr lang="zh-CN" altLang="en-US" sz="2000" dirty="0">
                    <a:sym typeface="Wingdings" panose="05000000000000000000" pitchFamily="2" charset="2"/>
                  </a:rPr>
                  <a:t>嵌入相对位置。</a:t>
                </a:r>
                <a:endParaRPr lang="en-US" altLang="zh-CN" sz="2000" dirty="0">
                  <a:sym typeface="Wingdings" panose="05000000000000000000" pitchFamily="2" charset="2"/>
                </a:endParaRPr>
              </a:p>
              <a:p>
                <a:endParaRPr lang="en-US" altLang="zh-CN" sz="2000" dirty="0"/>
              </a:p>
              <a:p>
                <a:r>
                  <a:rPr lang="zh-CN" altLang="en-US" sz="2000" dirty="0"/>
                  <a:t>对于像素</a:t>
                </a:r>
                <a14:m>
                  <m:oMath xmlns:m="http://schemas.openxmlformats.org/officeDocument/2006/math">
                    <m:r>
                      <a:rPr lang="en-US" altLang="zh-CN" sz="2000" i="1" dirty="0">
                        <a:latin typeface="Cambria Math" panose="02040503050406030204" pitchFamily="18" charset="0"/>
                      </a:rPr>
                      <m:t>𝑖</m:t>
                    </m:r>
                  </m:oMath>
                </a14:m>
                <a:r>
                  <a:rPr lang="zh-CN" altLang="en-US" sz="2000" dirty="0"/>
                  <a:t>，其和像素</a:t>
                </a:r>
                <a14:m>
                  <m:oMath xmlns:m="http://schemas.openxmlformats.org/officeDocument/2006/math">
                    <m:r>
                      <a:rPr lang="en-US" altLang="zh-CN" sz="2000" b="0" i="1" dirty="0" smtClean="0">
                        <a:latin typeface="Cambria Math" panose="02040503050406030204" pitchFamily="18" charset="0"/>
                      </a:rPr>
                      <m:t>𝑗</m:t>
                    </m:r>
                    <m:r>
                      <a:rPr lang="zh-CN" altLang="en-US" sz="2000" i="1" dirty="0">
                        <a:latin typeface="Cambria Math" panose="02040503050406030204" pitchFamily="18" charset="0"/>
                      </a:rPr>
                      <m:t>之间</m:t>
                    </m:r>
                  </m:oMath>
                </a14:m>
                <a:r>
                  <a:rPr lang="zh-CN" altLang="en-US" sz="2000" dirty="0"/>
                  <a:t>的相对位置编码为：</a:t>
                </a:r>
                <a:endParaRPr lang="en-US" altLang="zh-CN" sz="2000" dirty="0"/>
              </a:p>
              <a:p>
                <a:r>
                  <a:rPr lang="en-US" altLang="zh-CN" sz="2000" dirty="0"/>
                  <a:t>						</a:t>
                </a:r>
                <a:r>
                  <a:rPr lang="zh-CN" altLang="zh-CN" sz="2000" dirty="0">
                    <a:solidFill>
                      <a:srgbClr val="000000"/>
                    </a:solidFill>
                    <a:effectLst/>
                    <a:ea typeface="Cambria Math" panose="02040503050406030204" pitchFamily="18" charset="0"/>
                  </a:rPr>
                  <a:t> </a:t>
                </a:r>
                <a14:m>
                  <m:oMath xmlns:m="http://schemas.openxmlformats.org/officeDocument/2006/math">
                    <m:sSub>
                      <m:sSubPr>
                        <m:ctrlPr>
                          <a:rPr lang="zh-CN" altLang="zh-CN" sz="2000" i="1">
                            <a:solidFill>
                              <a:srgbClr val="000000"/>
                            </a:solidFill>
                            <a:effectLst/>
                            <a:latin typeface="Cambria Math" panose="02040503050406030204" pitchFamily="18" charset="0"/>
                            <a:ea typeface="Cambria Math" panose="02040503050406030204" pitchFamily="18" charset="0"/>
                          </a:rPr>
                        </m:ctrlPr>
                      </m:sSubPr>
                      <m:e>
                        <m:r>
                          <m:rPr>
                            <m:sty m:val="p"/>
                          </m:rPr>
                          <a:rPr lang="en-US" altLang="zh-CN" sz="1800"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r</m:t>
                        </m:r>
                      </m:e>
                      <m: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𝑖𝑗</m:t>
                        </m:r>
                      </m:sub>
                    </m:sSub>
                    <m:r>
                      <a:rPr lang="en-US" altLang="zh-CN" sz="1800"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𝑃</m:t>
                        </m:r>
                      </m:e>
                      <m:sub>
                        <m:sSup>
                          <m:sSupPr>
                            <m:ctrlPr>
                              <a:rPr lang="zh-CN" altLang="zh-CN" sz="2000" i="1">
                                <a:solidFill>
                                  <a:srgbClr val="000000"/>
                                </a:solidFill>
                                <a:effectLst/>
                                <a:latin typeface="Cambria Math" panose="02040503050406030204" pitchFamily="18" charset="0"/>
                                <a:ea typeface="Cambria Math" panose="02040503050406030204" pitchFamily="18" charset="0"/>
                              </a:rPr>
                            </m:ctrlPr>
                          </m:sSup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𝐼</m:t>
                            </m:r>
                          </m:e>
                          <m:sup>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𝑥</m:t>
                            </m:r>
                          </m:sup>
                        </m:sSup>
                        <m:d>
                          <m:dPr>
                            <m:ctrlPr>
                              <a:rPr lang="zh-CN" altLang="zh-CN" sz="2000" i="1">
                                <a:solidFill>
                                  <a:srgbClr val="000000"/>
                                </a:solidFill>
                                <a:effectLst/>
                                <a:latin typeface="Cambria Math" panose="02040503050406030204" pitchFamily="18" charset="0"/>
                                <a:ea typeface="Cambria Math" panose="02040503050406030204" pitchFamily="18" charset="0"/>
                              </a:rPr>
                            </m:ctrlPr>
                          </m:d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𝑗</m:t>
                            </m:r>
                          </m:e>
                        </m:d>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000" i="1">
                                <a:solidFill>
                                  <a:srgbClr val="000000"/>
                                </a:solidFill>
                                <a:effectLst/>
                                <a:latin typeface="Cambria Math" panose="02040503050406030204" pitchFamily="18" charset="0"/>
                                <a:ea typeface="Cambria Math" panose="02040503050406030204" pitchFamily="18" charset="0"/>
                              </a:rPr>
                            </m:ctrlPr>
                          </m:sSup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𝐼</m:t>
                            </m:r>
                          </m:e>
                          <m:sup>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𝑦</m:t>
                            </m:r>
                          </m:sup>
                        </m:sSup>
                        <m:d>
                          <m:dPr>
                            <m:ctrlPr>
                              <a:rPr lang="zh-CN" altLang="zh-CN" sz="2000" i="1">
                                <a:solidFill>
                                  <a:srgbClr val="000000"/>
                                </a:solidFill>
                                <a:effectLst/>
                                <a:latin typeface="Cambria Math" panose="02040503050406030204" pitchFamily="18" charset="0"/>
                                <a:ea typeface="Cambria Math" panose="02040503050406030204" pitchFamily="18" charset="0"/>
                              </a:rPr>
                            </m:ctrlPr>
                          </m:d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𝑗</m:t>
                            </m:r>
                          </m:e>
                        </m:d>
                      </m:sub>
                    </m:sSub>
                  </m:oMath>
                </a14:m>
                <a:endParaRPr lang="en-US" altLang="zh-CN" sz="2000" dirty="0"/>
              </a:p>
              <a:p>
                <a:r>
                  <a:rPr lang="zh-CN" altLang="en-US" sz="2000" dirty="0"/>
                  <a:t>位置编码桶</a:t>
                </a:r>
                <a14:m>
                  <m:oMath xmlns:m="http://schemas.openxmlformats.org/officeDocument/2006/math">
                    <m:r>
                      <a:rPr lang="en-US" altLang="zh-CN" sz="2000" i="1" dirty="0" smtClean="0">
                        <a:latin typeface="Cambria Math" panose="02040503050406030204" pitchFamily="18" charset="0"/>
                      </a:rPr>
                      <m:t>𝑃</m:t>
                    </m:r>
                  </m:oMath>
                </a14:m>
                <a:r>
                  <a:rPr lang="zh-CN" altLang="en-US" sz="2000" dirty="0"/>
                  <a:t>的维度为</a:t>
                </a:r>
                <a14:m>
                  <m:oMath xmlns:m="http://schemas.openxmlformats.org/officeDocument/2006/math">
                    <m:d>
                      <m:dPr>
                        <m:ctrlPr>
                          <a:rPr lang="zh-CN" altLang="zh-CN" sz="2000" i="1" smtClean="0">
                            <a:solidFill>
                              <a:srgbClr val="000000"/>
                            </a:solidFill>
                            <a:effectLst/>
                            <a:latin typeface="Cambria Math" panose="02040503050406030204" pitchFamily="18" charset="0"/>
                            <a:ea typeface="Cambria Math" panose="02040503050406030204" pitchFamily="18" charset="0"/>
                          </a:rPr>
                        </m:ctrlPr>
                      </m:d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𝜉</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+1)×(2</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𝜉</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𝐶</m:t>
                        </m:r>
                      </m:e>
                    </m:d>
                  </m:oMath>
                </a14:m>
                <a:endParaRPr lang="en-US" altLang="zh-CN" sz="1800" kern="100" dirty="0">
                  <a:solidFill>
                    <a:srgbClr val="000000"/>
                  </a:solidFill>
                  <a:effectLst/>
                  <a:ea typeface="宋体" panose="02010600030101010101" pitchFamily="2" charset="-122"/>
                  <a:cs typeface="Times New Roman" panose="02020603050405020304" pitchFamily="18" charset="0"/>
                </a:endParaRPr>
              </a:p>
              <a:p>
                <a:r>
                  <a:rPr lang="zh-CN" altLang="en-US" sz="2000" dirty="0"/>
                  <a:t>使用了裁剪函数</a:t>
                </a:r>
                <a14:m>
                  <m:oMath xmlns:m="http://schemas.openxmlformats.org/officeDocument/2006/math">
                    <m:r>
                      <a:rPr lang="en-US" altLang="zh-CN" sz="1800" i="1" kern="1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𝑔</m:t>
                    </m:r>
                    <m:d>
                      <m:dPr>
                        <m:ctrlPr>
                          <a:rPr lang="zh-CN" altLang="zh-CN" sz="2000" i="1">
                            <a:solidFill>
                              <a:srgbClr val="000000"/>
                            </a:solidFill>
                            <a:effectLst/>
                            <a:latin typeface="Cambria Math" panose="02040503050406030204" pitchFamily="18" charset="0"/>
                            <a:ea typeface="Cambria Math" panose="02040503050406030204" pitchFamily="18" charset="0"/>
                          </a:rPr>
                        </m:ctrlPr>
                      </m:d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𝑥</m:t>
                        </m:r>
                      </m:e>
                    </m:d>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𝑚𝑎𝑥</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𝜉</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func>
                      <m:funcPr>
                        <m:ctrlPr>
                          <a:rPr lang="zh-CN" altLang="zh-CN" sz="2000" i="1">
                            <a:solidFill>
                              <a:srgbClr val="000000"/>
                            </a:solidFill>
                            <a:effectLst/>
                            <a:latin typeface="Cambria Math" panose="02040503050406030204" pitchFamily="18" charset="0"/>
                            <a:ea typeface="Cambria Math" panose="02040503050406030204" pitchFamily="18" charset="0"/>
                          </a:rPr>
                        </m:ctrlPr>
                      </m:funcPr>
                      <m:fNa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𝑚𝑖𝑛</m:t>
                        </m:r>
                      </m:fName>
                      <m:e>
                        <m:d>
                          <m:dPr>
                            <m:ctrlPr>
                              <a:rPr lang="zh-CN" altLang="zh-CN" sz="2000" i="1" smtClean="0">
                                <a:solidFill>
                                  <a:srgbClr val="000000"/>
                                </a:solidFill>
                                <a:effectLst/>
                                <a:latin typeface="Cambria Math" panose="02040503050406030204" pitchFamily="18" charset="0"/>
                                <a:ea typeface="Cambria Math" panose="02040503050406030204" pitchFamily="18" charset="0"/>
                              </a:rPr>
                            </m:ctrlPr>
                          </m:d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𝜉</m:t>
                            </m:r>
                          </m:e>
                        </m:d>
                      </m:e>
                    </m:func>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oMath>
                </a14:m>
                <a:endParaRPr lang="en-US" altLang="zh-CN" sz="2000" dirty="0"/>
              </a:p>
              <a:p>
                <a:endParaRPr lang="en-US" altLang="zh-CN" sz="1800" kern="100" dirty="0">
                  <a:solidFill>
                    <a:srgbClr val="000000"/>
                  </a:solidFill>
                  <a:effectLst/>
                  <a:ea typeface="宋体" panose="02010600030101010101" pitchFamily="2" charset="-122"/>
                  <a:cs typeface="Times New Roman" panose="02020603050405020304" pitchFamily="18" charset="0"/>
                </a:endParaRPr>
              </a:p>
              <a:p>
                <a14:m>
                  <m:oMath xmlns:m="http://schemas.openxmlformats.org/officeDocument/2006/math">
                    <m:sSup>
                      <m:sSupPr>
                        <m:ctrlPr>
                          <a:rPr lang="zh-CN" altLang="zh-CN" sz="2000" i="1" smtClean="0">
                            <a:solidFill>
                              <a:srgbClr val="000000"/>
                            </a:solidFill>
                            <a:effectLst/>
                            <a:latin typeface="Cambria Math" panose="02040503050406030204" pitchFamily="18" charset="0"/>
                            <a:ea typeface="Cambria Math" panose="02040503050406030204" pitchFamily="18" charset="0"/>
                          </a:rPr>
                        </m:ctrlPr>
                      </m:sSup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𝐼</m:t>
                        </m:r>
                      </m:e>
                      <m:sup>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𝑥</m:t>
                        </m:r>
                      </m:sup>
                    </m:sSup>
                    <m:d>
                      <m:dPr>
                        <m:ctrlPr>
                          <a:rPr lang="zh-CN" altLang="zh-CN" sz="2000" i="1">
                            <a:solidFill>
                              <a:srgbClr val="000000"/>
                            </a:solidFill>
                            <a:effectLst/>
                            <a:latin typeface="Cambria Math" panose="02040503050406030204" pitchFamily="18" charset="0"/>
                            <a:ea typeface="Cambria Math" panose="02040503050406030204" pitchFamily="18" charset="0"/>
                          </a:rPr>
                        </m:ctrlPr>
                      </m:d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𝑗</m:t>
                        </m:r>
                      </m:e>
                    </m:d>
                    <m:r>
                      <a:rPr lang="en-US" altLang="zh-CN" sz="1800"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g</m:t>
                    </m:r>
                    <m:r>
                      <a:rPr lang="en-US" altLang="zh-CN" sz="1800"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与</a:t>
                </a:r>
                <a14:m>
                  <m:oMath xmlns:m="http://schemas.openxmlformats.org/officeDocument/2006/math">
                    <m:sSup>
                      <m:sSupPr>
                        <m:ctrlPr>
                          <a:rPr lang="zh-CN" altLang="zh-CN" sz="2000" i="1">
                            <a:solidFill>
                              <a:srgbClr val="000000"/>
                            </a:solidFill>
                            <a:effectLst/>
                            <a:latin typeface="Cambria Math" panose="02040503050406030204" pitchFamily="18" charset="0"/>
                            <a:ea typeface="Cambria Math" panose="02040503050406030204" pitchFamily="18" charset="0"/>
                          </a:rPr>
                        </m:ctrlPr>
                      </m:sSup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𝐼</m:t>
                        </m:r>
                      </m:e>
                      <m:sup>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𝑦</m:t>
                        </m:r>
                      </m:sup>
                    </m:sSup>
                    <m:d>
                      <m:dPr>
                        <m:ctrlPr>
                          <a:rPr lang="zh-CN" altLang="zh-CN" sz="2000" i="1">
                            <a:solidFill>
                              <a:srgbClr val="000000"/>
                            </a:solidFill>
                            <a:effectLst/>
                            <a:latin typeface="Cambria Math" panose="02040503050406030204" pitchFamily="18" charset="0"/>
                            <a:ea typeface="Cambria Math" panose="02040503050406030204" pitchFamily="18" charset="0"/>
                          </a:rPr>
                        </m:ctrlPr>
                      </m:d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𝑗</m:t>
                        </m:r>
                      </m:e>
                    </m:d>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g</m:t>
                    </m:r>
                    <m:r>
                      <a:rPr lang="en-US" altLang="zh-CN" sz="1800"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t>为偏移量</a:t>
                </a:r>
                <a:endParaRPr lang="en-US" altLang="zh-CN" sz="2000" dirty="0"/>
              </a:p>
              <a:p>
                <a:endParaRPr lang="en-US" altLang="zh-CN" sz="2000" dirty="0"/>
              </a:p>
              <a:p>
                <a:r>
                  <a:rPr lang="zh-CN" altLang="en-US" sz="2000" dirty="0"/>
                  <a:t>第</a:t>
                </a:r>
                <a:r>
                  <a:rPr lang="en-US" altLang="zh-CN" sz="2000" dirty="0" err="1"/>
                  <a:t>i</a:t>
                </a:r>
                <a:r>
                  <a:rPr lang="zh-CN" altLang="en-US" sz="2000" dirty="0"/>
                  <a:t>个像素的位置先验为</a:t>
                </a:r>
                <a14:m>
                  <m:oMath xmlns:m="http://schemas.openxmlformats.org/officeDocument/2006/math">
                    <m:sSub>
                      <m:sSubPr>
                        <m:ctrlPr>
                          <a:rPr lang="zh-CN" altLang="zh-CN" sz="2000" i="1" smtClean="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000" i="1">
                            <a:effectLst/>
                            <a:latin typeface="Cambria Math" panose="02040503050406030204" pitchFamily="18" charset="0"/>
                            <a:ea typeface="Cambria Math" panose="02040503050406030204" pitchFamily="18" charset="0"/>
                          </a:rPr>
                        </m:ctrlPr>
                      </m:fPr>
                      <m:num>
                        <m:sSubSup>
                          <m:sSubSupPr>
                            <m:ctrlPr>
                              <a:rPr lang="zh-CN" altLang="zh-CN" sz="2000" i="1">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𝑄</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𝐶</m:t>
                            </m:r>
                          </m:sup>
                        </m:sSub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000"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000" i="1">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𝑇</m:t>
                                </m:r>
                              </m:sup>
                            </m:sSub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𝐶</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h𝑤</m:t>
                            </m:r>
                          </m:sup>
                        </m:sSup>
                      </m:num>
                      <m:den>
                        <m:rad>
                          <m:radPr>
                            <m:degHide m:val="on"/>
                            <m:ctrlPr>
                              <a:rPr lang="zh-CN" altLang="zh-CN" sz="2000" i="1">
                                <a:effectLst/>
                                <a:latin typeface="Cambria Math" panose="02040503050406030204" pitchFamily="18" charset="0"/>
                                <a:ea typeface="Cambria Math" panose="02040503050406030204" pitchFamily="18" charset="0"/>
                              </a:rPr>
                            </m:ctrlPr>
                          </m:radPr>
                          <m:deg/>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𝐶</m:t>
                            </m:r>
                          </m:e>
                        </m:rad>
                      </m:den>
                    </m:f>
                  </m:oMath>
                </a14:m>
                <a:endParaRPr lang="en-US" altLang="zh-CN" sz="2000" dirty="0"/>
              </a:p>
            </p:txBody>
          </p:sp>
        </mc:Choice>
        <mc:Fallback xmlns="">
          <p:sp>
            <p:nvSpPr>
              <p:cNvPr id="5" name="文本框 4">
                <a:extLst>
                  <a:ext uri="{FF2B5EF4-FFF2-40B4-BE49-F238E27FC236}">
                    <a16:creationId xmlns:a16="http://schemas.microsoft.com/office/drawing/2014/main" id="{70FD80E6-B017-79B8-CBD1-60FC1FF172FE}"/>
                  </a:ext>
                </a:extLst>
              </p:cNvPr>
              <p:cNvSpPr txBox="1">
                <a:spLocks noRot="1" noChangeAspect="1" noMove="1" noResize="1" noEditPoints="1" noAdjustHandles="1" noChangeArrowheads="1" noChangeShapeType="1" noTextEdit="1"/>
              </p:cNvSpPr>
              <p:nvPr/>
            </p:nvSpPr>
            <p:spPr>
              <a:xfrm>
                <a:off x="6072727" y="2061926"/>
                <a:ext cx="5961888" cy="3696525"/>
              </a:xfrm>
              <a:prstGeom prst="rect">
                <a:avLst/>
              </a:prstGeom>
              <a:blipFill>
                <a:blip r:embed="rId6"/>
                <a:stretch>
                  <a:fillRect l="-1022" t="-9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11789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1211335" y="6401433"/>
            <a:ext cx="914401" cy="365125"/>
          </a:xfrm>
        </p:spPr>
        <p:txBody>
          <a:bodyPr/>
          <a:lstStyle/>
          <a:p>
            <a:fld id="{72C88C01-EF0A-BE49-9F96-21AFAEFD178F}" type="slidenum">
              <a:rPr kumimoji="1" lang="zh-CN" altLang="en-US" smtClean="0"/>
              <a:t>8</a:t>
            </a:fld>
            <a:endParaRPr kumimoji="1" lang="zh-CN" altLang="en-US" sz="2000" dirty="0"/>
          </a:p>
        </p:txBody>
      </p:sp>
      <p:sp>
        <p:nvSpPr>
          <p:cNvPr id="12" name="文本框 11"/>
          <p:cNvSpPr txBox="1"/>
          <p:nvPr/>
        </p:nvSpPr>
        <p:spPr>
          <a:xfrm>
            <a:off x="3683358" y="267990"/>
            <a:ext cx="4312735" cy="523220"/>
          </a:xfrm>
          <a:prstGeom prst="rect">
            <a:avLst/>
          </a:prstGeom>
          <a:noFill/>
        </p:spPr>
        <p:txBody>
          <a:bodyPr wrap="square" rtlCol="0">
            <a:spAutoFit/>
          </a:bodyPr>
          <a:lstStyle/>
          <a:p>
            <a:pPr algn="ctr"/>
            <a:r>
              <a:rPr kumimoji="1" lang="zh-CN" altLang="en-US" sz="2800" b="1" dirty="0">
                <a:latin typeface="微软雅黑" panose="020B0503020204020204" pitchFamily="34" charset="-122"/>
                <a:ea typeface="微软雅黑" panose="020B0503020204020204" pitchFamily="34" charset="-122"/>
              </a:rPr>
              <a:t>位置编码</a:t>
            </a:r>
            <a:r>
              <a:rPr kumimoji="1" lang="en-US" altLang="zh-CN" sz="2800" b="1" dirty="0">
                <a:latin typeface="微软雅黑" panose="020B0503020204020204" pitchFamily="34" charset="-122"/>
                <a:ea typeface="微软雅黑" panose="020B0503020204020204" pitchFamily="34" charset="-122"/>
              </a:rPr>
              <a:t>-</a:t>
            </a:r>
            <a:r>
              <a:rPr kumimoji="1" lang="zh-CN" altLang="en-US" sz="2800" b="1" dirty="0">
                <a:latin typeface="微软雅黑" panose="020B0503020204020204" pitchFamily="34" charset="-122"/>
                <a:ea typeface="微软雅黑" panose="020B0503020204020204" pitchFamily="34" charset="-122"/>
              </a:rPr>
              <a:t>绝对</a:t>
            </a:r>
            <a:r>
              <a:rPr kumimoji="1" lang="en-US" altLang="zh-CN" sz="2800" b="1" dirty="0">
                <a:latin typeface="微软雅黑" panose="020B0503020204020204" pitchFamily="34" charset="-122"/>
                <a:ea typeface="微软雅黑" panose="020B0503020204020204" pitchFamily="34" charset="-122"/>
              </a:rPr>
              <a:t>-</a:t>
            </a:r>
            <a:r>
              <a:rPr kumimoji="1" lang="zh-CN" altLang="en-US" sz="2800" b="1" dirty="0">
                <a:latin typeface="微软雅黑" panose="020B0503020204020204" pitchFamily="34" charset="-122"/>
                <a:ea typeface="微软雅黑" panose="020B0503020204020204" pitchFamily="34" charset="-122"/>
              </a:rPr>
              <a:t>无向</a:t>
            </a:r>
            <a:r>
              <a:rPr kumimoji="1" lang="en-US" altLang="zh-CN" sz="2800" b="1" dirty="0">
                <a:latin typeface="微软雅黑" panose="020B0503020204020204" pitchFamily="34" charset="-122"/>
                <a:ea typeface="微软雅黑" panose="020B0503020204020204" pitchFamily="34" charset="-122"/>
              </a:rPr>
              <a:t>-</a:t>
            </a:r>
            <a:r>
              <a:rPr kumimoji="1" lang="zh-CN" altLang="en-US" sz="2800" b="1" dirty="0">
                <a:latin typeface="微软雅黑" panose="020B0503020204020204" pitchFamily="34" charset="-122"/>
                <a:ea typeface="微软雅黑" panose="020B0503020204020204" pitchFamily="34" charset="-122"/>
              </a:rPr>
              <a:t>向量</a:t>
            </a:r>
            <a:endParaRPr kumimoji="1" lang="en-US" altLang="zh-CN" sz="2800" b="1" dirty="0">
              <a:latin typeface="微软雅黑" panose="020B0503020204020204" pitchFamily="34" charset="-122"/>
              <a:ea typeface="微软雅黑" panose="020B0503020204020204" pitchFamily="34" charset="-122"/>
            </a:endParaRPr>
          </a:p>
        </p:txBody>
      </p:sp>
      <p:pic>
        <p:nvPicPr>
          <p:cNvPr id="74" name="图形 7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0750" y="214630"/>
            <a:ext cx="2080260" cy="576580"/>
          </a:xfrm>
          <a:prstGeom prst="rect">
            <a:avLst/>
          </a:prstGeom>
        </p:spPr>
      </p:pic>
      <p:pic>
        <p:nvPicPr>
          <p:cNvPr id="7" name="图片 6">
            <a:extLst>
              <a:ext uri="{FF2B5EF4-FFF2-40B4-BE49-F238E27FC236}">
                <a16:creationId xmlns:a16="http://schemas.microsoft.com/office/drawing/2014/main" id="{34E19BF3-F1FE-7BFC-6265-B2C8BE5ED777}"/>
              </a:ext>
            </a:extLst>
          </p:cNvPr>
          <p:cNvPicPr>
            <a:picLocks noChangeAspect="1"/>
          </p:cNvPicPr>
          <p:nvPr/>
        </p:nvPicPr>
        <p:blipFill>
          <a:blip r:embed="rId5"/>
          <a:stretch>
            <a:fillRect/>
          </a:stretch>
        </p:blipFill>
        <p:spPr>
          <a:xfrm>
            <a:off x="8524127" y="1377578"/>
            <a:ext cx="2727715" cy="2051422"/>
          </a:xfrm>
          <a:prstGeom prst="rect">
            <a:avLst/>
          </a:prstGeom>
        </p:spPr>
      </p:pic>
      <p:pic>
        <p:nvPicPr>
          <p:cNvPr id="15" name="图片 14">
            <a:extLst>
              <a:ext uri="{FF2B5EF4-FFF2-40B4-BE49-F238E27FC236}">
                <a16:creationId xmlns:a16="http://schemas.microsoft.com/office/drawing/2014/main" id="{5917EC60-F560-1512-7259-C9AADA091294}"/>
              </a:ext>
            </a:extLst>
          </p:cNvPr>
          <p:cNvPicPr>
            <a:picLocks noChangeAspect="1"/>
          </p:cNvPicPr>
          <p:nvPr/>
        </p:nvPicPr>
        <p:blipFill>
          <a:blip r:embed="rId6"/>
          <a:stretch>
            <a:fillRect/>
          </a:stretch>
        </p:blipFill>
        <p:spPr>
          <a:xfrm>
            <a:off x="4134679" y="2073504"/>
            <a:ext cx="3196778" cy="718117"/>
          </a:xfrm>
          <a:prstGeom prst="rect">
            <a:avLst/>
          </a:prstGeom>
        </p:spPr>
      </p:pic>
      <p:pic>
        <p:nvPicPr>
          <p:cNvPr id="17" name="图片 16">
            <a:extLst>
              <a:ext uri="{FF2B5EF4-FFF2-40B4-BE49-F238E27FC236}">
                <a16:creationId xmlns:a16="http://schemas.microsoft.com/office/drawing/2014/main" id="{23CB4FB3-B8CA-5151-B75B-0AB46BDE0F15}"/>
              </a:ext>
            </a:extLst>
          </p:cNvPr>
          <p:cNvPicPr>
            <a:picLocks noChangeAspect="1"/>
          </p:cNvPicPr>
          <p:nvPr/>
        </p:nvPicPr>
        <p:blipFill>
          <a:blip r:embed="rId7"/>
          <a:stretch>
            <a:fillRect/>
          </a:stretch>
        </p:blipFill>
        <p:spPr>
          <a:xfrm>
            <a:off x="638319" y="3079661"/>
            <a:ext cx="2166314" cy="1861506"/>
          </a:xfrm>
          <a:prstGeom prst="rect">
            <a:avLst/>
          </a:prstGeom>
        </p:spPr>
      </p:pic>
      <p:sp>
        <p:nvSpPr>
          <p:cNvPr id="19" name="文本框 18">
            <a:extLst>
              <a:ext uri="{FF2B5EF4-FFF2-40B4-BE49-F238E27FC236}">
                <a16:creationId xmlns:a16="http://schemas.microsoft.com/office/drawing/2014/main" id="{D5572606-657F-6C39-013C-8FBDB1DD23A2}"/>
              </a:ext>
            </a:extLst>
          </p:cNvPr>
          <p:cNvSpPr txBox="1"/>
          <p:nvPr/>
        </p:nvSpPr>
        <p:spPr>
          <a:xfrm>
            <a:off x="485105" y="2433330"/>
            <a:ext cx="2610117" cy="646331"/>
          </a:xfrm>
          <a:prstGeom prst="rect">
            <a:avLst/>
          </a:prstGeom>
          <a:noFill/>
        </p:spPr>
        <p:txBody>
          <a:bodyPr wrap="square">
            <a:spAutoFit/>
          </a:bodyPr>
          <a:lstStyle/>
          <a:p>
            <a:r>
              <a:rPr lang="en-US" altLang="zh-CN" dirty="0">
                <a:effectLst/>
              </a:rPr>
              <a:t>Pos</a:t>
            </a:r>
            <a:r>
              <a:rPr lang="zh-CN" altLang="en-US" dirty="0">
                <a:effectLst/>
              </a:rPr>
              <a:t>顺序编码，从左到右，从上到下编码增大</a:t>
            </a:r>
            <a:endParaRPr lang="zh-CN" altLang="en-US" dirty="0"/>
          </a:p>
        </p:txBody>
      </p:sp>
      <p:sp>
        <p:nvSpPr>
          <p:cNvPr id="20" name="文本框 19">
            <a:extLst>
              <a:ext uri="{FF2B5EF4-FFF2-40B4-BE49-F238E27FC236}">
                <a16:creationId xmlns:a16="http://schemas.microsoft.com/office/drawing/2014/main" id="{6657B058-99FE-D5FC-ADB7-543FFF677244}"/>
              </a:ext>
            </a:extLst>
          </p:cNvPr>
          <p:cNvSpPr txBox="1"/>
          <p:nvPr/>
        </p:nvSpPr>
        <p:spPr>
          <a:xfrm>
            <a:off x="3354948" y="1489263"/>
            <a:ext cx="1152659" cy="369332"/>
          </a:xfrm>
          <a:prstGeom prst="rect">
            <a:avLst/>
          </a:prstGeom>
          <a:noFill/>
        </p:spPr>
        <p:txBody>
          <a:bodyPr wrap="square">
            <a:spAutoFit/>
          </a:bodyPr>
          <a:lstStyle/>
          <a:p>
            <a:r>
              <a:rPr lang="zh-CN" altLang="en-US" b="1" dirty="0">
                <a:effectLst/>
              </a:rPr>
              <a:t>不可学习</a:t>
            </a:r>
            <a:endParaRPr lang="en-US" altLang="zh-CN" b="1" dirty="0">
              <a:effectLst/>
            </a:endParaRPr>
          </a:p>
        </p:txBody>
      </p:sp>
      <p:sp>
        <p:nvSpPr>
          <p:cNvPr id="24" name="文本框 23">
            <a:extLst>
              <a:ext uri="{FF2B5EF4-FFF2-40B4-BE49-F238E27FC236}">
                <a16:creationId xmlns:a16="http://schemas.microsoft.com/office/drawing/2014/main" id="{1B332ADA-1172-36F6-9A2A-DE83D0E7AB79}"/>
              </a:ext>
            </a:extLst>
          </p:cNvPr>
          <p:cNvSpPr txBox="1"/>
          <p:nvPr/>
        </p:nvSpPr>
        <p:spPr>
          <a:xfrm>
            <a:off x="3354948" y="3729027"/>
            <a:ext cx="1105437" cy="369332"/>
          </a:xfrm>
          <a:prstGeom prst="rect">
            <a:avLst/>
          </a:prstGeom>
          <a:noFill/>
        </p:spPr>
        <p:txBody>
          <a:bodyPr wrap="square">
            <a:spAutoFit/>
          </a:bodyPr>
          <a:lstStyle/>
          <a:p>
            <a:r>
              <a:rPr lang="zh-CN" altLang="en-US" b="1" dirty="0">
                <a:effectLst/>
              </a:rPr>
              <a:t>可学习</a:t>
            </a:r>
            <a:endParaRPr lang="en-US" altLang="zh-CN" b="1" dirty="0">
              <a:effectLst/>
            </a:endParaRPr>
          </a:p>
        </p:txBody>
      </p:sp>
      <p:sp>
        <p:nvSpPr>
          <p:cNvPr id="25" name="文本框 24">
            <a:extLst>
              <a:ext uri="{FF2B5EF4-FFF2-40B4-BE49-F238E27FC236}">
                <a16:creationId xmlns:a16="http://schemas.microsoft.com/office/drawing/2014/main" id="{DBE8D34C-1E83-48A7-EC84-363C3750E58B}"/>
              </a:ext>
            </a:extLst>
          </p:cNvPr>
          <p:cNvSpPr txBox="1"/>
          <p:nvPr/>
        </p:nvSpPr>
        <p:spPr>
          <a:xfrm>
            <a:off x="4460385" y="5774429"/>
            <a:ext cx="1916622" cy="369332"/>
          </a:xfrm>
          <a:prstGeom prst="rect">
            <a:avLst/>
          </a:prstGeom>
          <a:noFill/>
        </p:spPr>
        <p:txBody>
          <a:bodyPr wrap="square">
            <a:spAutoFit/>
          </a:bodyPr>
          <a:lstStyle/>
          <a:p>
            <a:r>
              <a:rPr lang="zh-CN" altLang="en-US" dirty="0"/>
              <a:t>绝对位置编码桶</a:t>
            </a:r>
          </a:p>
        </p:txBody>
      </p:sp>
      <p:pic>
        <p:nvPicPr>
          <p:cNvPr id="27" name="图片 26">
            <a:extLst>
              <a:ext uri="{FF2B5EF4-FFF2-40B4-BE49-F238E27FC236}">
                <a16:creationId xmlns:a16="http://schemas.microsoft.com/office/drawing/2014/main" id="{2A7BBE81-2250-C19E-01C3-A8DDD74727BA}"/>
              </a:ext>
            </a:extLst>
          </p:cNvPr>
          <p:cNvPicPr>
            <a:picLocks noChangeAspect="1"/>
          </p:cNvPicPr>
          <p:nvPr/>
        </p:nvPicPr>
        <p:blipFill>
          <a:blip r:embed="rId8"/>
          <a:stretch>
            <a:fillRect/>
          </a:stretch>
        </p:blipFill>
        <p:spPr>
          <a:xfrm>
            <a:off x="4401974" y="4006364"/>
            <a:ext cx="1804740" cy="1746803"/>
          </a:xfrm>
          <a:prstGeom prst="rect">
            <a:avLst/>
          </a:prstGeom>
        </p:spPr>
      </p:pic>
      <p:sp>
        <p:nvSpPr>
          <p:cNvPr id="28" name="矩形: 圆角 27">
            <a:extLst>
              <a:ext uri="{FF2B5EF4-FFF2-40B4-BE49-F238E27FC236}">
                <a16:creationId xmlns:a16="http://schemas.microsoft.com/office/drawing/2014/main" id="{37E63B72-A0DC-CC00-1BB7-892C31307EA2}"/>
              </a:ext>
            </a:extLst>
          </p:cNvPr>
          <p:cNvSpPr/>
          <p:nvPr/>
        </p:nvSpPr>
        <p:spPr>
          <a:xfrm>
            <a:off x="3211132" y="1232079"/>
            <a:ext cx="8551572" cy="233966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17CCA852-B35A-0732-B58E-0935A66E051E}"/>
              </a:ext>
            </a:extLst>
          </p:cNvPr>
          <p:cNvSpPr/>
          <p:nvPr/>
        </p:nvSpPr>
        <p:spPr>
          <a:xfrm>
            <a:off x="3211132" y="3643909"/>
            <a:ext cx="3382851" cy="249985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 name="图片 30">
            <a:extLst>
              <a:ext uri="{FF2B5EF4-FFF2-40B4-BE49-F238E27FC236}">
                <a16:creationId xmlns:a16="http://schemas.microsoft.com/office/drawing/2014/main" id="{51B9FB1E-488C-8B9F-19C4-9E0C327B051A}"/>
              </a:ext>
            </a:extLst>
          </p:cNvPr>
          <p:cNvPicPr>
            <a:picLocks noChangeAspect="1"/>
          </p:cNvPicPr>
          <p:nvPr/>
        </p:nvPicPr>
        <p:blipFill>
          <a:blip r:embed="rId9"/>
          <a:stretch>
            <a:fillRect/>
          </a:stretch>
        </p:blipFill>
        <p:spPr>
          <a:xfrm>
            <a:off x="9065813" y="4735378"/>
            <a:ext cx="1124743" cy="248989"/>
          </a:xfrm>
          <a:prstGeom prst="rect">
            <a:avLst/>
          </a:prstGeom>
        </p:spPr>
      </p:pic>
      <p:sp>
        <p:nvSpPr>
          <p:cNvPr id="32" name="文本框 31">
            <a:extLst>
              <a:ext uri="{FF2B5EF4-FFF2-40B4-BE49-F238E27FC236}">
                <a16:creationId xmlns:a16="http://schemas.microsoft.com/office/drawing/2014/main" id="{DF02CDCA-A7E7-A196-D4CD-AD7DA160B277}"/>
              </a:ext>
            </a:extLst>
          </p:cNvPr>
          <p:cNvSpPr txBox="1"/>
          <p:nvPr/>
        </p:nvSpPr>
        <p:spPr>
          <a:xfrm>
            <a:off x="7331457" y="4675207"/>
            <a:ext cx="1734356" cy="369332"/>
          </a:xfrm>
          <a:prstGeom prst="rect">
            <a:avLst/>
          </a:prstGeom>
          <a:noFill/>
        </p:spPr>
        <p:txBody>
          <a:bodyPr wrap="square">
            <a:spAutoFit/>
          </a:bodyPr>
          <a:lstStyle/>
          <a:p>
            <a:r>
              <a:rPr lang="zh-CN" altLang="en-US" dirty="0">
                <a:effectLst/>
              </a:rPr>
              <a:t>位置编码嵌入：</a:t>
            </a:r>
            <a:endParaRPr lang="en-US" altLang="zh-CN" dirty="0">
              <a:effectLst/>
            </a:endParaRPr>
          </a:p>
        </p:txBody>
      </p:sp>
      <p:pic>
        <p:nvPicPr>
          <p:cNvPr id="34" name="图片 33">
            <a:extLst>
              <a:ext uri="{FF2B5EF4-FFF2-40B4-BE49-F238E27FC236}">
                <a16:creationId xmlns:a16="http://schemas.microsoft.com/office/drawing/2014/main" id="{4E8F0EC7-5C5E-EFF2-7385-BE6612B1401E}"/>
              </a:ext>
            </a:extLst>
          </p:cNvPr>
          <p:cNvPicPr>
            <a:picLocks noChangeAspect="1"/>
          </p:cNvPicPr>
          <p:nvPr/>
        </p:nvPicPr>
        <p:blipFill>
          <a:blip r:embed="rId10"/>
          <a:stretch>
            <a:fillRect/>
          </a:stretch>
        </p:blipFill>
        <p:spPr>
          <a:xfrm>
            <a:off x="3445892" y="4821414"/>
            <a:ext cx="923547" cy="208698"/>
          </a:xfrm>
          <a:prstGeom prst="rect">
            <a:avLst/>
          </a:prstGeom>
        </p:spPr>
      </p:pic>
    </p:spTree>
    <p:extLst>
      <p:ext uri="{BB962C8B-B14F-4D97-AF65-F5344CB8AC3E}">
        <p14:creationId xmlns:p14="http://schemas.microsoft.com/office/powerpoint/2010/main" val="2196244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CFB7A6CF-2A78-5156-14D1-40D15763C17F}"/>
              </a:ext>
            </a:extLst>
          </p:cNvPr>
          <p:cNvPicPr>
            <a:picLocks noChangeAspect="1"/>
          </p:cNvPicPr>
          <p:nvPr/>
        </p:nvPicPr>
        <p:blipFill>
          <a:blip r:embed="rId3"/>
          <a:stretch>
            <a:fillRect/>
          </a:stretch>
        </p:blipFill>
        <p:spPr>
          <a:xfrm>
            <a:off x="4571713" y="3971387"/>
            <a:ext cx="2999093" cy="1730874"/>
          </a:xfrm>
          <a:prstGeom prst="rect">
            <a:avLst/>
          </a:prstGeom>
        </p:spPr>
      </p:pic>
      <p:sp>
        <p:nvSpPr>
          <p:cNvPr id="2" name="灯片编号占位符 1"/>
          <p:cNvSpPr>
            <a:spLocks noGrp="1"/>
          </p:cNvSpPr>
          <p:nvPr>
            <p:ph type="sldNum" sz="quarter" idx="12"/>
          </p:nvPr>
        </p:nvSpPr>
        <p:spPr>
          <a:xfrm>
            <a:off x="11211335" y="6401433"/>
            <a:ext cx="914401" cy="365125"/>
          </a:xfrm>
        </p:spPr>
        <p:txBody>
          <a:bodyPr/>
          <a:lstStyle/>
          <a:p>
            <a:fld id="{72C88C01-EF0A-BE49-9F96-21AFAEFD178F}" type="slidenum">
              <a:rPr kumimoji="1" lang="zh-CN" altLang="en-US" smtClean="0"/>
              <a:t>9</a:t>
            </a:fld>
            <a:endParaRPr kumimoji="1" lang="zh-CN" altLang="en-US" sz="2000" dirty="0"/>
          </a:p>
        </p:txBody>
      </p:sp>
      <p:sp>
        <p:nvSpPr>
          <p:cNvPr id="12" name="文本框 11"/>
          <p:cNvSpPr txBox="1"/>
          <p:nvPr/>
        </p:nvSpPr>
        <p:spPr>
          <a:xfrm>
            <a:off x="3683358" y="267990"/>
            <a:ext cx="4312735" cy="523220"/>
          </a:xfrm>
          <a:prstGeom prst="rect">
            <a:avLst/>
          </a:prstGeom>
          <a:noFill/>
        </p:spPr>
        <p:txBody>
          <a:bodyPr wrap="square" rtlCol="0">
            <a:spAutoFit/>
          </a:bodyPr>
          <a:lstStyle/>
          <a:p>
            <a:pPr algn="ctr"/>
            <a:r>
              <a:rPr kumimoji="1" lang="zh-CN" altLang="en-US" sz="2800" b="1" dirty="0">
                <a:latin typeface="微软雅黑" panose="020B0503020204020204" pitchFamily="34" charset="-122"/>
                <a:ea typeface="微软雅黑" panose="020B0503020204020204" pitchFamily="34" charset="-122"/>
              </a:rPr>
              <a:t>位置编码</a:t>
            </a:r>
            <a:r>
              <a:rPr kumimoji="1" lang="en-US" altLang="zh-CN" sz="2800" b="1" dirty="0">
                <a:latin typeface="微软雅黑" panose="020B0503020204020204" pitchFamily="34" charset="-122"/>
                <a:ea typeface="微软雅黑" panose="020B0503020204020204" pitchFamily="34" charset="-122"/>
              </a:rPr>
              <a:t>-</a:t>
            </a:r>
            <a:r>
              <a:rPr kumimoji="1" lang="zh-CN" altLang="en-US" sz="2800" b="1" dirty="0">
                <a:latin typeface="微软雅黑" panose="020B0503020204020204" pitchFamily="34" charset="-122"/>
                <a:ea typeface="微软雅黑" panose="020B0503020204020204" pitchFamily="34" charset="-122"/>
              </a:rPr>
              <a:t>绝对</a:t>
            </a:r>
            <a:r>
              <a:rPr kumimoji="1" lang="en-US" altLang="zh-CN" sz="2800" b="1" dirty="0">
                <a:latin typeface="微软雅黑" panose="020B0503020204020204" pitchFamily="34" charset="-122"/>
                <a:ea typeface="微软雅黑" panose="020B0503020204020204" pitchFamily="34" charset="-122"/>
              </a:rPr>
              <a:t>-</a:t>
            </a:r>
            <a:r>
              <a:rPr kumimoji="1" lang="zh-CN" altLang="en-US" sz="2800" b="1" dirty="0">
                <a:latin typeface="微软雅黑" panose="020B0503020204020204" pitchFamily="34" charset="-122"/>
                <a:ea typeface="微软雅黑" panose="020B0503020204020204" pitchFamily="34" charset="-122"/>
              </a:rPr>
              <a:t>有向</a:t>
            </a:r>
            <a:r>
              <a:rPr kumimoji="1" lang="en-US" altLang="zh-CN" sz="2800" b="1" dirty="0">
                <a:latin typeface="微软雅黑" panose="020B0503020204020204" pitchFamily="34" charset="-122"/>
                <a:ea typeface="微软雅黑" panose="020B0503020204020204" pitchFamily="34" charset="-122"/>
              </a:rPr>
              <a:t>-</a:t>
            </a:r>
            <a:r>
              <a:rPr kumimoji="1" lang="zh-CN" altLang="en-US" sz="2800" b="1" dirty="0">
                <a:latin typeface="微软雅黑" panose="020B0503020204020204" pitchFamily="34" charset="-122"/>
                <a:ea typeface="微软雅黑" panose="020B0503020204020204" pitchFamily="34" charset="-122"/>
              </a:rPr>
              <a:t>向量</a:t>
            </a:r>
            <a:endParaRPr kumimoji="1" lang="en-US" altLang="zh-CN" sz="2800" b="1" dirty="0">
              <a:latin typeface="微软雅黑" panose="020B0503020204020204" pitchFamily="34" charset="-122"/>
              <a:ea typeface="微软雅黑" panose="020B0503020204020204" pitchFamily="34" charset="-122"/>
            </a:endParaRPr>
          </a:p>
        </p:txBody>
      </p:sp>
      <p:pic>
        <p:nvPicPr>
          <p:cNvPr id="74" name="图形 73"/>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810750" y="214630"/>
            <a:ext cx="2080260" cy="576580"/>
          </a:xfrm>
          <a:prstGeom prst="rect">
            <a:avLst/>
          </a:prstGeom>
        </p:spPr>
      </p:pic>
      <p:pic>
        <p:nvPicPr>
          <p:cNvPr id="7" name="图片 6">
            <a:extLst>
              <a:ext uri="{FF2B5EF4-FFF2-40B4-BE49-F238E27FC236}">
                <a16:creationId xmlns:a16="http://schemas.microsoft.com/office/drawing/2014/main" id="{34E19BF3-F1FE-7BFC-6265-B2C8BE5ED777}"/>
              </a:ext>
            </a:extLst>
          </p:cNvPr>
          <p:cNvPicPr>
            <a:picLocks noChangeAspect="1"/>
          </p:cNvPicPr>
          <p:nvPr/>
        </p:nvPicPr>
        <p:blipFill>
          <a:blip r:embed="rId6"/>
          <a:stretch>
            <a:fillRect/>
          </a:stretch>
        </p:blipFill>
        <p:spPr>
          <a:xfrm>
            <a:off x="8524127" y="1377578"/>
            <a:ext cx="2727715" cy="2051422"/>
          </a:xfrm>
          <a:prstGeom prst="rect">
            <a:avLst/>
          </a:prstGeom>
        </p:spPr>
      </p:pic>
      <p:sp>
        <p:nvSpPr>
          <p:cNvPr id="19" name="文本框 18">
            <a:extLst>
              <a:ext uri="{FF2B5EF4-FFF2-40B4-BE49-F238E27FC236}">
                <a16:creationId xmlns:a16="http://schemas.microsoft.com/office/drawing/2014/main" id="{D5572606-657F-6C39-013C-8FBDB1DD23A2}"/>
              </a:ext>
            </a:extLst>
          </p:cNvPr>
          <p:cNvSpPr txBox="1"/>
          <p:nvPr/>
        </p:nvSpPr>
        <p:spPr>
          <a:xfrm>
            <a:off x="845714" y="2334592"/>
            <a:ext cx="2004810" cy="646331"/>
          </a:xfrm>
          <a:prstGeom prst="rect">
            <a:avLst/>
          </a:prstGeom>
          <a:noFill/>
        </p:spPr>
        <p:txBody>
          <a:bodyPr wrap="square">
            <a:spAutoFit/>
          </a:bodyPr>
          <a:lstStyle/>
          <a:p>
            <a:r>
              <a:rPr lang="zh-CN" altLang="en-US" dirty="0"/>
              <a:t>横坐标和纵坐标分别编码</a:t>
            </a:r>
          </a:p>
        </p:txBody>
      </p:sp>
      <p:sp>
        <p:nvSpPr>
          <p:cNvPr id="20" name="文本框 19">
            <a:extLst>
              <a:ext uri="{FF2B5EF4-FFF2-40B4-BE49-F238E27FC236}">
                <a16:creationId xmlns:a16="http://schemas.microsoft.com/office/drawing/2014/main" id="{6657B058-99FE-D5FC-ADB7-543FFF677244}"/>
              </a:ext>
            </a:extLst>
          </p:cNvPr>
          <p:cNvSpPr txBox="1"/>
          <p:nvPr/>
        </p:nvSpPr>
        <p:spPr>
          <a:xfrm>
            <a:off x="3354948" y="1489263"/>
            <a:ext cx="1152659" cy="369332"/>
          </a:xfrm>
          <a:prstGeom prst="rect">
            <a:avLst/>
          </a:prstGeom>
          <a:noFill/>
        </p:spPr>
        <p:txBody>
          <a:bodyPr wrap="square">
            <a:spAutoFit/>
          </a:bodyPr>
          <a:lstStyle/>
          <a:p>
            <a:r>
              <a:rPr lang="zh-CN" altLang="en-US" b="1" dirty="0">
                <a:effectLst/>
              </a:rPr>
              <a:t>不可学习</a:t>
            </a:r>
            <a:endParaRPr lang="en-US" altLang="zh-CN" b="1" dirty="0">
              <a:effectLst/>
            </a:endParaRPr>
          </a:p>
        </p:txBody>
      </p:sp>
      <p:sp>
        <p:nvSpPr>
          <p:cNvPr id="24" name="文本框 23">
            <a:extLst>
              <a:ext uri="{FF2B5EF4-FFF2-40B4-BE49-F238E27FC236}">
                <a16:creationId xmlns:a16="http://schemas.microsoft.com/office/drawing/2014/main" id="{1B332ADA-1172-36F6-9A2A-DE83D0E7AB79}"/>
              </a:ext>
            </a:extLst>
          </p:cNvPr>
          <p:cNvSpPr txBox="1"/>
          <p:nvPr/>
        </p:nvSpPr>
        <p:spPr>
          <a:xfrm>
            <a:off x="3354948" y="3729027"/>
            <a:ext cx="1105437" cy="369332"/>
          </a:xfrm>
          <a:prstGeom prst="rect">
            <a:avLst/>
          </a:prstGeom>
          <a:noFill/>
        </p:spPr>
        <p:txBody>
          <a:bodyPr wrap="square">
            <a:spAutoFit/>
          </a:bodyPr>
          <a:lstStyle/>
          <a:p>
            <a:r>
              <a:rPr lang="zh-CN" altLang="en-US" b="1" dirty="0">
                <a:effectLst/>
              </a:rPr>
              <a:t>可学习</a:t>
            </a:r>
            <a:endParaRPr lang="en-US" altLang="zh-CN" b="1" dirty="0">
              <a:effectLst/>
            </a:endParaRPr>
          </a:p>
        </p:txBody>
      </p:sp>
      <p:sp>
        <p:nvSpPr>
          <p:cNvPr id="25" name="文本框 24">
            <a:extLst>
              <a:ext uri="{FF2B5EF4-FFF2-40B4-BE49-F238E27FC236}">
                <a16:creationId xmlns:a16="http://schemas.microsoft.com/office/drawing/2014/main" id="{DBE8D34C-1E83-48A7-EC84-363C3750E58B}"/>
              </a:ext>
            </a:extLst>
          </p:cNvPr>
          <p:cNvSpPr txBox="1"/>
          <p:nvPr/>
        </p:nvSpPr>
        <p:spPr>
          <a:xfrm>
            <a:off x="5041478" y="5413282"/>
            <a:ext cx="1916622" cy="369332"/>
          </a:xfrm>
          <a:prstGeom prst="rect">
            <a:avLst/>
          </a:prstGeom>
          <a:noFill/>
        </p:spPr>
        <p:txBody>
          <a:bodyPr wrap="square">
            <a:spAutoFit/>
          </a:bodyPr>
          <a:lstStyle/>
          <a:p>
            <a:r>
              <a:rPr lang="zh-CN" altLang="en-US" dirty="0"/>
              <a:t>绝对位置编码桶</a:t>
            </a:r>
          </a:p>
        </p:txBody>
      </p:sp>
      <p:sp>
        <p:nvSpPr>
          <p:cNvPr id="28" name="矩形: 圆角 27">
            <a:extLst>
              <a:ext uri="{FF2B5EF4-FFF2-40B4-BE49-F238E27FC236}">
                <a16:creationId xmlns:a16="http://schemas.microsoft.com/office/drawing/2014/main" id="{37E63B72-A0DC-CC00-1BB7-892C31307EA2}"/>
              </a:ext>
            </a:extLst>
          </p:cNvPr>
          <p:cNvSpPr/>
          <p:nvPr/>
        </p:nvSpPr>
        <p:spPr>
          <a:xfrm>
            <a:off x="3211132" y="1232079"/>
            <a:ext cx="8551572" cy="233966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17CCA852-B35A-0732-B58E-0935A66E051E}"/>
              </a:ext>
            </a:extLst>
          </p:cNvPr>
          <p:cNvSpPr/>
          <p:nvPr/>
        </p:nvSpPr>
        <p:spPr>
          <a:xfrm>
            <a:off x="3211133" y="3643909"/>
            <a:ext cx="4361644" cy="249985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DF02CDCA-A7E7-A196-D4CD-AD7DA160B277}"/>
              </a:ext>
            </a:extLst>
          </p:cNvPr>
          <p:cNvSpPr txBox="1"/>
          <p:nvPr/>
        </p:nvSpPr>
        <p:spPr>
          <a:xfrm>
            <a:off x="7961749" y="4754471"/>
            <a:ext cx="1734356" cy="369332"/>
          </a:xfrm>
          <a:prstGeom prst="rect">
            <a:avLst/>
          </a:prstGeom>
          <a:noFill/>
        </p:spPr>
        <p:txBody>
          <a:bodyPr wrap="square">
            <a:spAutoFit/>
          </a:bodyPr>
          <a:lstStyle/>
          <a:p>
            <a:r>
              <a:rPr lang="zh-CN" altLang="en-US" dirty="0">
                <a:effectLst/>
              </a:rPr>
              <a:t>位置编码嵌入：</a:t>
            </a:r>
            <a:endParaRPr lang="en-US" altLang="zh-CN" dirty="0">
              <a:effectLst/>
            </a:endParaRPr>
          </a:p>
        </p:txBody>
      </p:sp>
      <p:pic>
        <p:nvPicPr>
          <p:cNvPr id="4" name="图片 3">
            <a:extLst>
              <a:ext uri="{FF2B5EF4-FFF2-40B4-BE49-F238E27FC236}">
                <a16:creationId xmlns:a16="http://schemas.microsoft.com/office/drawing/2014/main" id="{01C66B1B-E62E-285C-B1D5-65E683023373}"/>
              </a:ext>
            </a:extLst>
          </p:cNvPr>
          <p:cNvPicPr>
            <a:picLocks noChangeAspect="1"/>
          </p:cNvPicPr>
          <p:nvPr/>
        </p:nvPicPr>
        <p:blipFill>
          <a:blip r:embed="rId7"/>
          <a:stretch>
            <a:fillRect/>
          </a:stretch>
        </p:blipFill>
        <p:spPr>
          <a:xfrm>
            <a:off x="559951" y="2980923"/>
            <a:ext cx="2345933" cy="2209858"/>
          </a:xfrm>
          <a:prstGeom prst="rect">
            <a:avLst/>
          </a:prstGeom>
        </p:spPr>
      </p:pic>
      <p:pic>
        <p:nvPicPr>
          <p:cNvPr id="6" name="图片 5">
            <a:extLst>
              <a:ext uri="{FF2B5EF4-FFF2-40B4-BE49-F238E27FC236}">
                <a16:creationId xmlns:a16="http://schemas.microsoft.com/office/drawing/2014/main" id="{473A6160-6A28-ED3D-D90A-BE7346F25F9F}"/>
              </a:ext>
            </a:extLst>
          </p:cNvPr>
          <p:cNvPicPr>
            <a:picLocks noChangeAspect="1"/>
          </p:cNvPicPr>
          <p:nvPr/>
        </p:nvPicPr>
        <p:blipFill>
          <a:blip r:embed="rId8"/>
          <a:stretch>
            <a:fillRect/>
          </a:stretch>
        </p:blipFill>
        <p:spPr>
          <a:xfrm>
            <a:off x="4483995" y="1787255"/>
            <a:ext cx="3412371" cy="1452428"/>
          </a:xfrm>
          <a:prstGeom prst="rect">
            <a:avLst/>
          </a:prstGeom>
        </p:spPr>
      </p:pic>
      <p:pic>
        <p:nvPicPr>
          <p:cNvPr id="18" name="图片 17">
            <a:extLst>
              <a:ext uri="{FF2B5EF4-FFF2-40B4-BE49-F238E27FC236}">
                <a16:creationId xmlns:a16="http://schemas.microsoft.com/office/drawing/2014/main" id="{15DFD6C1-BF36-25A8-3035-2399BAD42E7E}"/>
              </a:ext>
            </a:extLst>
          </p:cNvPr>
          <p:cNvPicPr>
            <a:picLocks noChangeAspect="1"/>
          </p:cNvPicPr>
          <p:nvPr/>
        </p:nvPicPr>
        <p:blipFill>
          <a:blip r:embed="rId9"/>
          <a:stretch>
            <a:fillRect/>
          </a:stretch>
        </p:blipFill>
        <p:spPr>
          <a:xfrm>
            <a:off x="9572624" y="4801921"/>
            <a:ext cx="1936795" cy="274432"/>
          </a:xfrm>
          <a:prstGeom prst="rect">
            <a:avLst/>
          </a:prstGeom>
        </p:spPr>
      </p:pic>
      <p:pic>
        <p:nvPicPr>
          <p:cNvPr id="22" name="图片 21">
            <a:extLst>
              <a:ext uri="{FF2B5EF4-FFF2-40B4-BE49-F238E27FC236}">
                <a16:creationId xmlns:a16="http://schemas.microsoft.com/office/drawing/2014/main" id="{17A2AB82-371E-97D3-B9AE-D2410FF788A3}"/>
              </a:ext>
            </a:extLst>
          </p:cNvPr>
          <p:cNvPicPr>
            <a:picLocks noChangeAspect="1"/>
          </p:cNvPicPr>
          <p:nvPr/>
        </p:nvPicPr>
        <p:blipFill>
          <a:blip r:embed="rId10"/>
          <a:stretch>
            <a:fillRect/>
          </a:stretch>
        </p:blipFill>
        <p:spPr>
          <a:xfrm>
            <a:off x="3340219" y="4645464"/>
            <a:ext cx="1182115" cy="475595"/>
          </a:xfrm>
          <a:prstGeom prst="rect">
            <a:avLst/>
          </a:prstGeom>
        </p:spPr>
      </p:pic>
    </p:spTree>
    <p:extLst>
      <p:ext uri="{BB962C8B-B14F-4D97-AF65-F5344CB8AC3E}">
        <p14:creationId xmlns:p14="http://schemas.microsoft.com/office/powerpoint/2010/main" val="31038167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TBkMWFhMzgxNDE2YmVmYjIzYjc4MDlkMDE4NDJlZjIifQ=="/>
  <p:tag name="KSO_WPP_MARK_KEY" val="0e67bf32-ad13-4ab4-894b-d3ed367dada2"/>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1299</TotalTime>
  <Words>710</Words>
  <Application>Microsoft Office PowerPoint</Application>
  <PresentationFormat>宽屏</PresentationFormat>
  <Paragraphs>110</Paragraphs>
  <Slides>15</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等线</vt:lpstr>
      <vt:lpstr>黑体</vt:lpstr>
      <vt:lpstr>宋体</vt:lpstr>
      <vt:lpstr>微软雅黑</vt:lpstr>
      <vt:lpstr>Arial</vt:lpstr>
      <vt:lpstr>Calibri</vt:lpstr>
      <vt:lpstr>Calibri Light</vt:lpstr>
      <vt:lpstr>Cambria Math</vt:lpstr>
      <vt:lpstr>Times New Roman</vt:lpstr>
      <vt:lpstr>Office 主题​​</vt:lpstr>
      <vt:lpstr>PowerPoint 演示文稿</vt:lpstr>
      <vt:lpstr>动机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dc:creator>
  <cp:lastModifiedBy>tingfeng hong</cp:lastModifiedBy>
  <cp:revision>671</cp:revision>
  <dcterms:created xsi:type="dcterms:W3CDTF">2020-09-27T07:01:00Z</dcterms:created>
  <dcterms:modified xsi:type="dcterms:W3CDTF">2023-12-18T09:17:22Z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9A83449958C54086AB9286330CB5F3C7</vt:lpwstr>
  </property>
  <property fmtid="{D5CDD505-2E9C-101B-9397-08002B2CF9AE}" pid="3" name="KSOProductBuildVer">
    <vt:lpwstr>2052-11.1.0.12763</vt:lpwstr>
  </property>
</Properties>
</file>