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58" r:id="rId2"/>
    <p:sldId id="411" r:id="rId3"/>
    <p:sldId id="345" r:id="rId4"/>
    <p:sldId id="400" r:id="rId5"/>
    <p:sldId id="361" r:id="rId6"/>
    <p:sldId id="392" r:id="rId7"/>
    <p:sldId id="412" r:id="rId8"/>
    <p:sldId id="414" r:id="rId9"/>
    <p:sldId id="413" r:id="rId10"/>
    <p:sldId id="405" r:id="rId11"/>
    <p:sldId id="373" r:id="rId12"/>
    <p:sldId id="28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杨佳威" initials="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8EBF"/>
    <a:srgbClr val="FFFFFF"/>
    <a:srgbClr val="02AB52"/>
    <a:srgbClr val="FFFF00"/>
    <a:srgbClr val="63C55C"/>
    <a:srgbClr val="04AC00"/>
    <a:srgbClr val="A4FF48"/>
    <a:srgbClr val="B5FF6D"/>
    <a:srgbClr val="FF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/>
    <p:restoredTop sz="94961"/>
  </p:normalViewPr>
  <p:slideViewPr>
    <p:cSldViewPr snapToGrid="0" snapToObjects="1">
      <p:cViewPr varScale="1">
        <p:scale>
          <a:sx n="79" d="100"/>
          <a:sy n="79" d="100"/>
        </p:scale>
        <p:origin x="120" y="1728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48A84-EFDF-8248-9273-5E00AD3E23D6}" type="datetimeFigureOut">
              <a:rPr kumimoji="1" lang="zh-CN" altLang="en-US" smtClean="0"/>
              <a:t>2022/11/27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7F4B1-D475-E34D-8615-04B3DB150A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3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00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587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7F4B1-D475-E34D-8615-04B3DB150A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356351"/>
            <a:ext cx="914401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C01-EF0A-BE49-9F96-21AFAEFD178F}" type="slidenum">
              <a:rPr kumimoji="1" lang="zh-CN" altLang="en-US" smtClean="0"/>
              <a:t>‹#›</a:t>
            </a:fld>
            <a:endParaRPr kumimoji="1" lang="zh-CN" altLang="en-US" sz="2000" dirty="0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-152400" y="937260"/>
            <a:ext cx="12374880" cy="0"/>
          </a:xfrm>
          <a:prstGeom prst="line">
            <a:avLst/>
          </a:prstGeom>
          <a:ln w="38100">
            <a:solidFill>
              <a:srgbClr val="013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六边形 8"/>
          <p:cNvSpPr/>
          <p:nvPr userDrawn="1"/>
        </p:nvSpPr>
        <p:spPr>
          <a:xfrm>
            <a:off x="-766690" y="-98474"/>
            <a:ext cx="1976512" cy="1035734"/>
          </a:xfrm>
          <a:prstGeom prst="hexagon">
            <a:avLst/>
          </a:prstGeom>
          <a:solidFill>
            <a:srgbClr val="013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-91440" y="6187440"/>
            <a:ext cx="12374880" cy="0"/>
          </a:xfrm>
          <a:prstGeom prst="line">
            <a:avLst/>
          </a:prstGeom>
          <a:ln w="38100">
            <a:solidFill>
              <a:srgbClr val="013B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.sv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41745"/>
            <a:ext cx="2743200" cy="365125"/>
          </a:xfrm>
        </p:spPr>
        <p:txBody>
          <a:bodyPr/>
          <a:lstStyle/>
          <a:p>
            <a:fld id="{72C88C01-EF0A-BE49-9F96-21AFAEFD178F}" type="slidenum">
              <a:rPr kumimoji="1" lang="zh-CN" altLang="en-US" smtClean="0"/>
              <a:t>1</a:t>
            </a:fld>
            <a:endParaRPr kumimoji="1"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206534" y="279566"/>
            <a:ext cx="17789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论文分享</a:t>
            </a: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8285" y="2739400"/>
            <a:ext cx="1159319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 err="1"/>
              <a:t>Swin</a:t>
            </a:r>
            <a:r>
              <a:rPr lang="en-US" sz="2800" dirty="0"/>
              <a:t> Transformer: Hierarchical Vision Transformer using Shifted Windows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925060" y="4191635"/>
            <a:ext cx="2341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汇报人</a:t>
            </a:r>
            <a:r>
              <a:rPr kumimoji="1"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洪廷锋</a:t>
            </a:r>
            <a:endParaRPr kumimoji="1"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3355" y="4687570"/>
            <a:ext cx="422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汇报日期：</a:t>
            </a:r>
            <a:r>
              <a:rPr kumimoji="1"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2022.11.28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8285" y="6338570"/>
            <a:ext cx="7080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2021 IEEE/CVF International Conference on Computer Vision (ICCV)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10</a:t>
            </a:fld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219450" y="259715"/>
            <a:ext cx="5753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" y="2560320"/>
            <a:ext cx="5206365" cy="2089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" y="470789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image1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12850" y="470789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image2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282190" y="4707890"/>
            <a:ext cx="86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GT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65145" y="470789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without CTLS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91025" y="4707890"/>
            <a:ext cx="1414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with CTLS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910" y="2560320"/>
            <a:ext cx="3101975" cy="10255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4950" y="2560320"/>
            <a:ext cx="1022350" cy="10293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9365" y="2560320"/>
            <a:ext cx="1014730" cy="1028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580" y="3585845"/>
            <a:ext cx="3115945" cy="1028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3525" y="3613785"/>
            <a:ext cx="2019935" cy="98044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089015" y="465963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image1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3120" y="465963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image2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252460" y="4659630"/>
            <a:ext cx="86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GT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267190" y="465963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SOTA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147300" y="4659630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proposed network</a:t>
            </a:r>
          </a:p>
        </p:txBody>
      </p:sp>
      <p:sp>
        <p:nvSpPr>
          <p:cNvPr id="29" name="矩形 28"/>
          <p:cNvSpPr/>
          <p:nvPr/>
        </p:nvSpPr>
        <p:spPr>
          <a:xfrm>
            <a:off x="9267190" y="2838450"/>
            <a:ext cx="480695" cy="4184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283190" y="2848610"/>
            <a:ext cx="480695" cy="4184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859010" y="3617595"/>
            <a:ext cx="300355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56595" y="3623310"/>
            <a:ext cx="300355" cy="2889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4264660"/>
            <a:ext cx="182880" cy="2438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58120" y="4264660"/>
            <a:ext cx="182880" cy="2438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600575" y="5027930"/>
            <a:ext cx="1205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（迁移学习）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4" grpId="1"/>
      <p:bldP spid="21" grpId="0"/>
      <p:bldP spid="21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11</a:t>
            </a:fld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18585" y="269240"/>
            <a:ext cx="4355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9335" y="18167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本文提出了一种用于BCD的LGPNet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  </a:t>
            </a:r>
            <a:r>
              <a:rPr lang="zh-CN" altLang="en-US"/>
              <a:t>由两部分组成：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88060" y="307340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b="1">
                <a:sym typeface="+mn-ea"/>
              </a:rPr>
              <a:t>局部</a:t>
            </a:r>
            <a:r>
              <a:rPr lang="en-US" altLang="zh-CN" sz="2400" b="1">
                <a:sym typeface="+mn-ea"/>
              </a:rPr>
              <a:t>-</a:t>
            </a:r>
            <a:r>
              <a:rPr lang="zh-CN" altLang="en-US" sz="2400" b="1">
                <a:sym typeface="+mn-ea"/>
              </a:rPr>
              <a:t>全局特征提取器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400" b="1">
                <a:sym typeface="+mn-ea"/>
              </a:rPr>
              <a:t>引入了迁移学习策略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6650990" y="3031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增强各种建筑的特征识别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03670" y="37299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迁移建筑相关知识，以减轻非建筑区域的干扰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2"/>
          <p:cNvSpPr txBox="1"/>
          <p:nvPr/>
        </p:nvSpPr>
        <p:spPr>
          <a:xfrm>
            <a:off x="4648539" y="3013501"/>
            <a:ext cx="307094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kumimoji="1"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5" name="灯片编号占位符 1"/>
          <p:cNvSpPr txBox="1"/>
          <p:nvPr/>
        </p:nvSpPr>
        <p:spPr>
          <a:xfrm>
            <a:off x="11139040" y="6360911"/>
            <a:ext cx="914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88C01-EF0A-BE49-9F96-21AFAEFD178F}" type="slidenum">
              <a:rPr kumimoji="1"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12</a:t>
            </a:fld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0680" y="224790"/>
            <a:ext cx="8931275" cy="911860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Vision Transformer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2</a:t>
            </a:fld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347142" y="2079127"/>
            <a:ext cx="49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</a:t>
            </a:r>
            <a:r>
              <a:rPr lang="zh-CN" altLang="en-US" dirty="0" smtClean="0"/>
              <a:t>应用到机器视觉</a:t>
            </a:r>
            <a:r>
              <a:rPr lang="zh-CN" altLang="en-US" dirty="0"/>
              <a:t>领域遇到的</a:t>
            </a:r>
            <a:r>
              <a:rPr lang="zh-CN" altLang="en-US" dirty="0" smtClean="0"/>
              <a:t>问题：</a:t>
            </a:r>
            <a:endParaRPr lang="en-US" altLang="zh-CN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6347141" y="2838990"/>
            <a:ext cx="4526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NLP</a:t>
            </a:r>
            <a:r>
              <a:rPr lang="zh-CN" altLang="en-US" dirty="0" smtClean="0"/>
              <a:t>中作为基本单元的</a:t>
            </a:r>
            <a:r>
              <a:rPr lang="en-US" altLang="zh-CN" dirty="0"/>
              <a:t>word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不同，在</a:t>
            </a:r>
            <a:r>
              <a:rPr lang="en-US" altLang="zh-CN" dirty="0" smtClean="0"/>
              <a:t>CV</a:t>
            </a:r>
            <a:r>
              <a:rPr lang="zh-CN" altLang="en-US" dirty="0" smtClean="0"/>
              <a:t>中视觉元素在尺寸上变化很大。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/>
              <a:t>图像中像素的分辨率远</a:t>
            </a:r>
            <a:r>
              <a:rPr lang="zh-CN" altLang="en-US" dirty="0" smtClean="0"/>
              <a:t>高于</a:t>
            </a:r>
            <a:r>
              <a:rPr lang="zh-CN" altLang="en-US" dirty="0"/>
              <a:t>语言</a:t>
            </a:r>
            <a:r>
              <a:rPr lang="zh-CN" altLang="en-US" dirty="0" smtClean="0"/>
              <a:t>段落</a:t>
            </a:r>
            <a:r>
              <a:rPr lang="zh-CN" altLang="en-US" dirty="0"/>
              <a:t>中的</a:t>
            </a:r>
            <a:r>
              <a:rPr lang="zh-CN" altLang="en-US" dirty="0" smtClean="0"/>
              <a:t>文字，自注意力的计算复杂度是图像大小的二次方。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9608" r="18846"/>
          <a:stretch/>
        </p:blipFill>
        <p:spPr>
          <a:xfrm>
            <a:off x="2999232" y="1938527"/>
            <a:ext cx="2865120" cy="3569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62419" y="5508050"/>
            <a:ext cx="172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Transformer for NLP</a:t>
            </a:r>
            <a:endParaRPr lang="zh-CN" altLang="en-US" sz="1400" dirty="0"/>
          </a:p>
        </p:txBody>
      </p:sp>
      <p:pic>
        <p:nvPicPr>
          <p:cNvPr id="1034" name="Picture 10" descr="查看源图像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7"/>
          <a:stretch/>
        </p:blipFill>
        <p:spPr bwMode="auto">
          <a:xfrm rot="5400000">
            <a:off x="-137741" y="2734815"/>
            <a:ext cx="3772137" cy="17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1204560" y="5508050"/>
            <a:ext cx="1025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CNN for CV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35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840" y="2030730"/>
            <a:ext cx="1778000" cy="177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3</a:t>
            </a:fld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53305" y="269240"/>
            <a:ext cx="2485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pic>
        <p:nvPicPr>
          <p:cNvPr id="4" name="图片 3" descr="image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" y="2030730"/>
            <a:ext cx="1743075" cy="1743075"/>
          </a:xfrm>
          <a:prstGeom prst="rect">
            <a:avLst/>
          </a:prstGeom>
        </p:spPr>
      </p:pic>
      <p:pic>
        <p:nvPicPr>
          <p:cNvPr id="5" name="图片 4" descr="image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520" y="2030730"/>
            <a:ext cx="1743075" cy="1743075"/>
          </a:xfrm>
          <a:prstGeom prst="rect">
            <a:avLst/>
          </a:prstGeom>
        </p:spPr>
      </p:pic>
      <p:pic>
        <p:nvPicPr>
          <p:cNvPr id="6" name="图片 5" descr="label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4290" y="2025650"/>
            <a:ext cx="1748155" cy="17481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5220" y="386969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before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49625" y="386969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after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6380" y="3834130"/>
            <a:ext cx="1324610" cy="348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groundtruth</a:t>
            </a:r>
          </a:p>
          <a:p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463280" y="2313305"/>
            <a:ext cx="564515" cy="5283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865360" y="2581910"/>
            <a:ext cx="361950" cy="2990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04460" y="2326640"/>
            <a:ext cx="528955" cy="5099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65900" y="2576830"/>
            <a:ext cx="361950" cy="2990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H="1">
            <a:off x="5971540" y="3641090"/>
            <a:ext cx="177800" cy="1289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9225280" y="3679825"/>
            <a:ext cx="177800" cy="1289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56920" y="4497705"/>
            <a:ext cx="47440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建筑物往往有尺度不一，形状多样，导致特征提取有一定困难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由于非建筑区域往往涉及比较复杂的对象，导致对像素的错误检测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50990" y="4564380"/>
            <a:ext cx="2750820" cy="975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局部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全局金字塔网络</a:t>
            </a: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跨任务迁移学习</a:t>
            </a:r>
          </a:p>
        </p:txBody>
      </p:sp>
      <p:sp>
        <p:nvSpPr>
          <p:cNvPr id="29" name="右箭头 28"/>
          <p:cNvSpPr/>
          <p:nvPr/>
        </p:nvSpPr>
        <p:spPr>
          <a:xfrm>
            <a:off x="5621655" y="4852035"/>
            <a:ext cx="59944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7" grpId="0"/>
      <p:bldP spid="7" grpId="1"/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9" grpId="0" animBg="1"/>
      <p:bldP spid="2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277599" y="6356351"/>
            <a:ext cx="914401" cy="365125"/>
          </a:xfrm>
        </p:spPr>
        <p:txBody>
          <a:bodyPr/>
          <a:lstStyle/>
          <a:p>
            <a:fld id="{72C88C01-EF0A-BE49-9F96-21AFAEFD178F}" type="slidenum">
              <a:rPr kumimoji="1" lang="zh-CN" altLang="en-US" smtClean="0"/>
              <a:t>4</a:t>
            </a:fld>
            <a:endParaRPr kumimoji="1"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53305" y="269240"/>
            <a:ext cx="2485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/>
          <a:srcRect r="1317"/>
          <a:stretch/>
        </p:blipFill>
        <p:spPr>
          <a:xfrm>
            <a:off x="535388" y="1010926"/>
            <a:ext cx="11121224" cy="35437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45225" y="4756540"/>
            <a:ext cx="350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）轻量级的</a:t>
            </a:r>
            <a:r>
              <a:rPr lang="en-US" altLang="zh-CN" dirty="0" err="1" smtClean="0"/>
              <a:t>Swin</a:t>
            </a:r>
            <a:r>
              <a:rPr lang="en-US" altLang="zh-CN" dirty="0" smtClean="0"/>
              <a:t>-T</a:t>
            </a:r>
            <a:r>
              <a:rPr lang="zh-CN" altLang="en-US" dirty="0" smtClean="0"/>
              <a:t>的整体架构</a:t>
            </a:r>
            <a:endParaRPr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4159907" y="5143025"/>
            <a:ext cx="387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/>
              <a:t>b</a:t>
            </a:r>
            <a:r>
              <a:rPr lang="zh-CN" altLang="en-US" dirty="0" smtClean="0"/>
              <a:t>）两个连续的</a:t>
            </a:r>
            <a:r>
              <a:rPr lang="en-US" altLang="zh-CN" dirty="0" err="1" smtClean="0"/>
              <a:t>Swin</a:t>
            </a:r>
            <a:r>
              <a:rPr lang="en-US" altLang="zh-CN" dirty="0" smtClean="0"/>
              <a:t>-Transformer</a:t>
            </a:r>
            <a:r>
              <a:rPr lang="zh-CN" altLang="en-US" dirty="0" smtClean="0"/>
              <a:t>块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1409699" y="2448573"/>
            <a:ext cx="941291" cy="160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20814" y="2448573"/>
            <a:ext cx="457200" cy="160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77102" y="2420646"/>
            <a:ext cx="457200" cy="160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43395" y="2420646"/>
            <a:ext cx="457200" cy="1600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70688" y="2448573"/>
            <a:ext cx="92021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83788" y="2410473"/>
            <a:ext cx="92021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37193" y="2448573"/>
            <a:ext cx="92021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367314" y="2420646"/>
            <a:ext cx="920212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5</a:t>
            </a:fld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943526" y="347416"/>
            <a:ext cx="6276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Patch Partition/Merging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5" y="4797466"/>
            <a:ext cx="877620" cy="887481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76751"/>
              </p:ext>
            </p:extLst>
          </p:nvPr>
        </p:nvGraphicFramePr>
        <p:xfrm>
          <a:off x="4566585" y="1843038"/>
          <a:ext cx="1459232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4808">
                  <a:extLst>
                    <a:ext uri="{9D8B030D-6E8A-4147-A177-3AD203B41FA5}">
                      <a16:colId xmlns:a16="http://schemas.microsoft.com/office/drawing/2014/main" val="1606353816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312169749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1867935917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1621056009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924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178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7921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9551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00986"/>
              </p:ext>
            </p:extLst>
          </p:nvPr>
        </p:nvGraphicFramePr>
        <p:xfrm>
          <a:off x="4209108" y="2262284"/>
          <a:ext cx="1459232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4808">
                  <a:extLst>
                    <a:ext uri="{9D8B030D-6E8A-4147-A177-3AD203B41FA5}">
                      <a16:colId xmlns:a16="http://schemas.microsoft.com/office/drawing/2014/main" val="1606353816"/>
                    </a:ext>
                  </a:extLst>
                </a:gridCol>
                <a:gridCol w="381188">
                  <a:extLst>
                    <a:ext uri="{9D8B030D-6E8A-4147-A177-3AD203B41FA5}">
                      <a16:colId xmlns:a16="http://schemas.microsoft.com/office/drawing/2014/main" val="312169749"/>
                    </a:ext>
                  </a:extLst>
                </a:gridCol>
                <a:gridCol w="348428">
                  <a:extLst>
                    <a:ext uri="{9D8B030D-6E8A-4147-A177-3AD203B41FA5}">
                      <a16:colId xmlns:a16="http://schemas.microsoft.com/office/drawing/2014/main" val="1867935917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1621056009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924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178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7921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9551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7495"/>
              </p:ext>
            </p:extLst>
          </p:nvPr>
        </p:nvGraphicFramePr>
        <p:xfrm>
          <a:off x="4046703" y="2450862"/>
          <a:ext cx="1459232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64808">
                  <a:extLst>
                    <a:ext uri="{9D8B030D-6E8A-4147-A177-3AD203B41FA5}">
                      <a16:colId xmlns:a16="http://schemas.microsoft.com/office/drawing/2014/main" val="1606353816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312169749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1867935917"/>
                    </a:ext>
                  </a:extLst>
                </a:gridCol>
                <a:gridCol w="364808">
                  <a:extLst>
                    <a:ext uri="{9D8B030D-6E8A-4147-A177-3AD203B41FA5}">
                      <a16:colId xmlns:a16="http://schemas.microsoft.com/office/drawing/2014/main" val="1621056009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9244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178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7921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9551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91122"/>
              </p:ext>
            </p:extLst>
          </p:nvPr>
        </p:nvGraphicFramePr>
        <p:xfrm>
          <a:off x="7531750" y="2706362"/>
          <a:ext cx="4027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94">
                  <a:extLst>
                    <a:ext uri="{9D8B030D-6E8A-4147-A177-3AD203B41FA5}">
                      <a16:colId xmlns:a16="http://schemas.microsoft.com/office/drawing/2014/main" val="703176800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4078063517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2946332839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389491739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1144878955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586616335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3824136818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2568978412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1575136870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1912227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34220"/>
                  </a:ext>
                </a:extLst>
              </a:tr>
            </a:tbl>
          </a:graphicData>
        </a:graphic>
      </p:graphicFrame>
      <p:sp>
        <p:nvSpPr>
          <p:cNvPr id="28" name="右大括号 27"/>
          <p:cNvSpPr/>
          <p:nvPr/>
        </p:nvSpPr>
        <p:spPr>
          <a:xfrm rot="16200000">
            <a:off x="9439438" y="477110"/>
            <a:ext cx="212563" cy="40279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645089" y="3215701"/>
            <a:ext cx="35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8" name="右大括号 37"/>
          <p:cNvSpPr/>
          <p:nvPr/>
        </p:nvSpPr>
        <p:spPr>
          <a:xfrm rot="1800000">
            <a:off x="5979626" y="3314092"/>
            <a:ext cx="220104" cy="6821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269425" y="3571550"/>
            <a:ext cx="54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100269" y="1971531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4×4×C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058510" y="2900855"/>
            <a:ext cx="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211614" y="2900855"/>
            <a:ext cx="1040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9475076" y="3435011"/>
            <a:ext cx="0" cy="93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545719" y="3716363"/>
            <a:ext cx="18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Liner Embedding</a:t>
            </a:r>
            <a:endParaRPr lang="zh-CN" altLang="en-US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39842"/>
              </p:ext>
            </p:extLst>
          </p:nvPr>
        </p:nvGraphicFramePr>
        <p:xfrm>
          <a:off x="8065299" y="5085232"/>
          <a:ext cx="2819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94">
                  <a:extLst>
                    <a:ext uri="{9D8B030D-6E8A-4147-A177-3AD203B41FA5}">
                      <a16:colId xmlns:a16="http://schemas.microsoft.com/office/drawing/2014/main" val="703176800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4078063517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2946332839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389491739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1144878955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586616335"/>
                    </a:ext>
                  </a:extLst>
                </a:gridCol>
                <a:gridCol w="402794">
                  <a:extLst>
                    <a:ext uri="{9D8B030D-6E8A-4147-A177-3AD203B41FA5}">
                      <a16:colId xmlns:a16="http://schemas.microsoft.com/office/drawing/2014/main" val="1912227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34220"/>
                  </a:ext>
                </a:extLst>
              </a:tr>
            </a:tbl>
          </a:graphicData>
        </a:graphic>
      </p:graphicFrame>
      <p:sp>
        <p:nvSpPr>
          <p:cNvPr id="55" name="右大括号 54"/>
          <p:cNvSpPr/>
          <p:nvPr/>
        </p:nvSpPr>
        <p:spPr>
          <a:xfrm rot="16200000">
            <a:off x="9372608" y="3522667"/>
            <a:ext cx="212563" cy="28195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322994" y="4456833"/>
            <a:ext cx="44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C’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6731876" y="5173980"/>
            <a:ext cx="1124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119803" y="2561360"/>
            <a:ext cx="80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切块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937372" y="4854063"/>
            <a:ext cx="7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归位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441450" y="14767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H×W×C</a:t>
            </a:r>
            <a:endParaRPr lang="zh-CN" altLang="en-US" dirty="0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96" y="1846252"/>
            <a:ext cx="2274308" cy="2299861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5376272" y="4447049"/>
            <a:ext cx="141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H/4×W/</a:t>
            </a:r>
            <a:r>
              <a:rPr lang="en-US" altLang="zh-CN" dirty="0"/>
              <a:t>4</a:t>
            </a:r>
            <a:r>
              <a:rPr lang="en-US" altLang="zh-CN" dirty="0" smtClean="0"/>
              <a:t>×C’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028881" y="4825947"/>
            <a:ext cx="353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为了产生层次化的表示，随着网络的加深，通过补丁合并层来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的数量并增加通道数。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6</a:t>
            </a:fld>
            <a:endParaRPr kumimoji="1" lang="zh-CN" altLang="en-US" sz="2000" dirty="0"/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21635" y="307995"/>
            <a:ext cx="62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Swin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Transformer block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4" y="1376155"/>
            <a:ext cx="4043565" cy="412311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52273" y="5511964"/>
            <a:ext cx="332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两个连续的</a:t>
            </a:r>
            <a:r>
              <a:rPr lang="en-US" altLang="zh-CN" dirty="0" err="1" smtClean="0"/>
              <a:t>Swin</a:t>
            </a:r>
            <a:r>
              <a:rPr lang="en-US" altLang="zh-CN" dirty="0" smtClean="0"/>
              <a:t>-Transformer</a:t>
            </a:r>
            <a:r>
              <a:rPr lang="zh-CN" altLang="en-US" dirty="0" smtClean="0"/>
              <a:t>块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829300" y="1147335"/>
            <a:ext cx="53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变化：分别将两个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块中的</a:t>
            </a:r>
            <a:r>
              <a:rPr lang="zh-CN" altLang="en-US" dirty="0" smtClean="0">
                <a:solidFill>
                  <a:srgbClr val="FF0000"/>
                </a:solidFill>
              </a:rPr>
              <a:t>多头自注意力块</a:t>
            </a:r>
            <a:r>
              <a:rPr lang="zh-CN" altLang="en-US" dirty="0" smtClean="0"/>
              <a:t>换成了</a:t>
            </a:r>
            <a:r>
              <a:rPr lang="zh-CN" altLang="en-US" dirty="0" smtClean="0">
                <a:solidFill>
                  <a:srgbClr val="FF0000"/>
                </a:solidFill>
              </a:rPr>
              <a:t>窗口多头自注意力块（</a:t>
            </a:r>
            <a:r>
              <a:rPr lang="en-US" altLang="zh-CN" dirty="0" smtClean="0">
                <a:solidFill>
                  <a:srgbClr val="FF0000"/>
                </a:solidFill>
              </a:rPr>
              <a:t>Window Multi-head Self Attention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移动窗口多头自注意力块（</a:t>
            </a:r>
            <a:r>
              <a:rPr lang="en-US" altLang="zh-CN" dirty="0" smtClean="0">
                <a:solidFill>
                  <a:srgbClr val="FF0000"/>
                </a:solidFill>
              </a:rPr>
              <a:t>Shifted Window Multi-head </a:t>
            </a:r>
            <a:r>
              <a:rPr lang="en-US" altLang="zh-CN" dirty="0">
                <a:solidFill>
                  <a:srgbClr val="FF0000"/>
                </a:solidFill>
              </a:rPr>
              <a:t>Self Attention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29300" y="3980438"/>
            <a:ext cx="535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在非重叠的窗口内做自注意力操作，能够将复杂度从图像尺寸的二次方降低到线性次。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208" y="4867552"/>
            <a:ext cx="3467584" cy="76210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29300" y="5593441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移动窗口可以提供非重叠的窗口间的跨窗口连接以提升建模能力。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208" y="2440159"/>
            <a:ext cx="4419970" cy="1701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7</a:t>
            </a:fld>
            <a:endParaRPr kumimoji="1" lang="zh-CN" altLang="en-US" sz="2000" dirty="0"/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21635" y="307995"/>
            <a:ext cx="627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Shifted Window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07" y="1589258"/>
            <a:ext cx="5967751" cy="2296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44307" y="4339442"/>
                <a:ext cx="5054600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原窗口：规则地将图片划分为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dirty="0" smtClean="0">
                    <a:ea typeface="Cambria Math" panose="02040503050406030204" pitchFamily="18" charset="0"/>
                  </a:rPr>
                  <a:t>大小的</a:t>
                </a:r>
                <a:r>
                  <a:rPr lang="en-US" altLang="zh-CN" b="0" dirty="0" smtClean="0">
                    <a:ea typeface="Cambria Math" panose="02040503050406030204" pitchFamily="18" charset="0"/>
                  </a:rPr>
                  <a:t>patch</a:t>
                </a:r>
              </a:p>
              <a:p>
                <a:r>
                  <a:rPr lang="zh-CN" altLang="en-US" dirty="0" smtClean="0"/>
                  <a:t>移动窗口：将原来的窗口移动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07" y="4339442"/>
                <a:ext cx="5054600" cy="781817"/>
              </a:xfrm>
              <a:prstGeom prst="rect">
                <a:avLst/>
              </a:prstGeom>
              <a:blipFill>
                <a:blip r:embed="rId6"/>
                <a:stretch>
                  <a:fillRect l="-1086" t="-7031" r="-724" b="-3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607300" y="2866090"/>
                <a:ext cx="3670300" cy="147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窗口数量会从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/>
                        </m:ctrlPr>
                      </m:dPr>
                      <m:e>
                        <m:f>
                          <m:fPr>
                            <m:ctrlPr>
                              <a:rPr lang="en-US" altLang="zh-CN"/>
                            </m:ctrlPr>
                          </m:fPr>
                          <m:num>
                            <m:r>
                              <a:rPr lang="en-US" altLang="zh-CN"/>
                              <m:t>h</m:t>
                            </m:r>
                          </m:num>
                          <m:den>
                            <m:r>
                              <a:rPr lang="en-US" altLang="zh-CN"/>
                              <m:t>𝑀</m:t>
                            </m:r>
                          </m:den>
                        </m:f>
                      </m:e>
                    </m:d>
                    <m:r>
                      <a:rPr lang="en-US" altLang="zh-CN"/>
                      <m:t>×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/>
                        </m:ctrlPr>
                      </m:dPr>
                      <m:e>
                        <m:f>
                          <m:fPr>
                            <m:ctrlPr>
                              <a:rPr lang="en-US" altLang="zh-CN"/>
                            </m:ctrlPr>
                          </m:fPr>
                          <m:num>
                            <m:r>
                              <a:rPr lang="en-US" altLang="zh-CN"/>
                              <m:t>𝑤</m:t>
                            </m:r>
                          </m:num>
                          <m:den>
                            <m:r>
                              <a:rPr lang="en-US" altLang="zh-CN"/>
                              <m:t>𝑀</m:t>
                            </m:r>
                          </m:den>
                        </m:f>
                      </m:e>
                    </m:d>
                    <m:r>
                      <a:rPr lang="zh-CN" altLang="en-US"/>
                      <m:t>变为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二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部分</a:t>
                </a:r>
                <a:r>
                  <a:rPr lang="en-US" altLang="zh-CN" dirty="0" smtClean="0"/>
                  <a:t>patch</a:t>
                </a:r>
                <a:r>
                  <a:rPr lang="zh-CN" altLang="en-US" dirty="0" smtClean="0"/>
                  <a:t>的大小会小于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00" y="2866090"/>
                <a:ext cx="3670300" cy="1473352"/>
              </a:xfrm>
              <a:prstGeom prst="rect">
                <a:avLst/>
              </a:prstGeom>
              <a:blipFill>
                <a:blip r:embed="rId7"/>
                <a:stretch>
                  <a:fillRect l="-1495" t="-2066" b="-5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2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8</a:t>
            </a:fld>
            <a:endParaRPr kumimoji="1" lang="zh-CN" altLang="en-US" sz="2000" dirty="0"/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06014" y="307995"/>
            <a:ext cx="715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Masked Attention In Shifted Window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96900" y="1329266"/>
          <a:ext cx="2921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603637719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905942068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1585809671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051793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77889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32967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34852" y="1329266"/>
          <a:ext cx="289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8969882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3350636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11462018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0940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2678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78018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447405" y="1329266"/>
          <a:ext cx="289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896988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5894944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511462018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0940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82678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478018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657600" y="2812626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4600" y="2812626"/>
            <a:ext cx="73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682048" y="2438400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ROLL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606347" y="2443294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ROLL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8447404" y="1329266"/>
          <a:ext cx="1458596" cy="1483360"/>
        </p:xfrm>
        <a:graphic>
          <a:graphicData uri="http://schemas.openxmlformats.org/drawingml/2006/table">
            <a:tbl>
              <a:tblPr/>
              <a:tblGrid>
                <a:gridCol w="1458596">
                  <a:extLst>
                    <a:ext uri="{9D8B030D-6E8A-4147-A177-3AD203B41FA5}">
                      <a16:colId xmlns:a16="http://schemas.microsoft.com/office/drawing/2014/main" val="2527852228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9998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447404" y="2800958"/>
          <a:ext cx="1458596" cy="1483360"/>
        </p:xfrm>
        <a:graphic>
          <a:graphicData uri="http://schemas.openxmlformats.org/drawingml/2006/table">
            <a:tbl>
              <a:tblPr/>
              <a:tblGrid>
                <a:gridCol w="1458596">
                  <a:extLst>
                    <a:ext uri="{9D8B030D-6E8A-4147-A177-3AD203B41FA5}">
                      <a16:colId xmlns:a16="http://schemas.microsoft.com/office/drawing/2014/main" val="2527852228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9998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884409" y="1329266"/>
          <a:ext cx="1458596" cy="1483360"/>
        </p:xfrm>
        <a:graphic>
          <a:graphicData uri="http://schemas.openxmlformats.org/drawingml/2006/table">
            <a:tbl>
              <a:tblPr/>
              <a:tblGrid>
                <a:gridCol w="1458596">
                  <a:extLst>
                    <a:ext uri="{9D8B030D-6E8A-4147-A177-3AD203B41FA5}">
                      <a16:colId xmlns:a16="http://schemas.microsoft.com/office/drawing/2014/main" val="2527852228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9998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9895205" y="2800958"/>
          <a:ext cx="1458596" cy="1483360"/>
        </p:xfrm>
        <a:graphic>
          <a:graphicData uri="http://schemas.openxmlformats.org/drawingml/2006/table">
            <a:tbl>
              <a:tblPr/>
              <a:tblGrid>
                <a:gridCol w="1458596">
                  <a:extLst>
                    <a:ext uri="{9D8B030D-6E8A-4147-A177-3AD203B41FA5}">
                      <a16:colId xmlns:a16="http://schemas.microsoft.com/office/drawing/2014/main" val="2527852228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0000"/>
                      </a:solidFill>
                      <a:prstDash val="solid"/>
                    </a:lnL>
                    <a:lnR w="12700" cmpd="sng">
                      <a:solidFill>
                        <a:srgbClr val="FF0000"/>
                      </a:solidFill>
                      <a:prstDash val="solid"/>
                    </a:lnR>
                    <a:lnT w="12700" cmpd="sng">
                      <a:solidFill>
                        <a:srgbClr val="FF0000"/>
                      </a:solidFill>
                      <a:prstDash val="solid"/>
                    </a:lnT>
                    <a:lnB w="12700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99982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97486" y="4874137"/>
            <a:ext cx="6969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在新窗口中，只有相同编码的部分才能计算注意力，非相同编码的部分将会被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掉不参与计算。</a:t>
            </a:r>
            <a:endParaRPr lang="en-US" altLang="zh-CN" dirty="0" smtClean="0"/>
          </a:p>
          <a:p>
            <a:r>
              <a:rPr lang="zh-CN" altLang="en-US" dirty="0" smtClean="0"/>
              <a:t>若第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个元素和第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个元素不同属于同一个编码，则</a:t>
            </a:r>
            <a:r>
              <a:rPr lang="en-US" altLang="zh-CN" dirty="0" smtClean="0"/>
              <a:t>MASK[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, j] = -100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231742" y="4834042"/>
                <a:ext cx="336640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42" y="4834042"/>
                <a:ext cx="3366408" cy="307777"/>
              </a:xfrm>
              <a:prstGeom prst="rect">
                <a:avLst/>
              </a:prstGeom>
              <a:blipFill>
                <a:blip r:embed="rId5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306876" y="5288173"/>
                <a:ext cx="4808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𝑉𝐴𝐿𝑈𝐸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𝑀𝐴𝑆𝐾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76" y="5288173"/>
                <a:ext cx="4808924" cy="276999"/>
              </a:xfrm>
              <a:prstGeom prst="rect">
                <a:avLst/>
              </a:prstGeom>
              <a:blipFill>
                <a:blip r:embed="rId6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7323773" y="5713469"/>
                <a:ext cx="3527107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𝑅𝐸𝑆𝑈𝐿𝑇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𝑉𝐴𝐿𝑈𝐸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773" y="5713469"/>
                <a:ext cx="3527107" cy="277897"/>
              </a:xfrm>
              <a:prstGeom prst="rect">
                <a:avLst/>
              </a:prstGeom>
              <a:blipFill>
                <a:blip r:embed="rId7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176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C01-EF0A-BE49-9F96-21AFAEFD178F}" type="slidenum">
              <a:rPr kumimoji="1" lang="zh-CN" altLang="en-US" smtClean="0"/>
              <a:t>9</a:t>
            </a:fld>
            <a:endParaRPr kumimoji="1" lang="zh-CN" altLang="en-US" sz="2000" dirty="0"/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10750" y="214630"/>
            <a:ext cx="2080260" cy="57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06014" y="307995"/>
            <a:ext cx="715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Relative Position Encode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8368" y="1511808"/>
            <a:ext cx="703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问题：注意力计算中，元素位置的改变并不会影响计算结果。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58369" y="2071690"/>
            <a:ext cx="374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解决方法：引入相对位置编码。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66278"/>
              </p:ext>
            </p:extLst>
          </p:nvPr>
        </p:nvGraphicFramePr>
        <p:xfrm>
          <a:off x="999744" y="3450852"/>
          <a:ext cx="11521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48">
                  <a:extLst>
                    <a:ext uri="{9D8B030D-6E8A-4147-A177-3AD203B41FA5}">
                      <a16:colId xmlns:a16="http://schemas.microsoft.com/office/drawing/2014/main" val="1622294687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759661771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3209352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4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92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5925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32462"/>
              </p:ext>
            </p:extLst>
          </p:nvPr>
        </p:nvGraphicFramePr>
        <p:xfrm>
          <a:off x="2768026" y="2561733"/>
          <a:ext cx="37226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">
                  <a:extLst>
                    <a:ext uri="{9D8B030D-6E8A-4147-A177-3AD203B41FA5}">
                      <a16:colId xmlns:a16="http://schemas.microsoft.com/office/drawing/2014/main" val="173236749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703114623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891061234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154748538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615763977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686142039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3227637143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2210816142"/>
                    </a:ext>
                  </a:extLst>
                </a:gridCol>
                <a:gridCol w="413625">
                  <a:extLst>
                    <a:ext uri="{9D8B030D-6E8A-4147-A177-3AD203B41FA5}">
                      <a16:colId xmlns:a16="http://schemas.microsoft.com/office/drawing/2014/main" val="1774126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3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5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39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70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6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8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0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1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6300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894808"/>
                  </p:ext>
                </p:extLst>
              </p:nvPr>
            </p:nvGraphicFramePr>
            <p:xfrm>
              <a:off x="7338184" y="3914934"/>
              <a:ext cx="3758440" cy="440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05">
                      <a:extLst>
                        <a:ext uri="{9D8B030D-6E8A-4147-A177-3AD203B41FA5}">
                          <a16:colId xmlns:a16="http://schemas.microsoft.com/office/drawing/2014/main" val="3153129779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2049252695"/>
                        </a:ext>
                      </a:extLst>
                    </a:gridCol>
                    <a:gridCol w="418531">
                      <a:extLst>
                        <a:ext uri="{9D8B030D-6E8A-4147-A177-3AD203B41FA5}">
                          <a16:colId xmlns:a16="http://schemas.microsoft.com/office/drawing/2014/main" val="2043109303"/>
                        </a:ext>
                      </a:extLst>
                    </a:gridCol>
                    <a:gridCol w="521079">
                      <a:extLst>
                        <a:ext uri="{9D8B030D-6E8A-4147-A177-3AD203B41FA5}">
                          <a16:colId xmlns:a16="http://schemas.microsoft.com/office/drawing/2014/main" val="3059392100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2220109072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4042129141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14303158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3528681897"/>
                        </a:ext>
                      </a:extLst>
                    </a:gridCol>
                  </a:tblGrid>
                  <a:tr h="4404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626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表格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9894808"/>
                  </p:ext>
                </p:extLst>
              </p:nvPr>
            </p:nvGraphicFramePr>
            <p:xfrm>
              <a:off x="7338184" y="3914934"/>
              <a:ext cx="3758440" cy="440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9805">
                      <a:extLst>
                        <a:ext uri="{9D8B030D-6E8A-4147-A177-3AD203B41FA5}">
                          <a16:colId xmlns:a16="http://schemas.microsoft.com/office/drawing/2014/main" val="3153129779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2049252695"/>
                        </a:ext>
                      </a:extLst>
                    </a:gridCol>
                    <a:gridCol w="418531">
                      <a:extLst>
                        <a:ext uri="{9D8B030D-6E8A-4147-A177-3AD203B41FA5}">
                          <a16:colId xmlns:a16="http://schemas.microsoft.com/office/drawing/2014/main" val="2043109303"/>
                        </a:ext>
                      </a:extLst>
                    </a:gridCol>
                    <a:gridCol w="521079">
                      <a:extLst>
                        <a:ext uri="{9D8B030D-6E8A-4147-A177-3AD203B41FA5}">
                          <a16:colId xmlns:a16="http://schemas.microsoft.com/office/drawing/2014/main" val="3059392100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2220109072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4042129141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14303158"/>
                        </a:ext>
                      </a:extLst>
                    </a:gridCol>
                    <a:gridCol w="469805">
                      <a:extLst>
                        <a:ext uri="{9D8B030D-6E8A-4147-A177-3AD203B41FA5}">
                          <a16:colId xmlns:a16="http://schemas.microsoft.com/office/drawing/2014/main" val="3528681897"/>
                        </a:ext>
                      </a:extLst>
                    </a:gridCol>
                  </a:tblGrid>
                  <a:tr h="4404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99" t="-1370" r="-705195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370" r="-596154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29412" t="-1370" r="-583824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60465" t="-1370" r="-361628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2597" t="-1370" r="-303896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6154" t="-1370" r="-200000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3896" t="-1370" r="-102597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3896" t="-1370" r="-2597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626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929666"/>
                  </p:ext>
                </p:extLst>
              </p:nvPr>
            </p:nvGraphicFramePr>
            <p:xfrm>
              <a:off x="7338188" y="4634024"/>
              <a:ext cx="4215636" cy="416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04">
                      <a:extLst>
                        <a:ext uri="{9D8B030D-6E8A-4147-A177-3AD203B41FA5}">
                          <a16:colId xmlns:a16="http://schemas.microsoft.com/office/drawing/2014/main" val="3153129779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2049252695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2043109303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3059392100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2220109072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4042129141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14303158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3528681897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1117541626"/>
                        </a:ext>
                      </a:extLst>
                    </a:gridCol>
                  </a:tblGrid>
                  <a:tr h="41666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626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929666"/>
                  </p:ext>
                </p:extLst>
              </p:nvPr>
            </p:nvGraphicFramePr>
            <p:xfrm>
              <a:off x="7338188" y="4634024"/>
              <a:ext cx="4215636" cy="4166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04">
                      <a:extLst>
                        <a:ext uri="{9D8B030D-6E8A-4147-A177-3AD203B41FA5}">
                          <a16:colId xmlns:a16="http://schemas.microsoft.com/office/drawing/2014/main" val="3153129779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2049252695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2043109303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3059392100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2220109072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4042129141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14303158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3528681897"/>
                        </a:ext>
                      </a:extLst>
                    </a:gridCol>
                    <a:gridCol w="468404">
                      <a:extLst>
                        <a:ext uri="{9D8B030D-6E8A-4147-A177-3AD203B41FA5}">
                          <a16:colId xmlns:a16="http://schemas.microsoft.com/office/drawing/2014/main" val="1117541626"/>
                        </a:ext>
                      </a:extLst>
                    </a:gridCol>
                  </a:tblGrid>
                  <a:tr h="41666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9" t="-1449" r="-8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299" t="-1449" r="-7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299" t="-1449" r="-6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1299" t="-1449" r="-5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1299" t="-1449" r="-4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1299" t="-1449" r="-3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1299" t="-1449" r="-2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1299" t="-1449" r="-10259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01299" t="-1449" r="-2597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26266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下弧形箭头 55"/>
          <p:cNvSpPr/>
          <p:nvPr/>
        </p:nvSpPr>
        <p:spPr>
          <a:xfrm rot="10800000" flipV="1">
            <a:off x="5467349" y="5050686"/>
            <a:ext cx="2133600" cy="2786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下弧形箭头 57"/>
          <p:cNvSpPr/>
          <p:nvPr/>
        </p:nvSpPr>
        <p:spPr>
          <a:xfrm rot="10800000">
            <a:off x="6290287" y="3450852"/>
            <a:ext cx="2625113" cy="411829"/>
          </a:xfrm>
          <a:prstGeom prst="curvedUpArrow">
            <a:avLst>
              <a:gd name="adj1" fmla="val 0"/>
              <a:gd name="adj2" fmla="val 50000"/>
              <a:gd name="adj3" fmla="val 3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41127" y="4673078"/>
            <a:ext cx="180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绝对位置编号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3897687" y="5889232"/>
            <a:ext cx="180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相对位置偏移</a:t>
            </a:r>
            <a:endParaRPr lang="zh-CN" altLang="en-US" sz="1600" dirty="0"/>
          </a:p>
        </p:txBody>
      </p:sp>
      <p:sp>
        <p:nvSpPr>
          <p:cNvPr id="61" name="文本框 60"/>
          <p:cNvSpPr txBox="1"/>
          <p:nvPr/>
        </p:nvSpPr>
        <p:spPr>
          <a:xfrm>
            <a:off x="8491660" y="5329349"/>
            <a:ext cx="180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相对位置编码桶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3827899" y="2128312"/>
                <a:ext cx="65142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𝑉𝐴𝐿𝑈𝐸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𝑆𝐼𝑀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𝑀𝐴𝑆𝐾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𝑃𝑂𝑆𝑇𝐼𝑂𝑁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𝐵𝐼𝐴𝑆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899" y="2128312"/>
                <a:ext cx="6514281" cy="276999"/>
              </a:xfrm>
              <a:prstGeom prst="rect">
                <a:avLst/>
              </a:prstGeom>
              <a:blipFill>
                <a:blip r:embed="rId7"/>
                <a:stretch>
                  <a:fillRect l="-468" t="-4348" r="-3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6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BkMWFhMzgxNDE2YmVmYjIzYjc4MDlkMDE4NDJlZjIifQ=="/>
  <p:tag name="KSO_WPP_MARK_KEY" val="0e67bf32-ad13-4ab4-894b-d3ed367dada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676</Words>
  <Application>Microsoft Office PowerPoint</Application>
  <PresentationFormat>宽屏</PresentationFormat>
  <Paragraphs>238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Vision Transformer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Futif</cp:lastModifiedBy>
  <cp:revision>658</cp:revision>
  <dcterms:created xsi:type="dcterms:W3CDTF">2020-09-27T07:01:00Z</dcterms:created>
  <dcterms:modified xsi:type="dcterms:W3CDTF">2022-11-27T14:37:29Z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9A83449958C54086AB9286330CB5F3C7</vt:lpwstr>
  </property>
  <property fmtid="{D5CDD505-2E9C-101B-9397-08002B2CF9AE}" pid="3" name="KSOProductBuildVer">
    <vt:lpwstr>2052-11.1.0.12763</vt:lpwstr>
  </property>
</Properties>
</file>