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4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42089-A9A0-49F7-83B4-A9629C93E1C2}" v="36" dt="2025-09-15T07:30:34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CFC71-DE53-407C-85E7-F42B779D3A8A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063EA-35E5-4BDA-9560-43ADCAAAD83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5156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063EA-35E5-4BDA-9560-43ADCAAAD83D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309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CF0FE-8C37-BA23-1684-41CC06B67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21C2A-6BD9-5D31-0DDD-48E2AC70A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56398-CC2E-0914-9FAC-DA318D98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57460-51B5-F5D5-3E1C-96A07567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BD5EC3-6BF2-2542-9400-C5F11D118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756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80EC3-F654-6123-2507-4E07C9F8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84CAAD-EE71-999C-F003-61A228A74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06C34-C49E-59E1-0577-A7F2977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320C2-E092-6008-66BD-EC3EBBF0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64E85-25B1-152B-1654-4C71B74C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096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AD709C-52CE-FF93-72C3-9F827AD59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C8DFBF-358C-7545-1B52-B98FB388A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31490-0DE2-1361-82FA-FCBCDFEE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308882-BD8A-CE5B-BF29-FAA754BC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ED7CFD-715D-CF9D-9FEC-7C5EDF46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112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3F34D-E817-C9AD-0743-86A79C31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312214-63B4-291D-5FD0-7A53C750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B6BE7F-E7FC-9F58-2CF7-C80166FBB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EDB78-6298-AF4A-4307-F2E7CE0C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4165F-64C3-5EB5-DAE5-51FE8A46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52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52232-8D5D-A940-071F-0875DB78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B19F9E-18D2-A5AA-DC13-D609FA8F1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B03DF-79A0-86F7-8847-CE58573F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DD8DD-4B69-CEDE-4E9E-8241BC58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566EA1-BB87-48C1-5217-5612AFF29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671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E9CE6-17BB-D39B-6548-9E113835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3BCC7-9284-6B55-BA63-0ECFE0EA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513135-75C1-9023-9FCD-21587E22D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FA472-5E94-F2F2-E09D-36431AA5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CEF52B-D8F6-7D96-CAA6-AE062D120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698D14-F6AD-F532-C08A-D9F8F0A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505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5EAEF-622D-67E5-9EE8-E9A27AE1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A85F25-0971-7B4D-2826-118C9A01F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24D2DE-C33F-A419-DD6F-655A13F4F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6B8AF3-8B7A-AD40-99C5-55DA394CD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7C381D-B272-0EDF-77BF-6A6D413E0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5F8B78F-1444-5F4B-E1CE-565DF51ED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F337C1-3124-7CD2-46E9-E7333F0A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F38D0F-7CA3-34E5-0997-4EE9C8D7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41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5889B-DAA6-A240-CFEF-8020F8E5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A666C-B1A0-48AB-75C4-D78E2BFE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AFD416-0A1F-FCC4-3D1A-E3573B7F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5BAD2A-82E2-69C6-1C5A-66F8A5B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24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6B48435-AEED-2F6F-521B-B269BDC0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A584BB-BA41-3081-4023-25F23575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37BE4-68A6-B0F7-24E5-72E10DEB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782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2A002-30B5-66A7-F408-C85F70DC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A2458-DB3C-6A4D-8EE3-C4A642D5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7445D0-8BC4-3BA4-CFEE-183E37C1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477F07-C55C-E3AF-DF09-7E869D5D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4CC55C-DF8E-9560-34EC-169B1190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66A5AA-F809-8120-16E8-C1754C3B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684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5FCB2-CC3E-70BE-2559-9B9D9B72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FCB78BB-9D0F-DD27-1F81-59A4D4C59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8545D6-B736-E84F-A0FB-340569EA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6CC13-262C-25A9-DBA7-EFD818E3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FBE3F-1673-F009-0A25-629972ED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2F466D-2637-6902-85B3-A55844B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464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3E746A-E5B1-C1C6-D713-A9230CE8B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CB4CDF-CA38-4E87-16D9-B8276E11B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AFB6BA-74A9-E0E7-5DCA-DAF1E426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68422-2490-4641-9508-ECCD179A7CD4}" type="datetimeFigureOut">
              <a:rPr lang="es-CO" smtClean="0"/>
              <a:t>14/09/2025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E8F091-E96C-5F02-F9F7-9AF6CCB0A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53961-556E-7C15-B792-08D350EDE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0EEF1-18AB-49AB-BE26-76DE99F3D45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979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librodepython.com/listas-en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BA64E-4692-C6E9-AB65-7A447197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1959"/>
            <a:ext cx="9144000" cy="2028004"/>
          </a:xfrm>
        </p:spPr>
        <p:txBody>
          <a:bodyPr/>
          <a:lstStyle/>
          <a:p>
            <a:r>
              <a:rPr lang="es-CO" dirty="0">
                <a:latin typeface="Arial Narrow" panose="020B0606020202030204" pitchFamily="34" charset="0"/>
              </a:rPr>
              <a:t>CONJUNTOS – SET</a:t>
            </a:r>
            <a:br>
              <a:rPr lang="es-CO" dirty="0">
                <a:latin typeface="Arial Narrow" panose="020B0606020202030204" pitchFamily="34" charset="0"/>
              </a:rPr>
            </a:br>
            <a:r>
              <a:rPr lang="es-CO" dirty="0">
                <a:latin typeface="Arial Narrow" panose="020B0606020202030204" pitchFamily="34" charset="0"/>
              </a:rPr>
              <a:t>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F65590-09B5-082F-5C7C-6191932F7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>
                <a:latin typeface="Arial Narrow" panose="020B0606020202030204" pitchFamily="34" charset="0"/>
              </a:rPr>
              <a:t>Por:</a:t>
            </a:r>
          </a:p>
          <a:p>
            <a:r>
              <a:rPr lang="es-CO" dirty="0">
                <a:latin typeface="Arial Narrow" panose="020B0606020202030204" pitchFamily="34" charset="0"/>
              </a:rPr>
              <a:t>Ing. Juan Carlos Arbeláez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9AD9A7-4261-9F2B-75BA-51E132DD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4" y="4867022"/>
            <a:ext cx="1533739" cy="12860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12FCEE-EBCE-BEA4-B16E-BF949775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317" y="4867022"/>
            <a:ext cx="153373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76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3F6D-B627-A20E-0CAF-615BDFEB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B3D46DE-FE1E-EBF6-5E7E-18795997B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9180070-309A-B2B5-75EB-D39561276810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1C898-ED53-66A2-7C26-2414C921676E}"/>
              </a:ext>
            </a:extLst>
          </p:cNvPr>
          <p:cNvSpPr txBox="1"/>
          <p:nvPr/>
        </p:nvSpPr>
        <p:spPr>
          <a:xfrm>
            <a:off x="3232820" y="1172225"/>
            <a:ext cx="2555291" cy="529375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Métodos 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sets</a:t>
            </a:r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FFE1AD-B962-7A96-14FC-915174D7E39A}"/>
              </a:ext>
            </a:extLst>
          </p:cNvPr>
          <p:cNvSpPr txBox="1"/>
          <p:nvPr/>
        </p:nvSpPr>
        <p:spPr>
          <a:xfrm>
            <a:off x="6096000" y="2067207"/>
            <a:ext cx="5828270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s-419" sz="2000" dirty="0">
                <a:highlight>
                  <a:srgbClr val="00FFFF"/>
                </a:highlight>
                <a:latin typeface="Arial Narrow" panose="020B0606020202030204" pitchFamily="34" charset="0"/>
              </a:rPr>
              <a:t>El método </a:t>
            </a:r>
            <a:r>
              <a:rPr lang="es-419" sz="2000" dirty="0" err="1">
                <a:highlight>
                  <a:srgbClr val="00FFFF"/>
                </a:highlight>
                <a:latin typeface="Arial Narrow" panose="020B0606020202030204" pitchFamily="34" charset="0"/>
              </a:rPr>
              <a:t>add</a:t>
            </a:r>
            <a:r>
              <a:rPr lang="es-419" sz="2000" dirty="0">
                <a:highlight>
                  <a:srgbClr val="00FFFF"/>
                </a:highlight>
                <a:latin typeface="Arial Narrow" panose="020B0606020202030204" pitchFamily="34" charset="0"/>
              </a:rPr>
              <a:t>() </a:t>
            </a:r>
            <a:r>
              <a:rPr lang="es-419" sz="2000" dirty="0">
                <a:highlight>
                  <a:srgbClr val="00FF00"/>
                </a:highlight>
                <a:latin typeface="Arial Narrow" panose="020B0606020202030204" pitchFamily="34" charset="0"/>
              </a:rPr>
              <a:t>permite añadir un elemento al set.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20E931-4261-E5A8-DF3E-E14F0E0314ED}"/>
              </a:ext>
            </a:extLst>
          </p:cNvPr>
          <p:cNvSpPr txBox="1"/>
          <p:nvPr/>
        </p:nvSpPr>
        <p:spPr>
          <a:xfrm>
            <a:off x="6096000" y="1420876"/>
            <a:ext cx="5828270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s-419" sz="2000" b="1" dirty="0" err="1">
                <a:latin typeface="Arial Narrow" panose="020B0606020202030204" pitchFamily="34" charset="0"/>
              </a:rPr>
              <a:t>s.add</a:t>
            </a:r>
            <a:r>
              <a:rPr lang="es-419" sz="2000" b="1" dirty="0">
                <a:latin typeface="Arial Narrow" panose="020B0606020202030204" pitchFamily="34" charset="0"/>
              </a:rPr>
              <a:t>(&lt;</a:t>
            </a:r>
            <a:r>
              <a:rPr lang="es-419" sz="2000" b="1" dirty="0" err="1">
                <a:latin typeface="Arial Narrow" panose="020B0606020202030204" pitchFamily="34" charset="0"/>
              </a:rPr>
              <a:t>elem</a:t>
            </a:r>
            <a:r>
              <a:rPr lang="es-419" sz="2000" b="1" dirty="0">
                <a:latin typeface="Arial Narrow" panose="020B0606020202030204" pitchFamily="34" charset="0"/>
              </a:rPr>
              <a:t>&gt;)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1418DA1-7EFF-BBDC-8463-79C5CE79D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598" y="2680474"/>
            <a:ext cx="2377437" cy="103068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0589333-BAC1-5D5D-EB7E-4DCB66D63424}"/>
              </a:ext>
            </a:extLst>
          </p:cNvPr>
          <p:cNvSpPr txBox="1"/>
          <p:nvPr/>
        </p:nvSpPr>
        <p:spPr>
          <a:xfrm>
            <a:off x="6096000" y="3924312"/>
            <a:ext cx="5828270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2000" b="1" dirty="0" err="1">
                <a:latin typeface="Arial Narrow" panose="020B0606020202030204" pitchFamily="34" charset="0"/>
              </a:rPr>
              <a:t>s.remove</a:t>
            </a:r>
            <a:r>
              <a:rPr lang="es-CO" sz="2000" b="1" dirty="0">
                <a:latin typeface="Arial Narrow" panose="020B0606020202030204" pitchFamily="34" charset="0"/>
              </a:rPr>
              <a:t>(&lt;</a:t>
            </a:r>
            <a:r>
              <a:rPr lang="es-CO" sz="2000" b="1" dirty="0" err="1">
                <a:latin typeface="Arial Narrow" panose="020B0606020202030204" pitchFamily="34" charset="0"/>
              </a:rPr>
              <a:t>elem</a:t>
            </a:r>
            <a:r>
              <a:rPr lang="es-CO" sz="2000" b="1" dirty="0">
                <a:latin typeface="Arial Narrow" panose="020B0606020202030204" pitchFamily="34" charset="0"/>
              </a:rPr>
              <a:t>&gt;)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BC600F-48C8-D5F8-A5FB-074A268048A5}"/>
              </a:ext>
            </a:extLst>
          </p:cNvPr>
          <p:cNvSpPr txBox="1"/>
          <p:nvPr/>
        </p:nvSpPr>
        <p:spPr>
          <a:xfrm>
            <a:off x="6096000" y="4537579"/>
            <a:ext cx="5828270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419" sz="2000" dirty="0">
                <a:highlight>
                  <a:srgbClr val="00FFFF"/>
                </a:highlight>
                <a:latin typeface="Arial Narrow" panose="020B0606020202030204" pitchFamily="34" charset="0"/>
              </a:rPr>
              <a:t>El método </a:t>
            </a:r>
            <a:r>
              <a:rPr lang="es-419" sz="2000" dirty="0" err="1">
                <a:highlight>
                  <a:srgbClr val="00FFFF"/>
                </a:highlight>
                <a:latin typeface="Arial Narrow" panose="020B0606020202030204" pitchFamily="34" charset="0"/>
              </a:rPr>
              <a:t>remove</a:t>
            </a:r>
            <a:r>
              <a:rPr lang="es-419" sz="2000" dirty="0">
                <a:highlight>
                  <a:srgbClr val="00FFFF"/>
                </a:highlight>
                <a:latin typeface="Arial Narrow" panose="020B0606020202030204" pitchFamily="34" charset="0"/>
              </a:rPr>
              <a:t>() </a:t>
            </a:r>
            <a:r>
              <a:rPr lang="es-419" sz="2000" dirty="0">
                <a:highlight>
                  <a:srgbClr val="00FF00"/>
                </a:highlight>
                <a:latin typeface="Arial Narrow" panose="020B0606020202030204" pitchFamily="34" charset="0"/>
              </a:rPr>
              <a:t>elimina el elemento que se pasa como parámetro. </a:t>
            </a:r>
            <a:r>
              <a:rPr lang="es-419" sz="2000" dirty="0">
                <a:latin typeface="Arial Narrow" panose="020B0606020202030204" pitchFamily="34" charset="0"/>
              </a:rPr>
              <a:t>Si no se encuentra, se lanza la excepción </a:t>
            </a:r>
            <a:r>
              <a:rPr lang="es-419" sz="2000" dirty="0" err="1">
                <a:latin typeface="Arial Narrow" panose="020B0606020202030204" pitchFamily="34" charset="0"/>
              </a:rPr>
              <a:t>KeyError</a:t>
            </a:r>
            <a:r>
              <a:rPr lang="es-419" sz="2000" dirty="0">
                <a:latin typeface="Arial Narrow" panose="020B0606020202030204" pitchFamily="34" charset="0"/>
              </a:rPr>
              <a:t>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77266D5-074C-E97B-5D86-020FE40A8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598" y="5781417"/>
            <a:ext cx="2377437" cy="96091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5069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6760-20F9-C9B7-C67B-DC88F7AFB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523769-A8A3-579E-67CE-528C46B9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D6837FA-C691-5AF7-C282-4EC7889CD11D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E477E2-8786-202C-8265-FF6F00BC77B1}"/>
              </a:ext>
            </a:extLst>
          </p:cNvPr>
          <p:cNvSpPr txBox="1"/>
          <p:nvPr/>
        </p:nvSpPr>
        <p:spPr>
          <a:xfrm>
            <a:off x="3184342" y="1272651"/>
            <a:ext cx="2555291" cy="480131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Métodos 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sets</a:t>
            </a:r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6CDD5B-8D9C-42F0-3664-466A5B55F61E}"/>
              </a:ext>
            </a:extLst>
          </p:cNvPr>
          <p:cNvSpPr txBox="1"/>
          <p:nvPr/>
        </p:nvSpPr>
        <p:spPr>
          <a:xfrm>
            <a:off x="6317392" y="1458783"/>
            <a:ext cx="5705732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2000" b="1" dirty="0" err="1">
                <a:latin typeface="Arial Narrow" panose="020B0606020202030204" pitchFamily="34" charset="0"/>
              </a:rPr>
              <a:t>s.discard</a:t>
            </a:r>
            <a:r>
              <a:rPr lang="es-CO" sz="2000" b="1" dirty="0">
                <a:latin typeface="Arial Narrow" panose="020B0606020202030204" pitchFamily="34" charset="0"/>
              </a:rPr>
              <a:t>(&lt;</a:t>
            </a:r>
            <a:r>
              <a:rPr lang="es-CO" sz="2000" b="1" dirty="0" err="1">
                <a:latin typeface="Arial Narrow" panose="020B0606020202030204" pitchFamily="34" charset="0"/>
              </a:rPr>
              <a:t>elem</a:t>
            </a:r>
            <a:r>
              <a:rPr lang="es-CO" sz="2000" b="1" dirty="0">
                <a:latin typeface="Arial Narrow" panose="020B0606020202030204" pitchFamily="34" charset="0"/>
              </a:rPr>
              <a:t>&gt;)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D46436-536B-D209-8645-CF463C0D65A3}"/>
              </a:ext>
            </a:extLst>
          </p:cNvPr>
          <p:cNvSpPr txBox="1"/>
          <p:nvPr/>
        </p:nvSpPr>
        <p:spPr>
          <a:xfrm>
            <a:off x="6317392" y="2038029"/>
            <a:ext cx="5705732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419" sz="2000" dirty="0">
                <a:latin typeface="Arial Narrow" panose="020B0606020202030204" pitchFamily="34" charset="0"/>
              </a:rPr>
              <a:t>El método </a:t>
            </a:r>
            <a:r>
              <a:rPr lang="es-419" sz="2000" dirty="0" err="1">
                <a:latin typeface="Arial Narrow" panose="020B0606020202030204" pitchFamily="34" charset="0"/>
              </a:rPr>
              <a:t>discard</a:t>
            </a:r>
            <a:r>
              <a:rPr lang="es-419" sz="2000" dirty="0">
                <a:latin typeface="Arial Narrow" panose="020B0606020202030204" pitchFamily="34" charset="0"/>
              </a:rPr>
              <a:t>() es muy parecido al </a:t>
            </a:r>
            <a:r>
              <a:rPr lang="es-419" sz="2000" dirty="0" err="1">
                <a:latin typeface="Arial Narrow" panose="020B0606020202030204" pitchFamily="34" charset="0"/>
              </a:rPr>
              <a:t>remove</a:t>
            </a:r>
            <a:r>
              <a:rPr lang="es-419" sz="2000" dirty="0">
                <a:latin typeface="Arial Narrow" panose="020B0606020202030204" pitchFamily="34" charset="0"/>
              </a:rPr>
              <a:t>(), borra el elemento que se pasa como parámetro, y si no se encuentra no hace nada.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1931F5-9CA8-AE9E-1643-1815B68E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427" y="3243968"/>
            <a:ext cx="2458218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40D15EB-273D-CC95-13C0-55CE7D1C5AA4}"/>
              </a:ext>
            </a:extLst>
          </p:cNvPr>
          <p:cNvSpPr txBox="1"/>
          <p:nvPr/>
        </p:nvSpPr>
        <p:spPr>
          <a:xfrm>
            <a:off x="6317392" y="4314253"/>
            <a:ext cx="5619234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2000" b="1" dirty="0" err="1">
                <a:latin typeface="Arial Narrow" panose="020B0606020202030204" pitchFamily="34" charset="0"/>
              </a:rPr>
              <a:t>s.pop</a:t>
            </a:r>
            <a:r>
              <a:rPr lang="es-CO" sz="2000" b="1" dirty="0">
                <a:latin typeface="Arial Narrow" panose="020B0606020202030204" pitchFamily="34" charset="0"/>
              </a:rPr>
              <a:t>()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324D56-FDB5-CC74-A0FC-18FCEE11AEF1}"/>
              </a:ext>
            </a:extLst>
          </p:cNvPr>
          <p:cNvSpPr txBox="1"/>
          <p:nvPr/>
        </p:nvSpPr>
        <p:spPr>
          <a:xfrm>
            <a:off x="6317392" y="4879166"/>
            <a:ext cx="5619234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CO" dirty="0">
                <a:latin typeface="Arial Narrow" panose="020B0606020202030204" pitchFamily="34" charset="0"/>
              </a:rPr>
              <a:t>El método pop() elimina un elemento aleatorio del set.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F36FA82-D12B-F105-B042-8D2CD3F89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427" y="5413301"/>
            <a:ext cx="2258020" cy="826806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32639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ECBA-FA22-D115-8CE3-5B3EAF5C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80A1E4C-6B59-62A0-4D44-CBE0EC845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BD3F748-B92F-6C2E-A67F-163359D1FB11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C6CD812-A456-0C70-E269-2F7020B72B81}"/>
              </a:ext>
            </a:extLst>
          </p:cNvPr>
          <p:cNvSpPr txBox="1"/>
          <p:nvPr/>
        </p:nvSpPr>
        <p:spPr>
          <a:xfrm>
            <a:off x="3232821" y="1272651"/>
            <a:ext cx="2555291" cy="480131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Métodos 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sets</a:t>
            </a:r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EB58D3-6A76-D462-75E2-946F8C63B1BF}"/>
              </a:ext>
            </a:extLst>
          </p:cNvPr>
          <p:cNvSpPr txBox="1"/>
          <p:nvPr/>
        </p:nvSpPr>
        <p:spPr>
          <a:xfrm>
            <a:off x="6096000" y="2390458"/>
            <a:ext cx="5681018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2000" b="1" dirty="0" err="1">
                <a:latin typeface="Arial Narrow" panose="020B0606020202030204" pitchFamily="34" charset="0"/>
              </a:rPr>
              <a:t>s.clear</a:t>
            </a:r>
            <a:r>
              <a:rPr lang="es-CO" sz="2000" b="1" dirty="0">
                <a:latin typeface="Arial Narrow" panose="020B0606020202030204" pitchFamily="34" charset="0"/>
              </a:rPr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CA45259-73E2-14FF-A684-7BEAAB571AFF}"/>
              </a:ext>
            </a:extLst>
          </p:cNvPr>
          <p:cNvSpPr txBox="1"/>
          <p:nvPr/>
        </p:nvSpPr>
        <p:spPr>
          <a:xfrm>
            <a:off x="6096000" y="3097384"/>
            <a:ext cx="5681018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419" sz="2000" dirty="0">
                <a:latin typeface="Arial Narrow" panose="020B0606020202030204" pitchFamily="34" charset="0"/>
              </a:rPr>
              <a:t>El método </a:t>
            </a:r>
            <a:r>
              <a:rPr lang="es-419" sz="2000" dirty="0" err="1">
                <a:latin typeface="Arial Narrow" panose="020B0606020202030204" pitchFamily="34" charset="0"/>
              </a:rPr>
              <a:t>clear</a:t>
            </a:r>
            <a:r>
              <a:rPr lang="es-419" sz="2000" dirty="0">
                <a:latin typeface="Arial Narrow" panose="020B0606020202030204" pitchFamily="34" charset="0"/>
              </a:rPr>
              <a:t>() elimina todos los elementos de set.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4DCD88-C7A8-EDC1-8A64-E84D4770E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324" y="3898556"/>
            <a:ext cx="2746343" cy="120761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77616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57F54-8768-5DDC-8DB9-D34D09E09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A07B57-0232-2B69-37EC-A8C13DC44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0A2C7B8-3E83-1313-498C-8FD5282FEDC9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E3008A-7DB6-4B8A-A1A9-8B38E627A347}"/>
              </a:ext>
            </a:extLst>
          </p:cNvPr>
          <p:cNvSpPr txBox="1"/>
          <p:nvPr/>
        </p:nvSpPr>
        <p:spPr>
          <a:xfrm>
            <a:off x="3084540" y="1272651"/>
            <a:ext cx="2555291" cy="480131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Otros</a:t>
            </a:r>
          </a:p>
          <a:p>
            <a:pPr algn="ctr"/>
            <a:endParaRPr lang="es-CO" sz="3200" b="1" dirty="0"/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E87A36-133C-0399-3940-5D44F76E329F}"/>
              </a:ext>
            </a:extLst>
          </p:cNvPr>
          <p:cNvSpPr txBox="1"/>
          <p:nvPr/>
        </p:nvSpPr>
        <p:spPr>
          <a:xfrm>
            <a:off x="5997147" y="1491936"/>
            <a:ext cx="5729416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419" sz="2000" dirty="0">
                <a:latin typeface="Arial Narrow" panose="020B0606020202030204" pitchFamily="34" charset="0"/>
              </a:rPr>
              <a:t>Los sets cuentan con una gran cantidad de métodos que permiten realizar operaciones con dos o más, como la </a:t>
            </a:r>
            <a:r>
              <a:rPr lang="es-419" sz="2000" b="1" dirty="0">
                <a:latin typeface="Arial Narrow" panose="020B0606020202030204" pitchFamily="34" charset="0"/>
              </a:rPr>
              <a:t>unión</a:t>
            </a:r>
            <a:r>
              <a:rPr lang="es-419" sz="2000" dirty="0">
                <a:latin typeface="Arial Narrow" panose="020B0606020202030204" pitchFamily="34" charset="0"/>
              </a:rPr>
              <a:t> o la </a:t>
            </a:r>
            <a:r>
              <a:rPr lang="es-419" sz="2000" b="1" dirty="0">
                <a:latin typeface="Arial Narrow" panose="020B0606020202030204" pitchFamily="34" charset="0"/>
              </a:rPr>
              <a:t>intersección</a:t>
            </a:r>
            <a:r>
              <a:rPr lang="es-419" sz="2000" dirty="0">
                <a:latin typeface="Arial Narrow" panose="020B0606020202030204" pitchFamily="34" charset="0"/>
              </a:rPr>
              <a:t>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68A7506-A1A5-657C-9106-764C8A93DBF3}"/>
              </a:ext>
            </a:extLst>
          </p:cNvPr>
          <p:cNvSpPr txBox="1"/>
          <p:nvPr/>
        </p:nvSpPr>
        <p:spPr>
          <a:xfrm>
            <a:off x="5997147" y="2719186"/>
            <a:ext cx="5729416" cy="16312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419" sz="2000" dirty="0">
                <a:latin typeface="Arial Narrow" panose="020B0606020202030204" pitchFamily="34" charset="0"/>
              </a:rPr>
              <a:t>Podemos calcular la </a:t>
            </a:r>
            <a:r>
              <a:rPr lang="es-419" sz="2000" b="1" dirty="0">
                <a:latin typeface="Arial Narrow" panose="020B0606020202030204" pitchFamily="34" charset="0"/>
              </a:rPr>
              <a:t>unión</a:t>
            </a:r>
            <a:r>
              <a:rPr lang="es-419" sz="2000" dirty="0">
                <a:latin typeface="Arial Narrow" panose="020B0606020202030204" pitchFamily="34" charset="0"/>
              </a:rPr>
              <a:t> entre dos sets usando el método </a:t>
            </a:r>
            <a:r>
              <a:rPr lang="es-419" sz="2000" dirty="0" err="1">
                <a:latin typeface="Arial Narrow" panose="020B0606020202030204" pitchFamily="34" charset="0"/>
              </a:rPr>
              <a:t>union</a:t>
            </a:r>
            <a:r>
              <a:rPr lang="es-419" sz="2000" dirty="0">
                <a:latin typeface="Arial Narrow" panose="020B0606020202030204" pitchFamily="34" charset="0"/>
              </a:rPr>
              <a:t>(). Esta operación representa la “mezcla” de ambos sets. Nótese que el método puede ser llamado con más parámetros de entrada, y su resultado será la unión de todos los sets.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3FC38F-F3F4-47B9-FA32-3E752BADA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07" y="4684377"/>
            <a:ext cx="3373495" cy="105561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09344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298A7-BB36-C346-CB9D-419526F09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FEE86C-C7E4-715B-14C0-55B9945D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630148C-3EAC-6EF9-8D4D-B4A4CDC93DBB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809213-F51C-9971-4BE6-EE4EC3EEB37B}"/>
              </a:ext>
            </a:extLst>
          </p:cNvPr>
          <p:cNvSpPr txBox="1"/>
          <p:nvPr/>
        </p:nvSpPr>
        <p:spPr>
          <a:xfrm>
            <a:off x="3084540" y="1272651"/>
            <a:ext cx="2555291" cy="480131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Otros</a:t>
            </a:r>
          </a:p>
          <a:p>
            <a:pPr algn="ctr"/>
            <a:endParaRPr lang="es-CO" sz="3200" b="1" dirty="0"/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F224E3-0ED1-4774-0510-5ACC2416F9F2}"/>
              </a:ext>
            </a:extLst>
          </p:cNvPr>
          <p:cNvSpPr txBox="1"/>
          <p:nvPr/>
        </p:nvSpPr>
        <p:spPr>
          <a:xfrm>
            <a:off x="5959045" y="2413337"/>
            <a:ext cx="5928155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419" sz="2000" dirty="0">
                <a:latin typeface="Arial Narrow" panose="020B0606020202030204" pitchFamily="34" charset="0"/>
              </a:rPr>
              <a:t>También podemos calcular la </a:t>
            </a:r>
            <a:r>
              <a:rPr lang="es-419" sz="2000" b="1" dirty="0">
                <a:latin typeface="Arial Narrow" panose="020B0606020202030204" pitchFamily="34" charset="0"/>
              </a:rPr>
              <a:t>intersección</a:t>
            </a:r>
            <a:r>
              <a:rPr lang="es-419" sz="2000" dirty="0">
                <a:latin typeface="Arial Narrow" panose="020B0606020202030204" pitchFamily="34" charset="0"/>
              </a:rPr>
              <a:t> entre dos o más set. Su resultado serán aquellos elementos que pertenecen a ambos sets.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9D19DAE-A0DD-2728-1B1A-69458C78D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033" y="3791549"/>
            <a:ext cx="3524942" cy="101566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267336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F6F4-A992-D8DA-37B3-693FC11A7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0EB47-303D-07D4-2C3F-8A84D046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7ACB249-052B-9DE1-7943-595D0B869B90}"/>
              </a:ext>
            </a:extLst>
          </p:cNvPr>
          <p:cNvSpPr txBox="1"/>
          <p:nvPr/>
        </p:nvSpPr>
        <p:spPr>
          <a:xfrm>
            <a:off x="1528462" y="1491049"/>
            <a:ext cx="871745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0" dirty="0">
                <a:latin typeface="Arial Narrow" panose="020B0606020202030204" pitchFamily="34" charset="0"/>
              </a:rPr>
              <a:t>¡Gracias!</a:t>
            </a:r>
          </a:p>
        </p:txBody>
      </p:sp>
    </p:spTree>
    <p:extLst>
      <p:ext uri="{BB962C8B-B14F-4D97-AF65-F5344CB8AC3E}">
        <p14:creationId xmlns:p14="http://schemas.microsoft.com/office/powerpoint/2010/main" val="29969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20698B-3C5F-314D-8E80-8F9D0775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B237A8-7662-7A1F-F126-C94A857DD2F9}"/>
              </a:ext>
            </a:extLst>
          </p:cNvPr>
          <p:cNvSpPr txBox="1"/>
          <p:nvPr/>
        </p:nvSpPr>
        <p:spPr>
          <a:xfrm>
            <a:off x="6096000" y="1853313"/>
            <a:ext cx="5460124" cy="2400657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3000" dirty="0">
                <a:latin typeface="Arial Narrow" panose="020B0606020202030204" pitchFamily="34" charset="0"/>
              </a:rPr>
              <a:t>Los sets en Python son una estructura de datos usada para almacenar elementos de una manera similar a las </a:t>
            </a:r>
            <a:r>
              <a:rPr lang="es-MX" sz="3000" dirty="0">
                <a:latin typeface="Arial Narrow" panose="020B0606020202030204" pitchFamily="34" charset="0"/>
                <a:hlinkClick r:id="rId3" tooltip="listas"/>
              </a:rPr>
              <a:t>listas</a:t>
            </a:r>
            <a:r>
              <a:rPr lang="es-MX" sz="3000" dirty="0">
                <a:latin typeface="Arial Narrow" panose="020B0606020202030204" pitchFamily="34" charset="0"/>
              </a:rPr>
              <a:t>, pero con ciertas diferencias</a:t>
            </a:r>
            <a:r>
              <a:rPr lang="es-MX" sz="2000" dirty="0">
                <a:latin typeface="Arial Narrow" panose="020B0606020202030204" pitchFamily="34" charset="0"/>
              </a:rPr>
              <a:t>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53A648-BC88-9618-EBCB-BC15B66CC7C7}"/>
              </a:ext>
            </a:extLst>
          </p:cNvPr>
          <p:cNvSpPr txBox="1"/>
          <p:nvPr/>
        </p:nvSpPr>
        <p:spPr>
          <a:xfrm>
            <a:off x="2753713" y="1461352"/>
            <a:ext cx="2948151" cy="35394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/>
              <a:t>SET</a:t>
            </a:r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7D6A22-435B-04D2-7E2B-E6B33630E882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3DBDC1A-8C34-C01E-D2A7-8459D5B03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762" y="3524407"/>
            <a:ext cx="904659" cy="7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3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82AA1-7375-82E9-6375-972616BE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66E88E0-B9B4-27AB-B389-85A1AACA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49C401C-BE7A-BD67-778F-D8916BD7AE89}"/>
              </a:ext>
            </a:extLst>
          </p:cNvPr>
          <p:cNvSpPr txBox="1"/>
          <p:nvPr/>
        </p:nvSpPr>
        <p:spPr>
          <a:xfrm>
            <a:off x="5492138" y="1611501"/>
            <a:ext cx="6363531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Los set en Python son un tipo que permite almacenar varios elementos y acceder a ellos de una forma muy </a:t>
            </a:r>
            <a:r>
              <a:rPr lang="es-MX" sz="2000" b="1" dirty="0">
                <a:latin typeface="Arial Narrow" panose="020B0606020202030204" pitchFamily="34" charset="0"/>
              </a:rPr>
              <a:t>similar a las listas</a:t>
            </a:r>
            <a:r>
              <a:rPr lang="es-MX" sz="2000" dirty="0">
                <a:latin typeface="Arial Narrow" panose="020B0606020202030204" pitchFamily="34" charset="0"/>
              </a:rPr>
              <a:t> pero con ciertas diferencias: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29DA74-6E95-A6C0-B953-52F546D01281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E67B51-804B-7201-DA29-9E63A0F2E734}"/>
              </a:ext>
            </a:extLst>
          </p:cNvPr>
          <p:cNvSpPr txBox="1"/>
          <p:nvPr/>
        </p:nvSpPr>
        <p:spPr>
          <a:xfrm>
            <a:off x="5730767" y="2932414"/>
            <a:ext cx="6124902" cy="646331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Arial Narrow" panose="020B0606020202030204" pitchFamily="34" charset="0"/>
              </a:rPr>
              <a:t>- Los elementos de un set son </a:t>
            </a:r>
            <a:r>
              <a:rPr lang="es-MX" b="1" dirty="0">
                <a:latin typeface="Arial Narrow" panose="020B0606020202030204" pitchFamily="34" charset="0"/>
              </a:rPr>
              <a:t>único</a:t>
            </a:r>
            <a:r>
              <a:rPr lang="es-MX" dirty="0">
                <a:latin typeface="Arial Narrow" panose="020B0606020202030204" pitchFamily="34" charset="0"/>
              </a:rPr>
              <a:t>, lo que significa que no puede haber elementos duplicados.</a:t>
            </a:r>
            <a:endParaRPr lang="es-CO" dirty="0">
              <a:latin typeface="Arial Narrow" panose="020B0606020202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2EA63B-D138-AA24-A338-E68EE5D5A5B8}"/>
              </a:ext>
            </a:extLst>
          </p:cNvPr>
          <p:cNvSpPr txBox="1"/>
          <p:nvPr/>
        </p:nvSpPr>
        <p:spPr>
          <a:xfrm>
            <a:off x="5730767" y="3764526"/>
            <a:ext cx="6124902" cy="707886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- Los set son </a:t>
            </a:r>
            <a:r>
              <a:rPr lang="es-MX" sz="2000" b="1" dirty="0">
                <a:latin typeface="Arial Narrow" panose="020B0606020202030204" pitchFamily="34" charset="0"/>
              </a:rPr>
              <a:t>desordenados</a:t>
            </a:r>
            <a:r>
              <a:rPr lang="es-MX" sz="2000" dirty="0">
                <a:latin typeface="Arial Narrow" panose="020B0606020202030204" pitchFamily="34" charset="0"/>
              </a:rPr>
              <a:t>, lo que significa que no mantienen el orden de cuando son declarados</a:t>
            </a:r>
            <a:r>
              <a:rPr lang="es-MX" dirty="0"/>
              <a:t>.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B4F5C3D-ADDC-7A71-1E48-A41862E7662C}"/>
              </a:ext>
            </a:extLst>
          </p:cNvPr>
          <p:cNvSpPr txBox="1"/>
          <p:nvPr/>
        </p:nvSpPr>
        <p:spPr>
          <a:xfrm>
            <a:off x="5736505" y="4719190"/>
            <a:ext cx="6124902" cy="400110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MX" sz="2000" dirty="0">
                <a:latin typeface="Arial Narrow" panose="020B0606020202030204" pitchFamily="34" charset="0"/>
              </a:rPr>
              <a:t>- Sus elementos deben ser </a:t>
            </a:r>
            <a:r>
              <a:rPr lang="es-MX" sz="2000" b="1" dirty="0">
                <a:latin typeface="Arial Narrow" panose="020B0606020202030204" pitchFamily="34" charset="0"/>
              </a:rPr>
              <a:t>inmutables</a:t>
            </a:r>
            <a:r>
              <a:rPr lang="es-MX" dirty="0">
                <a:latin typeface="Arial Narrow" panose="020B0606020202030204" pitchFamily="34" charset="0"/>
              </a:rPr>
              <a:t>.</a:t>
            </a:r>
            <a:endParaRPr lang="es-CO" dirty="0">
              <a:latin typeface="Arial Narrow" panose="020B0606020202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FBE668-CA79-7629-4EF2-2B868B660140}"/>
              </a:ext>
            </a:extLst>
          </p:cNvPr>
          <p:cNvSpPr txBox="1"/>
          <p:nvPr/>
        </p:nvSpPr>
        <p:spPr>
          <a:xfrm>
            <a:off x="2091561" y="995652"/>
            <a:ext cx="2948151" cy="507831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5000" dirty="0"/>
              <a:t>SET</a:t>
            </a:r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10817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75D8-BB39-F8E7-BCE2-C69B82F95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B86F05-DB46-22F2-83F6-B2FD97408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6E83560-BB01-5582-5FDD-3370316B74EA}"/>
              </a:ext>
            </a:extLst>
          </p:cNvPr>
          <p:cNvSpPr txBox="1"/>
          <p:nvPr/>
        </p:nvSpPr>
        <p:spPr>
          <a:xfrm>
            <a:off x="5395748" y="1259200"/>
            <a:ext cx="6093372" cy="707886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Para entender mejor los sets, es necesario entender ciertos conceptos matemáticos como la </a:t>
            </a:r>
            <a:r>
              <a:rPr lang="es-MX" sz="2000" b="1" dirty="0">
                <a:latin typeface="Arial Narrow" panose="020B0606020202030204" pitchFamily="34" charset="0"/>
              </a:rPr>
              <a:t>teoría de conjuntos</a:t>
            </a:r>
            <a:r>
              <a:rPr lang="es-MX" sz="2000" dirty="0">
                <a:latin typeface="Arial Narrow" panose="020B0606020202030204" pitchFamily="34" charset="0"/>
              </a:rPr>
              <a:t>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48E286-2523-9590-5888-8ED2BA1CCAC4}"/>
              </a:ext>
            </a:extLst>
          </p:cNvPr>
          <p:cNvSpPr txBox="1"/>
          <p:nvPr/>
        </p:nvSpPr>
        <p:spPr>
          <a:xfrm>
            <a:off x="5395748" y="2336339"/>
            <a:ext cx="6093372" cy="1631216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Para </a:t>
            </a:r>
            <a:r>
              <a:rPr lang="es-MX" sz="2000" b="1" dirty="0">
                <a:latin typeface="Arial Narrow" panose="020B0606020202030204" pitchFamily="34" charset="0"/>
              </a:rPr>
              <a:t>crear</a:t>
            </a:r>
            <a:r>
              <a:rPr lang="es-MX" sz="2000" dirty="0">
                <a:latin typeface="Arial Narrow" panose="020B0606020202030204" pitchFamily="34" charset="0"/>
              </a:rPr>
              <a:t> un set en Python se puede hacer con set() y pasando como entrada cualquier tipo iterable, como puede ser una lista. Se puede ver como a pesar de pasar elementos duplicados como dos 8 y en un orden determinado, al imprimir el set no conserva ese orden y los duplicados se han eliminado.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EC40EF-14E6-DF67-354B-8400DFDEB851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0052CD-4BA5-4FBA-9380-CB91BAA9835F}"/>
              </a:ext>
            </a:extLst>
          </p:cNvPr>
          <p:cNvSpPr txBox="1"/>
          <p:nvPr/>
        </p:nvSpPr>
        <p:spPr>
          <a:xfrm>
            <a:off x="2091561" y="995652"/>
            <a:ext cx="2948151" cy="507831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5000" dirty="0"/>
              <a:t>SET</a:t>
            </a:r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01752FA-3560-DC0D-B54E-D9FB418A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50" y="4336808"/>
            <a:ext cx="3784967" cy="106966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6957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5BAAB-67E2-309C-FAAF-D222F5653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51232B-3F92-AF29-985E-B4025E25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DC89D34-CA21-F817-B1BD-DA727E3D306A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109F184-60F3-AA5F-1070-F830ADEBD00B}"/>
              </a:ext>
            </a:extLst>
          </p:cNvPr>
          <p:cNvSpPr txBox="1"/>
          <p:nvPr/>
        </p:nvSpPr>
        <p:spPr>
          <a:xfrm>
            <a:off x="2091561" y="995652"/>
            <a:ext cx="2948151" cy="507831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5000" dirty="0"/>
              <a:t>SET</a:t>
            </a:r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D49BB0-461D-E810-0F18-516897B9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63" y="1297917"/>
            <a:ext cx="4115208" cy="116299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9D03421-4B4C-3146-264E-B12639F38122}"/>
              </a:ext>
            </a:extLst>
          </p:cNvPr>
          <p:cNvSpPr txBox="1"/>
          <p:nvPr/>
        </p:nvSpPr>
        <p:spPr>
          <a:xfrm>
            <a:off x="5348450" y="2826922"/>
            <a:ext cx="6124902" cy="707886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Se puede hacer lo mismo haciendo uso de {} y sin usar la palabra set() como se muestra a continuación.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0EBCD0-CC0E-A731-746E-5189E9D02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56" y="3900819"/>
            <a:ext cx="4423291" cy="1121849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72951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9043-6DE6-51BC-DEBE-0CC95DBD4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B27DD1-0F41-E2BA-FA31-FAE8804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F7CEBB-5F71-C868-0F45-F88A4CDEE4D7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A44488-71AC-CC97-5B3F-3087599220BF}"/>
              </a:ext>
            </a:extLst>
          </p:cNvPr>
          <p:cNvSpPr txBox="1"/>
          <p:nvPr/>
        </p:nvSpPr>
        <p:spPr>
          <a:xfrm>
            <a:off x="1497725" y="1211095"/>
            <a:ext cx="3442136" cy="486287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5000" b="1" dirty="0">
                <a:latin typeface="Arial Narrow" panose="020B0606020202030204" pitchFamily="34" charset="0"/>
              </a:rPr>
              <a:t>Operaciones </a:t>
            </a:r>
          </a:p>
          <a:p>
            <a:pPr algn="ctr"/>
            <a:r>
              <a:rPr lang="es-CO" sz="5000" b="1" dirty="0">
                <a:latin typeface="Arial Narrow" panose="020B0606020202030204" pitchFamily="34" charset="0"/>
              </a:rPr>
              <a:t>con sets</a:t>
            </a:r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02A0913-D7DA-AF82-531E-7B475155B403}"/>
              </a:ext>
            </a:extLst>
          </p:cNvPr>
          <p:cNvSpPr txBox="1"/>
          <p:nvPr/>
        </p:nvSpPr>
        <p:spPr>
          <a:xfrm>
            <a:off x="5357650" y="2210589"/>
            <a:ext cx="6124902" cy="1015663"/>
          </a:xfrm>
          <a:prstGeom prst="rect">
            <a:avLst/>
          </a:prstGeom>
          <a:noFill/>
          <a:ln w="15875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latin typeface="Arial Narrow" panose="020B0606020202030204" pitchFamily="34" charset="0"/>
              </a:rPr>
              <a:t>A </a:t>
            </a:r>
            <a:r>
              <a:rPr lang="es-MX" sz="2000" dirty="0">
                <a:highlight>
                  <a:srgbClr val="FFFF00"/>
                </a:highlight>
                <a:latin typeface="Arial Narrow" panose="020B0606020202030204" pitchFamily="34" charset="0"/>
              </a:rPr>
              <a:t>diferencia de las listas, en los set no podemos </a:t>
            </a:r>
            <a:r>
              <a:rPr lang="es-MX" sz="2000" dirty="0">
                <a:latin typeface="Arial Narrow" panose="020B0606020202030204" pitchFamily="34" charset="0"/>
              </a:rPr>
              <a:t>modificar un elemento a través de su índice. Si lo intentamos, tendremos un </a:t>
            </a:r>
            <a:r>
              <a:rPr lang="es-MX" sz="2000" dirty="0" err="1">
                <a:latin typeface="Arial Narrow" panose="020B0606020202030204" pitchFamily="34" charset="0"/>
              </a:rPr>
              <a:t>TypeError</a:t>
            </a:r>
            <a:r>
              <a:rPr lang="es-MX" sz="2000" dirty="0">
                <a:latin typeface="Arial Narrow" panose="020B0606020202030204" pitchFamily="34" charset="0"/>
              </a:rPr>
              <a:t>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9DC6804-4C6A-D216-E66E-DE4E6FCA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55" y="3493227"/>
            <a:ext cx="4955091" cy="124453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7711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83685-7128-EC3B-5F6F-905F1C0C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17B42F-1504-2786-039A-5D7DE723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683D0BD-FC08-59F3-FBFB-74410F9013F3}"/>
              </a:ext>
            </a:extLst>
          </p:cNvPr>
          <p:cNvSpPr txBox="1"/>
          <p:nvPr/>
        </p:nvSpPr>
        <p:spPr>
          <a:xfrm>
            <a:off x="5280343" y="1583195"/>
            <a:ext cx="6124902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MX" sz="2000" dirty="0">
                <a:highlight>
                  <a:srgbClr val="00FFFF"/>
                </a:highlight>
                <a:latin typeface="Arial Narrow" panose="020B0606020202030204" pitchFamily="34" charset="0"/>
              </a:rPr>
              <a:t>Los elementos de un set </a:t>
            </a:r>
            <a:r>
              <a:rPr lang="es-MX" sz="2000" dirty="0">
                <a:latin typeface="Arial Narrow" panose="020B0606020202030204" pitchFamily="34" charset="0"/>
              </a:rPr>
              <a:t>deben </a:t>
            </a:r>
            <a:r>
              <a:rPr lang="es-MX" sz="2000" dirty="0">
                <a:highlight>
                  <a:srgbClr val="00FF00"/>
                </a:highlight>
                <a:latin typeface="Arial Narrow" panose="020B0606020202030204" pitchFamily="34" charset="0"/>
              </a:rPr>
              <a:t>ser </a:t>
            </a:r>
            <a:r>
              <a:rPr lang="es-MX" sz="2000" b="1" dirty="0">
                <a:highlight>
                  <a:srgbClr val="00FF00"/>
                </a:highlight>
                <a:latin typeface="Arial Narrow" panose="020B0606020202030204" pitchFamily="34" charset="0"/>
              </a:rPr>
              <a:t>inmutables</a:t>
            </a:r>
            <a:r>
              <a:rPr lang="es-MX" sz="2000" dirty="0">
                <a:latin typeface="Arial Narrow" panose="020B0606020202030204" pitchFamily="34" charset="0"/>
              </a:rPr>
              <a:t>, por lo que un elemento de un set no puede ser ni un diccionario ni una lista. Si lo intentamos tendremos un </a:t>
            </a:r>
            <a:r>
              <a:rPr lang="es-MX" sz="2000" dirty="0" err="1">
                <a:latin typeface="Arial Narrow" panose="020B0606020202030204" pitchFamily="34" charset="0"/>
              </a:rPr>
              <a:t>TypeError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19B1274-6E38-40EA-0A99-44B62BFA1E9A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6F0AE38-A4EF-0342-A0A0-72FBBB87F75F}"/>
              </a:ext>
            </a:extLst>
          </p:cNvPr>
          <p:cNvSpPr txBox="1"/>
          <p:nvPr/>
        </p:nvSpPr>
        <p:spPr>
          <a:xfrm>
            <a:off x="2313271" y="895226"/>
            <a:ext cx="2555291" cy="55707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Operaciones 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con sets</a:t>
            </a:r>
          </a:p>
          <a:p>
            <a:pPr algn="ctr"/>
            <a:endParaRPr lang="es-CO" sz="5000" dirty="0"/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D92E24-676E-097F-988C-49E25CC00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27" y="2882724"/>
            <a:ext cx="5768738" cy="894984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348ACA0-4B38-5ED7-4DFA-727DE7601F72}"/>
              </a:ext>
            </a:extLst>
          </p:cNvPr>
          <p:cNvSpPr txBox="1"/>
          <p:nvPr/>
        </p:nvSpPr>
        <p:spPr>
          <a:xfrm>
            <a:off x="5280343" y="4059088"/>
            <a:ext cx="6124902" cy="400110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419" sz="2000" dirty="0">
                <a:latin typeface="Arial Narrow" panose="020B0606020202030204" pitchFamily="34" charset="0"/>
              </a:rPr>
              <a:t>Los sets se pueden iterar de la misma forma que las listas.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3050DEE-E1E4-1040-DD53-8CEDE74FB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644" y="4740578"/>
            <a:ext cx="2345933" cy="93740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5320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1A4E-1FE5-1000-426A-5F43A6A42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6CAFBB-7AD3-5618-6289-BB01F08B3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B98AB3D-9962-3723-A11F-B89D7E8225AE}"/>
              </a:ext>
            </a:extLst>
          </p:cNvPr>
          <p:cNvSpPr txBox="1"/>
          <p:nvPr/>
        </p:nvSpPr>
        <p:spPr>
          <a:xfrm>
            <a:off x="5409171" y="1382267"/>
            <a:ext cx="6098058" cy="70788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s-419" sz="2000" dirty="0">
                <a:latin typeface="Arial Narrow" panose="020B0606020202030204" pitchFamily="34" charset="0"/>
              </a:rPr>
              <a:t>Con la función </a:t>
            </a:r>
            <a:r>
              <a:rPr lang="es-419" sz="2000" dirty="0" err="1">
                <a:latin typeface="Arial Narrow" panose="020B0606020202030204" pitchFamily="34" charset="0"/>
              </a:rPr>
              <a:t>len</a:t>
            </a:r>
            <a:r>
              <a:rPr lang="es-419" sz="2000" dirty="0">
                <a:latin typeface="Arial Narrow" panose="020B0606020202030204" pitchFamily="34" charset="0"/>
              </a:rPr>
              <a:t>() podemos saber la longitud total del set. Como ya hemos indicado, los duplicados son eliminados</a:t>
            </a:r>
            <a:r>
              <a:rPr lang="es-419" dirty="0"/>
              <a:t>.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A8B88F-50D3-3F1A-C152-94CD1E61F6E5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20ADBA8-B47E-BF33-55B8-DEF2A872DF5D}"/>
              </a:ext>
            </a:extLst>
          </p:cNvPr>
          <p:cNvSpPr txBox="1"/>
          <p:nvPr/>
        </p:nvSpPr>
        <p:spPr>
          <a:xfrm>
            <a:off x="2313271" y="895226"/>
            <a:ext cx="2555291" cy="55707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Operaciones 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con sets</a:t>
            </a:r>
          </a:p>
          <a:p>
            <a:pPr algn="ctr"/>
            <a:endParaRPr lang="es-CO" sz="5000" dirty="0"/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128A58D-8BE9-D78B-9561-FC25D98D5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527" y="2303645"/>
            <a:ext cx="2590901" cy="92333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8685A7A-DD9B-E5B1-64C5-821DC7CD5717}"/>
              </a:ext>
            </a:extLst>
          </p:cNvPr>
          <p:cNvSpPr txBox="1"/>
          <p:nvPr/>
        </p:nvSpPr>
        <p:spPr>
          <a:xfrm>
            <a:off x="5409171" y="3631026"/>
            <a:ext cx="6135130" cy="1015663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419" sz="2000" dirty="0">
                <a:latin typeface="Arial Narrow" panose="020B0606020202030204" pitchFamily="34" charset="0"/>
              </a:rPr>
              <a:t>También podemos saber si un elemento está presente en un set con el operador in. Se el valor existe en el set, se devolverá True.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1930EE4-5F48-02DC-B1EC-64A0697BC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526" y="4967902"/>
            <a:ext cx="2590901" cy="101566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88614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1DBFB-2F0F-1588-CE0F-DE5D6B6A8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4CEDB8-C771-0DCB-D6C1-E198A8826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965" y="6073965"/>
            <a:ext cx="935035" cy="78403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9FC1591-69BC-F1DC-6547-17075F1930F5}"/>
              </a:ext>
            </a:extLst>
          </p:cNvPr>
          <p:cNvSpPr txBox="1"/>
          <p:nvPr/>
        </p:nvSpPr>
        <p:spPr>
          <a:xfrm>
            <a:off x="5319067" y="1689439"/>
            <a:ext cx="6098058" cy="163121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just"/>
            <a:r>
              <a:rPr lang="es-419" sz="2000" dirty="0">
                <a:highlight>
                  <a:srgbClr val="00FFFF"/>
                </a:highlight>
                <a:latin typeface="Arial Narrow" panose="020B0606020202030204" pitchFamily="34" charset="0"/>
              </a:rPr>
              <a:t>Los sets </a:t>
            </a:r>
            <a:r>
              <a:rPr lang="es-419" sz="2000" dirty="0">
                <a:latin typeface="Arial Narrow" panose="020B0606020202030204" pitchFamily="34" charset="0"/>
              </a:rPr>
              <a:t>tienen además diferentes funcionalidades, que se pueden aplicar en forma de operador o de método. Por ejemplo, </a:t>
            </a:r>
            <a:r>
              <a:rPr lang="es-419" sz="2000" dirty="0">
                <a:highlight>
                  <a:srgbClr val="00FF00"/>
                </a:highlight>
                <a:latin typeface="Arial Narrow" panose="020B0606020202030204" pitchFamily="34" charset="0"/>
              </a:rPr>
              <a:t>el operador | </a:t>
            </a:r>
            <a:r>
              <a:rPr lang="es-419" sz="2000" dirty="0">
                <a:latin typeface="Arial Narrow" panose="020B0606020202030204" pitchFamily="34" charset="0"/>
              </a:rPr>
              <a:t>nos permite realizar la </a:t>
            </a:r>
            <a:r>
              <a:rPr lang="es-419" sz="2000" b="1" dirty="0">
                <a:latin typeface="Arial Narrow" panose="020B0606020202030204" pitchFamily="34" charset="0"/>
              </a:rPr>
              <a:t>unión</a:t>
            </a:r>
            <a:r>
              <a:rPr lang="es-419" sz="2000" dirty="0">
                <a:latin typeface="Arial Narrow" panose="020B0606020202030204" pitchFamily="34" charset="0"/>
              </a:rPr>
              <a:t> de dos sets, lo que equivale a juntarlos. El equivalente es el método </a:t>
            </a:r>
            <a:r>
              <a:rPr lang="es-419" sz="2000" dirty="0" err="1">
                <a:latin typeface="Arial Narrow" panose="020B0606020202030204" pitchFamily="34" charset="0"/>
              </a:rPr>
              <a:t>union</a:t>
            </a:r>
            <a:r>
              <a:rPr lang="es-419" sz="2000" dirty="0">
                <a:latin typeface="Arial Narrow" panose="020B0606020202030204" pitchFamily="34" charset="0"/>
              </a:rPr>
              <a:t>() que vemos a continuación.</a:t>
            </a:r>
            <a:endParaRPr lang="es-CO" sz="2000" dirty="0">
              <a:latin typeface="Arial Narrow" panose="020B0606020202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0EC389-8CEB-2FE8-45D5-5D667CCF9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912" y="3759768"/>
            <a:ext cx="2899817" cy="118293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0A949AE-ABBC-035B-B638-7922BCBB322E}"/>
              </a:ext>
            </a:extLst>
          </p:cNvPr>
          <p:cNvSpPr txBox="1"/>
          <p:nvPr/>
        </p:nvSpPr>
        <p:spPr>
          <a:xfrm>
            <a:off x="0" y="0"/>
            <a:ext cx="2869324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CO" sz="2000" dirty="0">
                <a:solidFill>
                  <a:schemeClr val="bg1"/>
                </a:solidFill>
                <a:latin typeface="Arial Narrow" panose="020B0606020202030204" pitchFamily="34" charset="0"/>
              </a:rPr>
              <a:t>CONJUNTOS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5AE7BC-8B4E-DE65-C8EC-4BD67842CBAC}"/>
              </a:ext>
            </a:extLst>
          </p:cNvPr>
          <p:cNvSpPr txBox="1"/>
          <p:nvPr/>
        </p:nvSpPr>
        <p:spPr>
          <a:xfrm>
            <a:off x="2313271" y="895226"/>
            <a:ext cx="2555291" cy="55707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just"/>
            <a:endParaRPr lang="es-CO" sz="3200" dirty="0"/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Operaciones </a:t>
            </a:r>
          </a:p>
          <a:p>
            <a:pPr algn="ctr"/>
            <a:r>
              <a:rPr lang="es-CO" sz="3200" dirty="0">
                <a:solidFill>
                  <a:schemeClr val="bg1"/>
                </a:solidFill>
                <a:latin typeface="Arial Narrow" panose="020B0606020202030204" pitchFamily="34" charset="0"/>
              </a:rPr>
              <a:t>con sets</a:t>
            </a:r>
          </a:p>
          <a:p>
            <a:pPr algn="ctr"/>
            <a:endParaRPr lang="es-CO" sz="5000" dirty="0"/>
          </a:p>
          <a:p>
            <a:pPr algn="ctr"/>
            <a:endParaRPr lang="es-CO" sz="5000" dirty="0"/>
          </a:p>
          <a:p>
            <a:pPr algn="ctr"/>
            <a:endParaRPr lang="es-CO" sz="3200" dirty="0"/>
          </a:p>
          <a:p>
            <a:pPr algn="just"/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25745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0e9094-99e5-4d92-bcd8-b60256b14b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E5B06029879744BBA82602F74C396A" ma:contentTypeVersion="11" ma:contentTypeDescription="Create a new document." ma:contentTypeScope="" ma:versionID="e099bd4901cd20733db5cef0630698cb">
  <xsd:schema xmlns:xsd="http://www.w3.org/2001/XMLSchema" xmlns:xs="http://www.w3.org/2001/XMLSchema" xmlns:p="http://schemas.microsoft.com/office/2006/metadata/properties" xmlns:ns3="090e9094-99e5-4d92-bcd8-b60256b14b66" targetNamespace="http://schemas.microsoft.com/office/2006/metadata/properties" ma:root="true" ma:fieldsID="38d70e3000dc53f6333b9a76c60ebc7d" ns3:_="">
    <xsd:import namespace="090e9094-99e5-4d92-bcd8-b60256b14b6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BillingMetadata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0e9094-99e5-4d92-bcd8-b60256b14b6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BillingMetadata" ma:index="14" nillable="true" ma:displayName="MediaServiceBillingMetadata" ma:hidden="true" ma:internalName="MediaServiceBillingMetadata" ma:readOnly="true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B76791-DB60-4A2E-B7A1-5EF2534F1E89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090e9094-99e5-4d92-bcd8-b60256b14b66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1E5DEF6-F1CC-479C-8D2B-E8679BEBF4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AAA87F-BC7D-4C7D-8EF9-69C9D0EC44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0e9094-99e5-4d92-bcd8-b60256b14b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635</Words>
  <Application>Microsoft Office PowerPoint</Application>
  <PresentationFormat>Panorámica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 Narrow</vt:lpstr>
      <vt:lpstr>Tema de Office</vt:lpstr>
      <vt:lpstr>CONJUNTOS – SET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</cp:revision>
  <dcterms:created xsi:type="dcterms:W3CDTF">2025-09-14T12:52:06Z</dcterms:created>
  <dcterms:modified xsi:type="dcterms:W3CDTF">2025-09-15T07:30:53Z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0x01010040E5B06029879744BBA82602F74C396A</vt:lpwstr>
  </property>
</Properties>
</file>