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5"/>
  </p:notesMasterIdLst>
  <p:sldIdLst>
    <p:sldId id="256" r:id="rId2"/>
    <p:sldId id="319" r:id="rId3"/>
    <p:sldId id="328" r:id="rId4"/>
    <p:sldId id="337" r:id="rId5"/>
    <p:sldId id="330" r:id="rId6"/>
    <p:sldId id="336" r:id="rId7"/>
    <p:sldId id="327" r:id="rId8"/>
    <p:sldId id="335" r:id="rId9"/>
    <p:sldId id="334" r:id="rId10"/>
    <p:sldId id="333" r:id="rId11"/>
    <p:sldId id="315" r:id="rId12"/>
    <p:sldId id="329" r:id="rId13"/>
    <p:sldId id="33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1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724E-499D-43AC-8699-CF969D2466FC}" type="datetimeFigureOut">
              <a:rPr lang="fr-FR" smtClean="0"/>
              <a:t>28/09/2024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53D4-8BF5-4FDD-81EC-7AC957B0D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930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24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644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142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368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064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028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909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60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400" dirty="0">
                <a:latin typeface="Bahnschrift SemiBold" panose="020B0502040204020203" pitchFamily="34" charset="0"/>
              </a:rPr>
              <a:t>UE </a:t>
            </a:r>
            <a:r>
              <a:rPr lang="fr-FR" sz="4400" dirty="0" err="1">
                <a:latin typeface="Bahnschrift SemiBold" panose="020B0502040204020203" pitchFamily="34" charset="0"/>
              </a:rPr>
              <a:t>Opto</a:t>
            </a:r>
            <a:br>
              <a:rPr lang="fr-FR" sz="4400" dirty="0">
                <a:latin typeface="Bahnschrift SemiBold" panose="020B0502040204020203" pitchFamily="34" charset="0"/>
              </a:rPr>
            </a:br>
            <a:r>
              <a:rPr lang="fr-FR" sz="4400" dirty="0">
                <a:latin typeface="Bahnschrift SemiBold" panose="020B0502040204020203" pitchFamily="34" charset="0"/>
              </a:rPr>
              <a:t>électronique</a:t>
            </a:r>
            <a:br>
              <a:rPr lang="fr-FR" sz="4400" dirty="0">
                <a:latin typeface="Bahnschrift SemiBold" panose="020B0502040204020203" pitchFamily="34" charset="0"/>
              </a:rPr>
            </a:br>
            <a:r>
              <a:rPr lang="fr-FR" sz="4400" dirty="0">
                <a:latin typeface="Bahnschrift SemiBold" panose="020B0502040204020203" pitchFamily="34" charset="0"/>
              </a:rPr>
              <a:t>		</a:t>
            </a:r>
            <a:r>
              <a:rPr lang="fr-FR" sz="3200" dirty="0">
                <a:latin typeface="Bahnschrift SemiBold" panose="020B0502040204020203" pitchFamily="34" charset="0"/>
              </a:rPr>
              <a:t>TD et TP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OpE</a:t>
            </a:r>
            <a:r>
              <a:rPr lang="fr-FR" sz="2000" dirty="0">
                <a:latin typeface="Bahnschrift Light" panose="020B0502040204020203" pitchFamily="34" charset="0"/>
              </a:rPr>
              <a:t> / Semestre 5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UE Optoélectronique / </a:t>
            </a:r>
            <a:r>
              <a:rPr lang="fr-FR" sz="2400" dirty="0"/>
              <a:t>SUIVI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605569D-611F-14F3-8B2D-CE3062567880}"/>
              </a:ext>
            </a:extLst>
          </p:cNvPr>
          <p:cNvSpPr txBox="1"/>
          <p:nvPr/>
        </p:nvSpPr>
        <p:spPr>
          <a:xfrm>
            <a:off x="1630020" y="3841968"/>
            <a:ext cx="366435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L’idée n’est pas d’aller au plus vite, </a:t>
            </a:r>
            <a:br>
              <a:rPr lang="fr-FR" sz="1600" b="1" dirty="0"/>
            </a:br>
            <a:r>
              <a:rPr lang="fr-FR" sz="1600" b="1" dirty="0"/>
              <a:t>au risque de survoler… </a:t>
            </a:r>
          </a:p>
          <a:p>
            <a:endParaRPr lang="fr-FR" sz="1600" dirty="0"/>
          </a:p>
          <a:p>
            <a:r>
              <a:rPr lang="fr-FR" sz="1600" dirty="0"/>
              <a:t>Prendre le temps de bien analyser (savoir-faire requis acquis ?)</a:t>
            </a:r>
          </a:p>
          <a:p>
            <a:r>
              <a:rPr lang="fr-FR" sz="1600" dirty="0"/>
              <a:t>Prendre note des étapes réalisées au cours des séances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6AE7ADF-BCF3-0A51-607F-E13D9F5B5966}"/>
              </a:ext>
            </a:extLst>
          </p:cNvPr>
          <p:cNvSpPr txBox="1"/>
          <p:nvPr/>
        </p:nvSpPr>
        <p:spPr>
          <a:xfrm>
            <a:off x="743267" y="2499982"/>
            <a:ext cx="48306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Rythme voulu par le binôme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Missions pouvant être traités dans un ordre différent de celui indiqué</a:t>
            </a:r>
          </a:p>
        </p:txBody>
      </p:sp>
      <p:sp>
        <p:nvSpPr>
          <p:cNvPr id="12" name="Flèche : pentagone 11">
            <a:extLst>
              <a:ext uri="{FF2B5EF4-FFF2-40B4-BE49-F238E27FC236}">
                <a16:creationId xmlns:a16="http://schemas.microsoft.com/office/drawing/2014/main" id="{9D4F1CE8-F77A-A9C9-44F7-CF13D70E16FF}"/>
              </a:ext>
            </a:extLst>
          </p:cNvPr>
          <p:cNvSpPr/>
          <p:nvPr/>
        </p:nvSpPr>
        <p:spPr>
          <a:xfrm>
            <a:off x="619125" y="1982129"/>
            <a:ext cx="1548003" cy="369332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En TP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933E70A-B2DA-C8A3-08A8-A692D82D5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309" y="4093053"/>
            <a:ext cx="3530694" cy="2572923"/>
          </a:xfrm>
          <a:prstGeom prst="rect">
            <a:avLst/>
          </a:prstGeom>
        </p:spPr>
      </p:pic>
      <p:sp>
        <p:nvSpPr>
          <p:cNvPr id="16" name="Organigramme : Extraire 15">
            <a:extLst>
              <a:ext uri="{FF2B5EF4-FFF2-40B4-BE49-F238E27FC236}">
                <a16:creationId xmlns:a16="http://schemas.microsoft.com/office/drawing/2014/main" id="{BA797312-8E23-1797-32D8-D17B36487863}"/>
              </a:ext>
            </a:extLst>
          </p:cNvPr>
          <p:cNvSpPr/>
          <p:nvPr/>
        </p:nvSpPr>
        <p:spPr>
          <a:xfrm>
            <a:off x="692727" y="3923707"/>
            <a:ext cx="722376" cy="595369"/>
          </a:xfrm>
          <a:prstGeom prst="flowChartExtra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179320A-AEB4-5928-BBAD-4A85E994C47E}"/>
              </a:ext>
            </a:extLst>
          </p:cNvPr>
          <p:cNvSpPr txBox="1"/>
          <p:nvPr/>
        </p:nvSpPr>
        <p:spPr>
          <a:xfrm>
            <a:off x="692727" y="5834979"/>
            <a:ext cx="64217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dirty="0"/>
              <a:t>toute arrivée tardive, départ anticipé ou absence non justifiée bloque l’accès à la deuxième chance, </a:t>
            </a:r>
            <a:br>
              <a:rPr lang="fr-FR" sz="1600" i="1" dirty="0"/>
            </a:br>
            <a:r>
              <a:rPr lang="fr-FR" sz="1600" i="1" dirty="0"/>
              <a:t>et même en cas de validation, une alerte est notifiée au jury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6100C9A-BB68-A7F6-13BC-F7A8A6910488}"/>
              </a:ext>
            </a:extLst>
          </p:cNvPr>
          <p:cNvSpPr/>
          <p:nvPr/>
        </p:nvSpPr>
        <p:spPr>
          <a:xfrm>
            <a:off x="7805734" y="1536484"/>
            <a:ext cx="3693539" cy="2456925"/>
          </a:xfrm>
          <a:prstGeom prst="roundRect">
            <a:avLst>
              <a:gd name="adj" fmla="val 5540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/>
              <a:t>Déroulement d’une séance</a:t>
            </a:r>
            <a:endParaRPr lang="fr-FR" sz="1600" b="1" dirty="0">
              <a:solidFill>
                <a:srgbClr val="FFC000"/>
              </a:solidFill>
            </a:endParaRPr>
          </a:p>
          <a:p>
            <a:pPr algn="ctr"/>
            <a:r>
              <a:rPr lang="fr-FR" sz="1600" b="1" dirty="0">
                <a:solidFill>
                  <a:srgbClr val="00B0F0"/>
                </a:solidFill>
              </a:rPr>
              <a:t>--------</a:t>
            </a:r>
            <a:endParaRPr lang="fr-FR" sz="1600" b="1" dirty="0"/>
          </a:p>
          <a:p>
            <a:pPr algn="ctr"/>
            <a:r>
              <a:rPr lang="fr-FR" sz="1600" b="1" dirty="0"/>
              <a:t>Durée</a:t>
            </a:r>
            <a:r>
              <a:rPr lang="fr-FR" sz="1600" dirty="0"/>
              <a:t> : </a:t>
            </a:r>
            <a:r>
              <a:rPr lang="fr-FR" sz="1600" b="1" dirty="0"/>
              <a:t>4h30</a:t>
            </a:r>
          </a:p>
          <a:p>
            <a:pPr algn="ctr"/>
            <a:r>
              <a:rPr lang="fr-FR" sz="1600" b="1" dirty="0">
                <a:solidFill>
                  <a:srgbClr val="FFC000"/>
                </a:solidFill>
              </a:rPr>
              <a:t>Début à 8h30</a:t>
            </a:r>
          </a:p>
          <a:p>
            <a:pPr algn="ctr"/>
            <a:r>
              <a:rPr lang="fr-FR" sz="1600" b="1" dirty="0">
                <a:solidFill>
                  <a:srgbClr val="00B0F0"/>
                </a:solidFill>
              </a:rPr>
              <a:t>--------</a:t>
            </a:r>
          </a:p>
          <a:p>
            <a:pPr algn="ctr"/>
            <a:r>
              <a:rPr lang="fr-FR" sz="1600" b="1" dirty="0"/>
              <a:t>Réalisation de missions</a:t>
            </a:r>
          </a:p>
          <a:p>
            <a:pPr algn="ctr"/>
            <a:r>
              <a:rPr lang="fr-FR" sz="1600" dirty="0"/>
              <a:t>Objectifs / Matériels</a:t>
            </a:r>
          </a:p>
          <a:p>
            <a:pPr algn="ctr"/>
            <a:r>
              <a:rPr lang="fr-FR" sz="1600" dirty="0"/>
              <a:t>Prise de notes numériques</a:t>
            </a:r>
          </a:p>
          <a:p>
            <a:pPr algn="ctr"/>
            <a:r>
              <a:rPr lang="fr-FR" sz="1600" dirty="0"/>
              <a:t>Ressources / Livrables</a:t>
            </a:r>
            <a:endParaRPr lang="fr-FR" sz="1600" b="1" dirty="0">
              <a:solidFill>
                <a:srgbClr val="00B0F0"/>
              </a:solidFill>
            </a:endParaRPr>
          </a:p>
          <a:p>
            <a:pPr algn="ctr"/>
            <a:endParaRPr lang="fr-FR" sz="1600" dirty="0"/>
          </a:p>
          <a:p>
            <a:pPr algn="ctr"/>
            <a:endParaRPr lang="fr-FR" sz="1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49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UE Optoélectronique / </a:t>
            </a:r>
            <a:r>
              <a:rPr lang="fr-FR" sz="2400" dirty="0"/>
              <a:t>DEROULEMENT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AF926A-A735-86B6-AA5A-C2E3EE540FF4}"/>
              </a:ext>
            </a:extLst>
          </p:cNvPr>
          <p:cNvSpPr/>
          <p:nvPr/>
        </p:nvSpPr>
        <p:spPr>
          <a:xfrm>
            <a:off x="681196" y="1741170"/>
            <a:ext cx="882333" cy="4368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871A8-04F0-7D64-9F13-A4A8ABD5515A}"/>
              </a:ext>
            </a:extLst>
          </p:cNvPr>
          <p:cNvSpPr/>
          <p:nvPr/>
        </p:nvSpPr>
        <p:spPr>
          <a:xfrm>
            <a:off x="1676876" y="1741170"/>
            <a:ext cx="882333" cy="4368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5EAFC-9403-2205-33C9-4C3EE3E0237D}"/>
              </a:ext>
            </a:extLst>
          </p:cNvPr>
          <p:cNvSpPr/>
          <p:nvPr/>
        </p:nvSpPr>
        <p:spPr>
          <a:xfrm>
            <a:off x="2672556" y="1741170"/>
            <a:ext cx="882333" cy="4368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6BE464-BA07-C3EA-4F68-D32CDAD8E0E8}"/>
              </a:ext>
            </a:extLst>
          </p:cNvPr>
          <p:cNvSpPr/>
          <p:nvPr/>
        </p:nvSpPr>
        <p:spPr>
          <a:xfrm>
            <a:off x="3668236" y="1741170"/>
            <a:ext cx="882333" cy="4368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EF52C3-BF5B-6EB6-8C3F-79BC93A7BF83}"/>
              </a:ext>
            </a:extLst>
          </p:cNvPr>
          <p:cNvSpPr/>
          <p:nvPr/>
        </p:nvSpPr>
        <p:spPr>
          <a:xfrm>
            <a:off x="4663916" y="1741170"/>
            <a:ext cx="882333" cy="4368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A59018-40B1-F191-6A85-8E643F493E2E}"/>
              </a:ext>
            </a:extLst>
          </p:cNvPr>
          <p:cNvSpPr/>
          <p:nvPr/>
        </p:nvSpPr>
        <p:spPr>
          <a:xfrm>
            <a:off x="5659596" y="1741170"/>
            <a:ext cx="882333" cy="4368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94A02B-8382-0265-34CC-720581DC10BB}"/>
              </a:ext>
            </a:extLst>
          </p:cNvPr>
          <p:cNvSpPr/>
          <p:nvPr/>
        </p:nvSpPr>
        <p:spPr>
          <a:xfrm>
            <a:off x="7996827" y="1741170"/>
            <a:ext cx="882333" cy="4368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TDC1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74756F-39C4-C539-6E1E-5963AF242F7D}"/>
              </a:ext>
            </a:extLst>
          </p:cNvPr>
          <p:cNvSpPr/>
          <p:nvPr/>
        </p:nvSpPr>
        <p:spPr>
          <a:xfrm>
            <a:off x="8992507" y="1741170"/>
            <a:ext cx="882333" cy="4368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TDC2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487889-4461-30C4-B6D5-D915FB4EBBB1}"/>
              </a:ext>
            </a:extLst>
          </p:cNvPr>
          <p:cNvSpPr/>
          <p:nvPr/>
        </p:nvSpPr>
        <p:spPr>
          <a:xfrm>
            <a:off x="1300322" y="2771775"/>
            <a:ext cx="1604804" cy="3505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TP1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8F4B28-1691-AD77-B3BB-F5EF071DD3B2}"/>
              </a:ext>
            </a:extLst>
          </p:cNvPr>
          <p:cNvSpPr/>
          <p:nvPr/>
        </p:nvSpPr>
        <p:spPr>
          <a:xfrm>
            <a:off x="3070542" y="2771775"/>
            <a:ext cx="1604804" cy="3505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TP2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F96DFF9-0608-B157-0C1B-B56F2134D550}"/>
              </a:ext>
            </a:extLst>
          </p:cNvPr>
          <p:cNvSpPr/>
          <p:nvPr/>
        </p:nvSpPr>
        <p:spPr>
          <a:xfrm>
            <a:off x="4840763" y="2771775"/>
            <a:ext cx="1604804" cy="3505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TP3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0969D7-218D-424F-E4B9-A094DD6E0455}"/>
              </a:ext>
            </a:extLst>
          </p:cNvPr>
          <p:cNvSpPr/>
          <p:nvPr/>
        </p:nvSpPr>
        <p:spPr>
          <a:xfrm>
            <a:off x="6610983" y="2771775"/>
            <a:ext cx="1604804" cy="3505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TP4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494AE2-16EC-9B0C-2442-6319B345A47C}"/>
              </a:ext>
            </a:extLst>
          </p:cNvPr>
          <p:cNvSpPr/>
          <p:nvPr/>
        </p:nvSpPr>
        <p:spPr>
          <a:xfrm>
            <a:off x="8381203" y="2771775"/>
            <a:ext cx="1604804" cy="3505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TP5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F22C3DB-A06F-1500-09D6-3A46151CB929}"/>
              </a:ext>
            </a:extLst>
          </p:cNvPr>
          <p:cNvSpPr/>
          <p:nvPr/>
        </p:nvSpPr>
        <p:spPr>
          <a:xfrm>
            <a:off x="10151423" y="2771775"/>
            <a:ext cx="1604804" cy="3505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TP6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F7A7D29-AF85-565B-A1F5-CE78B885E063}"/>
              </a:ext>
            </a:extLst>
          </p:cNvPr>
          <p:cNvSpPr/>
          <p:nvPr/>
        </p:nvSpPr>
        <p:spPr>
          <a:xfrm>
            <a:off x="4853560" y="3190239"/>
            <a:ext cx="795261" cy="235948"/>
          </a:xfrm>
          <a:prstGeom prst="rect">
            <a:avLst/>
          </a:prstGeom>
          <a:solidFill>
            <a:srgbClr val="0070C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DBBFE27-26E0-E464-461B-2946C12C438F}"/>
              </a:ext>
            </a:extLst>
          </p:cNvPr>
          <p:cNvSpPr/>
          <p:nvPr/>
        </p:nvSpPr>
        <p:spPr>
          <a:xfrm>
            <a:off x="8381203" y="3190240"/>
            <a:ext cx="1604804" cy="94638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Photodétection</a:t>
            </a:r>
            <a:r>
              <a:rPr lang="fr-FR" sz="1400" dirty="0">
                <a:solidFill>
                  <a:schemeClr val="tx1"/>
                </a:solidFill>
              </a:rPr>
              <a:t> avancée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89E247-9387-D437-C803-49E2A4A63900}"/>
              </a:ext>
            </a:extLst>
          </p:cNvPr>
          <p:cNvSpPr/>
          <p:nvPr/>
        </p:nvSpPr>
        <p:spPr>
          <a:xfrm>
            <a:off x="10158645" y="3188207"/>
            <a:ext cx="1213824" cy="950197"/>
          </a:xfrm>
          <a:prstGeom prst="rect">
            <a:avLst/>
          </a:prstGeom>
          <a:solidFill>
            <a:srgbClr val="0070C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ACTIVITE</a:t>
            </a:r>
          </a:p>
          <a:p>
            <a:pPr algn="ctr"/>
            <a:r>
              <a:rPr lang="fr-FR" sz="1200" b="1" dirty="0">
                <a:solidFill>
                  <a:schemeClr val="bg1"/>
                </a:solidFill>
              </a:rPr>
              <a:t>EN</a:t>
            </a:r>
          </a:p>
          <a:p>
            <a:pPr algn="ctr"/>
            <a:r>
              <a:rPr lang="fr-FR" sz="1200" b="1" dirty="0">
                <a:solidFill>
                  <a:schemeClr val="bg1"/>
                </a:solidFill>
              </a:rPr>
              <a:t>EQUIPE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08C043-5716-76D2-61E4-9008C16ACC55}"/>
              </a:ext>
            </a:extLst>
          </p:cNvPr>
          <p:cNvSpPr/>
          <p:nvPr/>
        </p:nvSpPr>
        <p:spPr>
          <a:xfrm>
            <a:off x="11372469" y="3186430"/>
            <a:ext cx="390980" cy="95019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36FDCE-72A8-8D70-3A2F-E557CBDC50A3}"/>
              </a:ext>
            </a:extLst>
          </p:cNvPr>
          <p:cNvSpPr/>
          <p:nvPr/>
        </p:nvSpPr>
        <p:spPr>
          <a:xfrm rot="5400000">
            <a:off x="549313" y="3976371"/>
            <a:ext cx="261569" cy="9217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b="1" dirty="0"/>
              <a:t>BLOC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8E0EB7-5149-4F16-6E2B-B905BFD05A36}"/>
              </a:ext>
            </a:extLst>
          </p:cNvPr>
          <p:cNvSpPr/>
          <p:nvPr/>
        </p:nvSpPr>
        <p:spPr>
          <a:xfrm rot="5400000">
            <a:off x="561268" y="4541437"/>
            <a:ext cx="261569" cy="9217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b="1" dirty="0"/>
              <a:t>BLOC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2EF7F3-8C62-EB67-3CB7-8434A895A41F}"/>
              </a:ext>
            </a:extLst>
          </p:cNvPr>
          <p:cNvSpPr/>
          <p:nvPr/>
        </p:nvSpPr>
        <p:spPr>
          <a:xfrm rot="5400000">
            <a:off x="567388" y="5131199"/>
            <a:ext cx="261569" cy="9217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b="1" dirty="0"/>
              <a:t>BLOC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5F50A5-D7B7-5A21-02AA-1DF6EE669F04}"/>
              </a:ext>
            </a:extLst>
          </p:cNvPr>
          <p:cNvSpPr/>
          <p:nvPr/>
        </p:nvSpPr>
        <p:spPr>
          <a:xfrm rot="5400000">
            <a:off x="567389" y="5613057"/>
            <a:ext cx="261569" cy="9217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b="1" dirty="0"/>
              <a:t>BLOC 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7476E8-FF13-ABED-79EA-E07AA6477BF2}"/>
              </a:ext>
            </a:extLst>
          </p:cNvPr>
          <p:cNvSpPr/>
          <p:nvPr/>
        </p:nvSpPr>
        <p:spPr>
          <a:xfrm>
            <a:off x="4853560" y="3428374"/>
            <a:ext cx="795261" cy="235948"/>
          </a:xfrm>
          <a:prstGeom prst="rect">
            <a:avLst/>
          </a:prstGeom>
          <a:solidFill>
            <a:srgbClr val="0070C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CR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6FAF89-C710-AF07-5B6F-47CD37F6190F}"/>
              </a:ext>
            </a:extLst>
          </p:cNvPr>
          <p:cNvSpPr/>
          <p:nvPr/>
        </p:nvSpPr>
        <p:spPr>
          <a:xfrm>
            <a:off x="5657526" y="3193238"/>
            <a:ext cx="795261" cy="235948"/>
          </a:xfrm>
          <a:prstGeom prst="rect">
            <a:avLst/>
          </a:prstGeom>
          <a:solidFill>
            <a:srgbClr val="0070C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CR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568C8A-1218-86AF-C7F8-879BCA81B5B5}"/>
              </a:ext>
            </a:extLst>
          </p:cNvPr>
          <p:cNvSpPr/>
          <p:nvPr/>
        </p:nvSpPr>
        <p:spPr>
          <a:xfrm>
            <a:off x="5657526" y="3428374"/>
            <a:ext cx="795261" cy="235948"/>
          </a:xfrm>
          <a:prstGeom prst="rect">
            <a:avLst/>
          </a:prstGeom>
          <a:solidFill>
            <a:srgbClr val="0070C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042674-B0F8-FFA3-7E38-DDE933C8B1DC}"/>
              </a:ext>
            </a:extLst>
          </p:cNvPr>
          <p:cNvSpPr/>
          <p:nvPr/>
        </p:nvSpPr>
        <p:spPr>
          <a:xfrm>
            <a:off x="6620954" y="3664322"/>
            <a:ext cx="795261" cy="235948"/>
          </a:xfrm>
          <a:prstGeom prst="rect">
            <a:avLst/>
          </a:prstGeom>
          <a:solidFill>
            <a:srgbClr val="0070C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9EFCD5-5164-22AD-BE5D-8E4DB9B9EBAD}"/>
              </a:ext>
            </a:extLst>
          </p:cNvPr>
          <p:cNvSpPr/>
          <p:nvPr/>
        </p:nvSpPr>
        <p:spPr>
          <a:xfrm>
            <a:off x="6620952" y="3902456"/>
            <a:ext cx="795261" cy="235948"/>
          </a:xfrm>
          <a:prstGeom prst="rect">
            <a:avLst/>
          </a:prstGeom>
          <a:solidFill>
            <a:srgbClr val="0070C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CR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0ADC32-242E-18DA-7335-CD85AC9E0570}"/>
              </a:ext>
            </a:extLst>
          </p:cNvPr>
          <p:cNvSpPr/>
          <p:nvPr/>
        </p:nvSpPr>
        <p:spPr>
          <a:xfrm>
            <a:off x="7420445" y="3661528"/>
            <a:ext cx="795261" cy="235948"/>
          </a:xfrm>
          <a:prstGeom prst="rect">
            <a:avLst/>
          </a:prstGeom>
          <a:solidFill>
            <a:srgbClr val="0070C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CR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95362E-8D0C-7B2B-8AE7-1D245C26716F}"/>
              </a:ext>
            </a:extLst>
          </p:cNvPr>
          <p:cNvSpPr/>
          <p:nvPr/>
        </p:nvSpPr>
        <p:spPr>
          <a:xfrm>
            <a:off x="7420445" y="3897476"/>
            <a:ext cx="795261" cy="235948"/>
          </a:xfrm>
          <a:prstGeom prst="rect">
            <a:avLst/>
          </a:prstGeom>
          <a:solidFill>
            <a:srgbClr val="0070C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CC68CF-06E1-36AE-9B21-8C7DC7250CC9}"/>
              </a:ext>
            </a:extLst>
          </p:cNvPr>
          <p:cNvSpPr/>
          <p:nvPr/>
        </p:nvSpPr>
        <p:spPr>
          <a:xfrm>
            <a:off x="8381203" y="4136628"/>
            <a:ext cx="1604804" cy="581718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F78877-5903-0468-0331-9D75C8588799}"/>
              </a:ext>
            </a:extLst>
          </p:cNvPr>
          <p:cNvSpPr/>
          <p:nvPr/>
        </p:nvSpPr>
        <p:spPr>
          <a:xfrm>
            <a:off x="4847185" y="4140750"/>
            <a:ext cx="3368521" cy="58433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FE144A-2F5E-DBE0-AF13-30A2BD0EE248}"/>
              </a:ext>
            </a:extLst>
          </p:cNvPr>
          <p:cNvSpPr/>
          <p:nvPr/>
        </p:nvSpPr>
        <p:spPr>
          <a:xfrm>
            <a:off x="6610902" y="3190239"/>
            <a:ext cx="1604804" cy="47108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Photodétection</a:t>
            </a:r>
            <a:endParaRPr lang="fr-FR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2029B5-F5D5-FAC2-5BFB-ADBBEBFA44B2}"/>
              </a:ext>
            </a:extLst>
          </p:cNvPr>
          <p:cNvSpPr/>
          <p:nvPr/>
        </p:nvSpPr>
        <p:spPr>
          <a:xfrm>
            <a:off x="4853560" y="3661322"/>
            <a:ext cx="1604804" cy="47339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Photodétection</a:t>
            </a:r>
            <a:endParaRPr lang="fr-FR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214D79-E831-5679-C19D-AEE2A43BD26E}"/>
              </a:ext>
            </a:extLst>
          </p:cNvPr>
          <p:cNvSpPr/>
          <p:nvPr/>
        </p:nvSpPr>
        <p:spPr>
          <a:xfrm>
            <a:off x="3059112" y="3194362"/>
            <a:ext cx="1604804" cy="94638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Etudes avancées</a:t>
            </a:r>
            <a:endParaRPr lang="fr-FR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5AD2E4-703A-C23C-3D1F-0B21A8F3025F}"/>
              </a:ext>
            </a:extLst>
          </p:cNvPr>
          <p:cNvSpPr/>
          <p:nvPr/>
        </p:nvSpPr>
        <p:spPr>
          <a:xfrm>
            <a:off x="3059112" y="4140750"/>
            <a:ext cx="1604804" cy="58433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9399BAD-6F2B-2127-5849-3BCC93EB919E}"/>
              </a:ext>
            </a:extLst>
          </p:cNvPr>
          <p:cNvSpPr/>
          <p:nvPr/>
        </p:nvSpPr>
        <p:spPr>
          <a:xfrm>
            <a:off x="1298788" y="3194361"/>
            <a:ext cx="1604804" cy="94638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Protocoles standard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27B989-0201-CBEA-8E1C-78C7E6A76778}"/>
              </a:ext>
            </a:extLst>
          </p:cNvPr>
          <p:cNvSpPr/>
          <p:nvPr/>
        </p:nvSpPr>
        <p:spPr>
          <a:xfrm>
            <a:off x="1298788" y="4140748"/>
            <a:ext cx="1604804" cy="58433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B6E988A-9D05-EAF6-F657-0495F1EC60BB}"/>
              </a:ext>
            </a:extLst>
          </p:cNvPr>
          <p:cNvSpPr txBox="1"/>
          <p:nvPr/>
        </p:nvSpPr>
        <p:spPr>
          <a:xfrm>
            <a:off x="1459047" y="4178089"/>
            <a:ext cx="1317990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dirty="0" err="1"/>
              <a:t>Carac</a:t>
            </a:r>
            <a:r>
              <a:rPr lang="fr-FR" sz="1000" dirty="0"/>
              <a:t>. I = f(U) - </a:t>
            </a:r>
            <a:r>
              <a:rPr lang="fr-FR" sz="1000" dirty="0" err="1"/>
              <a:t>Phd</a:t>
            </a:r>
            <a:endParaRPr lang="fr-FR" sz="10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40386FF-0143-5520-2608-A12D55B46D04}"/>
              </a:ext>
            </a:extLst>
          </p:cNvPr>
          <p:cNvSpPr txBox="1"/>
          <p:nvPr/>
        </p:nvSpPr>
        <p:spPr>
          <a:xfrm>
            <a:off x="3535142" y="4173950"/>
            <a:ext cx="724878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dirty="0"/>
              <a:t>Mode XY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234E645-7B20-33BA-D8C1-E60063DF675C}"/>
              </a:ext>
            </a:extLst>
          </p:cNvPr>
          <p:cNvSpPr txBox="1"/>
          <p:nvPr/>
        </p:nvSpPr>
        <p:spPr>
          <a:xfrm>
            <a:off x="1648158" y="4444913"/>
            <a:ext cx="928459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dirty="0"/>
              <a:t>Mesure </a:t>
            </a:r>
            <a:r>
              <a:rPr lang="fr-FR" sz="1000" dirty="0" err="1"/>
              <a:t>Iphd</a:t>
            </a:r>
            <a:endParaRPr lang="fr-FR" sz="10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3D79318-549D-6D1B-6958-D04E65D32DA8}"/>
              </a:ext>
            </a:extLst>
          </p:cNvPr>
          <p:cNvSpPr/>
          <p:nvPr/>
        </p:nvSpPr>
        <p:spPr>
          <a:xfrm>
            <a:off x="3059112" y="4725087"/>
            <a:ext cx="1604804" cy="58433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72FA22C-B5F0-DED5-F84E-D54E554DCABF}"/>
              </a:ext>
            </a:extLst>
          </p:cNvPr>
          <p:cNvSpPr/>
          <p:nvPr/>
        </p:nvSpPr>
        <p:spPr>
          <a:xfrm>
            <a:off x="1295395" y="5893614"/>
            <a:ext cx="3368521" cy="35098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Cahier de laboratoire (numérique)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788DA9-D8AD-5F4D-2693-38C2DB9BB088}"/>
              </a:ext>
            </a:extLst>
          </p:cNvPr>
          <p:cNvSpPr/>
          <p:nvPr/>
        </p:nvSpPr>
        <p:spPr>
          <a:xfrm>
            <a:off x="3059112" y="5309425"/>
            <a:ext cx="1604804" cy="584338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57CDD9-1C87-9D10-800F-5879974F87C5}"/>
              </a:ext>
            </a:extLst>
          </p:cNvPr>
          <p:cNvSpPr/>
          <p:nvPr/>
        </p:nvSpPr>
        <p:spPr>
          <a:xfrm>
            <a:off x="1295291" y="4725087"/>
            <a:ext cx="1604804" cy="58433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FB1FBE-79C2-B272-82A9-C41073615434}"/>
              </a:ext>
            </a:extLst>
          </p:cNvPr>
          <p:cNvSpPr/>
          <p:nvPr/>
        </p:nvSpPr>
        <p:spPr>
          <a:xfrm>
            <a:off x="1295291" y="5309425"/>
            <a:ext cx="1604804" cy="584338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37AF61B-C112-7C99-D27B-2F284B364F56}"/>
              </a:ext>
            </a:extLst>
          </p:cNvPr>
          <p:cNvSpPr txBox="1"/>
          <p:nvPr/>
        </p:nvSpPr>
        <p:spPr>
          <a:xfrm>
            <a:off x="5887743" y="4173949"/>
            <a:ext cx="1308371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dirty="0" err="1"/>
              <a:t>Carac</a:t>
            </a:r>
            <a:r>
              <a:rPr lang="fr-FR" sz="1000" dirty="0"/>
              <a:t>. I = f(U) - </a:t>
            </a:r>
            <a:r>
              <a:rPr lang="fr-FR" sz="1000" dirty="0" err="1"/>
              <a:t>Led</a:t>
            </a:r>
            <a:endParaRPr lang="fr-FR" sz="1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D95F330-D1F9-0639-0BC0-DC581D8E82F7}"/>
              </a:ext>
            </a:extLst>
          </p:cNvPr>
          <p:cNvSpPr/>
          <p:nvPr/>
        </p:nvSpPr>
        <p:spPr>
          <a:xfrm>
            <a:off x="4847185" y="4720304"/>
            <a:ext cx="3368521" cy="58433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D702CBA-0B87-BC88-2F8B-30ED0C4DFABF}"/>
              </a:ext>
            </a:extLst>
          </p:cNvPr>
          <p:cNvSpPr/>
          <p:nvPr/>
        </p:nvSpPr>
        <p:spPr>
          <a:xfrm>
            <a:off x="4847184" y="5299860"/>
            <a:ext cx="3368521" cy="58433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65D27DA-0E99-B1E7-612F-81507C5FBA43}"/>
              </a:ext>
            </a:extLst>
          </p:cNvPr>
          <p:cNvSpPr/>
          <p:nvPr/>
        </p:nvSpPr>
        <p:spPr>
          <a:xfrm>
            <a:off x="4847184" y="5889813"/>
            <a:ext cx="3368521" cy="35098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Compte-rendu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EB9B160-63C2-D1BA-4EB8-0FF98B88E000}"/>
              </a:ext>
            </a:extLst>
          </p:cNvPr>
          <p:cNvSpPr/>
          <p:nvPr/>
        </p:nvSpPr>
        <p:spPr>
          <a:xfrm>
            <a:off x="8381203" y="4727707"/>
            <a:ext cx="1604804" cy="581718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77C85D1-A147-4A8F-4659-6049AC8B5960}"/>
              </a:ext>
            </a:extLst>
          </p:cNvPr>
          <p:cNvSpPr/>
          <p:nvPr/>
        </p:nvSpPr>
        <p:spPr>
          <a:xfrm>
            <a:off x="8381202" y="5302763"/>
            <a:ext cx="1604804" cy="58171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3699BA-9978-5CE0-22DF-6187BB36D615}"/>
              </a:ext>
            </a:extLst>
          </p:cNvPr>
          <p:cNvSpPr/>
          <p:nvPr/>
        </p:nvSpPr>
        <p:spPr>
          <a:xfrm>
            <a:off x="8381202" y="5887180"/>
            <a:ext cx="1604804" cy="357419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3FF41C8-BF2C-E659-AD26-CBDE3578544C}"/>
              </a:ext>
            </a:extLst>
          </p:cNvPr>
          <p:cNvSpPr/>
          <p:nvPr/>
        </p:nvSpPr>
        <p:spPr>
          <a:xfrm>
            <a:off x="10158646" y="4136628"/>
            <a:ext cx="1604804" cy="58171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98B2BD-028D-2E1B-AFEA-549C31C37011}"/>
              </a:ext>
            </a:extLst>
          </p:cNvPr>
          <p:cNvSpPr/>
          <p:nvPr/>
        </p:nvSpPr>
        <p:spPr>
          <a:xfrm>
            <a:off x="10158646" y="4727707"/>
            <a:ext cx="1604804" cy="58171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9C20235-C766-EF9C-EA6A-315E01CB2A10}"/>
              </a:ext>
            </a:extLst>
          </p:cNvPr>
          <p:cNvSpPr/>
          <p:nvPr/>
        </p:nvSpPr>
        <p:spPr>
          <a:xfrm>
            <a:off x="10158645" y="5302763"/>
            <a:ext cx="1604804" cy="58171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Choisir / Adapter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7787389-FD1E-7DCE-64D7-AC34369B53D8}"/>
              </a:ext>
            </a:extLst>
          </p:cNvPr>
          <p:cNvSpPr/>
          <p:nvPr/>
        </p:nvSpPr>
        <p:spPr>
          <a:xfrm>
            <a:off x="10158645" y="5887180"/>
            <a:ext cx="1604804" cy="35741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Présentation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7043AD4D-1343-6C71-06FD-E586C88F0195}"/>
              </a:ext>
            </a:extLst>
          </p:cNvPr>
          <p:cNvSpPr txBox="1"/>
          <p:nvPr/>
        </p:nvSpPr>
        <p:spPr>
          <a:xfrm>
            <a:off x="1524493" y="4754945"/>
            <a:ext cx="1136850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dirty="0"/>
              <a:t>Limites ALI / Inv.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ABACCD7F-03E3-2963-4DA3-EA4A5F02FA14}"/>
              </a:ext>
            </a:extLst>
          </p:cNvPr>
          <p:cNvSpPr txBox="1"/>
          <p:nvPr/>
        </p:nvSpPr>
        <p:spPr>
          <a:xfrm>
            <a:off x="1524493" y="5023244"/>
            <a:ext cx="1128835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dirty="0"/>
              <a:t>Bande-passante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CF07CCDF-874B-A904-BE96-0FE848B4BB8E}"/>
              </a:ext>
            </a:extLst>
          </p:cNvPr>
          <p:cNvSpPr txBox="1"/>
          <p:nvPr/>
        </p:nvSpPr>
        <p:spPr>
          <a:xfrm>
            <a:off x="3297096" y="5023244"/>
            <a:ext cx="1200970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dirty="0"/>
              <a:t>Mesure de phase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DA5BECDB-DA28-D396-6170-EA63C97CB7F2}"/>
              </a:ext>
            </a:extLst>
          </p:cNvPr>
          <p:cNvSpPr txBox="1"/>
          <p:nvPr/>
        </p:nvSpPr>
        <p:spPr>
          <a:xfrm>
            <a:off x="3327553" y="4754944"/>
            <a:ext cx="1140056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dirty="0"/>
              <a:t>Balayage rapide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226DC14-FF4F-752A-3D87-A15CEAC55927}"/>
              </a:ext>
            </a:extLst>
          </p:cNvPr>
          <p:cNvSpPr txBox="1"/>
          <p:nvPr/>
        </p:nvSpPr>
        <p:spPr>
          <a:xfrm>
            <a:off x="5911787" y="4756084"/>
            <a:ext cx="1260281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dirty="0"/>
              <a:t>Réponse indicielle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215E3FE-211E-31D1-9B7B-AB539F2393FF}"/>
              </a:ext>
            </a:extLst>
          </p:cNvPr>
          <p:cNvSpPr txBox="1"/>
          <p:nvPr/>
        </p:nvSpPr>
        <p:spPr>
          <a:xfrm>
            <a:off x="5097155" y="5453635"/>
            <a:ext cx="1117614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dirty="0"/>
              <a:t>Circuit émission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BB0C560A-EC21-A2AE-BA7E-B83F0F0B08FD}"/>
              </a:ext>
            </a:extLst>
          </p:cNvPr>
          <p:cNvSpPr txBox="1"/>
          <p:nvPr/>
        </p:nvSpPr>
        <p:spPr>
          <a:xfrm>
            <a:off x="6541927" y="5448598"/>
            <a:ext cx="1511952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dirty="0" err="1"/>
              <a:t>Photodétection</a:t>
            </a:r>
            <a:r>
              <a:rPr lang="fr-FR" sz="1000" dirty="0"/>
              <a:t> simple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5BA2AB7B-3944-78D8-2BFA-9799DC8D3394}"/>
              </a:ext>
            </a:extLst>
          </p:cNvPr>
          <p:cNvSpPr txBox="1"/>
          <p:nvPr/>
        </p:nvSpPr>
        <p:spPr>
          <a:xfrm>
            <a:off x="8489869" y="5349212"/>
            <a:ext cx="1407758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900" dirty="0" err="1"/>
              <a:t>Photodétection</a:t>
            </a:r>
            <a:r>
              <a:rPr lang="fr-FR" sz="900" dirty="0"/>
              <a:t> suiveur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076AA54E-FB7F-D72E-386D-21EB6DB5E53F}"/>
              </a:ext>
            </a:extLst>
          </p:cNvPr>
          <p:cNvSpPr txBox="1"/>
          <p:nvPr/>
        </p:nvSpPr>
        <p:spPr>
          <a:xfrm>
            <a:off x="8527540" y="5607435"/>
            <a:ext cx="1332416" cy="2308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900" dirty="0" err="1"/>
              <a:t>Transimpédance</a:t>
            </a:r>
            <a:r>
              <a:rPr lang="fr-FR" sz="900" dirty="0"/>
              <a:t> 1 / 2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CAC26318-219E-EED6-F32C-40A6C8E2FCD2}"/>
              </a:ext>
            </a:extLst>
          </p:cNvPr>
          <p:cNvSpPr txBox="1"/>
          <p:nvPr/>
        </p:nvSpPr>
        <p:spPr>
          <a:xfrm>
            <a:off x="4847184" y="6351514"/>
            <a:ext cx="1507144" cy="246221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Choix des paramètres</a:t>
            </a:r>
          </a:p>
        </p:txBody>
      </p:sp>
    </p:spTree>
    <p:extLst>
      <p:ext uri="{BB962C8B-B14F-4D97-AF65-F5344CB8AC3E}">
        <p14:creationId xmlns:p14="http://schemas.microsoft.com/office/powerpoint/2010/main" val="112353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B9867713-8759-3B46-22A3-2162D267D1D8}"/>
              </a:ext>
            </a:extLst>
          </p:cNvPr>
          <p:cNvSpPr txBox="1"/>
          <p:nvPr/>
        </p:nvSpPr>
        <p:spPr>
          <a:xfrm>
            <a:off x="619120" y="2454847"/>
            <a:ext cx="5198281" cy="1569660"/>
          </a:xfrm>
          <a:prstGeom prst="rect">
            <a:avLst/>
          </a:prstGeom>
          <a:solidFill>
            <a:schemeClr val="bg1">
              <a:alpha val="30196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200" dirty="0"/>
              <a:t>Lister les paramètres importants du composant à partir d’une documentation technique fournie</a:t>
            </a:r>
          </a:p>
          <a:p>
            <a:pPr marL="285750" indent="-285750">
              <a:buFontTx/>
              <a:buChar char="-"/>
            </a:pPr>
            <a:r>
              <a:rPr lang="fr-FR" sz="1200" dirty="0"/>
              <a:t>Choisir les paramètres des instruments de mesures et des composants de protection</a:t>
            </a:r>
          </a:p>
          <a:p>
            <a:pPr marL="285750" indent="-285750">
              <a:buFontTx/>
              <a:buChar char="-"/>
            </a:pPr>
            <a:r>
              <a:rPr lang="fr-FR" sz="1200" dirty="0"/>
              <a:t>Tracer la caractéristique statique à l’aide </a:t>
            </a:r>
          </a:p>
          <a:p>
            <a:pPr marL="742950" lvl="1" indent="-285750">
              <a:buFontTx/>
              <a:buChar char="-"/>
            </a:pPr>
            <a:r>
              <a:rPr lang="fr-FR" sz="1200" dirty="0"/>
              <a:t>d’un multimètre</a:t>
            </a:r>
          </a:p>
          <a:p>
            <a:pPr marL="742950" lvl="1" indent="-285750">
              <a:buFontTx/>
              <a:buChar char="-"/>
            </a:pPr>
            <a:r>
              <a:rPr lang="fr-FR" sz="1200" dirty="0"/>
              <a:t>d’un oscilloscope (mode XY)</a:t>
            </a:r>
          </a:p>
          <a:p>
            <a:pPr marL="285750" indent="-285750">
              <a:buFontTx/>
              <a:buChar char="-"/>
            </a:pPr>
            <a:r>
              <a:rPr lang="fr-FR" sz="1200" dirty="0"/>
              <a:t>Décrire le fonctionnement d’un montage à diodes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UE Optoélectronique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4347B33-9E6D-CA2C-C405-1F1F49326184}"/>
              </a:ext>
            </a:extLst>
          </p:cNvPr>
          <p:cNvSpPr txBox="1"/>
          <p:nvPr/>
        </p:nvSpPr>
        <p:spPr>
          <a:xfrm>
            <a:off x="619123" y="1838805"/>
            <a:ext cx="5198278" cy="523220"/>
          </a:xfrm>
          <a:prstGeom prst="rect">
            <a:avLst/>
          </a:prstGeom>
          <a:solidFill>
            <a:srgbClr val="00B0F0">
              <a:alpha val="30196"/>
            </a:srgbClr>
          </a:solidFill>
        </p:spPr>
        <p:txBody>
          <a:bodyPr wrap="square">
            <a:spAutoFit/>
          </a:bodyPr>
          <a:lstStyle/>
          <a:p>
            <a:r>
              <a:rPr lang="fr-FR" sz="1400" b="1" dirty="0"/>
              <a:t>caractériser un dipôle </a:t>
            </a:r>
            <a:r>
              <a:rPr lang="fr-FR" sz="1400" dirty="0"/>
              <a:t>(linéaire ou non-linéaire) </a:t>
            </a:r>
            <a:r>
              <a:rPr lang="fr-FR" sz="1400" b="1" dirty="0"/>
              <a:t>statiquement</a:t>
            </a:r>
            <a:r>
              <a:rPr lang="fr-FR" sz="1400" dirty="0"/>
              <a:t> et en </a:t>
            </a:r>
            <a:r>
              <a:rPr lang="fr-FR" sz="1400" b="1" dirty="0"/>
              <a:t>déduire ses zones de fonctionnement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5D4FA-47CC-696E-1C6A-AD6B24FCD8F8}"/>
              </a:ext>
            </a:extLst>
          </p:cNvPr>
          <p:cNvSpPr/>
          <p:nvPr/>
        </p:nvSpPr>
        <p:spPr>
          <a:xfrm>
            <a:off x="619124" y="1556398"/>
            <a:ext cx="5198277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/>
              <a:t>BLOC 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23462BA-E8A0-D3C0-9722-1B7BCD561485}"/>
              </a:ext>
            </a:extLst>
          </p:cNvPr>
          <p:cNvSpPr txBox="1"/>
          <p:nvPr/>
        </p:nvSpPr>
        <p:spPr>
          <a:xfrm>
            <a:off x="6374599" y="1838805"/>
            <a:ext cx="5198278" cy="523220"/>
          </a:xfrm>
          <a:prstGeom prst="rect">
            <a:avLst/>
          </a:prstGeom>
          <a:solidFill>
            <a:srgbClr val="00B0F0">
              <a:alpha val="30196"/>
            </a:srgbClr>
          </a:solidFill>
        </p:spPr>
        <p:txBody>
          <a:bodyPr wrap="square">
            <a:spAutoFit/>
          </a:bodyPr>
          <a:lstStyle/>
          <a:p>
            <a:r>
              <a:rPr lang="fr-FR" sz="1400" b="1" dirty="0"/>
              <a:t>caractériser un système linéaire </a:t>
            </a:r>
            <a:r>
              <a:rPr lang="fr-FR" sz="1400" dirty="0"/>
              <a:t>dans les domaines temporel et fréquentiel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2CA0C4C-24DC-C940-BCE0-4FBE38E80D4F}"/>
              </a:ext>
            </a:extLst>
          </p:cNvPr>
          <p:cNvSpPr txBox="1"/>
          <p:nvPr/>
        </p:nvSpPr>
        <p:spPr>
          <a:xfrm>
            <a:off x="619122" y="4406527"/>
            <a:ext cx="10953753" cy="307777"/>
          </a:xfrm>
          <a:prstGeom prst="rect">
            <a:avLst/>
          </a:prstGeom>
          <a:solidFill>
            <a:srgbClr val="00B0F0">
              <a:alpha val="30196"/>
            </a:srgbClr>
          </a:solidFill>
        </p:spPr>
        <p:txBody>
          <a:bodyPr wrap="square">
            <a:spAutoFit/>
          </a:bodyPr>
          <a:lstStyle/>
          <a:p>
            <a:r>
              <a:rPr lang="fr-FR" sz="1400" b="1" dirty="0"/>
              <a:t>mettre en œuvre des montages de photodétection </a:t>
            </a:r>
            <a:r>
              <a:rPr lang="fr-FR" sz="1400" dirty="0"/>
              <a:t>et de </a:t>
            </a:r>
            <a:r>
              <a:rPr lang="fr-FR" sz="1400" b="1" dirty="0"/>
              <a:t>comparer leurs performances fréquentielles et temporelles</a:t>
            </a:r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9E0D320-27B1-2881-C88A-4FAF3A582B44}"/>
              </a:ext>
            </a:extLst>
          </p:cNvPr>
          <p:cNvSpPr txBox="1"/>
          <p:nvPr/>
        </p:nvSpPr>
        <p:spPr>
          <a:xfrm>
            <a:off x="619121" y="5790998"/>
            <a:ext cx="10953753" cy="307777"/>
          </a:xfrm>
          <a:prstGeom prst="rect">
            <a:avLst/>
          </a:prstGeom>
          <a:solidFill>
            <a:srgbClr val="00B0F0">
              <a:alpha val="30196"/>
            </a:srgbClr>
          </a:solidFill>
        </p:spPr>
        <p:txBody>
          <a:bodyPr wrap="square">
            <a:spAutoFit/>
          </a:bodyPr>
          <a:lstStyle/>
          <a:p>
            <a:r>
              <a:rPr lang="fr-FR" sz="1400" b="1" dirty="0"/>
              <a:t>documenter un travail scientifique/technique </a:t>
            </a:r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5F0E32-65CB-6D71-C67B-4F7581C0B635}"/>
              </a:ext>
            </a:extLst>
          </p:cNvPr>
          <p:cNvSpPr/>
          <p:nvPr/>
        </p:nvSpPr>
        <p:spPr>
          <a:xfrm>
            <a:off x="6374599" y="1556398"/>
            <a:ext cx="5198277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/>
              <a:t>BLOC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EA838A-85D3-94D5-EF75-9C70DEAFD9BE}"/>
              </a:ext>
            </a:extLst>
          </p:cNvPr>
          <p:cNvSpPr/>
          <p:nvPr/>
        </p:nvSpPr>
        <p:spPr>
          <a:xfrm>
            <a:off x="619123" y="4116281"/>
            <a:ext cx="10953753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/>
              <a:t>BLOC 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2C34EE-5C3A-80C1-A434-E5DF596CC3E3}"/>
              </a:ext>
            </a:extLst>
          </p:cNvPr>
          <p:cNvSpPr/>
          <p:nvPr/>
        </p:nvSpPr>
        <p:spPr>
          <a:xfrm>
            <a:off x="619122" y="5508066"/>
            <a:ext cx="10953753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/>
              <a:t>BLOC 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1485A-5112-A21D-5FCC-F0C5CF44140D}"/>
              </a:ext>
            </a:extLst>
          </p:cNvPr>
          <p:cNvSpPr/>
          <p:nvPr/>
        </p:nvSpPr>
        <p:spPr>
          <a:xfrm>
            <a:off x="4569508" y="3833349"/>
            <a:ext cx="432845" cy="1106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TD4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68A00A-9585-DF1B-09C4-370F1A76D364}"/>
              </a:ext>
            </a:extLst>
          </p:cNvPr>
          <p:cNvSpPr txBox="1"/>
          <p:nvPr/>
        </p:nvSpPr>
        <p:spPr>
          <a:xfrm>
            <a:off x="6374596" y="2466622"/>
            <a:ext cx="5198278" cy="1569660"/>
          </a:xfrm>
          <a:prstGeom prst="rect">
            <a:avLst/>
          </a:prstGeom>
          <a:solidFill>
            <a:schemeClr val="bg1">
              <a:alpha val="30196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200" dirty="0"/>
              <a:t>Calculer une fonction de transfert</a:t>
            </a:r>
          </a:p>
          <a:p>
            <a:pPr marL="285750" indent="-285750">
              <a:buFontTx/>
              <a:buChar char="-"/>
            </a:pPr>
            <a:r>
              <a:rPr lang="fr-FR" sz="1200" dirty="0"/>
              <a:t>Tracer l’allure d’une réponse en fréquence RF (balayage)</a:t>
            </a:r>
          </a:p>
          <a:p>
            <a:pPr marL="285750" indent="-285750">
              <a:buFontTx/>
              <a:buChar char="-"/>
            </a:pPr>
            <a:r>
              <a:rPr lang="fr-FR" sz="1200" dirty="0"/>
              <a:t>Tracer un digramme de Bode en gain à l’aide :</a:t>
            </a:r>
          </a:p>
          <a:p>
            <a:pPr marL="742950" lvl="1" indent="-285750">
              <a:buFontTx/>
              <a:buChar char="-"/>
            </a:pPr>
            <a:r>
              <a:rPr lang="fr-FR" sz="1200" dirty="0"/>
              <a:t>d’un oscilloscope</a:t>
            </a:r>
          </a:p>
          <a:p>
            <a:pPr marL="742950" lvl="1" indent="-285750">
              <a:buFontTx/>
              <a:buChar char="-"/>
            </a:pPr>
            <a:r>
              <a:rPr lang="fr-FR" sz="1200" dirty="0"/>
              <a:t>d’un dB mètre</a:t>
            </a:r>
          </a:p>
          <a:p>
            <a:pPr marL="285750" indent="-285750">
              <a:buFontTx/>
              <a:buChar char="-"/>
            </a:pPr>
            <a:r>
              <a:rPr lang="fr-FR" sz="1200" dirty="0"/>
              <a:t>Mesurer un déphasage</a:t>
            </a:r>
          </a:p>
          <a:p>
            <a:pPr marL="285750" indent="-285750">
              <a:buFontTx/>
              <a:buChar char="-"/>
            </a:pPr>
            <a:r>
              <a:rPr lang="fr-FR" sz="1200" dirty="0"/>
              <a:t>Tracer une réponse indicielle (R </a:t>
            </a:r>
            <a:r>
              <a:rPr lang="fr-FR" sz="1200" dirty="0" err="1"/>
              <a:t>Ind</a:t>
            </a:r>
            <a:r>
              <a:rPr lang="fr-FR" sz="1200" dirty="0"/>
              <a:t>)</a:t>
            </a:r>
          </a:p>
          <a:p>
            <a:pPr marL="285750" indent="-285750">
              <a:buFontTx/>
              <a:buChar char="-"/>
            </a:pPr>
            <a:r>
              <a:rPr lang="fr-FR" sz="1200" dirty="0"/>
              <a:t>Modéliser un système à partir d’une RF ou d’une </a:t>
            </a:r>
            <a:r>
              <a:rPr lang="fr-FR" sz="1200" dirty="0" err="1"/>
              <a:t>RInd</a:t>
            </a:r>
            <a:endParaRPr lang="fr-FR" sz="12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B51350-1DE0-680C-3C7C-37D7C5746A18}"/>
              </a:ext>
            </a:extLst>
          </p:cNvPr>
          <p:cNvSpPr txBox="1"/>
          <p:nvPr/>
        </p:nvSpPr>
        <p:spPr>
          <a:xfrm>
            <a:off x="619119" y="4725982"/>
            <a:ext cx="10953753" cy="646331"/>
          </a:xfrm>
          <a:prstGeom prst="rect">
            <a:avLst/>
          </a:prstGeom>
          <a:solidFill>
            <a:schemeClr val="bg1">
              <a:alpha val="30196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200" dirty="0"/>
              <a:t>Réaliser un circuit d’émission</a:t>
            </a:r>
          </a:p>
          <a:p>
            <a:pPr marL="285750" indent="-285750">
              <a:buFontTx/>
              <a:buChar char="-"/>
            </a:pPr>
            <a:r>
              <a:rPr lang="fr-FR" sz="1200" dirty="0"/>
              <a:t>Caractériser un montage de </a:t>
            </a:r>
            <a:r>
              <a:rPr lang="fr-FR" sz="1200" dirty="0" err="1"/>
              <a:t>photodétection</a:t>
            </a:r>
            <a:r>
              <a:rPr lang="fr-FR" sz="1200" dirty="0"/>
              <a:t> (simple, suiveur, </a:t>
            </a:r>
            <a:r>
              <a:rPr lang="fr-FR" sz="1200" dirty="0" err="1"/>
              <a:t>transimpédance</a:t>
            </a:r>
            <a:r>
              <a:rPr lang="fr-FR" sz="1200" dirty="0"/>
              <a:t>, </a:t>
            </a:r>
            <a:r>
              <a:rPr lang="fr-FR" sz="1200" dirty="0" err="1"/>
              <a:t>transimpédance</a:t>
            </a:r>
            <a:r>
              <a:rPr lang="fr-FR" sz="1200" dirty="0"/>
              <a:t> avec filtrage) </a:t>
            </a:r>
          </a:p>
          <a:p>
            <a:pPr marL="285750" indent="-285750">
              <a:buFontTx/>
              <a:buChar char="-"/>
            </a:pPr>
            <a:r>
              <a:rPr lang="fr-FR" sz="1200" dirty="0"/>
              <a:t>Choisir et adapter les éléments d’un montage de </a:t>
            </a:r>
            <a:r>
              <a:rPr lang="fr-FR" sz="1200" dirty="0" err="1"/>
              <a:t>photodétection</a:t>
            </a:r>
            <a:r>
              <a:rPr lang="fr-FR" sz="1200" dirty="0"/>
              <a:t> en fonction d’une application donnée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EC1CDE2-5611-7265-7A41-F6E61DC1A574}"/>
              </a:ext>
            </a:extLst>
          </p:cNvPr>
          <p:cNvSpPr txBox="1"/>
          <p:nvPr/>
        </p:nvSpPr>
        <p:spPr>
          <a:xfrm>
            <a:off x="619119" y="6098775"/>
            <a:ext cx="10953753" cy="646331"/>
          </a:xfrm>
          <a:prstGeom prst="rect">
            <a:avLst/>
          </a:prstGeom>
          <a:solidFill>
            <a:schemeClr val="bg1">
              <a:alpha val="30196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200" dirty="0"/>
              <a:t>Documenter un cahier de laboratoire numérique partagé incluant les différents protocoles réalisés, les résultats analysés et leurs analyses</a:t>
            </a:r>
          </a:p>
          <a:p>
            <a:pPr marL="285750" indent="-285750">
              <a:buFontTx/>
              <a:buChar char="-"/>
            </a:pPr>
            <a:r>
              <a:rPr lang="fr-FR" sz="1200" dirty="0"/>
              <a:t>Ecrire un compte-rendu d’une expérience scientifique</a:t>
            </a:r>
          </a:p>
          <a:p>
            <a:pPr marL="285750" indent="-285750">
              <a:buFontTx/>
              <a:buChar char="-"/>
            </a:pPr>
            <a:r>
              <a:rPr lang="fr-FR" sz="1200" dirty="0"/>
              <a:t>Produire un document de communication scientifique à partir d’une expérience (</a:t>
            </a:r>
            <a:r>
              <a:rPr lang="fr-FR" sz="1200"/>
              <a:t>en équipe)</a:t>
            </a:r>
            <a:endParaRPr lang="fr-FR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A4F0C2-D9C9-13FD-C6A4-5887F62DDC3A}"/>
              </a:ext>
            </a:extLst>
          </p:cNvPr>
          <p:cNvSpPr/>
          <p:nvPr/>
        </p:nvSpPr>
        <p:spPr>
          <a:xfrm>
            <a:off x="3597958" y="3659778"/>
            <a:ext cx="432845" cy="957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TP2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9B39A8-76CB-7C3E-40CB-51F67D67DFB6}"/>
              </a:ext>
            </a:extLst>
          </p:cNvPr>
          <p:cNvSpPr/>
          <p:nvPr/>
        </p:nvSpPr>
        <p:spPr>
          <a:xfrm>
            <a:off x="2981597" y="3455348"/>
            <a:ext cx="432845" cy="105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TP1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8B942E-8CB4-307A-1B54-1D2741C08379}"/>
              </a:ext>
            </a:extLst>
          </p:cNvPr>
          <p:cNvSpPr/>
          <p:nvPr/>
        </p:nvSpPr>
        <p:spPr>
          <a:xfrm>
            <a:off x="4006322" y="2732448"/>
            <a:ext cx="432845" cy="1030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TD1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06E41E-2B03-9DF1-68AF-D337DD1C865F}"/>
              </a:ext>
            </a:extLst>
          </p:cNvPr>
          <p:cNvSpPr/>
          <p:nvPr/>
        </p:nvSpPr>
        <p:spPr>
          <a:xfrm>
            <a:off x="3218260" y="3094991"/>
            <a:ext cx="432845" cy="105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TP1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3E8A98-923F-6780-0EB9-E29B30681BA7}"/>
              </a:ext>
            </a:extLst>
          </p:cNvPr>
          <p:cNvSpPr/>
          <p:nvPr/>
        </p:nvSpPr>
        <p:spPr>
          <a:xfrm>
            <a:off x="3713280" y="3092266"/>
            <a:ext cx="432845" cy="105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TP2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4988CF-1C30-2BA5-77D9-FBA6AFE182F4}"/>
              </a:ext>
            </a:extLst>
          </p:cNvPr>
          <p:cNvSpPr/>
          <p:nvPr/>
        </p:nvSpPr>
        <p:spPr>
          <a:xfrm>
            <a:off x="3511302" y="2730383"/>
            <a:ext cx="432845" cy="105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TP1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00C232-5F2C-C1C4-8A41-7B6E9D36BEA7}"/>
              </a:ext>
            </a:extLst>
          </p:cNvPr>
          <p:cNvSpPr/>
          <p:nvPr/>
        </p:nvSpPr>
        <p:spPr>
          <a:xfrm>
            <a:off x="9279883" y="2553178"/>
            <a:ext cx="432845" cy="1106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TD2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FD4CA8-0447-EF5A-4F74-A0CE635EB716}"/>
              </a:ext>
            </a:extLst>
          </p:cNvPr>
          <p:cNvSpPr/>
          <p:nvPr/>
        </p:nvSpPr>
        <p:spPr>
          <a:xfrm>
            <a:off x="9774903" y="2553179"/>
            <a:ext cx="432845" cy="1106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TD3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CF6229-495E-7484-5186-BE55BC263DAA}"/>
              </a:ext>
            </a:extLst>
          </p:cNvPr>
          <p:cNvSpPr/>
          <p:nvPr/>
        </p:nvSpPr>
        <p:spPr>
          <a:xfrm>
            <a:off x="10835578" y="2746287"/>
            <a:ext cx="432845" cy="105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TP2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15B73E-8B20-0717-04EF-9050F36B69C4}"/>
              </a:ext>
            </a:extLst>
          </p:cNvPr>
          <p:cNvSpPr/>
          <p:nvPr/>
        </p:nvSpPr>
        <p:spPr>
          <a:xfrm>
            <a:off x="10130728" y="2926134"/>
            <a:ext cx="432845" cy="105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TP1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113908-EA20-4700-B013-3A39A7FB7CF6}"/>
              </a:ext>
            </a:extLst>
          </p:cNvPr>
          <p:cNvSpPr/>
          <p:nvPr/>
        </p:nvSpPr>
        <p:spPr>
          <a:xfrm>
            <a:off x="10619155" y="2926134"/>
            <a:ext cx="501613" cy="105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TP3/4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41CD2C5-BF65-07C2-EDCD-4D14DB2FD13B}"/>
              </a:ext>
            </a:extLst>
          </p:cNvPr>
          <p:cNvSpPr/>
          <p:nvPr/>
        </p:nvSpPr>
        <p:spPr>
          <a:xfrm>
            <a:off x="8682928" y="3489607"/>
            <a:ext cx="432845" cy="105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TP2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C1BC622-F06A-A97D-EB14-5FB209D0BBFC}"/>
              </a:ext>
            </a:extLst>
          </p:cNvPr>
          <p:cNvSpPr/>
          <p:nvPr/>
        </p:nvSpPr>
        <p:spPr>
          <a:xfrm>
            <a:off x="9557674" y="3654242"/>
            <a:ext cx="501613" cy="105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TP3/4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DB0F76-78F5-61F7-3017-F795BB9983C0}"/>
              </a:ext>
            </a:extLst>
          </p:cNvPr>
          <p:cNvSpPr/>
          <p:nvPr/>
        </p:nvSpPr>
        <p:spPr>
          <a:xfrm>
            <a:off x="10619155" y="3838841"/>
            <a:ext cx="432845" cy="105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TP5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F9A3DF-D8FB-7EBC-CA77-DA26B6CD65DB}"/>
              </a:ext>
            </a:extLst>
          </p:cNvPr>
          <p:cNvSpPr/>
          <p:nvPr/>
        </p:nvSpPr>
        <p:spPr>
          <a:xfrm>
            <a:off x="11120768" y="3833349"/>
            <a:ext cx="432845" cy="1106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TD3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0447DA-72B2-4C5B-2A54-AAE73C04A0B6}"/>
              </a:ext>
            </a:extLst>
          </p:cNvPr>
          <p:cNvSpPr/>
          <p:nvPr/>
        </p:nvSpPr>
        <p:spPr>
          <a:xfrm>
            <a:off x="9462421" y="5005228"/>
            <a:ext cx="432845" cy="105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TP5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1AB75C-7E26-22F0-BBBD-5ED5B7B8A6DF}"/>
              </a:ext>
            </a:extLst>
          </p:cNvPr>
          <p:cNvSpPr/>
          <p:nvPr/>
        </p:nvSpPr>
        <p:spPr>
          <a:xfrm>
            <a:off x="3218260" y="4812993"/>
            <a:ext cx="432845" cy="1106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TD4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B66C392-E0E4-D192-5CF3-3D81F0B381F3}"/>
              </a:ext>
            </a:extLst>
          </p:cNvPr>
          <p:cNvSpPr/>
          <p:nvPr/>
        </p:nvSpPr>
        <p:spPr>
          <a:xfrm>
            <a:off x="8899349" y="5193562"/>
            <a:ext cx="432845" cy="105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TP5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0C3A1A-068F-37F0-E621-FC939147F22D}"/>
              </a:ext>
            </a:extLst>
          </p:cNvPr>
          <p:cNvSpPr/>
          <p:nvPr/>
        </p:nvSpPr>
        <p:spPr>
          <a:xfrm>
            <a:off x="9375635" y="5193562"/>
            <a:ext cx="432845" cy="105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TP6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5FEB1D0-FDEF-1BB0-3651-11F8573B7CBB}"/>
              </a:ext>
            </a:extLst>
          </p:cNvPr>
          <p:cNvSpPr/>
          <p:nvPr/>
        </p:nvSpPr>
        <p:spPr>
          <a:xfrm>
            <a:off x="7610335" y="6571003"/>
            <a:ext cx="432845" cy="105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TP6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342990-4006-73EE-2FCD-5D633B04709B}"/>
              </a:ext>
            </a:extLst>
          </p:cNvPr>
          <p:cNvSpPr/>
          <p:nvPr/>
        </p:nvSpPr>
        <p:spPr>
          <a:xfrm>
            <a:off x="5311916" y="6386413"/>
            <a:ext cx="501613" cy="105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TP3/4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61704E-49A9-99D1-7F11-E672B760724A}"/>
              </a:ext>
            </a:extLst>
          </p:cNvPr>
          <p:cNvSpPr/>
          <p:nvPr/>
        </p:nvSpPr>
        <p:spPr>
          <a:xfrm>
            <a:off x="9877773" y="5188070"/>
            <a:ext cx="432845" cy="1106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/>
              <a:t>TD5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A6BA44-9639-A2B2-3F0B-B548D5A3C233}"/>
              </a:ext>
            </a:extLst>
          </p:cNvPr>
          <p:cNvSpPr/>
          <p:nvPr/>
        </p:nvSpPr>
        <p:spPr>
          <a:xfrm>
            <a:off x="3727724" y="4810316"/>
            <a:ext cx="501613" cy="105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TP3/4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6501B4-9C4B-EB25-5B56-9F3485860558}"/>
              </a:ext>
            </a:extLst>
          </p:cNvPr>
          <p:cNvSpPr/>
          <p:nvPr/>
        </p:nvSpPr>
        <p:spPr>
          <a:xfrm>
            <a:off x="8899349" y="5008578"/>
            <a:ext cx="501613" cy="1051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TP3/4</a:t>
            </a:r>
          </a:p>
        </p:txBody>
      </p:sp>
    </p:spTree>
    <p:extLst>
      <p:ext uri="{BB962C8B-B14F-4D97-AF65-F5344CB8AC3E}">
        <p14:creationId xmlns:p14="http://schemas.microsoft.com/office/powerpoint/2010/main" val="1466202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UE Optoélectronique / </a:t>
            </a:r>
            <a:r>
              <a:rPr lang="fr-FR" sz="2400" dirty="0"/>
              <a:t>TRAVAIL ATTENDU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6AE7ADF-BCF3-0A51-607F-E13D9F5B5966}"/>
              </a:ext>
            </a:extLst>
          </p:cNvPr>
          <p:cNvSpPr txBox="1"/>
          <p:nvPr/>
        </p:nvSpPr>
        <p:spPr>
          <a:xfrm>
            <a:off x="743267" y="2499982"/>
            <a:ext cx="4830699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Réaliser des circuits et des mesures sur ces circuits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Tenir un </a:t>
            </a:r>
            <a:r>
              <a:rPr lang="fr-FR" b="1" dirty="0"/>
              <a:t>cahier de labo numérique partagé</a:t>
            </a:r>
            <a:r>
              <a:rPr lang="fr-FR" dirty="0"/>
              <a:t> contenant 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600" dirty="0"/>
              <a:t>les descriptifs des conditions des mesures,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600" dirty="0"/>
              <a:t>les relevés des mesures, les copies d’écrans d’oscilloscope, etc.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600" dirty="0"/>
              <a:t>les analyses des résultats par quelques phrases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600" dirty="0"/>
              <a:t>les relevés et les analyses des erreurs commises et des difficultés rencontrées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Solliciter l’aide des </a:t>
            </a:r>
            <a:r>
              <a:rPr lang="fr-FR" dirty="0" err="1"/>
              <a:t>enseignant·es</a:t>
            </a:r>
            <a:r>
              <a:rPr lang="fr-FR" dirty="0"/>
              <a:t> avec des question précises</a:t>
            </a:r>
          </a:p>
        </p:txBody>
      </p:sp>
      <p:sp>
        <p:nvSpPr>
          <p:cNvPr id="12" name="Flèche : pentagone 11">
            <a:extLst>
              <a:ext uri="{FF2B5EF4-FFF2-40B4-BE49-F238E27FC236}">
                <a16:creationId xmlns:a16="http://schemas.microsoft.com/office/drawing/2014/main" id="{9D4F1CE8-F77A-A9C9-44F7-CF13D70E16FF}"/>
              </a:ext>
            </a:extLst>
          </p:cNvPr>
          <p:cNvSpPr/>
          <p:nvPr/>
        </p:nvSpPr>
        <p:spPr>
          <a:xfrm>
            <a:off x="619125" y="1982129"/>
            <a:ext cx="1548003" cy="369332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En TP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EE22E71C-A3F5-1A39-6EC9-16C5219EBA57}"/>
              </a:ext>
            </a:extLst>
          </p:cNvPr>
          <p:cNvSpPr/>
          <p:nvPr/>
        </p:nvSpPr>
        <p:spPr>
          <a:xfrm>
            <a:off x="6379844" y="1982129"/>
            <a:ext cx="1548003" cy="369332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En TD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0C58C53-DB3A-89CF-609A-59CC0E4D88FA}"/>
              </a:ext>
            </a:extLst>
          </p:cNvPr>
          <p:cNvSpPr txBox="1"/>
          <p:nvPr/>
        </p:nvSpPr>
        <p:spPr>
          <a:xfrm>
            <a:off x="6494526" y="2499981"/>
            <a:ext cx="48306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Répondre aux problématiques proposées en lien avec des notions prédéfinies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Partager des idées avec les autres et profiter de l’expérience de </a:t>
            </a:r>
            <a:r>
              <a:rPr lang="fr-FR" dirty="0" err="1"/>
              <a:t>chacun·e</a:t>
            </a:r>
            <a:r>
              <a:rPr lang="fr-FR" dirty="0"/>
              <a:t> pour faire avancer l’ensemble du groupe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Solliciter l’aide des </a:t>
            </a:r>
            <a:r>
              <a:rPr lang="fr-FR" dirty="0" err="1"/>
              <a:t>enseignant·es</a:t>
            </a:r>
            <a:r>
              <a:rPr lang="fr-FR" dirty="0"/>
              <a:t> avec des question précises, pour clarifier ce que vous n’avez peut-être pas compris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783FE1-11AD-4641-DDAD-FF9B0FC66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8323" y="5752413"/>
            <a:ext cx="958882" cy="852339"/>
          </a:xfrm>
          <a:prstGeom prst="rect">
            <a:avLst/>
          </a:prstGeom>
        </p:spPr>
      </p:pic>
      <p:cxnSp>
        <p:nvCxnSpPr>
          <p:cNvPr id="6" name="Connecteur : en arc 5">
            <a:extLst>
              <a:ext uri="{FF2B5EF4-FFF2-40B4-BE49-F238E27FC236}">
                <a16:creationId xmlns:a16="http://schemas.microsoft.com/office/drawing/2014/main" id="{51F19D28-3D7D-4361-62B6-138C9F8B75E2}"/>
              </a:ext>
            </a:extLst>
          </p:cNvPr>
          <p:cNvCxnSpPr>
            <a:cxnSpLocks/>
          </p:cNvCxnSpPr>
          <p:nvPr/>
        </p:nvCxnSpPr>
        <p:spPr>
          <a:xfrm flipV="1">
            <a:off x="8697487" y="6181972"/>
            <a:ext cx="916476" cy="162116"/>
          </a:xfrm>
          <a:prstGeom prst="curvedConnector3">
            <a:avLst>
              <a:gd name="adj1" fmla="val 50000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52F68540-755E-5E2D-4073-1189FB533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2985" y="5863155"/>
            <a:ext cx="960142" cy="76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2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UE Optoélectronique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2" name="Flèche : pentagone 11">
            <a:extLst>
              <a:ext uri="{FF2B5EF4-FFF2-40B4-BE49-F238E27FC236}">
                <a16:creationId xmlns:a16="http://schemas.microsoft.com/office/drawing/2014/main" id="{4BFD9744-0876-5047-18DF-17BB5AA72CFD}"/>
              </a:ext>
            </a:extLst>
          </p:cNvPr>
          <p:cNvSpPr/>
          <p:nvPr/>
        </p:nvSpPr>
        <p:spPr>
          <a:xfrm>
            <a:off x="9008724" y="2691044"/>
            <a:ext cx="2561364" cy="369332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6 séances de TD</a:t>
            </a:r>
          </a:p>
        </p:txBody>
      </p:sp>
      <p:sp>
        <p:nvSpPr>
          <p:cNvPr id="13" name="Flèche : pentagone 12">
            <a:extLst>
              <a:ext uri="{FF2B5EF4-FFF2-40B4-BE49-F238E27FC236}">
                <a16:creationId xmlns:a16="http://schemas.microsoft.com/office/drawing/2014/main" id="{2F01100B-DA0A-03DB-8881-9744D6158B2F}"/>
              </a:ext>
            </a:extLst>
          </p:cNvPr>
          <p:cNvSpPr/>
          <p:nvPr/>
        </p:nvSpPr>
        <p:spPr>
          <a:xfrm>
            <a:off x="9008724" y="3941959"/>
            <a:ext cx="2561364" cy="369332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2 séances de TD Machine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E614CFB-345A-A05F-31A8-899F09B08114}"/>
              </a:ext>
            </a:extLst>
          </p:cNvPr>
          <p:cNvSpPr txBox="1"/>
          <p:nvPr/>
        </p:nvSpPr>
        <p:spPr>
          <a:xfrm>
            <a:off x="9458592" y="4552607"/>
            <a:ext cx="19381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/>
              <a:t>Découverte du langage C++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4A82AA-5EA4-6EB3-63EC-257B2C083A72}"/>
              </a:ext>
            </a:extLst>
          </p:cNvPr>
          <p:cNvSpPr/>
          <p:nvPr/>
        </p:nvSpPr>
        <p:spPr>
          <a:xfrm>
            <a:off x="9280277" y="4552607"/>
            <a:ext cx="149912" cy="253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Flèche : pentagone 13">
            <a:extLst>
              <a:ext uri="{FF2B5EF4-FFF2-40B4-BE49-F238E27FC236}">
                <a16:creationId xmlns:a16="http://schemas.microsoft.com/office/drawing/2014/main" id="{862561DF-5E53-4B2F-2083-D2A26DEB7A9C}"/>
              </a:ext>
            </a:extLst>
          </p:cNvPr>
          <p:cNvSpPr/>
          <p:nvPr/>
        </p:nvSpPr>
        <p:spPr>
          <a:xfrm>
            <a:off x="9008724" y="1940503"/>
            <a:ext cx="2561364" cy="369332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6 séances de TP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C9D3F52-E1BA-B42F-CF7D-2C54A262BFB9}"/>
              </a:ext>
            </a:extLst>
          </p:cNvPr>
          <p:cNvSpPr txBox="1"/>
          <p:nvPr/>
        </p:nvSpPr>
        <p:spPr>
          <a:xfrm>
            <a:off x="9320309" y="2316780"/>
            <a:ext cx="1938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4h30 / en binôme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BDFE3A8-516A-719B-9836-7966508F83B9}"/>
              </a:ext>
            </a:extLst>
          </p:cNvPr>
          <p:cNvSpPr txBox="1"/>
          <p:nvPr/>
        </p:nvSpPr>
        <p:spPr>
          <a:xfrm>
            <a:off x="9320308" y="3103256"/>
            <a:ext cx="1938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1h30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3913704-F055-41D9-4440-C55B75D5144C}"/>
              </a:ext>
            </a:extLst>
          </p:cNvPr>
          <p:cNvSpPr txBox="1"/>
          <p:nvPr/>
        </p:nvSpPr>
        <p:spPr>
          <a:xfrm>
            <a:off x="9320308" y="4311291"/>
            <a:ext cx="1938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1h30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F4D2A82-CA7C-D137-200C-91B9E50DB9C5}"/>
              </a:ext>
            </a:extLst>
          </p:cNvPr>
          <p:cNvSpPr txBox="1"/>
          <p:nvPr/>
        </p:nvSpPr>
        <p:spPr>
          <a:xfrm>
            <a:off x="9132923" y="1354539"/>
            <a:ext cx="25613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UE = Unité d’Enseignement</a:t>
            </a:r>
            <a:endParaRPr lang="fr-FR" sz="14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28BA60-A8EC-4AA1-00CA-85A39DAE9194}"/>
              </a:ext>
            </a:extLst>
          </p:cNvPr>
          <p:cNvSpPr txBox="1"/>
          <p:nvPr/>
        </p:nvSpPr>
        <p:spPr>
          <a:xfrm>
            <a:off x="907225" y="3132056"/>
            <a:ext cx="6883463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Module d’enseignement s’inscrivant dans le </a:t>
            </a:r>
            <a:br>
              <a:rPr lang="fr-FR" dirty="0"/>
            </a:br>
            <a:r>
              <a:rPr lang="fr-FR" sz="2400" b="1" dirty="0">
                <a:solidFill>
                  <a:srgbClr val="002060"/>
                </a:solidFill>
              </a:rPr>
              <a:t>déploiement de l’approche par compétences </a:t>
            </a:r>
            <a:endParaRPr lang="fr-FR" dirty="0">
              <a:solidFill>
                <a:srgbClr val="002060"/>
              </a:solidFill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1400" dirty="0"/>
              <a:t>Vous serez </a:t>
            </a:r>
            <a:r>
              <a:rPr lang="fr-FR" sz="1400" dirty="0" err="1"/>
              <a:t>encouragé·e</a:t>
            </a:r>
            <a:r>
              <a:rPr lang="fr-FR" sz="1400" dirty="0"/>
              <a:t> à </a:t>
            </a:r>
            <a:br>
              <a:rPr lang="fr-FR" sz="1600" dirty="0"/>
            </a:br>
            <a:r>
              <a:rPr lang="fr-FR" b="1" dirty="0"/>
              <a:t>analyser votre progression personnelle</a:t>
            </a:r>
            <a:r>
              <a:rPr lang="fr-FR" dirty="0"/>
              <a:t> </a:t>
            </a:r>
            <a:br>
              <a:rPr lang="fr-FR" sz="1600" dirty="0"/>
            </a:br>
            <a:r>
              <a:rPr lang="fr-FR" sz="1400" dirty="0"/>
              <a:t>dans l’acquisition de savoirs et savoir-faire</a:t>
            </a:r>
            <a:endParaRPr lang="fr-FR" sz="1600" dirty="0"/>
          </a:p>
          <a:p>
            <a:endParaRPr lang="fr-FR" sz="1600" dirty="0"/>
          </a:p>
          <a:p>
            <a:r>
              <a:rPr lang="fr-FR" sz="1400" dirty="0"/>
              <a:t>Vous serez </a:t>
            </a:r>
            <a:r>
              <a:rPr lang="fr-FR" sz="1400" dirty="0" err="1"/>
              <a:t>amené·e</a:t>
            </a:r>
            <a:r>
              <a:rPr lang="fr-FR" sz="1400" dirty="0"/>
              <a:t> en particulier à </a:t>
            </a:r>
            <a:br>
              <a:rPr lang="fr-FR" sz="1400" dirty="0"/>
            </a:br>
            <a:r>
              <a:rPr lang="fr-FR" b="1" dirty="0"/>
              <a:t>repérer de façon explicite les erreurs </a:t>
            </a:r>
            <a:br>
              <a:rPr lang="fr-FR" sz="1600" dirty="0"/>
            </a:br>
            <a:r>
              <a:rPr lang="fr-FR" sz="1400" dirty="0"/>
              <a:t>et les maladresses commises</a:t>
            </a:r>
            <a:endParaRPr lang="fr-FR" sz="16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7201329-58DA-613B-87D6-838BFF5FC419}"/>
              </a:ext>
            </a:extLst>
          </p:cNvPr>
          <p:cNvSpPr txBox="1"/>
          <p:nvPr/>
        </p:nvSpPr>
        <p:spPr>
          <a:xfrm>
            <a:off x="933498" y="1765148"/>
            <a:ext cx="47815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Volume horaire de 42h </a:t>
            </a:r>
            <a:r>
              <a:rPr lang="fr-FR" dirty="0"/>
              <a:t>pour </a:t>
            </a:r>
            <a:r>
              <a:rPr lang="fr-FR" b="1" dirty="0"/>
              <a:t>4 ECTS</a:t>
            </a:r>
            <a:r>
              <a:rPr lang="fr-FR" dirty="0"/>
              <a:t> </a:t>
            </a:r>
            <a:br>
              <a:rPr lang="fr-FR" dirty="0"/>
            </a:br>
            <a:r>
              <a:rPr lang="fr-FR" sz="1400" dirty="0"/>
              <a:t>(</a:t>
            </a:r>
            <a:r>
              <a:rPr lang="fr-FR" sz="1400" i="1" dirty="0" err="1"/>
              <a:t>European</a:t>
            </a:r>
            <a:r>
              <a:rPr lang="fr-FR" sz="1400" i="1" dirty="0"/>
              <a:t> </a:t>
            </a:r>
            <a:r>
              <a:rPr lang="fr-FR" sz="1400" i="1" dirty="0" err="1"/>
              <a:t>Credit</a:t>
            </a:r>
            <a:r>
              <a:rPr lang="fr-FR" sz="1400" i="1" dirty="0"/>
              <a:t> Transfer and Accumulation System</a:t>
            </a:r>
            <a:r>
              <a:rPr lang="fr-FR" sz="1400" dirty="0"/>
              <a:t>) </a:t>
            </a:r>
            <a:endParaRPr lang="fr-FR" dirty="0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86DAA1EA-4AC5-8DDB-3DF5-D340B4C083DA}"/>
              </a:ext>
            </a:extLst>
          </p:cNvPr>
          <p:cNvSpPr/>
          <p:nvPr/>
        </p:nvSpPr>
        <p:spPr>
          <a:xfrm>
            <a:off x="5715000" y="1832187"/>
            <a:ext cx="1481328" cy="36933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13 % du S5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237980B8-414A-9B48-1996-2D348DCB3EDC}"/>
              </a:ext>
            </a:extLst>
          </p:cNvPr>
          <p:cNvSpPr/>
          <p:nvPr/>
        </p:nvSpPr>
        <p:spPr>
          <a:xfrm>
            <a:off x="9008722" y="5308661"/>
            <a:ext cx="2561364" cy="114422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Responsables</a:t>
            </a:r>
          </a:p>
          <a:p>
            <a:pPr algn="ctr"/>
            <a:endParaRPr lang="fr-FR" sz="1200" b="1" dirty="0"/>
          </a:p>
          <a:p>
            <a:pPr algn="ctr"/>
            <a:r>
              <a:rPr lang="fr-FR" sz="1600" dirty="0"/>
              <a:t>Fabienne BERNARD</a:t>
            </a:r>
          </a:p>
          <a:p>
            <a:pPr algn="ctr"/>
            <a:r>
              <a:rPr lang="fr-FR" sz="1600" dirty="0"/>
              <a:t>Julien VILLEMEJANE</a:t>
            </a:r>
          </a:p>
        </p:txBody>
      </p:sp>
    </p:spTree>
    <p:extLst>
      <p:ext uri="{BB962C8B-B14F-4D97-AF65-F5344CB8AC3E}">
        <p14:creationId xmlns:p14="http://schemas.microsoft.com/office/powerpoint/2010/main" val="338130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UE Optoélectronique / </a:t>
            </a:r>
            <a:r>
              <a:rPr lang="fr-FR" sz="2400" dirty="0"/>
              <a:t>VALIDATION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B0084DD-0E9F-3E25-482C-125B4CE7AB69}"/>
              </a:ext>
            </a:extLst>
          </p:cNvPr>
          <p:cNvSpPr txBox="1"/>
          <p:nvPr/>
        </p:nvSpPr>
        <p:spPr>
          <a:xfrm>
            <a:off x="933498" y="1765148"/>
            <a:ext cx="47815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Volume horaire de 42h </a:t>
            </a:r>
            <a:r>
              <a:rPr lang="fr-FR" dirty="0"/>
              <a:t>pour </a:t>
            </a:r>
            <a:r>
              <a:rPr lang="fr-FR" b="1" dirty="0"/>
              <a:t>4 ECTS</a:t>
            </a:r>
            <a:r>
              <a:rPr lang="fr-FR" dirty="0"/>
              <a:t> </a:t>
            </a:r>
            <a:br>
              <a:rPr lang="fr-FR" dirty="0"/>
            </a:br>
            <a:r>
              <a:rPr lang="fr-FR" sz="1400" dirty="0"/>
              <a:t>(</a:t>
            </a:r>
            <a:r>
              <a:rPr lang="fr-FR" sz="1400" i="1" dirty="0" err="1"/>
              <a:t>European</a:t>
            </a:r>
            <a:r>
              <a:rPr lang="fr-FR" sz="1400" i="1" dirty="0"/>
              <a:t> </a:t>
            </a:r>
            <a:r>
              <a:rPr lang="fr-FR" sz="1400" i="1" dirty="0" err="1"/>
              <a:t>Credit</a:t>
            </a:r>
            <a:r>
              <a:rPr lang="fr-FR" sz="1400" i="1" dirty="0"/>
              <a:t> Transfer and Accumulation System</a:t>
            </a:r>
            <a:r>
              <a:rPr lang="fr-FR" sz="1400" dirty="0"/>
              <a:t>) </a:t>
            </a:r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DE81DDE-24A9-D88A-A7EA-DB337A94584C}"/>
              </a:ext>
            </a:extLst>
          </p:cNvPr>
          <p:cNvSpPr/>
          <p:nvPr/>
        </p:nvSpPr>
        <p:spPr>
          <a:xfrm>
            <a:off x="5715000" y="1832187"/>
            <a:ext cx="1481328" cy="36933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13 % du S5</a:t>
            </a:r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C19848C6-C969-E05F-5D40-D056A4F482FC}"/>
              </a:ext>
            </a:extLst>
          </p:cNvPr>
          <p:cNvSpPr/>
          <p:nvPr/>
        </p:nvSpPr>
        <p:spPr>
          <a:xfrm>
            <a:off x="9008724" y="2691044"/>
            <a:ext cx="2561364" cy="369332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6 séances de TD</a:t>
            </a:r>
          </a:p>
        </p:txBody>
      </p:sp>
      <p:sp>
        <p:nvSpPr>
          <p:cNvPr id="11" name="Flèche : pentagone 10">
            <a:extLst>
              <a:ext uri="{FF2B5EF4-FFF2-40B4-BE49-F238E27FC236}">
                <a16:creationId xmlns:a16="http://schemas.microsoft.com/office/drawing/2014/main" id="{70DC025C-5ED9-2AE0-646B-A5032CE49BCF}"/>
              </a:ext>
            </a:extLst>
          </p:cNvPr>
          <p:cNvSpPr/>
          <p:nvPr/>
        </p:nvSpPr>
        <p:spPr>
          <a:xfrm>
            <a:off x="9008724" y="3941959"/>
            <a:ext cx="2561364" cy="369332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2 séances de TD Machine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9E39D13-989D-B083-2FB1-5BB3CA785B9B}"/>
              </a:ext>
            </a:extLst>
          </p:cNvPr>
          <p:cNvSpPr txBox="1"/>
          <p:nvPr/>
        </p:nvSpPr>
        <p:spPr>
          <a:xfrm>
            <a:off x="9458592" y="4552607"/>
            <a:ext cx="19381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/>
              <a:t>Découverte du langage C++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FD91D9-82CA-EBDC-026E-94A6013A17FA}"/>
              </a:ext>
            </a:extLst>
          </p:cNvPr>
          <p:cNvSpPr/>
          <p:nvPr/>
        </p:nvSpPr>
        <p:spPr>
          <a:xfrm>
            <a:off x="9280277" y="4552607"/>
            <a:ext cx="149912" cy="253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Flèche : pentagone 13">
            <a:extLst>
              <a:ext uri="{FF2B5EF4-FFF2-40B4-BE49-F238E27FC236}">
                <a16:creationId xmlns:a16="http://schemas.microsoft.com/office/drawing/2014/main" id="{85A07578-2D17-E7B9-8E84-ED05BC9F843F}"/>
              </a:ext>
            </a:extLst>
          </p:cNvPr>
          <p:cNvSpPr/>
          <p:nvPr/>
        </p:nvSpPr>
        <p:spPr>
          <a:xfrm>
            <a:off x="9008724" y="1940503"/>
            <a:ext cx="2561364" cy="369332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6 séances de TP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80BE83-0138-2A10-A508-9F18D1B547DE}"/>
              </a:ext>
            </a:extLst>
          </p:cNvPr>
          <p:cNvSpPr txBox="1"/>
          <p:nvPr/>
        </p:nvSpPr>
        <p:spPr>
          <a:xfrm>
            <a:off x="9320309" y="2316780"/>
            <a:ext cx="1938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4h30 / en binôme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2DA784C-1E35-FC8D-F99C-EF8C80499DFF}"/>
              </a:ext>
            </a:extLst>
          </p:cNvPr>
          <p:cNvSpPr txBox="1"/>
          <p:nvPr/>
        </p:nvSpPr>
        <p:spPr>
          <a:xfrm>
            <a:off x="9320308" y="3103256"/>
            <a:ext cx="1938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1h30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47A91A0-7216-4DF6-BFFA-3CE367D18EAD}"/>
              </a:ext>
            </a:extLst>
          </p:cNvPr>
          <p:cNvSpPr txBox="1"/>
          <p:nvPr/>
        </p:nvSpPr>
        <p:spPr>
          <a:xfrm>
            <a:off x="9320308" y="4311291"/>
            <a:ext cx="1938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1h30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C39D2C7A-0340-7B70-2A27-4CC6DB38FB72}"/>
              </a:ext>
            </a:extLst>
          </p:cNvPr>
          <p:cNvSpPr/>
          <p:nvPr/>
        </p:nvSpPr>
        <p:spPr>
          <a:xfrm>
            <a:off x="9008722" y="5308661"/>
            <a:ext cx="2561364" cy="114422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Responsables</a:t>
            </a:r>
          </a:p>
          <a:p>
            <a:pPr algn="ctr"/>
            <a:endParaRPr lang="fr-FR" sz="1200" b="1" dirty="0"/>
          </a:p>
          <a:p>
            <a:pPr algn="ctr"/>
            <a:r>
              <a:rPr lang="fr-FR" sz="1600" dirty="0"/>
              <a:t>Fabienne BERNARD</a:t>
            </a:r>
          </a:p>
          <a:p>
            <a:pPr algn="ctr"/>
            <a:r>
              <a:rPr lang="fr-FR" sz="1600" dirty="0"/>
              <a:t>Julien VILLEMEJANE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C6F5C6D-3B89-8528-62A8-4D48DFAC208F}"/>
              </a:ext>
            </a:extLst>
          </p:cNvPr>
          <p:cNvSpPr txBox="1"/>
          <p:nvPr/>
        </p:nvSpPr>
        <p:spPr>
          <a:xfrm>
            <a:off x="9132923" y="1354539"/>
            <a:ext cx="25613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UE = Unité d’Enseignement</a:t>
            </a:r>
            <a:endParaRPr lang="fr-FR" sz="14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A5F41AE-9B8B-8409-AE22-DED114797535}"/>
              </a:ext>
            </a:extLst>
          </p:cNvPr>
          <p:cNvSpPr txBox="1"/>
          <p:nvPr/>
        </p:nvSpPr>
        <p:spPr>
          <a:xfrm>
            <a:off x="907225" y="2714628"/>
            <a:ext cx="48077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</a:rPr>
              <a:t>Module non noté</a:t>
            </a:r>
          </a:p>
          <a:p>
            <a:r>
              <a:rPr lang="fr-FR" dirty="0"/>
              <a:t>Se former à son rythme</a:t>
            </a:r>
          </a:p>
        </p:txBody>
      </p:sp>
    </p:spTree>
    <p:extLst>
      <p:ext uri="{BB962C8B-B14F-4D97-AF65-F5344CB8AC3E}">
        <p14:creationId xmlns:p14="http://schemas.microsoft.com/office/powerpoint/2010/main" val="111307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UE Optoélectronique / </a:t>
            </a:r>
            <a:r>
              <a:rPr lang="fr-FR" sz="2400" dirty="0"/>
              <a:t>VALIDATION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B0084DD-0E9F-3E25-482C-125B4CE7AB69}"/>
              </a:ext>
            </a:extLst>
          </p:cNvPr>
          <p:cNvSpPr txBox="1"/>
          <p:nvPr/>
        </p:nvSpPr>
        <p:spPr>
          <a:xfrm>
            <a:off x="933498" y="1765148"/>
            <a:ext cx="47815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Volume horaire de 42h </a:t>
            </a:r>
            <a:r>
              <a:rPr lang="fr-FR" dirty="0"/>
              <a:t>pour </a:t>
            </a:r>
            <a:r>
              <a:rPr lang="fr-FR" b="1" dirty="0"/>
              <a:t>4 ECTS</a:t>
            </a:r>
            <a:r>
              <a:rPr lang="fr-FR" dirty="0"/>
              <a:t> </a:t>
            </a:r>
            <a:br>
              <a:rPr lang="fr-FR" dirty="0"/>
            </a:br>
            <a:r>
              <a:rPr lang="fr-FR" sz="1400" dirty="0"/>
              <a:t>(</a:t>
            </a:r>
            <a:r>
              <a:rPr lang="fr-FR" sz="1400" i="1" dirty="0" err="1"/>
              <a:t>European</a:t>
            </a:r>
            <a:r>
              <a:rPr lang="fr-FR" sz="1400" i="1" dirty="0"/>
              <a:t> </a:t>
            </a:r>
            <a:r>
              <a:rPr lang="fr-FR" sz="1400" i="1" dirty="0" err="1"/>
              <a:t>Credit</a:t>
            </a:r>
            <a:r>
              <a:rPr lang="fr-FR" sz="1400" i="1" dirty="0"/>
              <a:t> Transfer and Accumulation System</a:t>
            </a:r>
            <a:r>
              <a:rPr lang="fr-FR" sz="1400" dirty="0"/>
              <a:t>) </a:t>
            </a:r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DE81DDE-24A9-D88A-A7EA-DB337A94584C}"/>
              </a:ext>
            </a:extLst>
          </p:cNvPr>
          <p:cNvSpPr/>
          <p:nvPr/>
        </p:nvSpPr>
        <p:spPr>
          <a:xfrm>
            <a:off x="5715000" y="1832187"/>
            <a:ext cx="1481328" cy="36933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13 % du S5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5BE7BB5-A273-6E3F-74CD-FFB27B5B3BE9}"/>
              </a:ext>
            </a:extLst>
          </p:cNvPr>
          <p:cNvSpPr txBox="1"/>
          <p:nvPr/>
        </p:nvSpPr>
        <p:spPr>
          <a:xfrm>
            <a:off x="1198712" y="3941959"/>
            <a:ext cx="72686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dirty="0"/>
              <a:t>Être </a:t>
            </a:r>
            <a:r>
              <a:rPr lang="fr-FR" sz="2000" b="1" dirty="0" err="1"/>
              <a:t>présent·es</a:t>
            </a:r>
            <a:r>
              <a:rPr lang="fr-FR" sz="2000" b="1" dirty="0"/>
              <a:t> et </a:t>
            </a:r>
            <a:r>
              <a:rPr lang="fr-FR" sz="2000" b="1" dirty="0" err="1"/>
              <a:t>actif·ves</a:t>
            </a:r>
            <a:r>
              <a:rPr lang="fr-FR" sz="2000" b="1" dirty="0"/>
              <a:t> </a:t>
            </a:r>
            <a:br>
              <a:rPr lang="fr-FR" sz="2000" dirty="0"/>
            </a:br>
            <a:r>
              <a:rPr lang="fr-FR" sz="2000" dirty="0"/>
              <a:t>à toutes les séances de TD et de TP</a:t>
            </a:r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fr-FR" sz="2000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dirty="0"/>
              <a:t>Réaliser l’ensemble des </a:t>
            </a:r>
            <a:r>
              <a:rPr lang="fr-FR" sz="2000" b="1" dirty="0"/>
              <a:t>activités proposées </a:t>
            </a:r>
            <a:r>
              <a:rPr lang="fr-FR" sz="20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2000" dirty="0"/>
              <a:t>Test individuel (</a:t>
            </a:r>
            <a:r>
              <a:rPr lang="fr-FR" sz="2000" dirty="0" err="1"/>
              <a:t>auto-évalution</a:t>
            </a:r>
            <a:r>
              <a:rPr lang="fr-FR" sz="2000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2000" dirty="0"/>
              <a:t>Activité en équipe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FR" sz="2000" dirty="0"/>
              <a:t>Activité de synthèse écrite</a:t>
            </a:r>
          </a:p>
          <a:p>
            <a:pPr marL="342900" indent="-342900">
              <a:buFontTx/>
              <a:buChar char="-"/>
            </a:pPr>
            <a:endParaRPr lang="fr-FR" sz="2000" b="1" dirty="0"/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C19848C6-C969-E05F-5D40-D056A4F482FC}"/>
              </a:ext>
            </a:extLst>
          </p:cNvPr>
          <p:cNvSpPr/>
          <p:nvPr/>
        </p:nvSpPr>
        <p:spPr>
          <a:xfrm>
            <a:off x="9008724" y="2691044"/>
            <a:ext cx="2561364" cy="369332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6 séances de TD</a:t>
            </a:r>
          </a:p>
        </p:txBody>
      </p:sp>
      <p:sp>
        <p:nvSpPr>
          <p:cNvPr id="11" name="Flèche : pentagone 10">
            <a:extLst>
              <a:ext uri="{FF2B5EF4-FFF2-40B4-BE49-F238E27FC236}">
                <a16:creationId xmlns:a16="http://schemas.microsoft.com/office/drawing/2014/main" id="{70DC025C-5ED9-2AE0-646B-A5032CE49BCF}"/>
              </a:ext>
            </a:extLst>
          </p:cNvPr>
          <p:cNvSpPr/>
          <p:nvPr/>
        </p:nvSpPr>
        <p:spPr>
          <a:xfrm>
            <a:off x="9008724" y="3941959"/>
            <a:ext cx="2561364" cy="369332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2 séances de TD Machine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9E39D13-989D-B083-2FB1-5BB3CA785B9B}"/>
              </a:ext>
            </a:extLst>
          </p:cNvPr>
          <p:cNvSpPr txBox="1"/>
          <p:nvPr/>
        </p:nvSpPr>
        <p:spPr>
          <a:xfrm>
            <a:off x="9458592" y="4552607"/>
            <a:ext cx="19381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/>
              <a:t>Découverte du langage C++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FD91D9-82CA-EBDC-026E-94A6013A17FA}"/>
              </a:ext>
            </a:extLst>
          </p:cNvPr>
          <p:cNvSpPr/>
          <p:nvPr/>
        </p:nvSpPr>
        <p:spPr>
          <a:xfrm>
            <a:off x="9280277" y="4552607"/>
            <a:ext cx="149912" cy="253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Flèche : pentagone 13">
            <a:extLst>
              <a:ext uri="{FF2B5EF4-FFF2-40B4-BE49-F238E27FC236}">
                <a16:creationId xmlns:a16="http://schemas.microsoft.com/office/drawing/2014/main" id="{85A07578-2D17-E7B9-8E84-ED05BC9F843F}"/>
              </a:ext>
            </a:extLst>
          </p:cNvPr>
          <p:cNvSpPr/>
          <p:nvPr/>
        </p:nvSpPr>
        <p:spPr>
          <a:xfrm>
            <a:off x="9008724" y="1940503"/>
            <a:ext cx="2561364" cy="369332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6 séances de TP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80BE83-0138-2A10-A508-9F18D1B547DE}"/>
              </a:ext>
            </a:extLst>
          </p:cNvPr>
          <p:cNvSpPr txBox="1"/>
          <p:nvPr/>
        </p:nvSpPr>
        <p:spPr>
          <a:xfrm>
            <a:off x="9320309" y="2316780"/>
            <a:ext cx="1938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4h30 / en binôme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2DA784C-1E35-FC8D-F99C-EF8C80499DFF}"/>
              </a:ext>
            </a:extLst>
          </p:cNvPr>
          <p:cNvSpPr txBox="1"/>
          <p:nvPr/>
        </p:nvSpPr>
        <p:spPr>
          <a:xfrm>
            <a:off x="9320308" y="3103256"/>
            <a:ext cx="1938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1h30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47A91A0-7216-4DF6-BFFA-3CE367D18EAD}"/>
              </a:ext>
            </a:extLst>
          </p:cNvPr>
          <p:cNvSpPr txBox="1"/>
          <p:nvPr/>
        </p:nvSpPr>
        <p:spPr>
          <a:xfrm>
            <a:off x="9320308" y="4311291"/>
            <a:ext cx="1938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1h30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C39D2C7A-0340-7B70-2A27-4CC6DB38FB72}"/>
              </a:ext>
            </a:extLst>
          </p:cNvPr>
          <p:cNvSpPr/>
          <p:nvPr/>
        </p:nvSpPr>
        <p:spPr>
          <a:xfrm>
            <a:off x="9008722" y="5308661"/>
            <a:ext cx="2561364" cy="114422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Responsables</a:t>
            </a:r>
          </a:p>
          <a:p>
            <a:pPr algn="ctr"/>
            <a:endParaRPr lang="fr-FR" sz="1200" b="1" dirty="0"/>
          </a:p>
          <a:p>
            <a:pPr algn="ctr"/>
            <a:r>
              <a:rPr lang="fr-FR" sz="1600" dirty="0"/>
              <a:t>Fabienne BERNARD</a:t>
            </a:r>
          </a:p>
          <a:p>
            <a:pPr algn="ctr"/>
            <a:r>
              <a:rPr lang="fr-FR" sz="1600" dirty="0"/>
              <a:t>Julien VILLEMEJANE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C6F5C6D-3B89-8528-62A8-4D48DFAC208F}"/>
              </a:ext>
            </a:extLst>
          </p:cNvPr>
          <p:cNvSpPr txBox="1"/>
          <p:nvPr/>
        </p:nvSpPr>
        <p:spPr>
          <a:xfrm>
            <a:off x="9132923" y="1354539"/>
            <a:ext cx="25613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UE = Unité d’Enseignement</a:t>
            </a:r>
            <a:endParaRPr lang="fr-FR" sz="14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A5F41AE-9B8B-8409-AE22-DED114797535}"/>
              </a:ext>
            </a:extLst>
          </p:cNvPr>
          <p:cNvSpPr txBox="1"/>
          <p:nvPr/>
        </p:nvSpPr>
        <p:spPr>
          <a:xfrm>
            <a:off x="907225" y="2714628"/>
            <a:ext cx="48077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</a:rPr>
              <a:t>Module non noté</a:t>
            </a:r>
          </a:p>
          <a:p>
            <a:r>
              <a:rPr lang="fr-FR" dirty="0"/>
              <a:t>Se former à son rythme</a:t>
            </a:r>
          </a:p>
        </p:txBody>
      </p:sp>
    </p:spTree>
    <p:extLst>
      <p:ext uri="{BB962C8B-B14F-4D97-AF65-F5344CB8AC3E}">
        <p14:creationId xmlns:p14="http://schemas.microsoft.com/office/powerpoint/2010/main" val="178307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UE Optoélectronique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0D3C9DC1-6176-93E4-0236-C834BE8949CB}"/>
              </a:ext>
            </a:extLst>
          </p:cNvPr>
          <p:cNvSpPr txBox="1"/>
          <p:nvPr/>
        </p:nvSpPr>
        <p:spPr>
          <a:xfrm>
            <a:off x="5324954" y="3095011"/>
            <a:ext cx="562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AOP</a:t>
            </a: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ABA8BA54-B2C6-AF33-9B9D-2B2E3C4CDF4D}"/>
              </a:ext>
            </a:extLst>
          </p:cNvPr>
          <p:cNvSpPr/>
          <p:nvPr/>
        </p:nvSpPr>
        <p:spPr>
          <a:xfrm rot="5400000">
            <a:off x="1070940" y="1664580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B5A13C3-E4AA-292F-E183-6A505B516243}"/>
              </a:ext>
            </a:extLst>
          </p:cNvPr>
          <p:cNvSpPr txBox="1"/>
          <p:nvPr/>
        </p:nvSpPr>
        <p:spPr>
          <a:xfrm>
            <a:off x="1370266" y="1594943"/>
            <a:ext cx="6411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A l’issue de cette UE, les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étudiant</a:t>
            </a:r>
            <a:r>
              <a:rPr lang="fr-FR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·es</a:t>
            </a:r>
            <a:r>
              <a:rPr lang="fr-FR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seront capable de :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Flèche : pentagone 11">
            <a:extLst>
              <a:ext uri="{FF2B5EF4-FFF2-40B4-BE49-F238E27FC236}">
                <a16:creationId xmlns:a16="http://schemas.microsoft.com/office/drawing/2014/main" id="{4BFD9744-0876-5047-18DF-17BB5AA72CFD}"/>
              </a:ext>
            </a:extLst>
          </p:cNvPr>
          <p:cNvSpPr/>
          <p:nvPr/>
        </p:nvSpPr>
        <p:spPr>
          <a:xfrm>
            <a:off x="9008724" y="2691044"/>
            <a:ext cx="2561364" cy="369332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6 séances de TD</a:t>
            </a:r>
          </a:p>
        </p:txBody>
      </p:sp>
      <p:sp>
        <p:nvSpPr>
          <p:cNvPr id="14" name="Flèche : pentagone 13">
            <a:extLst>
              <a:ext uri="{FF2B5EF4-FFF2-40B4-BE49-F238E27FC236}">
                <a16:creationId xmlns:a16="http://schemas.microsoft.com/office/drawing/2014/main" id="{862561DF-5E53-4B2F-2083-D2A26DEB7A9C}"/>
              </a:ext>
            </a:extLst>
          </p:cNvPr>
          <p:cNvSpPr/>
          <p:nvPr/>
        </p:nvSpPr>
        <p:spPr>
          <a:xfrm>
            <a:off x="9008724" y="1940503"/>
            <a:ext cx="2561364" cy="369332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6 séances de TP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C9D3F52-E1BA-B42F-CF7D-2C54A262BFB9}"/>
              </a:ext>
            </a:extLst>
          </p:cNvPr>
          <p:cNvSpPr txBox="1"/>
          <p:nvPr/>
        </p:nvSpPr>
        <p:spPr>
          <a:xfrm>
            <a:off x="9320309" y="2316780"/>
            <a:ext cx="1938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4h30 / en binôme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BDFE3A8-516A-719B-9836-7966508F83B9}"/>
              </a:ext>
            </a:extLst>
          </p:cNvPr>
          <p:cNvSpPr txBox="1"/>
          <p:nvPr/>
        </p:nvSpPr>
        <p:spPr>
          <a:xfrm>
            <a:off x="9320308" y="3103256"/>
            <a:ext cx="1938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1h30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4347B33-9E6D-CA2C-C405-1F1F49326184}"/>
              </a:ext>
            </a:extLst>
          </p:cNvPr>
          <p:cNvSpPr txBox="1"/>
          <p:nvPr/>
        </p:nvSpPr>
        <p:spPr>
          <a:xfrm>
            <a:off x="1793072" y="2264690"/>
            <a:ext cx="60644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caractériser un dipôle </a:t>
            </a:r>
            <a:r>
              <a:rPr lang="fr-FR" sz="2000" dirty="0"/>
              <a:t>(linéaire ou non-linéaire) </a:t>
            </a:r>
            <a:r>
              <a:rPr lang="fr-FR" sz="2000" b="1" dirty="0"/>
              <a:t>statiquement</a:t>
            </a:r>
            <a:r>
              <a:rPr lang="fr-FR" sz="2000" dirty="0"/>
              <a:t> et en </a:t>
            </a:r>
            <a:r>
              <a:rPr lang="fr-FR" sz="2000" b="1" dirty="0"/>
              <a:t>déduire ses zones de fonctionnement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5D4FA-47CC-696E-1C6A-AD6B24FCD8F8}"/>
              </a:ext>
            </a:extLst>
          </p:cNvPr>
          <p:cNvSpPr/>
          <p:nvPr/>
        </p:nvSpPr>
        <p:spPr>
          <a:xfrm>
            <a:off x="1104900" y="2308674"/>
            <a:ext cx="501003" cy="9217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b="1" dirty="0"/>
              <a:t>BLOC 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23462BA-E8A0-D3C0-9722-1B7BCD561485}"/>
              </a:ext>
            </a:extLst>
          </p:cNvPr>
          <p:cNvSpPr txBox="1"/>
          <p:nvPr/>
        </p:nvSpPr>
        <p:spPr>
          <a:xfrm>
            <a:off x="1802596" y="3468526"/>
            <a:ext cx="6064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caractériser un système linéaire </a:t>
            </a:r>
            <a:r>
              <a:rPr lang="fr-FR" sz="2000" dirty="0"/>
              <a:t>dans les domaines temporel et fréquentiel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2CA0C4C-24DC-C940-BCE0-4FBE38E80D4F}"/>
              </a:ext>
            </a:extLst>
          </p:cNvPr>
          <p:cNvSpPr txBox="1"/>
          <p:nvPr/>
        </p:nvSpPr>
        <p:spPr>
          <a:xfrm>
            <a:off x="1802596" y="4454202"/>
            <a:ext cx="60644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mettre en œuvre des montages de photodétection </a:t>
            </a:r>
            <a:r>
              <a:rPr lang="fr-FR" sz="2000" dirty="0"/>
              <a:t>et de </a:t>
            </a:r>
            <a:r>
              <a:rPr lang="fr-FR" sz="2000" b="1" dirty="0"/>
              <a:t>comparer leurs performances fréquentielles et temporelles</a:t>
            </a:r>
            <a:endParaRPr lang="fr-FR" sz="2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9E0D320-27B1-2881-C88A-4FAF3A582B44}"/>
              </a:ext>
            </a:extLst>
          </p:cNvPr>
          <p:cNvSpPr txBox="1"/>
          <p:nvPr/>
        </p:nvSpPr>
        <p:spPr>
          <a:xfrm>
            <a:off x="1793072" y="5862178"/>
            <a:ext cx="6064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documenter un travail scientifique/technique </a:t>
            </a:r>
            <a:endParaRPr lang="fr-FR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CBEDD8-B7C6-A06C-9A4C-6CDC26EE0CA9}"/>
              </a:ext>
            </a:extLst>
          </p:cNvPr>
          <p:cNvSpPr/>
          <p:nvPr/>
        </p:nvSpPr>
        <p:spPr>
          <a:xfrm>
            <a:off x="1104899" y="3393061"/>
            <a:ext cx="501003" cy="9375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b="1" dirty="0"/>
              <a:t>BLOC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132CA9-7C9C-77BB-9BB0-003B765DA2D8}"/>
              </a:ext>
            </a:extLst>
          </p:cNvPr>
          <p:cNvSpPr/>
          <p:nvPr/>
        </p:nvSpPr>
        <p:spPr>
          <a:xfrm>
            <a:off x="1104899" y="4493260"/>
            <a:ext cx="501003" cy="9375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b="1" dirty="0"/>
              <a:t>BLOC 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6AAE56-B1FA-1500-D223-06F9119EF02E}"/>
              </a:ext>
            </a:extLst>
          </p:cNvPr>
          <p:cNvSpPr/>
          <p:nvPr/>
        </p:nvSpPr>
        <p:spPr>
          <a:xfrm>
            <a:off x="1104898" y="5593459"/>
            <a:ext cx="501003" cy="9375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b="1" dirty="0"/>
              <a:t>BLOC 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F4D2A82-CA7C-D137-200C-91B9E50DB9C5}"/>
              </a:ext>
            </a:extLst>
          </p:cNvPr>
          <p:cNvSpPr txBox="1"/>
          <p:nvPr/>
        </p:nvSpPr>
        <p:spPr>
          <a:xfrm>
            <a:off x="9132923" y="1354539"/>
            <a:ext cx="25613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UE = Unité d’Enseignement</a:t>
            </a:r>
            <a:endParaRPr lang="fr-FR" sz="1400" dirty="0"/>
          </a:p>
        </p:txBody>
      </p:sp>
      <p:sp>
        <p:nvSpPr>
          <p:cNvPr id="6" name="Flèche : pentagone 5">
            <a:extLst>
              <a:ext uri="{FF2B5EF4-FFF2-40B4-BE49-F238E27FC236}">
                <a16:creationId xmlns:a16="http://schemas.microsoft.com/office/drawing/2014/main" id="{F1F31EA0-5A9F-854B-0EC1-704BF008075E}"/>
              </a:ext>
            </a:extLst>
          </p:cNvPr>
          <p:cNvSpPr/>
          <p:nvPr/>
        </p:nvSpPr>
        <p:spPr>
          <a:xfrm>
            <a:off x="9008724" y="3941959"/>
            <a:ext cx="2561364" cy="369332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2 séances de TD Machine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F620E63-2A6E-A82A-1371-5A6D9C56B9C3}"/>
              </a:ext>
            </a:extLst>
          </p:cNvPr>
          <p:cNvSpPr txBox="1"/>
          <p:nvPr/>
        </p:nvSpPr>
        <p:spPr>
          <a:xfrm>
            <a:off x="9458592" y="4552607"/>
            <a:ext cx="19381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/>
              <a:t>Découverte du langage C++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86F53F-C290-2366-6D07-BD0AD9140140}"/>
              </a:ext>
            </a:extLst>
          </p:cNvPr>
          <p:cNvSpPr/>
          <p:nvPr/>
        </p:nvSpPr>
        <p:spPr>
          <a:xfrm>
            <a:off x="9280277" y="4552607"/>
            <a:ext cx="149912" cy="253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65BA28B-4862-56EB-AC6C-0BB81190BE7A}"/>
              </a:ext>
            </a:extLst>
          </p:cNvPr>
          <p:cNvSpPr txBox="1"/>
          <p:nvPr/>
        </p:nvSpPr>
        <p:spPr>
          <a:xfrm>
            <a:off x="9320308" y="4311291"/>
            <a:ext cx="1938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1h30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7A7DF3E-2BB9-FB41-E59B-DF9B319E7F15}"/>
              </a:ext>
            </a:extLst>
          </p:cNvPr>
          <p:cNvSpPr/>
          <p:nvPr/>
        </p:nvSpPr>
        <p:spPr>
          <a:xfrm>
            <a:off x="9008722" y="5308661"/>
            <a:ext cx="2561364" cy="114422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Responsables</a:t>
            </a:r>
          </a:p>
          <a:p>
            <a:pPr algn="ctr"/>
            <a:endParaRPr lang="fr-FR" sz="1200" b="1" dirty="0"/>
          </a:p>
          <a:p>
            <a:pPr algn="ctr"/>
            <a:r>
              <a:rPr lang="fr-FR" sz="1600" dirty="0"/>
              <a:t>Fabienne BERNARD</a:t>
            </a:r>
          </a:p>
          <a:p>
            <a:pPr algn="ctr"/>
            <a:r>
              <a:rPr lang="fr-FR" sz="1600" dirty="0"/>
              <a:t>Julien VILLEMEJANE</a:t>
            </a:r>
          </a:p>
        </p:txBody>
      </p:sp>
    </p:spTree>
    <p:extLst>
      <p:ext uri="{BB962C8B-B14F-4D97-AF65-F5344CB8AC3E}">
        <p14:creationId xmlns:p14="http://schemas.microsoft.com/office/powerpoint/2010/main" val="231529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UE Optoélectronique / </a:t>
            </a:r>
            <a:r>
              <a:rPr lang="fr-FR" sz="2400" dirty="0"/>
              <a:t>TP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831B6A5-6289-648D-2669-16CD74D6055A}"/>
              </a:ext>
            </a:extLst>
          </p:cNvPr>
          <p:cNvSpPr/>
          <p:nvPr/>
        </p:nvSpPr>
        <p:spPr>
          <a:xfrm>
            <a:off x="743267" y="1977914"/>
            <a:ext cx="6680759" cy="19534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pentagone 8">
            <a:extLst>
              <a:ext uri="{FF2B5EF4-FFF2-40B4-BE49-F238E27FC236}">
                <a16:creationId xmlns:a16="http://schemas.microsoft.com/office/drawing/2014/main" id="{28ADF0A4-E77B-DA03-EB3A-CFBDCE0AC872}"/>
              </a:ext>
            </a:extLst>
          </p:cNvPr>
          <p:cNvSpPr/>
          <p:nvPr/>
        </p:nvSpPr>
        <p:spPr>
          <a:xfrm>
            <a:off x="907226" y="2997843"/>
            <a:ext cx="1956121" cy="694481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Photodétecteur</a:t>
            </a:r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ACF27571-268A-478D-3B8F-50DB98195AE4}"/>
              </a:ext>
            </a:extLst>
          </p:cNvPr>
          <p:cNvSpPr/>
          <p:nvPr/>
        </p:nvSpPr>
        <p:spPr>
          <a:xfrm>
            <a:off x="907225" y="2146140"/>
            <a:ext cx="1956121" cy="694481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Source / LED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AA4B21F1-4161-655B-5767-E5C2B69D21BD}"/>
              </a:ext>
            </a:extLst>
          </p:cNvPr>
          <p:cNvSpPr/>
          <p:nvPr/>
        </p:nvSpPr>
        <p:spPr>
          <a:xfrm>
            <a:off x="2863346" y="2146139"/>
            <a:ext cx="2013995" cy="694481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Emetteur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2B851135-06CF-594A-7450-17DA7231C110}"/>
              </a:ext>
            </a:extLst>
          </p:cNvPr>
          <p:cNvSpPr/>
          <p:nvPr/>
        </p:nvSpPr>
        <p:spPr>
          <a:xfrm>
            <a:off x="2863346" y="2997843"/>
            <a:ext cx="2013995" cy="694481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Récepteur</a:t>
            </a:r>
          </a:p>
        </p:txBody>
      </p:sp>
      <p:sp>
        <p:nvSpPr>
          <p:cNvPr id="13" name="Flèche : chevron 12">
            <a:extLst>
              <a:ext uri="{FF2B5EF4-FFF2-40B4-BE49-F238E27FC236}">
                <a16:creationId xmlns:a16="http://schemas.microsoft.com/office/drawing/2014/main" id="{DC1BC409-5367-BFD5-A3BF-E35BF1856B9D}"/>
              </a:ext>
            </a:extLst>
          </p:cNvPr>
          <p:cNvSpPr/>
          <p:nvPr/>
        </p:nvSpPr>
        <p:spPr>
          <a:xfrm>
            <a:off x="4877341" y="2997842"/>
            <a:ext cx="2013995" cy="694481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Optimisation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9864482-9753-290A-3835-55F6858709FA}"/>
              </a:ext>
            </a:extLst>
          </p:cNvPr>
          <p:cNvSpPr txBox="1"/>
          <p:nvPr/>
        </p:nvSpPr>
        <p:spPr>
          <a:xfrm>
            <a:off x="907225" y="1611430"/>
            <a:ext cx="121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 séances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CFB3284-2C30-3921-B88B-1AF38A707C71}"/>
              </a:ext>
            </a:extLst>
          </p:cNvPr>
          <p:cNvSpPr txBox="1"/>
          <p:nvPr/>
        </p:nvSpPr>
        <p:spPr>
          <a:xfrm>
            <a:off x="1105420" y="2578439"/>
            <a:ext cx="1201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Carac Statique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7368C82-75E3-A542-2D81-1A0BF6062A6C}"/>
              </a:ext>
            </a:extLst>
          </p:cNvPr>
          <p:cNvSpPr txBox="1"/>
          <p:nvPr/>
        </p:nvSpPr>
        <p:spPr>
          <a:xfrm>
            <a:off x="1105420" y="3397875"/>
            <a:ext cx="1201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Carac Statique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49486859-C02B-5896-180E-13B456B499CB}"/>
              </a:ext>
            </a:extLst>
          </p:cNvPr>
          <p:cNvSpPr txBox="1"/>
          <p:nvPr/>
        </p:nvSpPr>
        <p:spPr>
          <a:xfrm>
            <a:off x="3234071" y="3413569"/>
            <a:ext cx="1165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Réponse freq.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427008F-58E6-4057-4D4E-F9D3B8AE3B8A}"/>
              </a:ext>
            </a:extLst>
          </p:cNvPr>
          <p:cNvSpPr txBox="1"/>
          <p:nvPr/>
        </p:nvSpPr>
        <p:spPr>
          <a:xfrm>
            <a:off x="5239229" y="3429000"/>
            <a:ext cx="510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AOP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80B1FE2-421C-C3F3-8759-5747F26B6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336" y="4546385"/>
            <a:ext cx="1562434" cy="1388830"/>
          </a:xfrm>
          <a:prstGeom prst="rect">
            <a:avLst/>
          </a:prstGeom>
        </p:spPr>
      </p:pic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1B56CF65-8D49-354F-2607-F55BD67DA5DC}"/>
              </a:ext>
            </a:extLst>
          </p:cNvPr>
          <p:cNvCxnSpPr>
            <a:cxnSpLocks/>
          </p:cNvCxnSpPr>
          <p:nvPr/>
        </p:nvCxnSpPr>
        <p:spPr>
          <a:xfrm flipV="1">
            <a:off x="4998436" y="5082876"/>
            <a:ext cx="1349785" cy="320040"/>
          </a:xfrm>
          <a:prstGeom prst="curvedConnector3">
            <a:avLst>
              <a:gd name="adj1" fmla="val 50000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362C3312-9CD4-773B-546E-C01121CB6607}"/>
              </a:ext>
            </a:extLst>
          </p:cNvPr>
          <p:cNvSpPr txBox="1"/>
          <p:nvPr/>
        </p:nvSpPr>
        <p:spPr>
          <a:xfrm>
            <a:off x="375547" y="6550223"/>
            <a:ext cx="4649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/>
            <a:r>
              <a:rPr lang="fr-FR" sz="700" dirty="0">
                <a:solidFill>
                  <a:prstClr val="black"/>
                </a:solidFill>
                <a:latin typeface="Liberation Sans" panose="020B0604020202020204" pitchFamily="34" charset="0"/>
              </a:rPr>
              <a:t>Images : </a:t>
            </a:r>
            <a:r>
              <a:rPr lang="fr-FR" sz="700" dirty="0" err="1">
                <a:solidFill>
                  <a:prstClr val="black"/>
                </a:solidFill>
                <a:latin typeface="Liberation Sans" panose="020B0604020202020204" pitchFamily="34" charset="0"/>
              </a:rPr>
              <a:t>Radiospares</a:t>
            </a:r>
            <a:r>
              <a:rPr lang="fr-FR" sz="700" dirty="0">
                <a:solidFill>
                  <a:prstClr val="black"/>
                </a:solidFill>
                <a:latin typeface="Liberation Sans" panose="020B0604020202020204" pitchFamily="34" charset="0"/>
              </a:rPr>
              <a:t> / rs-online.com</a:t>
            </a:r>
            <a:endParaRPr lang="fr-FR" sz="1000" b="0" i="0" u="none" strike="noStrike" dirty="0">
              <a:solidFill>
                <a:prstClr val="black"/>
              </a:solidFill>
              <a:latin typeface="FreeSan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289D4E5-09E8-AD42-73C0-C8471D6E7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4071" y="4692766"/>
            <a:ext cx="1381556" cy="109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UE Optoélectronique / </a:t>
            </a:r>
            <a:r>
              <a:rPr lang="fr-FR" sz="2400" dirty="0"/>
              <a:t>TESTS DE TP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831B6A5-6289-648D-2669-16CD74D6055A}"/>
              </a:ext>
            </a:extLst>
          </p:cNvPr>
          <p:cNvSpPr/>
          <p:nvPr/>
        </p:nvSpPr>
        <p:spPr>
          <a:xfrm>
            <a:off x="743267" y="1977914"/>
            <a:ext cx="6680759" cy="19534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pentagone 8">
            <a:extLst>
              <a:ext uri="{FF2B5EF4-FFF2-40B4-BE49-F238E27FC236}">
                <a16:creationId xmlns:a16="http://schemas.microsoft.com/office/drawing/2014/main" id="{28ADF0A4-E77B-DA03-EB3A-CFBDCE0AC872}"/>
              </a:ext>
            </a:extLst>
          </p:cNvPr>
          <p:cNvSpPr/>
          <p:nvPr/>
        </p:nvSpPr>
        <p:spPr>
          <a:xfrm>
            <a:off x="907226" y="2997843"/>
            <a:ext cx="1956121" cy="694481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Photodétecteur</a:t>
            </a:r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ACF27571-268A-478D-3B8F-50DB98195AE4}"/>
              </a:ext>
            </a:extLst>
          </p:cNvPr>
          <p:cNvSpPr/>
          <p:nvPr/>
        </p:nvSpPr>
        <p:spPr>
          <a:xfrm>
            <a:off x="907225" y="2146140"/>
            <a:ext cx="1956121" cy="694481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Source / LED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AA4B21F1-4161-655B-5767-E5C2B69D21BD}"/>
              </a:ext>
            </a:extLst>
          </p:cNvPr>
          <p:cNvSpPr/>
          <p:nvPr/>
        </p:nvSpPr>
        <p:spPr>
          <a:xfrm>
            <a:off x="2863346" y="2146139"/>
            <a:ext cx="2013995" cy="694481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Emetteur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2B851135-06CF-594A-7450-17DA7231C110}"/>
              </a:ext>
            </a:extLst>
          </p:cNvPr>
          <p:cNvSpPr/>
          <p:nvPr/>
        </p:nvSpPr>
        <p:spPr>
          <a:xfrm>
            <a:off x="2863346" y="2997843"/>
            <a:ext cx="2013995" cy="694481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Récepteur</a:t>
            </a:r>
          </a:p>
        </p:txBody>
      </p:sp>
      <p:sp>
        <p:nvSpPr>
          <p:cNvPr id="13" name="Flèche : chevron 12">
            <a:extLst>
              <a:ext uri="{FF2B5EF4-FFF2-40B4-BE49-F238E27FC236}">
                <a16:creationId xmlns:a16="http://schemas.microsoft.com/office/drawing/2014/main" id="{DC1BC409-5367-BFD5-A3BF-E35BF1856B9D}"/>
              </a:ext>
            </a:extLst>
          </p:cNvPr>
          <p:cNvSpPr/>
          <p:nvPr/>
        </p:nvSpPr>
        <p:spPr>
          <a:xfrm>
            <a:off x="4877341" y="2997842"/>
            <a:ext cx="2013995" cy="694481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Optimisation</a:t>
            </a:r>
          </a:p>
        </p:txBody>
      </p:sp>
      <p:sp>
        <p:nvSpPr>
          <p:cNvPr id="15" name="Organigramme : Connecteur page suivante 14">
            <a:extLst>
              <a:ext uri="{FF2B5EF4-FFF2-40B4-BE49-F238E27FC236}">
                <a16:creationId xmlns:a16="http://schemas.microsoft.com/office/drawing/2014/main" id="{4551E4F1-8C0A-309C-209D-1AA300A31F2E}"/>
              </a:ext>
            </a:extLst>
          </p:cNvPr>
          <p:cNvSpPr/>
          <p:nvPr/>
        </p:nvSpPr>
        <p:spPr>
          <a:xfrm>
            <a:off x="1091224" y="3837992"/>
            <a:ext cx="1923103" cy="789923"/>
          </a:xfrm>
          <a:prstGeom prst="flowChartOffpage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Validation des mesures et des différents livrables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360757C-0336-8860-C1F2-4FA52F8C723C}"/>
              </a:ext>
            </a:extLst>
          </p:cNvPr>
          <p:cNvSpPr/>
          <p:nvPr/>
        </p:nvSpPr>
        <p:spPr>
          <a:xfrm>
            <a:off x="7901400" y="1989637"/>
            <a:ext cx="3840404" cy="2500301"/>
          </a:xfrm>
          <a:prstGeom prst="roundRect">
            <a:avLst>
              <a:gd name="adj" fmla="val 554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b="1" dirty="0"/>
              <a:t>En temps limité (2h / étudiant.e)</a:t>
            </a:r>
          </a:p>
        </p:txBody>
      </p:sp>
      <p:sp>
        <p:nvSpPr>
          <p:cNvPr id="24" name="Organigramme : Connecteur page suivante 23">
            <a:extLst>
              <a:ext uri="{FF2B5EF4-FFF2-40B4-BE49-F238E27FC236}">
                <a16:creationId xmlns:a16="http://schemas.microsoft.com/office/drawing/2014/main" id="{6511A016-9A68-3DF5-9C8F-775C6506C985}"/>
              </a:ext>
            </a:extLst>
          </p:cNvPr>
          <p:cNvSpPr/>
          <p:nvPr/>
        </p:nvSpPr>
        <p:spPr>
          <a:xfrm>
            <a:off x="8181885" y="2651729"/>
            <a:ext cx="1546455" cy="726748"/>
          </a:xfrm>
          <a:prstGeom prst="flowChartOffpage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Réalisation de mesures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9864482-9753-290A-3835-55F6858709FA}"/>
              </a:ext>
            </a:extLst>
          </p:cNvPr>
          <p:cNvSpPr txBox="1"/>
          <p:nvPr/>
        </p:nvSpPr>
        <p:spPr>
          <a:xfrm>
            <a:off x="907225" y="1611430"/>
            <a:ext cx="121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 séances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6D71AC2-DCF2-B1F4-77A3-1415A6ECB5CF}"/>
              </a:ext>
            </a:extLst>
          </p:cNvPr>
          <p:cNvSpPr txBox="1"/>
          <p:nvPr/>
        </p:nvSpPr>
        <p:spPr>
          <a:xfrm>
            <a:off x="8181885" y="1608582"/>
            <a:ext cx="169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individuel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1745FB9-DBCD-2042-5964-67F3ACAB7C22}"/>
              </a:ext>
            </a:extLst>
          </p:cNvPr>
          <p:cNvSpPr txBox="1"/>
          <p:nvPr/>
        </p:nvSpPr>
        <p:spPr>
          <a:xfrm>
            <a:off x="3882863" y="4627915"/>
            <a:ext cx="322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séance / Activité en équipe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57DF0816-5D23-1D1F-0606-A533753BF739}"/>
              </a:ext>
            </a:extLst>
          </p:cNvPr>
          <p:cNvSpPr/>
          <p:nvPr/>
        </p:nvSpPr>
        <p:spPr>
          <a:xfrm>
            <a:off x="3939742" y="4997246"/>
            <a:ext cx="3693539" cy="1646619"/>
          </a:xfrm>
          <a:prstGeom prst="roundRect">
            <a:avLst>
              <a:gd name="adj" fmla="val 554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b="1" dirty="0"/>
              <a:t>Reformulation des connaissances</a:t>
            </a:r>
          </a:p>
          <a:p>
            <a:endParaRPr lang="fr-FR" sz="1100" b="1" dirty="0">
              <a:solidFill>
                <a:schemeClr val="bg1"/>
              </a:solidFill>
            </a:endParaRPr>
          </a:p>
          <a:p>
            <a:r>
              <a:rPr lang="fr-FR" sz="1600" b="1" dirty="0">
                <a:solidFill>
                  <a:schemeClr val="bg1"/>
                </a:solidFill>
              </a:rPr>
              <a:t>En temps limité / En équipe de 4</a:t>
            </a:r>
          </a:p>
          <a:p>
            <a:pPr algn="ctr"/>
            <a:endParaRPr lang="fr-FR" b="1" i="1" dirty="0">
              <a:solidFill>
                <a:srgbClr val="00B0F0"/>
              </a:solidFill>
            </a:endParaRPr>
          </a:p>
        </p:txBody>
      </p:sp>
      <p:sp>
        <p:nvSpPr>
          <p:cNvPr id="34" name="Organigramme : Connecteur page suivante 33">
            <a:extLst>
              <a:ext uri="{FF2B5EF4-FFF2-40B4-BE49-F238E27FC236}">
                <a16:creationId xmlns:a16="http://schemas.microsoft.com/office/drawing/2014/main" id="{ADD33976-FE29-E472-7B5F-6916421D66FE}"/>
              </a:ext>
            </a:extLst>
          </p:cNvPr>
          <p:cNvSpPr/>
          <p:nvPr/>
        </p:nvSpPr>
        <p:spPr>
          <a:xfrm>
            <a:off x="4149982" y="5840922"/>
            <a:ext cx="1546455" cy="726748"/>
          </a:xfrm>
          <a:prstGeom prst="flowChartOffpage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Réalisation de mesures</a:t>
            </a:r>
          </a:p>
        </p:txBody>
      </p:sp>
      <p:sp>
        <p:nvSpPr>
          <p:cNvPr id="35" name="Organigramme : Connecteur page suivante 34">
            <a:extLst>
              <a:ext uri="{FF2B5EF4-FFF2-40B4-BE49-F238E27FC236}">
                <a16:creationId xmlns:a16="http://schemas.microsoft.com/office/drawing/2014/main" id="{CE82E12E-0954-D295-6344-5E408F0DE804}"/>
              </a:ext>
            </a:extLst>
          </p:cNvPr>
          <p:cNvSpPr/>
          <p:nvPr/>
        </p:nvSpPr>
        <p:spPr>
          <a:xfrm>
            <a:off x="5877571" y="5840922"/>
            <a:ext cx="1546455" cy="726748"/>
          </a:xfrm>
          <a:prstGeom prst="flowChartOffpage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Production d’un livrable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CFB3284-2C30-3921-B88B-1AF38A707C71}"/>
              </a:ext>
            </a:extLst>
          </p:cNvPr>
          <p:cNvSpPr txBox="1"/>
          <p:nvPr/>
        </p:nvSpPr>
        <p:spPr>
          <a:xfrm>
            <a:off x="1105420" y="2578439"/>
            <a:ext cx="1201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Carac Statique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7368C82-75E3-A542-2D81-1A0BF6062A6C}"/>
              </a:ext>
            </a:extLst>
          </p:cNvPr>
          <p:cNvSpPr txBox="1"/>
          <p:nvPr/>
        </p:nvSpPr>
        <p:spPr>
          <a:xfrm>
            <a:off x="1105420" y="3397875"/>
            <a:ext cx="1201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Carac Statique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49486859-C02B-5896-180E-13B456B499CB}"/>
              </a:ext>
            </a:extLst>
          </p:cNvPr>
          <p:cNvSpPr txBox="1"/>
          <p:nvPr/>
        </p:nvSpPr>
        <p:spPr>
          <a:xfrm>
            <a:off x="3234071" y="3413569"/>
            <a:ext cx="1165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Réponse freq.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427008F-58E6-4057-4D4E-F9D3B8AE3B8A}"/>
              </a:ext>
            </a:extLst>
          </p:cNvPr>
          <p:cNvSpPr txBox="1"/>
          <p:nvPr/>
        </p:nvSpPr>
        <p:spPr>
          <a:xfrm>
            <a:off x="5239229" y="3429000"/>
            <a:ext cx="510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AOP</a:t>
            </a:r>
          </a:p>
        </p:txBody>
      </p:sp>
      <p:sp>
        <p:nvSpPr>
          <p:cNvPr id="53" name="Rectangle : avec coins rognés en diagonale 52">
            <a:extLst>
              <a:ext uri="{FF2B5EF4-FFF2-40B4-BE49-F238E27FC236}">
                <a16:creationId xmlns:a16="http://schemas.microsoft.com/office/drawing/2014/main" id="{1134B5E0-C42A-F392-C3BA-AF985D3A36D6}"/>
              </a:ext>
            </a:extLst>
          </p:cNvPr>
          <p:cNvSpPr/>
          <p:nvPr/>
        </p:nvSpPr>
        <p:spPr>
          <a:xfrm>
            <a:off x="8030309" y="3516454"/>
            <a:ext cx="3603464" cy="383778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</a:rPr>
              <a:t>Caractérisation statique d’un dipôle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4" name="Rectangle : avec coins rognés en diagonale 53">
            <a:extLst>
              <a:ext uri="{FF2B5EF4-FFF2-40B4-BE49-F238E27FC236}">
                <a16:creationId xmlns:a16="http://schemas.microsoft.com/office/drawing/2014/main" id="{59F6F1C7-B51E-00BF-5079-BD4AA1D295FA}"/>
              </a:ext>
            </a:extLst>
          </p:cNvPr>
          <p:cNvSpPr/>
          <p:nvPr/>
        </p:nvSpPr>
        <p:spPr>
          <a:xfrm>
            <a:off x="8030309" y="3959211"/>
            <a:ext cx="3603463" cy="383778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</a:rPr>
              <a:t>Caractérisation fréquentielle d’un syst.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A760132-74DF-1AB4-594B-8F38AED788BA}"/>
              </a:ext>
            </a:extLst>
          </p:cNvPr>
          <p:cNvSpPr/>
          <p:nvPr/>
        </p:nvSpPr>
        <p:spPr>
          <a:xfrm>
            <a:off x="7901400" y="4997246"/>
            <a:ext cx="3840404" cy="1646621"/>
          </a:xfrm>
          <a:prstGeom prst="roundRect">
            <a:avLst>
              <a:gd name="adj" fmla="val 554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b="1" dirty="0"/>
              <a:t>Synthèse du travail réalisé</a:t>
            </a:r>
          </a:p>
          <a:p>
            <a:endParaRPr lang="fr-FR" sz="1200" b="1" dirty="0"/>
          </a:p>
          <a:p>
            <a:r>
              <a:rPr lang="fr-FR" sz="1600" b="1" dirty="0"/>
              <a:t>En temps limité (2h / binôme)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EC40CAB-435B-CFF0-6CA1-47EC8A0A81E2}"/>
              </a:ext>
            </a:extLst>
          </p:cNvPr>
          <p:cNvSpPr txBox="1"/>
          <p:nvPr/>
        </p:nvSpPr>
        <p:spPr>
          <a:xfrm>
            <a:off x="8181885" y="4627915"/>
            <a:ext cx="216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Travail de synthèse</a:t>
            </a:r>
          </a:p>
        </p:txBody>
      </p:sp>
      <p:sp>
        <p:nvSpPr>
          <p:cNvPr id="14" name="Organigramme : Connecteur page suivante 13">
            <a:extLst>
              <a:ext uri="{FF2B5EF4-FFF2-40B4-BE49-F238E27FC236}">
                <a16:creationId xmlns:a16="http://schemas.microsoft.com/office/drawing/2014/main" id="{B41C2E1A-DEC9-F026-D309-998DADFD9F24}"/>
              </a:ext>
            </a:extLst>
          </p:cNvPr>
          <p:cNvSpPr/>
          <p:nvPr/>
        </p:nvSpPr>
        <p:spPr>
          <a:xfrm>
            <a:off x="9947898" y="5840922"/>
            <a:ext cx="1546455" cy="726748"/>
          </a:xfrm>
          <a:prstGeom prst="flowChartOffpage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Production d’un livrable</a:t>
            </a:r>
          </a:p>
        </p:txBody>
      </p:sp>
    </p:spTree>
    <p:extLst>
      <p:ext uri="{BB962C8B-B14F-4D97-AF65-F5344CB8AC3E}">
        <p14:creationId xmlns:p14="http://schemas.microsoft.com/office/powerpoint/2010/main" val="128082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UE Optoélectronique / </a:t>
            </a:r>
            <a:r>
              <a:rPr lang="fr-FR" sz="2400" dirty="0"/>
              <a:t>SUIVI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4D67133-D798-354B-FF27-A8069E2B3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230" y="1764796"/>
            <a:ext cx="2602749" cy="211143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6AE7ADF-BCF3-0A51-607F-E13D9F5B5966}"/>
              </a:ext>
            </a:extLst>
          </p:cNvPr>
          <p:cNvSpPr txBox="1"/>
          <p:nvPr/>
        </p:nvSpPr>
        <p:spPr>
          <a:xfrm>
            <a:off x="743267" y="2499982"/>
            <a:ext cx="48306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Rythme voulu par le binôme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Missions pouvant être traités dans un ordre différent de celui indiqué</a:t>
            </a:r>
          </a:p>
        </p:txBody>
      </p:sp>
      <p:sp>
        <p:nvSpPr>
          <p:cNvPr id="12" name="Flèche : pentagone 11">
            <a:extLst>
              <a:ext uri="{FF2B5EF4-FFF2-40B4-BE49-F238E27FC236}">
                <a16:creationId xmlns:a16="http://schemas.microsoft.com/office/drawing/2014/main" id="{9D4F1CE8-F77A-A9C9-44F7-CF13D70E16FF}"/>
              </a:ext>
            </a:extLst>
          </p:cNvPr>
          <p:cNvSpPr/>
          <p:nvPr/>
        </p:nvSpPr>
        <p:spPr>
          <a:xfrm>
            <a:off x="619125" y="1982129"/>
            <a:ext cx="1548003" cy="369332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En TP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933E70A-B2DA-C8A3-08A8-A692D82D5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3309" y="4093053"/>
            <a:ext cx="3530694" cy="2572923"/>
          </a:xfrm>
          <a:prstGeom prst="rect">
            <a:avLst/>
          </a:prstGeom>
        </p:spPr>
      </p:pic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EE22E71C-A3F5-1A39-6EC9-16C5219EBA57}"/>
              </a:ext>
            </a:extLst>
          </p:cNvPr>
          <p:cNvSpPr/>
          <p:nvPr/>
        </p:nvSpPr>
        <p:spPr>
          <a:xfrm>
            <a:off x="619124" y="3908387"/>
            <a:ext cx="1548003" cy="369332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En TD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87D0D49-63F8-70C4-7A2E-C4F9D946C7D2}"/>
              </a:ext>
            </a:extLst>
          </p:cNvPr>
          <p:cNvSpPr txBox="1"/>
          <p:nvPr/>
        </p:nvSpPr>
        <p:spPr>
          <a:xfrm>
            <a:off x="743267" y="4456184"/>
            <a:ext cx="48306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Travail en petits groupes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Corrections disponibles en ligne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Ressources disponibles en ligne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Entraide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255937-1FD6-AAA4-1C08-90FBCCA010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2659" y="5816907"/>
            <a:ext cx="958882" cy="852339"/>
          </a:xfrm>
          <a:prstGeom prst="rect">
            <a:avLst/>
          </a:prstGeom>
        </p:spPr>
      </p:pic>
      <p:cxnSp>
        <p:nvCxnSpPr>
          <p:cNvPr id="8" name="Connecteur : en arc 7">
            <a:extLst>
              <a:ext uri="{FF2B5EF4-FFF2-40B4-BE49-F238E27FC236}">
                <a16:creationId xmlns:a16="http://schemas.microsoft.com/office/drawing/2014/main" id="{2BA8ADE7-C9A3-63B2-EF1C-DC5830CB5AE2}"/>
              </a:ext>
            </a:extLst>
          </p:cNvPr>
          <p:cNvCxnSpPr>
            <a:cxnSpLocks/>
          </p:cNvCxnSpPr>
          <p:nvPr/>
        </p:nvCxnSpPr>
        <p:spPr>
          <a:xfrm flipV="1">
            <a:off x="2241823" y="6246466"/>
            <a:ext cx="916476" cy="162116"/>
          </a:xfrm>
          <a:prstGeom prst="curvedConnector3">
            <a:avLst>
              <a:gd name="adj1" fmla="val 50000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AB75600F-021B-41F9-B289-085EC3C21D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321" y="5927649"/>
            <a:ext cx="960142" cy="76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1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UE Optoélectronique / </a:t>
            </a:r>
            <a:r>
              <a:rPr lang="fr-FR" sz="2400" dirty="0"/>
              <a:t>SUIVI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6AE7ADF-BCF3-0A51-607F-E13D9F5B5966}"/>
              </a:ext>
            </a:extLst>
          </p:cNvPr>
          <p:cNvSpPr txBox="1"/>
          <p:nvPr/>
        </p:nvSpPr>
        <p:spPr>
          <a:xfrm>
            <a:off x="743267" y="2499982"/>
            <a:ext cx="48306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Rythme voulu par le binôme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Missions pouvant être traités dans un ordre différent de celui indiqué</a:t>
            </a:r>
          </a:p>
        </p:txBody>
      </p:sp>
      <p:sp>
        <p:nvSpPr>
          <p:cNvPr id="12" name="Flèche : pentagone 11">
            <a:extLst>
              <a:ext uri="{FF2B5EF4-FFF2-40B4-BE49-F238E27FC236}">
                <a16:creationId xmlns:a16="http://schemas.microsoft.com/office/drawing/2014/main" id="{9D4F1CE8-F77A-A9C9-44F7-CF13D70E16FF}"/>
              </a:ext>
            </a:extLst>
          </p:cNvPr>
          <p:cNvSpPr/>
          <p:nvPr/>
        </p:nvSpPr>
        <p:spPr>
          <a:xfrm>
            <a:off x="619125" y="1982129"/>
            <a:ext cx="1548003" cy="369332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En TP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933E70A-B2DA-C8A3-08A8-A692D82D5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473" y="4398385"/>
            <a:ext cx="5149367" cy="3752499"/>
          </a:xfrm>
          <a:prstGeom prst="rect">
            <a:avLst/>
          </a:prstGeom>
        </p:spPr>
      </p:pic>
      <p:sp>
        <p:nvSpPr>
          <p:cNvPr id="17" name="Organigramme : Extraire 16">
            <a:extLst>
              <a:ext uri="{FF2B5EF4-FFF2-40B4-BE49-F238E27FC236}">
                <a16:creationId xmlns:a16="http://schemas.microsoft.com/office/drawing/2014/main" id="{57883FA6-2040-0CD6-D4A9-356AF7B9EFB8}"/>
              </a:ext>
            </a:extLst>
          </p:cNvPr>
          <p:cNvSpPr/>
          <p:nvPr/>
        </p:nvSpPr>
        <p:spPr>
          <a:xfrm>
            <a:off x="692727" y="3923707"/>
            <a:ext cx="722376" cy="595369"/>
          </a:xfrm>
          <a:prstGeom prst="flowChartExtra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9F6F3ED-E123-F54B-AFC0-E546F64C4F02}"/>
              </a:ext>
            </a:extLst>
          </p:cNvPr>
          <p:cNvSpPr txBox="1"/>
          <p:nvPr/>
        </p:nvSpPr>
        <p:spPr>
          <a:xfrm>
            <a:off x="1712214" y="3906350"/>
            <a:ext cx="41399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Certaines missions doivent être validées par </a:t>
            </a:r>
            <a:r>
              <a:rPr lang="fr-FR" sz="1600" b="1" dirty="0" err="1"/>
              <a:t>un·e</a:t>
            </a:r>
            <a:r>
              <a:rPr lang="fr-FR" sz="1600" b="1" dirty="0"/>
              <a:t> encadrant ·e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A3C8A58-2595-80A6-C331-4FE6E7E55221}"/>
              </a:ext>
            </a:extLst>
          </p:cNvPr>
          <p:cNvSpPr txBox="1"/>
          <p:nvPr/>
        </p:nvSpPr>
        <p:spPr>
          <a:xfrm>
            <a:off x="737997" y="5194848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Tenir un </a:t>
            </a:r>
            <a:r>
              <a:rPr lang="fr-FR" b="1" dirty="0"/>
              <a:t>cahier de labo numérique partagé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Répondre aux problématiques posées (livrables)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E8784F5-19B6-6880-8A25-5A17A5AF409F}"/>
              </a:ext>
            </a:extLst>
          </p:cNvPr>
          <p:cNvSpPr/>
          <p:nvPr/>
        </p:nvSpPr>
        <p:spPr>
          <a:xfrm>
            <a:off x="7805734" y="1536484"/>
            <a:ext cx="3693539" cy="2456925"/>
          </a:xfrm>
          <a:prstGeom prst="roundRect">
            <a:avLst>
              <a:gd name="adj" fmla="val 5540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/>
              <a:t>Déroulement d’une séance</a:t>
            </a:r>
            <a:endParaRPr lang="fr-FR" sz="1600" b="1" dirty="0">
              <a:solidFill>
                <a:srgbClr val="FFC000"/>
              </a:solidFill>
            </a:endParaRPr>
          </a:p>
          <a:p>
            <a:pPr algn="ctr"/>
            <a:r>
              <a:rPr lang="fr-FR" sz="1600" b="1" dirty="0">
                <a:solidFill>
                  <a:srgbClr val="00B0F0"/>
                </a:solidFill>
              </a:rPr>
              <a:t>--------</a:t>
            </a:r>
            <a:endParaRPr lang="fr-FR" sz="1600" b="1" dirty="0"/>
          </a:p>
          <a:p>
            <a:pPr algn="ctr"/>
            <a:r>
              <a:rPr lang="fr-FR" sz="1600" b="1" dirty="0"/>
              <a:t>Durée</a:t>
            </a:r>
            <a:r>
              <a:rPr lang="fr-FR" sz="1600" dirty="0"/>
              <a:t> : </a:t>
            </a:r>
            <a:r>
              <a:rPr lang="fr-FR" sz="1600" b="1" dirty="0"/>
              <a:t>4h30</a:t>
            </a:r>
          </a:p>
          <a:p>
            <a:pPr algn="ctr"/>
            <a:r>
              <a:rPr lang="fr-FR" sz="1600" b="1" dirty="0">
                <a:solidFill>
                  <a:srgbClr val="FFC000"/>
                </a:solidFill>
              </a:rPr>
              <a:t>Début à 8h30</a:t>
            </a:r>
          </a:p>
          <a:p>
            <a:pPr algn="ctr"/>
            <a:r>
              <a:rPr lang="fr-FR" sz="1600" b="1" dirty="0">
                <a:solidFill>
                  <a:srgbClr val="00B0F0"/>
                </a:solidFill>
              </a:rPr>
              <a:t>--------</a:t>
            </a:r>
          </a:p>
          <a:p>
            <a:pPr algn="ctr"/>
            <a:r>
              <a:rPr lang="fr-FR" sz="1600" b="1" dirty="0"/>
              <a:t>Réalisation de missions</a:t>
            </a:r>
          </a:p>
          <a:p>
            <a:pPr algn="ctr"/>
            <a:r>
              <a:rPr lang="fr-FR" sz="1600" dirty="0"/>
              <a:t>Objectifs / Matériels</a:t>
            </a:r>
          </a:p>
          <a:p>
            <a:pPr algn="ctr"/>
            <a:r>
              <a:rPr lang="fr-FR" sz="1600" dirty="0"/>
              <a:t>Prise de notes numériques</a:t>
            </a:r>
          </a:p>
          <a:p>
            <a:pPr algn="ctr"/>
            <a:r>
              <a:rPr lang="fr-FR" sz="1600" dirty="0"/>
              <a:t>Ressources / Livrables</a:t>
            </a:r>
            <a:endParaRPr lang="fr-FR" sz="1600" b="1" dirty="0">
              <a:solidFill>
                <a:srgbClr val="00B0F0"/>
              </a:solidFill>
            </a:endParaRPr>
          </a:p>
          <a:p>
            <a:pPr algn="ctr"/>
            <a:endParaRPr lang="fr-FR" sz="1600" dirty="0"/>
          </a:p>
          <a:p>
            <a:pPr algn="ctr"/>
            <a:endParaRPr lang="fr-FR" sz="1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40183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1289</TotalTime>
  <Words>1227</Words>
  <Application>Microsoft Office PowerPoint</Application>
  <PresentationFormat>Grand écran</PresentationFormat>
  <Paragraphs>302</Paragraphs>
  <Slides>13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Arial</vt:lpstr>
      <vt:lpstr>Avenir Next LT Pro</vt:lpstr>
      <vt:lpstr>Bahnschrift Light</vt:lpstr>
      <vt:lpstr>Bahnschrift SemiBold</vt:lpstr>
      <vt:lpstr>Calibri</vt:lpstr>
      <vt:lpstr>FreeSans</vt:lpstr>
      <vt:lpstr>Liberation Sans</vt:lpstr>
      <vt:lpstr>Wingdings</vt:lpstr>
      <vt:lpstr>AccentBoxVTI</vt:lpstr>
      <vt:lpstr> UE Opto électronique   TD et TP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639</cp:revision>
  <dcterms:created xsi:type="dcterms:W3CDTF">2023-04-08T12:37:13Z</dcterms:created>
  <dcterms:modified xsi:type="dcterms:W3CDTF">2024-09-28T15:41:07Z</dcterms:modified>
</cp:coreProperties>
</file>