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344" r:id="rId2"/>
    <p:sldId id="346" r:id="rId3"/>
    <p:sldId id="347" r:id="rId4"/>
    <p:sldId id="320" r:id="rId5"/>
    <p:sldId id="345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Test     </a:t>
            </a:r>
            <a:r>
              <a:rPr lang="fr-FR" sz="4400" dirty="0" err="1">
                <a:latin typeface="Bahnschrift SemiBold" panose="020B0502040204020203" pitchFamily="34" charset="0"/>
              </a:rPr>
              <a:t>Opto</a:t>
            </a:r>
            <a:r>
              <a:rPr lang="fr-FR" sz="4400" dirty="0">
                <a:latin typeface="Bahnschrift SemiBold" panose="020B0502040204020203" pitchFamily="34" charset="0"/>
              </a:rPr>
              <a:t> Electronique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  <a:br>
              <a:rPr lang="fr-FR" sz="2000" dirty="0">
                <a:latin typeface="Bahnschrift Light" panose="020B0502040204020203" pitchFamily="34" charset="0"/>
              </a:rPr>
            </a:br>
            <a:endParaRPr lang="fr-FR" sz="2000" dirty="0">
              <a:latin typeface="Bahnschrift Light" panose="020B0502040204020203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01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Filtre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B1B9B8F-E456-0360-87F2-9196CB601E93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fonction de transfert d’un système de type passe-haut du 1</a:t>
            </a:r>
            <a:r>
              <a:rPr lang="fr-FR" baseline="30000" dirty="0"/>
              <a:t>er</a:t>
            </a:r>
            <a:r>
              <a:rPr lang="fr-FR" dirty="0"/>
              <a:t> ordre est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1800" b="1" i="1" dirty="0"/>
              <a:t>Où</a:t>
            </a:r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4FF3BE-57F4-073A-054B-27199B2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57" y="3149479"/>
            <a:ext cx="2907417" cy="33322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EFD2A2B-DA1B-46D8-97E1-796C9089D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891" y="3590757"/>
            <a:ext cx="1335988" cy="335822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1A56C52-32C1-B1CF-2D09-C251ABD01E04}"/>
              </a:ext>
            </a:extLst>
          </p:cNvPr>
          <p:cNvSpPr/>
          <p:nvPr/>
        </p:nvSpPr>
        <p:spPr>
          <a:xfrm>
            <a:off x="4539305" y="3159104"/>
            <a:ext cx="3200400" cy="95569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0BB07E2-9EAE-BFFC-7BE4-4C74F05A6644}"/>
              </a:ext>
            </a:extLst>
          </p:cNvPr>
          <p:cNvSpPr/>
          <p:nvPr/>
        </p:nvSpPr>
        <p:spPr>
          <a:xfrm>
            <a:off x="4539305" y="4425400"/>
            <a:ext cx="3200400" cy="95569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A31675D-3708-129C-BABD-1A296BC81371}"/>
              </a:ext>
            </a:extLst>
          </p:cNvPr>
          <p:cNvSpPr/>
          <p:nvPr/>
        </p:nvSpPr>
        <p:spPr>
          <a:xfrm>
            <a:off x="4539305" y="5691696"/>
            <a:ext cx="3200400" cy="9556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3A474F8-311B-4422-8262-846EB0480C24}"/>
              </a:ext>
            </a:extLst>
          </p:cNvPr>
          <p:cNvSpPr/>
          <p:nvPr/>
        </p:nvSpPr>
        <p:spPr>
          <a:xfrm>
            <a:off x="3495362" y="3482892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77E9872-A7D3-A0E9-4507-A493ECDA613C}"/>
              </a:ext>
            </a:extLst>
          </p:cNvPr>
          <p:cNvSpPr/>
          <p:nvPr/>
        </p:nvSpPr>
        <p:spPr>
          <a:xfrm>
            <a:off x="3496963" y="4749188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003AFF9-DAA9-66B3-3323-3BD688DB79ED}"/>
              </a:ext>
            </a:extLst>
          </p:cNvPr>
          <p:cNvSpPr/>
          <p:nvPr/>
        </p:nvSpPr>
        <p:spPr>
          <a:xfrm>
            <a:off x="3495361" y="6015710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10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Filtre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34C4CA-3FD2-BA1B-8254-62BDFA4410FE}"/>
              </a:ext>
            </a:extLst>
          </p:cNvPr>
          <p:cNvSpPr/>
          <p:nvPr/>
        </p:nvSpPr>
        <p:spPr>
          <a:xfrm>
            <a:off x="619125" y="1888087"/>
            <a:ext cx="124142" cy="489772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CD06511-2D2A-410F-F6DF-8B85CFA2C98C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 fonction de transfert d’un système de type passe-haut du 1</a:t>
            </a:r>
            <a:r>
              <a:rPr lang="fr-FR" baseline="30000" dirty="0"/>
              <a:t>er</a:t>
            </a:r>
            <a:r>
              <a:rPr lang="fr-FR" dirty="0"/>
              <a:t> ordre est :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1800" b="1" i="1" dirty="0"/>
              <a:t>Où</a:t>
            </a:r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437834-DBE8-9523-2793-DA5433FFE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57" y="3149479"/>
            <a:ext cx="2907417" cy="333228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6127AB-BDA0-CE90-2C6C-89750F874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891" y="3590757"/>
            <a:ext cx="1335988" cy="33582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D4D070C-221F-58CD-775E-683448CDC876}"/>
              </a:ext>
            </a:extLst>
          </p:cNvPr>
          <p:cNvSpPr/>
          <p:nvPr/>
        </p:nvSpPr>
        <p:spPr>
          <a:xfrm>
            <a:off x="4539305" y="3159104"/>
            <a:ext cx="3200400" cy="955696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A9759D6-174C-C72A-DB1C-A8F2DAFBB10A}"/>
              </a:ext>
            </a:extLst>
          </p:cNvPr>
          <p:cNvSpPr/>
          <p:nvPr/>
        </p:nvSpPr>
        <p:spPr>
          <a:xfrm>
            <a:off x="4539305" y="4425400"/>
            <a:ext cx="3200400" cy="955696"/>
          </a:xfrm>
          <a:prstGeom prst="round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8134DDF-E10E-6D7F-539E-CFE9F1619F8C}"/>
              </a:ext>
            </a:extLst>
          </p:cNvPr>
          <p:cNvSpPr/>
          <p:nvPr/>
        </p:nvSpPr>
        <p:spPr>
          <a:xfrm>
            <a:off x="4539305" y="5691696"/>
            <a:ext cx="3200400" cy="955696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916B0F5-296A-4283-8297-2ED3D3841384}"/>
              </a:ext>
            </a:extLst>
          </p:cNvPr>
          <p:cNvSpPr/>
          <p:nvPr/>
        </p:nvSpPr>
        <p:spPr>
          <a:xfrm>
            <a:off x="3495362" y="3482892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0E5C31B4-2E26-08A0-DC3D-01D948AE72B5}"/>
              </a:ext>
            </a:extLst>
          </p:cNvPr>
          <p:cNvSpPr/>
          <p:nvPr/>
        </p:nvSpPr>
        <p:spPr>
          <a:xfrm>
            <a:off x="3496963" y="4749188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61EFD2A-7A6E-5909-4399-E152C6662E9B}"/>
              </a:ext>
            </a:extLst>
          </p:cNvPr>
          <p:cNvSpPr/>
          <p:nvPr/>
        </p:nvSpPr>
        <p:spPr>
          <a:xfrm>
            <a:off x="3495361" y="6015710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AABB6AC4-701A-1942-D874-24BE25E78837}"/>
              </a:ext>
            </a:extLst>
          </p:cNvPr>
          <p:cNvSpPr/>
          <p:nvPr/>
        </p:nvSpPr>
        <p:spPr>
          <a:xfrm rot="5400000">
            <a:off x="2923006" y="4753428"/>
            <a:ext cx="400109" cy="308120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43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ADDE2AA-A073-3226-C0BB-B141F514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44" y="3316017"/>
            <a:ext cx="4905548" cy="27606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Système linéaire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B1B9B8F-E456-0360-87F2-9196CB601E93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Quelle est la fonction de transfert de ce système ?</a:t>
            </a:r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B5A8155-33D7-8FAB-0B83-175BBAB90057}"/>
              </a:ext>
            </a:extLst>
          </p:cNvPr>
          <p:cNvSpPr/>
          <p:nvPr/>
        </p:nvSpPr>
        <p:spPr>
          <a:xfrm>
            <a:off x="2068896" y="3521544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9673EE1-3ADB-6C78-6D0B-572B712903F6}"/>
              </a:ext>
            </a:extLst>
          </p:cNvPr>
          <p:cNvSpPr/>
          <p:nvPr/>
        </p:nvSpPr>
        <p:spPr>
          <a:xfrm>
            <a:off x="2068896" y="4511480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9401152-BC98-0EBD-CE87-7419250B927A}"/>
              </a:ext>
            </a:extLst>
          </p:cNvPr>
          <p:cNvSpPr/>
          <p:nvPr/>
        </p:nvSpPr>
        <p:spPr>
          <a:xfrm>
            <a:off x="2068896" y="5501416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AE0E4C-B3AC-1C73-D7D4-E73CF9444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007" y="3042084"/>
            <a:ext cx="4025531" cy="3034631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068C29F-C94D-9CE1-E88B-E9D97862A4D0}"/>
              </a:ext>
            </a:extLst>
          </p:cNvPr>
          <p:cNvSpPr/>
          <p:nvPr/>
        </p:nvSpPr>
        <p:spPr>
          <a:xfrm>
            <a:off x="2816531" y="3273445"/>
            <a:ext cx="5048476" cy="83599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333EF3-4EC5-AD18-F5BA-AC262C017576}"/>
              </a:ext>
            </a:extLst>
          </p:cNvPr>
          <p:cNvSpPr/>
          <p:nvPr/>
        </p:nvSpPr>
        <p:spPr>
          <a:xfrm>
            <a:off x="2816531" y="4285024"/>
            <a:ext cx="5039663" cy="835995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A45826A-E9CD-0803-E13B-4F6EA0A7B052}"/>
              </a:ext>
            </a:extLst>
          </p:cNvPr>
          <p:cNvSpPr/>
          <p:nvPr/>
        </p:nvSpPr>
        <p:spPr>
          <a:xfrm>
            <a:off x="2816531" y="5296604"/>
            <a:ext cx="5039662" cy="83108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25FFF6-22AB-0DC4-D7E8-088F2AE7F857}"/>
              </a:ext>
            </a:extLst>
          </p:cNvPr>
          <p:cNvSpPr txBox="1"/>
          <p:nvPr/>
        </p:nvSpPr>
        <p:spPr>
          <a:xfrm>
            <a:off x="858802" y="263690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b="1" i="1" dirty="0"/>
              <a:t>Où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F25367-3140-077B-149E-3302D776E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902" y="2670410"/>
            <a:ext cx="1335988" cy="3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4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Système linéaire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C091E2-F202-B357-1D2D-0BAC00E9D629}"/>
              </a:ext>
            </a:extLst>
          </p:cNvPr>
          <p:cNvSpPr/>
          <p:nvPr/>
        </p:nvSpPr>
        <p:spPr>
          <a:xfrm>
            <a:off x="619125" y="1888087"/>
            <a:ext cx="124142" cy="489772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F96C1D0-CE1C-4EC1-6BC5-37412A40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44" y="3316017"/>
            <a:ext cx="4905548" cy="2760698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2729AEE-A19A-2A88-B098-B4928AFC455B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Quelle est la fonction de transfert de ce système ?</a:t>
            </a:r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C3B8B5F-67AD-8297-F724-A51C7906E35D}"/>
              </a:ext>
            </a:extLst>
          </p:cNvPr>
          <p:cNvSpPr/>
          <p:nvPr/>
        </p:nvSpPr>
        <p:spPr>
          <a:xfrm>
            <a:off x="2068896" y="3521544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7269764-61E8-0B50-1A85-1AD73787A3A3}"/>
              </a:ext>
            </a:extLst>
          </p:cNvPr>
          <p:cNvSpPr/>
          <p:nvPr/>
        </p:nvSpPr>
        <p:spPr>
          <a:xfrm>
            <a:off x="2068896" y="4511480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F5934F5-1A50-C746-5B6E-49E1E0EE1358}"/>
              </a:ext>
            </a:extLst>
          </p:cNvPr>
          <p:cNvSpPr/>
          <p:nvPr/>
        </p:nvSpPr>
        <p:spPr>
          <a:xfrm>
            <a:off x="2068896" y="5501416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4EC98C1-FAEA-7A3A-BA66-14D3CAF88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007" y="3042084"/>
            <a:ext cx="4025531" cy="3034631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BC408D8-4B3D-56E2-44B4-2B4928030261}"/>
              </a:ext>
            </a:extLst>
          </p:cNvPr>
          <p:cNvSpPr/>
          <p:nvPr/>
        </p:nvSpPr>
        <p:spPr>
          <a:xfrm>
            <a:off x="2816531" y="3273445"/>
            <a:ext cx="5048476" cy="83599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CB7DDEE-CA37-13E7-A1DD-53F92E3F39A4}"/>
              </a:ext>
            </a:extLst>
          </p:cNvPr>
          <p:cNvSpPr/>
          <p:nvPr/>
        </p:nvSpPr>
        <p:spPr>
          <a:xfrm>
            <a:off x="2816531" y="4285024"/>
            <a:ext cx="5039663" cy="835995"/>
          </a:xfrm>
          <a:prstGeom prst="round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E38B3B3-4BBF-A641-243A-871B67381590}"/>
              </a:ext>
            </a:extLst>
          </p:cNvPr>
          <p:cNvSpPr/>
          <p:nvPr/>
        </p:nvSpPr>
        <p:spPr>
          <a:xfrm>
            <a:off x="2816531" y="5296604"/>
            <a:ext cx="5039662" cy="831086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5" name="Triangle isocèle 24">
            <a:extLst>
              <a:ext uri="{FF2B5EF4-FFF2-40B4-BE49-F238E27FC236}">
                <a16:creationId xmlns:a16="http://schemas.microsoft.com/office/drawing/2014/main" id="{603B0BBD-763D-E74C-1335-9EF67364C06B}"/>
              </a:ext>
            </a:extLst>
          </p:cNvPr>
          <p:cNvSpPr/>
          <p:nvPr/>
        </p:nvSpPr>
        <p:spPr>
          <a:xfrm rot="5400000">
            <a:off x="1579844" y="4511480"/>
            <a:ext cx="400109" cy="308120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EBCB49-7420-E6BC-E306-F6CD3520929A}"/>
              </a:ext>
            </a:extLst>
          </p:cNvPr>
          <p:cNvSpPr txBox="1"/>
          <p:nvPr/>
        </p:nvSpPr>
        <p:spPr>
          <a:xfrm>
            <a:off x="5952932" y="6331743"/>
            <a:ext cx="400519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ALI modélisé par un filtre passe-bas A(p)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E564CB-9620-A26C-7EA3-2395A914C8DC}"/>
              </a:ext>
            </a:extLst>
          </p:cNvPr>
          <p:cNvSpPr txBox="1"/>
          <p:nvPr/>
        </p:nvSpPr>
        <p:spPr>
          <a:xfrm>
            <a:off x="858802" y="263690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b="1" i="1" dirty="0"/>
              <a:t>Où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8748D76-6E66-C331-6D1D-B4DAE4366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902" y="2670410"/>
            <a:ext cx="1335988" cy="3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E204DCCF-15C7-01EA-614C-08197C7C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60" y="1410529"/>
            <a:ext cx="4751012" cy="35632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Régime Linéaire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B1B9B8F-E456-0360-87F2-9196CB601E93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Soit le signal suivant en sortie d’un circuit, </a:t>
            </a:r>
            <a:br>
              <a:rPr lang="fr-FR" sz="2000" dirty="0"/>
            </a:br>
            <a:r>
              <a:rPr lang="fr-FR" sz="2000" dirty="0"/>
              <a:t>dont le </a:t>
            </a:r>
            <a:r>
              <a:rPr lang="fr-FR" sz="2000" b="1" dirty="0"/>
              <a:t>signal d’entrée est sinusoïdal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Quelles sont les propositions justes 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3CD61C-1972-CB05-6977-78A662446F78}"/>
              </a:ext>
            </a:extLst>
          </p:cNvPr>
          <p:cNvSpPr txBox="1"/>
          <p:nvPr/>
        </p:nvSpPr>
        <p:spPr>
          <a:xfrm>
            <a:off x="2853877" y="5490400"/>
            <a:ext cx="695460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L’amplitude du signal d’entrée est bien choisie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B5A8155-33D7-8FAB-0B83-175BBAB90057}"/>
              </a:ext>
            </a:extLst>
          </p:cNvPr>
          <p:cNvSpPr/>
          <p:nvPr/>
        </p:nvSpPr>
        <p:spPr>
          <a:xfrm>
            <a:off x="2068898" y="5078034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9673EE1-3ADB-6C78-6D0B-572B712903F6}"/>
              </a:ext>
            </a:extLst>
          </p:cNvPr>
          <p:cNvSpPr/>
          <p:nvPr/>
        </p:nvSpPr>
        <p:spPr>
          <a:xfrm>
            <a:off x="2068897" y="5536395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9401152-BC98-0EBD-CE87-7419250B927A}"/>
              </a:ext>
            </a:extLst>
          </p:cNvPr>
          <p:cNvSpPr/>
          <p:nvPr/>
        </p:nvSpPr>
        <p:spPr>
          <a:xfrm>
            <a:off x="2068897" y="6014663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1BEB10-A8B5-7FEC-0517-7FB3C27FF797}"/>
              </a:ext>
            </a:extLst>
          </p:cNvPr>
          <p:cNvSpPr txBox="1"/>
          <p:nvPr/>
        </p:nvSpPr>
        <p:spPr>
          <a:xfrm>
            <a:off x="2853877" y="5032039"/>
            <a:ext cx="695460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La réponse en fréquence peut être étudiée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342CEB-AEFB-FC34-5729-A4532B71D5FB}"/>
              </a:ext>
            </a:extLst>
          </p:cNvPr>
          <p:cNvSpPr txBox="1"/>
          <p:nvPr/>
        </p:nvSpPr>
        <p:spPr>
          <a:xfrm>
            <a:off x="2853877" y="5966312"/>
            <a:ext cx="695460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Ce système n’est pas en régime linéaire</a:t>
            </a:r>
          </a:p>
        </p:txBody>
      </p:sp>
    </p:spTree>
    <p:extLst>
      <p:ext uri="{BB962C8B-B14F-4D97-AF65-F5344CB8AC3E}">
        <p14:creationId xmlns:p14="http://schemas.microsoft.com/office/powerpoint/2010/main" val="55795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Régime Linéaire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F3868B0-6953-1070-698B-F37F8FE01F31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Soit le signal suivant en sortie d’un circuit, </a:t>
            </a:r>
            <a:br>
              <a:rPr lang="fr-FR" sz="2000" dirty="0"/>
            </a:br>
            <a:r>
              <a:rPr lang="fr-FR" sz="2000" dirty="0"/>
              <a:t>dont le </a:t>
            </a:r>
            <a:r>
              <a:rPr lang="fr-FR" sz="2000" b="1" dirty="0"/>
              <a:t>signal d’entrée est sinusoïdal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Quelles sont les propositions justes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37393F-F911-411E-37AE-93922C1E2555}"/>
              </a:ext>
            </a:extLst>
          </p:cNvPr>
          <p:cNvSpPr txBox="1"/>
          <p:nvPr/>
        </p:nvSpPr>
        <p:spPr>
          <a:xfrm>
            <a:off x="2853877" y="5490400"/>
            <a:ext cx="6954604" cy="400110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L’amplitude du signal d’entrée est bien choisie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07106D8-449A-C9EB-58E0-4A6260CA9FD1}"/>
              </a:ext>
            </a:extLst>
          </p:cNvPr>
          <p:cNvSpPr/>
          <p:nvPr/>
        </p:nvSpPr>
        <p:spPr>
          <a:xfrm>
            <a:off x="2068898" y="5078034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EDA5BEC-A59C-1E1C-1F20-5AD592B15A72}"/>
              </a:ext>
            </a:extLst>
          </p:cNvPr>
          <p:cNvSpPr/>
          <p:nvPr/>
        </p:nvSpPr>
        <p:spPr>
          <a:xfrm>
            <a:off x="2068897" y="5536395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06D8E2B-74D0-346A-8BE1-34AE74372703}"/>
              </a:ext>
            </a:extLst>
          </p:cNvPr>
          <p:cNvSpPr/>
          <p:nvPr/>
        </p:nvSpPr>
        <p:spPr>
          <a:xfrm>
            <a:off x="2068897" y="6014663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E0ADC9-7181-DA68-F83E-E5C710375834}"/>
              </a:ext>
            </a:extLst>
          </p:cNvPr>
          <p:cNvSpPr txBox="1"/>
          <p:nvPr/>
        </p:nvSpPr>
        <p:spPr>
          <a:xfrm>
            <a:off x="2853877" y="5032039"/>
            <a:ext cx="6954604" cy="400110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La réponse en fréquence peut être étudiée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5A8B50-8523-6BA6-2039-B5D28A111396}"/>
              </a:ext>
            </a:extLst>
          </p:cNvPr>
          <p:cNvSpPr txBox="1"/>
          <p:nvPr/>
        </p:nvSpPr>
        <p:spPr>
          <a:xfrm>
            <a:off x="2853877" y="5966312"/>
            <a:ext cx="6954604" cy="400110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Ce système n’est pas en régime linéaire</a:t>
            </a:r>
          </a:p>
        </p:txBody>
      </p:sp>
      <p:pic>
        <p:nvPicPr>
          <p:cNvPr id="21" name="Image 20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66F87CE8-7BD0-E6DE-B6D1-1EAF4CC74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60" y="1410529"/>
            <a:ext cx="4751012" cy="3563259"/>
          </a:xfrm>
          <a:prstGeom prst="rect">
            <a:avLst/>
          </a:prstGeom>
        </p:spPr>
      </p:pic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2C33CDF9-A196-0066-7EF6-3183024A0322}"/>
              </a:ext>
            </a:extLst>
          </p:cNvPr>
          <p:cNvSpPr/>
          <p:nvPr/>
        </p:nvSpPr>
        <p:spPr>
          <a:xfrm rot="5400000">
            <a:off x="1630608" y="6020290"/>
            <a:ext cx="400109" cy="308120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82EC2F-189C-4695-FB55-3B4FEEE090C2}"/>
              </a:ext>
            </a:extLst>
          </p:cNvPr>
          <p:cNvSpPr/>
          <p:nvPr/>
        </p:nvSpPr>
        <p:spPr>
          <a:xfrm>
            <a:off x="619125" y="1888087"/>
            <a:ext cx="124142" cy="489772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44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Régime Harmonique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B1B9B8F-E456-0360-87F2-9196CB601E93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</a:t>
            </a:r>
            <a:r>
              <a:rPr lang="fr-FR" b="1" dirty="0"/>
              <a:t>régime harmonique</a:t>
            </a:r>
            <a:r>
              <a:rPr lang="fr-FR" dirty="0"/>
              <a:t>, si le </a:t>
            </a:r>
            <a:r>
              <a:rPr lang="fr-FR" b="1" dirty="0"/>
              <a:t>système étudié est linéaire</a:t>
            </a:r>
            <a:r>
              <a:rPr lang="fr-FR" dirty="0"/>
              <a:t>, la </a:t>
            </a:r>
            <a:r>
              <a:rPr lang="fr-FR" b="1" dirty="0"/>
              <a:t>fréquence du signal de sortie </a:t>
            </a:r>
            <a:r>
              <a:rPr lang="fr-FR" dirty="0"/>
              <a:t>est :</a:t>
            </a:r>
          </a:p>
          <a:p>
            <a:endParaRPr lang="fr-FR" dirty="0"/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3CD61C-1972-CB05-6977-78A662446F78}"/>
              </a:ext>
            </a:extLst>
          </p:cNvPr>
          <p:cNvSpPr txBox="1"/>
          <p:nvPr/>
        </p:nvSpPr>
        <p:spPr>
          <a:xfrm>
            <a:off x="2853877" y="5123902"/>
            <a:ext cx="695460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Égale à celle du signal d’entrée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B5A8155-33D7-8FAB-0B83-175BBAB90057}"/>
              </a:ext>
            </a:extLst>
          </p:cNvPr>
          <p:cNvSpPr/>
          <p:nvPr/>
        </p:nvSpPr>
        <p:spPr>
          <a:xfrm>
            <a:off x="2068898" y="4711536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9673EE1-3ADB-6C78-6D0B-572B712903F6}"/>
              </a:ext>
            </a:extLst>
          </p:cNvPr>
          <p:cNvSpPr/>
          <p:nvPr/>
        </p:nvSpPr>
        <p:spPr>
          <a:xfrm>
            <a:off x="2068897" y="5169897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9401152-BC98-0EBD-CE87-7419250B927A}"/>
              </a:ext>
            </a:extLst>
          </p:cNvPr>
          <p:cNvSpPr/>
          <p:nvPr/>
        </p:nvSpPr>
        <p:spPr>
          <a:xfrm>
            <a:off x="2068897" y="5648165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1BEB10-A8B5-7FEC-0517-7FB3C27FF797}"/>
              </a:ext>
            </a:extLst>
          </p:cNvPr>
          <p:cNvSpPr txBox="1"/>
          <p:nvPr/>
        </p:nvSpPr>
        <p:spPr>
          <a:xfrm>
            <a:off x="2853877" y="4665541"/>
            <a:ext cx="695460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Inconnue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342CEB-AEFB-FC34-5729-A4532B71D5FB}"/>
              </a:ext>
            </a:extLst>
          </p:cNvPr>
          <p:cNvSpPr txBox="1"/>
          <p:nvPr/>
        </p:nvSpPr>
        <p:spPr>
          <a:xfrm>
            <a:off x="2853877" y="5599814"/>
            <a:ext cx="695460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Différente de celle du signal d’entrée</a:t>
            </a:r>
          </a:p>
        </p:txBody>
      </p:sp>
    </p:spTree>
    <p:extLst>
      <p:ext uri="{BB962C8B-B14F-4D97-AF65-F5344CB8AC3E}">
        <p14:creationId xmlns:p14="http://schemas.microsoft.com/office/powerpoint/2010/main" val="394727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Régime Harmonique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B1B9B8F-E456-0360-87F2-9196CB601E93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</a:t>
            </a:r>
            <a:r>
              <a:rPr lang="fr-FR" b="1" dirty="0"/>
              <a:t>régime harmonique</a:t>
            </a:r>
            <a:r>
              <a:rPr lang="fr-FR" dirty="0"/>
              <a:t>, si le </a:t>
            </a:r>
            <a:r>
              <a:rPr lang="fr-FR" b="1" dirty="0"/>
              <a:t>système étudié est linéaire</a:t>
            </a:r>
            <a:r>
              <a:rPr lang="fr-FR" dirty="0"/>
              <a:t>, la </a:t>
            </a:r>
            <a:r>
              <a:rPr lang="fr-FR" b="1" dirty="0"/>
              <a:t>fréquence du signal de sortie </a:t>
            </a:r>
            <a:r>
              <a:rPr lang="fr-FR" dirty="0"/>
              <a:t>est :</a:t>
            </a:r>
          </a:p>
          <a:p>
            <a:endParaRPr lang="fr-FR" dirty="0"/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3CD61C-1972-CB05-6977-78A662446F78}"/>
              </a:ext>
            </a:extLst>
          </p:cNvPr>
          <p:cNvSpPr txBox="1"/>
          <p:nvPr/>
        </p:nvSpPr>
        <p:spPr>
          <a:xfrm>
            <a:off x="2853877" y="5123902"/>
            <a:ext cx="6954604" cy="400110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Égale à celle du signal d’entrée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B5A8155-33D7-8FAB-0B83-175BBAB90057}"/>
              </a:ext>
            </a:extLst>
          </p:cNvPr>
          <p:cNvSpPr/>
          <p:nvPr/>
        </p:nvSpPr>
        <p:spPr>
          <a:xfrm>
            <a:off x="2068898" y="4711536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9673EE1-3ADB-6C78-6D0B-572B712903F6}"/>
              </a:ext>
            </a:extLst>
          </p:cNvPr>
          <p:cNvSpPr/>
          <p:nvPr/>
        </p:nvSpPr>
        <p:spPr>
          <a:xfrm>
            <a:off x="2068897" y="5169897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9401152-BC98-0EBD-CE87-7419250B927A}"/>
              </a:ext>
            </a:extLst>
          </p:cNvPr>
          <p:cNvSpPr/>
          <p:nvPr/>
        </p:nvSpPr>
        <p:spPr>
          <a:xfrm>
            <a:off x="2068897" y="5648165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1BEB10-A8B5-7FEC-0517-7FB3C27FF797}"/>
              </a:ext>
            </a:extLst>
          </p:cNvPr>
          <p:cNvSpPr txBox="1"/>
          <p:nvPr/>
        </p:nvSpPr>
        <p:spPr>
          <a:xfrm>
            <a:off x="2853877" y="4665541"/>
            <a:ext cx="6954604" cy="400110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Inconnue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342CEB-AEFB-FC34-5729-A4532B71D5FB}"/>
              </a:ext>
            </a:extLst>
          </p:cNvPr>
          <p:cNvSpPr txBox="1"/>
          <p:nvPr/>
        </p:nvSpPr>
        <p:spPr>
          <a:xfrm>
            <a:off x="2853877" y="5599814"/>
            <a:ext cx="6954604" cy="400110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Différente de celle du signal d’entrée</a:t>
            </a: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1A0F36BB-CB73-0519-32BD-C405D3D31727}"/>
              </a:ext>
            </a:extLst>
          </p:cNvPr>
          <p:cNvSpPr/>
          <p:nvPr/>
        </p:nvSpPr>
        <p:spPr>
          <a:xfrm rot="5400000">
            <a:off x="1630608" y="5169898"/>
            <a:ext cx="400109" cy="308120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BA336D-4F58-6516-4DB9-90CEA2C87B9F}"/>
              </a:ext>
            </a:extLst>
          </p:cNvPr>
          <p:cNvSpPr/>
          <p:nvPr/>
        </p:nvSpPr>
        <p:spPr>
          <a:xfrm>
            <a:off x="619125" y="1888087"/>
            <a:ext cx="124142" cy="489772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26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B1B9B8F-E456-0360-87F2-9196CB601E93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régime harmonique, </a:t>
            </a:r>
            <a:r>
              <a:rPr lang="fr-FR" b="1" dirty="0"/>
              <a:t>l’impédance d’une capacité </a:t>
            </a:r>
            <a:r>
              <a:rPr lang="fr-FR" dirty="0"/>
              <a:t>est donnée par la formule :</a:t>
            </a:r>
          </a:p>
          <a:p>
            <a:endParaRPr lang="fr-FR" dirty="0"/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EECA34C-885C-53EB-535D-34A6FF03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05" y="2983320"/>
            <a:ext cx="3088801" cy="3675283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940E690-CEDE-130E-5454-F32D9836A763}"/>
              </a:ext>
            </a:extLst>
          </p:cNvPr>
          <p:cNvSpPr/>
          <p:nvPr/>
        </p:nvSpPr>
        <p:spPr>
          <a:xfrm>
            <a:off x="4539305" y="3159104"/>
            <a:ext cx="3200400" cy="955696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Régime Harmonique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B5A8155-33D7-8FAB-0B83-175BBAB90057}"/>
              </a:ext>
            </a:extLst>
          </p:cNvPr>
          <p:cNvSpPr/>
          <p:nvPr/>
        </p:nvSpPr>
        <p:spPr>
          <a:xfrm>
            <a:off x="3495362" y="3482892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9673EE1-3ADB-6C78-6D0B-572B712903F6}"/>
              </a:ext>
            </a:extLst>
          </p:cNvPr>
          <p:cNvSpPr/>
          <p:nvPr/>
        </p:nvSpPr>
        <p:spPr>
          <a:xfrm>
            <a:off x="3496963" y="4749188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9401152-BC98-0EBD-CE87-7419250B927A}"/>
              </a:ext>
            </a:extLst>
          </p:cNvPr>
          <p:cNvSpPr/>
          <p:nvPr/>
        </p:nvSpPr>
        <p:spPr>
          <a:xfrm>
            <a:off x="3495361" y="6015710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B0DCF19-1193-8482-6F20-225C98CDD694}"/>
              </a:ext>
            </a:extLst>
          </p:cNvPr>
          <p:cNvSpPr/>
          <p:nvPr/>
        </p:nvSpPr>
        <p:spPr>
          <a:xfrm>
            <a:off x="4539305" y="4425400"/>
            <a:ext cx="3200400" cy="955696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6CB65518-E14D-E58D-A6E5-F0C05F0B1476}"/>
              </a:ext>
            </a:extLst>
          </p:cNvPr>
          <p:cNvSpPr/>
          <p:nvPr/>
        </p:nvSpPr>
        <p:spPr>
          <a:xfrm>
            <a:off x="4539305" y="5691696"/>
            <a:ext cx="3200400" cy="95569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95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Régime Harmonique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B48BE15-5D5B-EDE3-945B-4244D4675095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En régime harmonique, </a:t>
            </a:r>
            <a:r>
              <a:rPr lang="fr-FR" b="1" dirty="0"/>
              <a:t>l’impédance d’une capacité </a:t>
            </a:r>
            <a:r>
              <a:rPr lang="fr-FR" dirty="0"/>
              <a:t>est donnée par la formule :</a:t>
            </a:r>
          </a:p>
          <a:p>
            <a:endParaRPr lang="fr-FR" dirty="0"/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5765B3-A55A-E1D8-F265-B03C486B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9305" y="2983320"/>
            <a:ext cx="3088801" cy="3675283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C9670D7-2FD4-421C-7079-E573B44A1160}"/>
              </a:ext>
            </a:extLst>
          </p:cNvPr>
          <p:cNvSpPr/>
          <p:nvPr/>
        </p:nvSpPr>
        <p:spPr>
          <a:xfrm>
            <a:off x="4539305" y="3159104"/>
            <a:ext cx="3200400" cy="955696"/>
          </a:xfrm>
          <a:prstGeom prst="roundRect">
            <a:avLst/>
          </a:prstGeom>
          <a:solidFill>
            <a:srgbClr val="92D050">
              <a:alpha val="20000"/>
            </a:srgbClr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687A136-6719-EC86-5B28-27154E588B30}"/>
              </a:ext>
            </a:extLst>
          </p:cNvPr>
          <p:cNvSpPr/>
          <p:nvPr/>
        </p:nvSpPr>
        <p:spPr>
          <a:xfrm>
            <a:off x="3495362" y="3482892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CD814AB-8981-110B-6AFB-29137FFFE1B7}"/>
              </a:ext>
            </a:extLst>
          </p:cNvPr>
          <p:cNvSpPr/>
          <p:nvPr/>
        </p:nvSpPr>
        <p:spPr>
          <a:xfrm>
            <a:off x="3496963" y="4749188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C16331D-FB39-FCF1-C465-866B67BA825C}"/>
              </a:ext>
            </a:extLst>
          </p:cNvPr>
          <p:cNvSpPr/>
          <p:nvPr/>
        </p:nvSpPr>
        <p:spPr>
          <a:xfrm>
            <a:off x="3495361" y="6015710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949AB01-E1CE-8CE4-16FE-49554C6B5A06}"/>
              </a:ext>
            </a:extLst>
          </p:cNvPr>
          <p:cNvSpPr/>
          <p:nvPr/>
        </p:nvSpPr>
        <p:spPr>
          <a:xfrm>
            <a:off x="4539305" y="4425400"/>
            <a:ext cx="3200400" cy="955696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78BF86F-9CDA-E6D5-E15B-947A5DEE7CBD}"/>
              </a:ext>
            </a:extLst>
          </p:cNvPr>
          <p:cNvSpPr/>
          <p:nvPr/>
        </p:nvSpPr>
        <p:spPr>
          <a:xfrm>
            <a:off x="4539305" y="5691696"/>
            <a:ext cx="3200400" cy="955696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77B03A-E5DF-0058-625F-3202B1E15500}"/>
              </a:ext>
            </a:extLst>
          </p:cNvPr>
          <p:cNvSpPr/>
          <p:nvPr/>
        </p:nvSpPr>
        <p:spPr>
          <a:xfrm>
            <a:off x="619125" y="1888087"/>
            <a:ext cx="124142" cy="489772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riangle isocèle 23">
            <a:extLst>
              <a:ext uri="{FF2B5EF4-FFF2-40B4-BE49-F238E27FC236}">
                <a16:creationId xmlns:a16="http://schemas.microsoft.com/office/drawing/2014/main" id="{0C48C6ED-48E0-0512-CC70-7BFAC735C7C9}"/>
              </a:ext>
            </a:extLst>
          </p:cNvPr>
          <p:cNvSpPr/>
          <p:nvPr/>
        </p:nvSpPr>
        <p:spPr>
          <a:xfrm rot="5400000">
            <a:off x="2923006" y="3482891"/>
            <a:ext cx="400109" cy="308120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27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diagramme, ligne, Tracé, texte&#10;&#10;Description générée automatiquement">
            <a:extLst>
              <a:ext uri="{FF2B5EF4-FFF2-40B4-BE49-F238E27FC236}">
                <a16:creationId xmlns:a16="http://schemas.microsoft.com/office/drawing/2014/main" id="{2E65A772-D7E7-8729-8FC0-2C02494A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88" y="1597488"/>
            <a:ext cx="6047881" cy="45359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Caractérisation d’un système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B1B9B8F-E456-0360-87F2-9196CB601E93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Cette courbe temporelle </a:t>
            </a:r>
            <a:br>
              <a:rPr lang="fr-FR" dirty="0"/>
            </a:br>
            <a:r>
              <a:rPr lang="fr-FR" dirty="0"/>
              <a:t>représente :</a:t>
            </a:r>
          </a:p>
          <a:p>
            <a:endParaRPr lang="fr-FR" dirty="0"/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3CD61C-1972-CB05-6977-78A662446F78}"/>
              </a:ext>
            </a:extLst>
          </p:cNvPr>
          <p:cNvSpPr txBox="1"/>
          <p:nvPr/>
        </p:nvSpPr>
        <p:spPr>
          <a:xfrm>
            <a:off x="2064606" y="4171000"/>
            <a:ext cx="4037811" cy="70788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La réponse indicielle d’un système du 1</a:t>
            </a:r>
            <a:r>
              <a:rPr lang="fr-FR" sz="2000" baseline="30000" dirty="0">
                <a:latin typeface="Consolas" panose="020B0609020204030204" pitchFamily="49" charset="0"/>
              </a:rPr>
              <a:t>er</a:t>
            </a:r>
            <a:r>
              <a:rPr lang="fr-FR" sz="2000" dirty="0">
                <a:latin typeface="Consolas" panose="020B0609020204030204" pitchFamily="49" charset="0"/>
              </a:rPr>
              <a:t> ordre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B5A8155-33D7-8FAB-0B83-175BBAB90057}"/>
              </a:ext>
            </a:extLst>
          </p:cNvPr>
          <p:cNvSpPr/>
          <p:nvPr/>
        </p:nvSpPr>
        <p:spPr>
          <a:xfrm>
            <a:off x="1279627" y="3557324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9673EE1-3ADB-6C78-6D0B-572B712903F6}"/>
              </a:ext>
            </a:extLst>
          </p:cNvPr>
          <p:cNvSpPr/>
          <p:nvPr/>
        </p:nvSpPr>
        <p:spPr>
          <a:xfrm>
            <a:off x="1281080" y="4370883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79401152-BC98-0EBD-CE87-7419250B927A}"/>
              </a:ext>
            </a:extLst>
          </p:cNvPr>
          <p:cNvSpPr/>
          <p:nvPr/>
        </p:nvSpPr>
        <p:spPr>
          <a:xfrm>
            <a:off x="1296894" y="5184442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1BEB10-A8B5-7FEC-0517-7FB3C27FF797}"/>
              </a:ext>
            </a:extLst>
          </p:cNvPr>
          <p:cNvSpPr txBox="1"/>
          <p:nvPr/>
        </p:nvSpPr>
        <p:spPr>
          <a:xfrm>
            <a:off x="2064606" y="3356505"/>
            <a:ext cx="4037811" cy="70788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La réponse impulsionnelle d’un système du 1</a:t>
            </a:r>
            <a:r>
              <a:rPr lang="fr-FR" sz="2000" baseline="30000" dirty="0">
                <a:latin typeface="Consolas" panose="020B0609020204030204" pitchFamily="49" charset="0"/>
              </a:rPr>
              <a:t>er</a:t>
            </a:r>
            <a:r>
              <a:rPr lang="fr-FR" sz="2000" dirty="0">
                <a:latin typeface="Consolas" panose="020B0609020204030204" pitchFamily="49" charset="0"/>
              </a:rPr>
              <a:t> ordre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342CEB-AEFB-FC34-5729-A4532B71D5FB}"/>
              </a:ext>
            </a:extLst>
          </p:cNvPr>
          <p:cNvSpPr txBox="1"/>
          <p:nvPr/>
        </p:nvSpPr>
        <p:spPr>
          <a:xfrm>
            <a:off x="2064606" y="4981597"/>
            <a:ext cx="4037811" cy="70788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La réponse indicielle d’un système du 2</a:t>
            </a:r>
            <a:r>
              <a:rPr lang="fr-FR" sz="2000" baseline="30000" dirty="0">
                <a:latin typeface="Consolas" panose="020B0609020204030204" pitchFamily="49" charset="0"/>
              </a:rPr>
              <a:t>ème</a:t>
            </a:r>
            <a:r>
              <a:rPr lang="fr-FR" sz="2000" dirty="0">
                <a:latin typeface="Consolas" panose="020B0609020204030204" pitchFamily="49" charset="0"/>
              </a:rPr>
              <a:t> ordre</a:t>
            </a:r>
          </a:p>
        </p:txBody>
      </p:sp>
    </p:spTree>
    <p:extLst>
      <p:ext uri="{BB962C8B-B14F-4D97-AF65-F5344CB8AC3E}">
        <p14:creationId xmlns:p14="http://schemas.microsoft.com/office/powerpoint/2010/main" val="142851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 descr="Une image contenant diagramme, ligne, Tracé, texte&#10;&#10;Description générée automatiquement">
            <a:extLst>
              <a:ext uri="{FF2B5EF4-FFF2-40B4-BE49-F238E27FC236}">
                <a16:creationId xmlns:a16="http://schemas.microsoft.com/office/drawing/2014/main" id="{6A739E79-7895-264A-88BD-44A20F4B1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88" y="1597488"/>
            <a:ext cx="6047881" cy="45359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err="1"/>
              <a:t>OptoElectronique</a:t>
            </a:r>
            <a:r>
              <a:rPr lang="fr-FR" sz="3600" dirty="0"/>
              <a:t> / Régime Harmonique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3B4179-7001-F8BE-1FF7-141D9CD9AC9C}"/>
              </a:ext>
            </a:extLst>
          </p:cNvPr>
          <p:cNvSpPr/>
          <p:nvPr/>
        </p:nvSpPr>
        <p:spPr>
          <a:xfrm>
            <a:off x="619125" y="1888087"/>
            <a:ext cx="124142" cy="489772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689F1D5-8F38-5928-F3FF-C3CB8805C867}"/>
              </a:ext>
            </a:extLst>
          </p:cNvPr>
          <p:cNvSpPr txBox="1">
            <a:spLocks/>
          </p:cNvSpPr>
          <p:nvPr/>
        </p:nvSpPr>
        <p:spPr>
          <a:xfrm>
            <a:off x="1115568" y="1888088"/>
            <a:ext cx="10518204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Cette courbe temporelle </a:t>
            </a:r>
            <a:br>
              <a:rPr lang="fr-FR" dirty="0"/>
            </a:br>
            <a:r>
              <a:rPr lang="fr-FR" dirty="0"/>
              <a:t>représente :</a:t>
            </a:r>
          </a:p>
          <a:p>
            <a:endParaRPr lang="fr-FR" dirty="0"/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A88CC415-1473-BC4C-65AC-A3AADB586799}"/>
              </a:ext>
            </a:extLst>
          </p:cNvPr>
          <p:cNvSpPr/>
          <p:nvPr/>
        </p:nvSpPr>
        <p:spPr>
          <a:xfrm rot="5400000">
            <a:off x="858472" y="5181480"/>
            <a:ext cx="400109" cy="308120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31E943-5516-E5EA-74DF-3233412C4659}"/>
              </a:ext>
            </a:extLst>
          </p:cNvPr>
          <p:cNvSpPr txBox="1"/>
          <p:nvPr/>
        </p:nvSpPr>
        <p:spPr>
          <a:xfrm>
            <a:off x="2064606" y="4171000"/>
            <a:ext cx="4037811" cy="707886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La réponse indicielle d’un système du 1</a:t>
            </a:r>
            <a:r>
              <a:rPr lang="fr-FR" sz="20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er</a:t>
            </a: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 ordre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988DF0F-2700-3DA4-41DE-C426BD567A8D}"/>
              </a:ext>
            </a:extLst>
          </p:cNvPr>
          <p:cNvSpPr/>
          <p:nvPr/>
        </p:nvSpPr>
        <p:spPr>
          <a:xfrm>
            <a:off x="1279627" y="3557324"/>
            <a:ext cx="460231" cy="3081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51BF094-FCEB-3489-83BD-A10C48562F0A}"/>
              </a:ext>
            </a:extLst>
          </p:cNvPr>
          <p:cNvSpPr/>
          <p:nvPr/>
        </p:nvSpPr>
        <p:spPr>
          <a:xfrm>
            <a:off x="1281080" y="4370883"/>
            <a:ext cx="460231" cy="3081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6DBEC76-7548-2ABD-C839-894A5BEF8FBA}"/>
              </a:ext>
            </a:extLst>
          </p:cNvPr>
          <p:cNvSpPr/>
          <p:nvPr/>
        </p:nvSpPr>
        <p:spPr>
          <a:xfrm>
            <a:off x="1296894" y="5184442"/>
            <a:ext cx="460231" cy="30812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A383DB1-3F97-C5F5-4517-1190795AE8E8}"/>
              </a:ext>
            </a:extLst>
          </p:cNvPr>
          <p:cNvSpPr txBox="1"/>
          <p:nvPr/>
        </p:nvSpPr>
        <p:spPr>
          <a:xfrm>
            <a:off x="2064606" y="3356505"/>
            <a:ext cx="4037811" cy="707886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La réponse impulsionnelle d’un système du 1</a:t>
            </a:r>
            <a:r>
              <a:rPr lang="fr-FR" sz="2000" baseline="30000" dirty="0">
                <a:solidFill>
                  <a:schemeClr val="bg1"/>
                </a:solidFill>
                <a:latin typeface="Consolas" panose="020B0609020204030204" pitchFamily="49" charset="0"/>
              </a:rPr>
              <a:t>er</a:t>
            </a:r>
            <a:r>
              <a:rPr lang="fr-FR" sz="2000" dirty="0">
                <a:solidFill>
                  <a:schemeClr val="bg1"/>
                </a:solidFill>
                <a:latin typeface="Consolas" panose="020B0609020204030204" pitchFamily="49" charset="0"/>
              </a:rPr>
              <a:t> ordre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BF6CA5D-E3B3-D012-4571-D837DE98FF1D}"/>
              </a:ext>
            </a:extLst>
          </p:cNvPr>
          <p:cNvSpPr txBox="1"/>
          <p:nvPr/>
        </p:nvSpPr>
        <p:spPr>
          <a:xfrm>
            <a:off x="2064606" y="4981597"/>
            <a:ext cx="4037811" cy="70788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nsolas" panose="020B0609020204030204" pitchFamily="49" charset="0"/>
              </a:rPr>
              <a:t>La réponse indicielle d’un système du 2</a:t>
            </a:r>
            <a:r>
              <a:rPr lang="fr-FR" sz="2000" baseline="30000" dirty="0">
                <a:latin typeface="Consolas" panose="020B0609020204030204" pitchFamily="49" charset="0"/>
              </a:rPr>
              <a:t>ème</a:t>
            </a:r>
            <a:r>
              <a:rPr lang="fr-FR" sz="2000" dirty="0">
                <a:latin typeface="Consolas" panose="020B0609020204030204" pitchFamily="49" charset="0"/>
              </a:rPr>
              <a:t> ordre</a:t>
            </a:r>
          </a:p>
        </p:txBody>
      </p:sp>
      <p:pic>
        <p:nvPicPr>
          <p:cNvPr id="32" name="Image 31" descr="Une image contenant Tracé, ligne, diagramme, texte&#10;&#10;Description générée automatiquement">
            <a:extLst>
              <a:ext uri="{FF2B5EF4-FFF2-40B4-BE49-F238E27FC236}">
                <a16:creationId xmlns:a16="http://schemas.microsoft.com/office/drawing/2014/main" id="{3A76A5CA-A406-C757-568D-793C3DF26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150" y="4422420"/>
            <a:ext cx="3092917" cy="2319688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1497201-B3C0-A3E6-222D-283702AD9858}"/>
              </a:ext>
            </a:extLst>
          </p:cNvPr>
          <p:cNvSpPr txBox="1"/>
          <p:nvPr/>
        </p:nvSpPr>
        <p:spPr>
          <a:xfrm>
            <a:off x="7825339" y="1780869"/>
            <a:ext cx="293439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b="1" dirty="0"/>
              <a:t>Réponse indicielle (ordre 2)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3E85C0D-861B-DC62-8AA2-F1AC61B3E80D}"/>
              </a:ext>
            </a:extLst>
          </p:cNvPr>
          <p:cNvSpPr txBox="1"/>
          <p:nvPr/>
        </p:nvSpPr>
        <p:spPr>
          <a:xfrm>
            <a:off x="9005593" y="4247944"/>
            <a:ext cx="267182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b="1" dirty="0"/>
              <a:t>Réponse impulsionnelle (ordre 2)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AF7640F-6AFF-11B1-223A-80D1417F4C42}"/>
              </a:ext>
            </a:extLst>
          </p:cNvPr>
          <p:cNvSpPr txBox="1"/>
          <p:nvPr/>
        </p:nvSpPr>
        <p:spPr>
          <a:xfrm>
            <a:off x="4326263" y="6143338"/>
            <a:ext cx="424911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600" dirty="0"/>
              <a:t>Paramètres : K0 = 10, m = 1, w0 = 1000 rd/s</a:t>
            </a:r>
          </a:p>
        </p:txBody>
      </p:sp>
    </p:spTree>
    <p:extLst>
      <p:ext uri="{BB962C8B-B14F-4D97-AF65-F5344CB8AC3E}">
        <p14:creationId xmlns:p14="http://schemas.microsoft.com/office/powerpoint/2010/main" val="103377941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1138</TotalTime>
  <Words>380</Words>
  <Application>Microsoft Office PowerPoint</Application>
  <PresentationFormat>Grand écran</PresentationFormat>
  <Paragraphs>68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Bahnschrift Light</vt:lpstr>
      <vt:lpstr>Bahnschrift SemiBold</vt:lpstr>
      <vt:lpstr>Calibri</vt:lpstr>
      <vt:lpstr>Consolas</vt:lpstr>
      <vt:lpstr>AccentBoxVTI</vt:lpstr>
      <vt:lpstr> Test     Opto Electronique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584</cp:revision>
  <dcterms:created xsi:type="dcterms:W3CDTF">2023-04-08T12:37:13Z</dcterms:created>
  <dcterms:modified xsi:type="dcterms:W3CDTF">2024-09-08T08:36:30Z</dcterms:modified>
</cp:coreProperties>
</file>