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88" r:id="rId3"/>
    <p:sldId id="287" r:id="rId4"/>
    <p:sldId id="293" r:id="rId5"/>
    <p:sldId id="289" r:id="rId6"/>
    <p:sldId id="294" r:id="rId7"/>
    <p:sldId id="295" r:id="rId8"/>
    <p:sldId id="290" r:id="rId9"/>
    <p:sldId id="292" r:id="rId10"/>
    <p:sldId id="301" r:id="rId11"/>
    <p:sldId id="302" r:id="rId12"/>
    <p:sldId id="303" r:id="rId13"/>
    <p:sldId id="291" r:id="rId14"/>
    <p:sldId id="296" r:id="rId15"/>
    <p:sldId id="299" r:id="rId16"/>
    <p:sldId id="298" r:id="rId17"/>
    <p:sldId id="297" r:id="rId18"/>
    <p:sldId id="30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 fontScale="90000"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Python Sciences</a:t>
            </a:r>
            <a:br>
              <a:rPr lang="fr-FR" sz="4800" dirty="0">
                <a:latin typeface="Bahnschrift SemiBold" panose="020B0502040204020203" pitchFamily="34" charset="0"/>
              </a:rPr>
            </a:br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Bonnes pratiques (2)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B3_2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binaires / signées ou non signées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7FB5CE8-9920-95C5-5A3C-273E7018F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1 octet</a:t>
            </a:r>
          </a:p>
          <a:p>
            <a:r>
              <a:rPr lang="fr-FR" dirty="0"/>
              <a:t>Donnée non signée (uint8)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Donnée signée (int8)</a:t>
            </a:r>
            <a:br>
              <a:rPr lang="fr-FR" dirty="0"/>
            </a:br>
            <a:r>
              <a:rPr lang="fr-FR" sz="1800" i="1" dirty="0"/>
              <a:t>(complément à 2)</a:t>
            </a:r>
          </a:p>
          <a:p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33B84F1-4C06-57A4-CDB0-97A804610D8C}"/>
              </a:ext>
            </a:extLst>
          </p:cNvPr>
          <p:cNvSpPr txBox="1"/>
          <p:nvPr/>
        </p:nvSpPr>
        <p:spPr>
          <a:xfrm>
            <a:off x="6662932" y="2566484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D7DB80E-589C-EEDC-41A7-6E7A23D3BEC0}"/>
              </a:ext>
            </a:extLst>
          </p:cNvPr>
          <p:cNvSpPr txBox="1"/>
          <p:nvPr/>
        </p:nvSpPr>
        <p:spPr>
          <a:xfrm>
            <a:off x="7139797" y="2566484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C6DF340-9F7B-CE2E-1053-A2CD2D54A04B}"/>
              </a:ext>
            </a:extLst>
          </p:cNvPr>
          <p:cNvSpPr txBox="1"/>
          <p:nvPr/>
        </p:nvSpPr>
        <p:spPr>
          <a:xfrm>
            <a:off x="7616662" y="2566484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EDD21D1-AF26-CDA2-52A2-C5293CFCD663}"/>
              </a:ext>
            </a:extLst>
          </p:cNvPr>
          <p:cNvSpPr txBox="1"/>
          <p:nvPr/>
        </p:nvSpPr>
        <p:spPr>
          <a:xfrm>
            <a:off x="8093527" y="2566484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9DEB0C9-964B-D599-4246-B01DFEA6CB39}"/>
              </a:ext>
            </a:extLst>
          </p:cNvPr>
          <p:cNvSpPr txBox="1"/>
          <p:nvPr/>
        </p:nvSpPr>
        <p:spPr>
          <a:xfrm>
            <a:off x="8572306" y="2566484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F04F1BEF-B30A-B81B-90C9-5562C5DF0EAC}"/>
              </a:ext>
            </a:extLst>
          </p:cNvPr>
          <p:cNvSpPr txBox="1"/>
          <p:nvPr/>
        </p:nvSpPr>
        <p:spPr>
          <a:xfrm>
            <a:off x="9051085" y="2566484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400F610-EA6C-0605-96C1-94F3386B585E}"/>
              </a:ext>
            </a:extLst>
          </p:cNvPr>
          <p:cNvSpPr txBox="1"/>
          <p:nvPr/>
        </p:nvSpPr>
        <p:spPr>
          <a:xfrm>
            <a:off x="9529864" y="2566484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905AF7E-EF8E-8C9D-6F9D-906CAFF948A8}"/>
              </a:ext>
            </a:extLst>
          </p:cNvPr>
          <p:cNvSpPr txBox="1"/>
          <p:nvPr/>
        </p:nvSpPr>
        <p:spPr>
          <a:xfrm>
            <a:off x="10008042" y="2566484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8D56AAB-BE1F-0543-3FFB-192A28779915}"/>
              </a:ext>
            </a:extLst>
          </p:cNvPr>
          <p:cNvSpPr txBox="1"/>
          <p:nvPr/>
        </p:nvSpPr>
        <p:spPr>
          <a:xfrm>
            <a:off x="6662932" y="3131839"/>
            <a:ext cx="406467" cy="92333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128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330C8D2-41CA-F235-BC3D-32DCE3AAA2D9}"/>
              </a:ext>
            </a:extLst>
          </p:cNvPr>
          <p:cNvSpPr txBox="1"/>
          <p:nvPr/>
        </p:nvSpPr>
        <p:spPr>
          <a:xfrm>
            <a:off x="7139797" y="3131839"/>
            <a:ext cx="406467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64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C146A5B-16EF-34A9-8341-4BB5BE35CBD6}"/>
              </a:ext>
            </a:extLst>
          </p:cNvPr>
          <p:cNvSpPr txBox="1"/>
          <p:nvPr/>
        </p:nvSpPr>
        <p:spPr>
          <a:xfrm>
            <a:off x="7616662" y="3131839"/>
            <a:ext cx="406467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32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9FD689A-9087-BE6D-5805-9EE39B213412}"/>
              </a:ext>
            </a:extLst>
          </p:cNvPr>
          <p:cNvSpPr txBox="1"/>
          <p:nvPr/>
        </p:nvSpPr>
        <p:spPr>
          <a:xfrm>
            <a:off x="8093527" y="3131839"/>
            <a:ext cx="406467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004271A-91D1-21BA-69DC-8CB7C0EB9AD9}"/>
              </a:ext>
            </a:extLst>
          </p:cNvPr>
          <p:cNvSpPr txBox="1"/>
          <p:nvPr/>
        </p:nvSpPr>
        <p:spPr>
          <a:xfrm>
            <a:off x="8572306" y="3131839"/>
            <a:ext cx="40646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BA62FBC5-A8D6-775C-F7D3-85CE4033FB87}"/>
              </a:ext>
            </a:extLst>
          </p:cNvPr>
          <p:cNvSpPr txBox="1"/>
          <p:nvPr/>
        </p:nvSpPr>
        <p:spPr>
          <a:xfrm>
            <a:off x="9051085" y="3131839"/>
            <a:ext cx="40646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E6E4C39-39A5-4533-4B6B-7D4BB6410218}"/>
              </a:ext>
            </a:extLst>
          </p:cNvPr>
          <p:cNvSpPr txBox="1"/>
          <p:nvPr/>
        </p:nvSpPr>
        <p:spPr>
          <a:xfrm>
            <a:off x="9529864" y="3131839"/>
            <a:ext cx="40646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1B6675B2-C8E1-FE75-974F-8E1A8F5D8263}"/>
              </a:ext>
            </a:extLst>
          </p:cNvPr>
          <p:cNvSpPr txBox="1"/>
          <p:nvPr/>
        </p:nvSpPr>
        <p:spPr>
          <a:xfrm>
            <a:off x="10008042" y="3131839"/>
            <a:ext cx="40646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" name="Flèche : droite 53">
            <a:extLst>
              <a:ext uri="{FF2B5EF4-FFF2-40B4-BE49-F238E27FC236}">
                <a16:creationId xmlns:a16="http://schemas.microsoft.com/office/drawing/2014/main" id="{6C6216B4-6E76-375D-F9D9-7DBC1F55BC5A}"/>
              </a:ext>
            </a:extLst>
          </p:cNvPr>
          <p:cNvSpPr/>
          <p:nvPr/>
        </p:nvSpPr>
        <p:spPr>
          <a:xfrm>
            <a:off x="7631664" y="3943700"/>
            <a:ext cx="557189" cy="2949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3DB5EA1B-6980-9AD8-98F8-B45E252B1063}"/>
              </a:ext>
            </a:extLst>
          </p:cNvPr>
          <p:cNvSpPr txBox="1"/>
          <p:nvPr/>
        </p:nvSpPr>
        <p:spPr>
          <a:xfrm>
            <a:off x="8435414" y="3879153"/>
            <a:ext cx="2863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128 + 16 + 1 </a:t>
            </a:r>
            <a:r>
              <a:rPr lang="fr-FR" sz="2400" b="1" dirty="0"/>
              <a:t>=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bg1"/>
                </a:solidFill>
                <a:highlight>
                  <a:srgbClr val="000080"/>
                </a:highlight>
              </a:rPr>
              <a:t>145</a:t>
            </a:r>
          </a:p>
        </p:txBody>
      </p:sp>
      <p:sp>
        <p:nvSpPr>
          <p:cNvPr id="97" name="Flèche : droite 96">
            <a:extLst>
              <a:ext uri="{FF2B5EF4-FFF2-40B4-BE49-F238E27FC236}">
                <a16:creationId xmlns:a16="http://schemas.microsoft.com/office/drawing/2014/main" id="{2825B50A-9D37-AC69-D84F-B3C31B09C8C7}"/>
              </a:ext>
            </a:extLst>
          </p:cNvPr>
          <p:cNvSpPr/>
          <p:nvPr/>
        </p:nvSpPr>
        <p:spPr>
          <a:xfrm>
            <a:off x="6510787" y="6363015"/>
            <a:ext cx="557189" cy="2949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28764ED6-66EB-2BDA-F778-DE7B1D29EDED}"/>
              </a:ext>
            </a:extLst>
          </p:cNvPr>
          <p:cNvSpPr txBox="1"/>
          <p:nvPr/>
        </p:nvSpPr>
        <p:spPr>
          <a:xfrm>
            <a:off x="7314537" y="6298468"/>
            <a:ext cx="4163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64 + 32 + 8 +4 +2 +1 </a:t>
            </a:r>
            <a:r>
              <a:rPr lang="fr-FR" sz="2400" b="1" dirty="0"/>
              <a:t>=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bg1"/>
                </a:solidFill>
                <a:highlight>
                  <a:srgbClr val="000080"/>
                </a:highlight>
              </a:rPr>
              <a:t>-111</a:t>
            </a:r>
          </a:p>
        </p:txBody>
      </p:sp>
    </p:spTree>
    <p:extLst>
      <p:ext uri="{BB962C8B-B14F-4D97-AF65-F5344CB8AC3E}">
        <p14:creationId xmlns:p14="http://schemas.microsoft.com/office/powerpoint/2010/main" val="954072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binaires / signées ou non signées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7FB5CE8-9920-95C5-5A3C-273E7018F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1 octet</a:t>
            </a:r>
          </a:p>
          <a:p>
            <a:r>
              <a:rPr lang="fr-FR" dirty="0"/>
              <a:t>Donnée non signée (uint8)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Donnée signée (int8)</a:t>
            </a:r>
            <a:br>
              <a:rPr lang="fr-FR" dirty="0"/>
            </a:br>
            <a:r>
              <a:rPr lang="fr-FR" sz="1800" i="1" dirty="0"/>
              <a:t>(complément à 2)</a:t>
            </a:r>
          </a:p>
          <a:p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33B84F1-4C06-57A4-CDB0-97A804610D8C}"/>
              </a:ext>
            </a:extLst>
          </p:cNvPr>
          <p:cNvSpPr txBox="1"/>
          <p:nvPr/>
        </p:nvSpPr>
        <p:spPr>
          <a:xfrm>
            <a:off x="6662932" y="2566484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D7DB80E-589C-EEDC-41A7-6E7A23D3BEC0}"/>
              </a:ext>
            </a:extLst>
          </p:cNvPr>
          <p:cNvSpPr txBox="1"/>
          <p:nvPr/>
        </p:nvSpPr>
        <p:spPr>
          <a:xfrm>
            <a:off x="7139797" y="2566484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C6DF340-9F7B-CE2E-1053-A2CD2D54A04B}"/>
              </a:ext>
            </a:extLst>
          </p:cNvPr>
          <p:cNvSpPr txBox="1"/>
          <p:nvPr/>
        </p:nvSpPr>
        <p:spPr>
          <a:xfrm>
            <a:off x="7616662" y="2566484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EDD21D1-AF26-CDA2-52A2-C5293CFCD663}"/>
              </a:ext>
            </a:extLst>
          </p:cNvPr>
          <p:cNvSpPr txBox="1"/>
          <p:nvPr/>
        </p:nvSpPr>
        <p:spPr>
          <a:xfrm>
            <a:off x="8093527" y="2566484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9DEB0C9-964B-D599-4246-B01DFEA6CB39}"/>
              </a:ext>
            </a:extLst>
          </p:cNvPr>
          <p:cNvSpPr txBox="1"/>
          <p:nvPr/>
        </p:nvSpPr>
        <p:spPr>
          <a:xfrm>
            <a:off x="8572306" y="2566484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F04F1BEF-B30A-B81B-90C9-5562C5DF0EAC}"/>
              </a:ext>
            </a:extLst>
          </p:cNvPr>
          <p:cNvSpPr txBox="1"/>
          <p:nvPr/>
        </p:nvSpPr>
        <p:spPr>
          <a:xfrm>
            <a:off x="9051085" y="2566484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400F610-EA6C-0605-96C1-94F3386B585E}"/>
              </a:ext>
            </a:extLst>
          </p:cNvPr>
          <p:cNvSpPr txBox="1"/>
          <p:nvPr/>
        </p:nvSpPr>
        <p:spPr>
          <a:xfrm>
            <a:off x="9529864" y="2566484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905AF7E-EF8E-8C9D-6F9D-906CAFF948A8}"/>
              </a:ext>
            </a:extLst>
          </p:cNvPr>
          <p:cNvSpPr txBox="1"/>
          <p:nvPr/>
        </p:nvSpPr>
        <p:spPr>
          <a:xfrm>
            <a:off x="10008042" y="2566484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8D56AAB-BE1F-0543-3FFB-192A28779915}"/>
              </a:ext>
            </a:extLst>
          </p:cNvPr>
          <p:cNvSpPr txBox="1"/>
          <p:nvPr/>
        </p:nvSpPr>
        <p:spPr>
          <a:xfrm>
            <a:off x="6662932" y="3131839"/>
            <a:ext cx="406467" cy="92333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128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330C8D2-41CA-F235-BC3D-32DCE3AAA2D9}"/>
              </a:ext>
            </a:extLst>
          </p:cNvPr>
          <p:cNvSpPr txBox="1"/>
          <p:nvPr/>
        </p:nvSpPr>
        <p:spPr>
          <a:xfrm>
            <a:off x="7139797" y="3131839"/>
            <a:ext cx="406467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64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C146A5B-16EF-34A9-8341-4BB5BE35CBD6}"/>
              </a:ext>
            </a:extLst>
          </p:cNvPr>
          <p:cNvSpPr txBox="1"/>
          <p:nvPr/>
        </p:nvSpPr>
        <p:spPr>
          <a:xfrm>
            <a:off x="7616662" y="3131839"/>
            <a:ext cx="406467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32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9FD689A-9087-BE6D-5805-9EE39B213412}"/>
              </a:ext>
            </a:extLst>
          </p:cNvPr>
          <p:cNvSpPr txBox="1"/>
          <p:nvPr/>
        </p:nvSpPr>
        <p:spPr>
          <a:xfrm>
            <a:off x="8093527" y="3131839"/>
            <a:ext cx="406467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004271A-91D1-21BA-69DC-8CB7C0EB9AD9}"/>
              </a:ext>
            </a:extLst>
          </p:cNvPr>
          <p:cNvSpPr txBox="1"/>
          <p:nvPr/>
        </p:nvSpPr>
        <p:spPr>
          <a:xfrm>
            <a:off x="8572306" y="3131839"/>
            <a:ext cx="40646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BA62FBC5-A8D6-775C-F7D3-85CE4033FB87}"/>
              </a:ext>
            </a:extLst>
          </p:cNvPr>
          <p:cNvSpPr txBox="1"/>
          <p:nvPr/>
        </p:nvSpPr>
        <p:spPr>
          <a:xfrm>
            <a:off x="9051085" y="3131839"/>
            <a:ext cx="40646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E6E4C39-39A5-4533-4B6B-7D4BB6410218}"/>
              </a:ext>
            </a:extLst>
          </p:cNvPr>
          <p:cNvSpPr txBox="1"/>
          <p:nvPr/>
        </p:nvSpPr>
        <p:spPr>
          <a:xfrm>
            <a:off x="9529864" y="3131839"/>
            <a:ext cx="40646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1B6675B2-C8E1-FE75-974F-8E1A8F5D8263}"/>
              </a:ext>
            </a:extLst>
          </p:cNvPr>
          <p:cNvSpPr txBox="1"/>
          <p:nvPr/>
        </p:nvSpPr>
        <p:spPr>
          <a:xfrm>
            <a:off x="10008042" y="3131839"/>
            <a:ext cx="40646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" name="Flèche : droite 53">
            <a:extLst>
              <a:ext uri="{FF2B5EF4-FFF2-40B4-BE49-F238E27FC236}">
                <a16:creationId xmlns:a16="http://schemas.microsoft.com/office/drawing/2014/main" id="{6C6216B4-6E76-375D-F9D9-7DBC1F55BC5A}"/>
              </a:ext>
            </a:extLst>
          </p:cNvPr>
          <p:cNvSpPr/>
          <p:nvPr/>
        </p:nvSpPr>
        <p:spPr>
          <a:xfrm>
            <a:off x="7631664" y="3943700"/>
            <a:ext cx="557189" cy="2949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3DB5EA1B-6980-9AD8-98F8-B45E252B1063}"/>
              </a:ext>
            </a:extLst>
          </p:cNvPr>
          <p:cNvSpPr txBox="1"/>
          <p:nvPr/>
        </p:nvSpPr>
        <p:spPr>
          <a:xfrm>
            <a:off x="8435414" y="3879153"/>
            <a:ext cx="2863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128 + 16 + 1 </a:t>
            </a:r>
            <a:r>
              <a:rPr lang="fr-FR" sz="2400" b="1" dirty="0"/>
              <a:t>=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bg1"/>
                </a:solidFill>
                <a:highlight>
                  <a:srgbClr val="000080"/>
                </a:highlight>
              </a:rPr>
              <a:t>145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7A0E1210-2ED4-9AC4-4359-867D2F82E86E}"/>
              </a:ext>
            </a:extLst>
          </p:cNvPr>
          <p:cNvSpPr txBox="1"/>
          <p:nvPr/>
        </p:nvSpPr>
        <p:spPr>
          <a:xfrm>
            <a:off x="6662932" y="4902087"/>
            <a:ext cx="40646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0148E38C-F41F-C9DA-85E0-2E0E9346F75D}"/>
              </a:ext>
            </a:extLst>
          </p:cNvPr>
          <p:cNvSpPr txBox="1"/>
          <p:nvPr/>
        </p:nvSpPr>
        <p:spPr>
          <a:xfrm>
            <a:off x="7139797" y="4902087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30F95B77-CFE0-FE36-B95D-C7AFA2D9C6F6}"/>
              </a:ext>
            </a:extLst>
          </p:cNvPr>
          <p:cNvSpPr txBox="1"/>
          <p:nvPr/>
        </p:nvSpPr>
        <p:spPr>
          <a:xfrm>
            <a:off x="7616662" y="4902087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BA5BDCDF-B616-B5C2-26AC-CBC3EBD35876}"/>
              </a:ext>
            </a:extLst>
          </p:cNvPr>
          <p:cNvSpPr txBox="1"/>
          <p:nvPr/>
        </p:nvSpPr>
        <p:spPr>
          <a:xfrm>
            <a:off x="8093527" y="4902087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3458DE3A-03F4-7F17-F17D-93B7E5DF8883}"/>
              </a:ext>
            </a:extLst>
          </p:cNvPr>
          <p:cNvSpPr txBox="1"/>
          <p:nvPr/>
        </p:nvSpPr>
        <p:spPr>
          <a:xfrm>
            <a:off x="8572306" y="4902087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C4EFC541-F925-C1F8-957F-BA3719F4DE21}"/>
              </a:ext>
            </a:extLst>
          </p:cNvPr>
          <p:cNvSpPr txBox="1"/>
          <p:nvPr/>
        </p:nvSpPr>
        <p:spPr>
          <a:xfrm>
            <a:off x="9051085" y="4902087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CBC1352C-7800-899A-DF54-08D43465E038}"/>
              </a:ext>
            </a:extLst>
          </p:cNvPr>
          <p:cNvSpPr txBox="1"/>
          <p:nvPr/>
        </p:nvSpPr>
        <p:spPr>
          <a:xfrm>
            <a:off x="9529864" y="4902087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1881DD82-974D-7665-5C4E-B17C6E77EE03}"/>
              </a:ext>
            </a:extLst>
          </p:cNvPr>
          <p:cNvSpPr txBox="1"/>
          <p:nvPr/>
        </p:nvSpPr>
        <p:spPr>
          <a:xfrm>
            <a:off x="10008042" y="4902087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7" name="Flèche : droite 96">
            <a:extLst>
              <a:ext uri="{FF2B5EF4-FFF2-40B4-BE49-F238E27FC236}">
                <a16:creationId xmlns:a16="http://schemas.microsoft.com/office/drawing/2014/main" id="{2825B50A-9D37-AC69-D84F-B3C31B09C8C7}"/>
              </a:ext>
            </a:extLst>
          </p:cNvPr>
          <p:cNvSpPr/>
          <p:nvPr/>
        </p:nvSpPr>
        <p:spPr>
          <a:xfrm>
            <a:off x="6510787" y="6363015"/>
            <a:ext cx="557189" cy="2949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28764ED6-66EB-2BDA-F778-DE7B1D29EDED}"/>
              </a:ext>
            </a:extLst>
          </p:cNvPr>
          <p:cNvSpPr txBox="1"/>
          <p:nvPr/>
        </p:nvSpPr>
        <p:spPr>
          <a:xfrm>
            <a:off x="7314537" y="6298468"/>
            <a:ext cx="4163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64 + 32 + 8 +4 +2 +1 </a:t>
            </a:r>
            <a:r>
              <a:rPr lang="fr-FR" sz="2400" b="1" dirty="0"/>
              <a:t>=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bg1"/>
                </a:solidFill>
                <a:highlight>
                  <a:srgbClr val="000080"/>
                </a:highlight>
              </a:rPr>
              <a:t>-111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CC1E073F-C34D-123B-11E2-5E09155C5138}"/>
              </a:ext>
            </a:extLst>
          </p:cNvPr>
          <p:cNvSpPr txBox="1"/>
          <p:nvPr/>
        </p:nvSpPr>
        <p:spPr>
          <a:xfrm>
            <a:off x="6662932" y="5357141"/>
            <a:ext cx="406467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38E5AC56-54F2-BF5C-882D-A28A886E02CA}"/>
              </a:ext>
            </a:extLst>
          </p:cNvPr>
          <p:cNvSpPr txBox="1"/>
          <p:nvPr/>
        </p:nvSpPr>
        <p:spPr>
          <a:xfrm>
            <a:off x="7139797" y="5357141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655792D3-7FC1-8F3C-F3F7-8BF0D4295662}"/>
              </a:ext>
            </a:extLst>
          </p:cNvPr>
          <p:cNvSpPr txBox="1"/>
          <p:nvPr/>
        </p:nvSpPr>
        <p:spPr>
          <a:xfrm>
            <a:off x="7616662" y="5357141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AFEE9CBA-A3DA-88A2-9363-41A1D3372D18}"/>
              </a:ext>
            </a:extLst>
          </p:cNvPr>
          <p:cNvSpPr txBox="1"/>
          <p:nvPr/>
        </p:nvSpPr>
        <p:spPr>
          <a:xfrm>
            <a:off x="8093527" y="5357141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6FE1B70C-1173-1D68-1FED-72D08DFA8014}"/>
              </a:ext>
            </a:extLst>
          </p:cNvPr>
          <p:cNvSpPr txBox="1"/>
          <p:nvPr/>
        </p:nvSpPr>
        <p:spPr>
          <a:xfrm>
            <a:off x="8572306" y="5357141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C6DC971D-3753-73C5-D334-C7540168C3D5}"/>
              </a:ext>
            </a:extLst>
          </p:cNvPr>
          <p:cNvSpPr txBox="1"/>
          <p:nvPr/>
        </p:nvSpPr>
        <p:spPr>
          <a:xfrm>
            <a:off x="9051085" y="5357141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911A4133-C3C5-2BFC-29F1-5304C6E55B5F}"/>
              </a:ext>
            </a:extLst>
          </p:cNvPr>
          <p:cNvSpPr txBox="1"/>
          <p:nvPr/>
        </p:nvSpPr>
        <p:spPr>
          <a:xfrm>
            <a:off x="9529864" y="5357141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0A262EC7-C4FF-7644-8F1C-6D1A935EB813}"/>
              </a:ext>
            </a:extLst>
          </p:cNvPr>
          <p:cNvSpPr txBox="1"/>
          <p:nvPr/>
        </p:nvSpPr>
        <p:spPr>
          <a:xfrm>
            <a:off x="10008042" y="5357141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DEE453C6-9F1A-4249-7B32-D27266257C6D}"/>
              </a:ext>
            </a:extLst>
          </p:cNvPr>
          <p:cNvSpPr txBox="1"/>
          <p:nvPr/>
        </p:nvSpPr>
        <p:spPr>
          <a:xfrm>
            <a:off x="11173873" y="5357141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7783263D-CFB9-E471-F2F0-D66B381D8027}"/>
              </a:ext>
            </a:extLst>
          </p:cNvPr>
          <p:cNvSpPr txBox="1"/>
          <p:nvPr/>
        </p:nvSpPr>
        <p:spPr>
          <a:xfrm>
            <a:off x="10725777" y="5357141"/>
            <a:ext cx="4064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+</a:t>
            </a:r>
            <a:endParaRPr lang="fr-FR" dirty="0"/>
          </a:p>
        </p:txBody>
      </p:sp>
      <p:sp>
        <p:nvSpPr>
          <p:cNvPr id="110" name="Arc 109">
            <a:extLst>
              <a:ext uri="{FF2B5EF4-FFF2-40B4-BE49-F238E27FC236}">
                <a16:creationId xmlns:a16="http://schemas.microsoft.com/office/drawing/2014/main" id="{6CABE6FD-26FE-0D19-5152-4C2044FBCDA0}"/>
              </a:ext>
            </a:extLst>
          </p:cNvPr>
          <p:cNvSpPr/>
          <p:nvPr/>
        </p:nvSpPr>
        <p:spPr>
          <a:xfrm>
            <a:off x="10148312" y="4950205"/>
            <a:ext cx="636788" cy="565355"/>
          </a:xfrm>
          <a:prstGeom prst="arc">
            <a:avLst>
              <a:gd name="adj1" fmla="val 16013625"/>
              <a:gd name="adj2" fmla="val 2901675"/>
            </a:avLst>
          </a:prstGeom>
          <a:ln w="38100">
            <a:solidFill>
              <a:schemeClr val="accent5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ZoneTexte 110">
            <a:extLst>
              <a:ext uri="{FF2B5EF4-FFF2-40B4-BE49-F238E27FC236}">
                <a16:creationId xmlns:a16="http://schemas.microsoft.com/office/drawing/2014/main" id="{CA54ACE1-858F-EE0C-743B-FB3A7399E57D}"/>
              </a:ext>
            </a:extLst>
          </p:cNvPr>
          <p:cNvSpPr txBox="1"/>
          <p:nvPr/>
        </p:nvSpPr>
        <p:spPr>
          <a:xfrm>
            <a:off x="10761470" y="476553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/D</a:t>
            </a:r>
          </a:p>
        </p:txBody>
      </p:sp>
    </p:spTree>
    <p:extLst>
      <p:ext uri="{BB962C8B-B14F-4D97-AF65-F5344CB8AC3E}">
        <p14:creationId xmlns:p14="http://schemas.microsoft.com/office/powerpoint/2010/main" val="1384382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binaires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7FB5CE8-9920-95C5-5A3C-273E7018F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Données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2B7194A-F12F-65D5-9FD3-46CB47505B27}"/>
              </a:ext>
            </a:extLst>
          </p:cNvPr>
          <p:cNvSpPr txBox="1"/>
          <p:nvPr/>
        </p:nvSpPr>
        <p:spPr>
          <a:xfrm>
            <a:off x="8573728" y="5456429"/>
            <a:ext cx="2922595" cy="40011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1 échantillon </a:t>
            </a:r>
            <a:r>
              <a:rPr lang="fr-FR" sz="2000" b="1" dirty="0">
                <a:solidFill>
                  <a:schemeClr val="bg1"/>
                </a:solidFill>
              </a:rPr>
              <a:t>=</a:t>
            </a:r>
            <a:r>
              <a:rPr lang="fr-FR" sz="2000" dirty="0">
                <a:solidFill>
                  <a:schemeClr val="bg1"/>
                </a:solidFill>
              </a:rPr>
              <a:t> 1 octet 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126303-6041-43DB-489C-4E256DF47735}"/>
              </a:ext>
            </a:extLst>
          </p:cNvPr>
          <p:cNvSpPr txBox="1"/>
          <p:nvPr/>
        </p:nvSpPr>
        <p:spPr>
          <a:xfrm>
            <a:off x="1786127" y="5471818"/>
            <a:ext cx="1032387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9901DFD-C38E-EBCA-163E-02A52B03EE09}"/>
              </a:ext>
            </a:extLst>
          </p:cNvPr>
          <p:cNvSpPr txBox="1"/>
          <p:nvPr/>
        </p:nvSpPr>
        <p:spPr>
          <a:xfrm>
            <a:off x="2885668" y="5471818"/>
            <a:ext cx="1032387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D25C9BD-09BE-750F-6346-F08EED4925B4}"/>
              </a:ext>
            </a:extLst>
          </p:cNvPr>
          <p:cNvSpPr txBox="1"/>
          <p:nvPr/>
        </p:nvSpPr>
        <p:spPr>
          <a:xfrm>
            <a:off x="3985209" y="5471818"/>
            <a:ext cx="1032387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32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A2DEB5B-EDA7-7569-5BBC-8C7BA9A6581D}"/>
              </a:ext>
            </a:extLst>
          </p:cNvPr>
          <p:cNvSpPr txBox="1"/>
          <p:nvPr/>
        </p:nvSpPr>
        <p:spPr>
          <a:xfrm>
            <a:off x="5084750" y="5471818"/>
            <a:ext cx="1032387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BAE72F8-7EA3-1410-CECC-E615CB941CE6}"/>
              </a:ext>
            </a:extLst>
          </p:cNvPr>
          <p:cNvSpPr txBox="1"/>
          <p:nvPr/>
        </p:nvSpPr>
        <p:spPr>
          <a:xfrm>
            <a:off x="6879137" y="5471818"/>
            <a:ext cx="1032387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38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9BE35CA-7F4D-0321-55C0-D1C4657536C1}"/>
              </a:ext>
            </a:extLst>
          </p:cNvPr>
          <p:cNvSpPr txBox="1"/>
          <p:nvPr/>
        </p:nvSpPr>
        <p:spPr>
          <a:xfrm>
            <a:off x="6308389" y="5471818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CBFBB73-4F77-2000-A7BE-83BA5C79865F}"/>
              </a:ext>
            </a:extLst>
          </p:cNvPr>
          <p:cNvSpPr txBox="1"/>
          <p:nvPr/>
        </p:nvSpPr>
        <p:spPr>
          <a:xfrm>
            <a:off x="1789471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octet1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AA75769-F270-4F00-ED55-11B4D14F12DA}"/>
              </a:ext>
            </a:extLst>
          </p:cNvPr>
          <p:cNvSpPr txBox="1"/>
          <p:nvPr/>
        </p:nvSpPr>
        <p:spPr>
          <a:xfrm>
            <a:off x="2889012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octet2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9B2C211-FA5E-89CD-928E-75240E70CC7F}"/>
              </a:ext>
            </a:extLst>
          </p:cNvPr>
          <p:cNvSpPr txBox="1"/>
          <p:nvPr/>
        </p:nvSpPr>
        <p:spPr>
          <a:xfrm>
            <a:off x="3988553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octet3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DE599C-0382-000C-E282-21690E3FD1AA}"/>
              </a:ext>
            </a:extLst>
          </p:cNvPr>
          <p:cNvSpPr txBox="1"/>
          <p:nvPr/>
        </p:nvSpPr>
        <p:spPr>
          <a:xfrm>
            <a:off x="5088094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octet4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48C2CB4-5FF6-FFE1-5077-C85978559AFD}"/>
              </a:ext>
            </a:extLst>
          </p:cNvPr>
          <p:cNvSpPr txBox="1"/>
          <p:nvPr/>
        </p:nvSpPr>
        <p:spPr>
          <a:xfrm>
            <a:off x="6882481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octetN</a:t>
            </a:r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C9AC48C-DA28-CAD6-A87D-2BEAC2DDFBC9}"/>
              </a:ext>
            </a:extLst>
          </p:cNvPr>
          <p:cNvSpPr txBox="1"/>
          <p:nvPr/>
        </p:nvSpPr>
        <p:spPr>
          <a:xfrm>
            <a:off x="6311733" y="31066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7BB0BD4-2284-35A1-F5BA-82D8DBFDD4EC}"/>
              </a:ext>
            </a:extLst>
          </p:cNvPr>
          <p:cNvSpPr txBox="1"/>
          <p:nvPr/>
        </p:nvSpPr>
        <p:spPr>
          <a:xfrm>
            <a:off x="1786127" y="3608703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0x00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CD35EDC-1997-E87E-BF48-B8D2EC21683A}"/>
              </a:ext>
            </a:extLst>
          </p:cNvPr>
          <p:cNvSpPr txBox="1"/>
          <p:nvPr/>
        </p:nvSpPr>
        <p:spPr>
          <a:xfrm>
            <a:off x="2885668" y="3608703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0x10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8555F30-D3BE-933C-D307-95402572EF25}"/>
              </a:ext>
            </a:extLst>
          </p:cNvPr>
          <p:cNvSpPr txBox="1"/>
          <p:nvPr/>
        </p:nvSpPr>
        <p:spPr>
          <a:xfrm>
            <a:off x="3985209" y="3608703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0x20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5D711A9-2E29-5736-C17F-574C2AD0D0A5}"/>
              </a:ext>
            </a:extLst>
          </p:cNvPr>
          <p:cNvSpPr txBox="1"/>
          <p:nvPr/>
        </p:nvSpPr>
        <p:spPr>
          <a:xfrm>
            <a:off x="5084750" y="3608703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0x00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0685CFB-F218-357F-8D50-EB406A0A15FF}"/>
              </a:ext>
            </a:extLst>
          </p:cNvPr>
          <p:cNvSpPr txBox="1"/>
          <p:nvPr/>
        </p:nvSpPr>
        <p:spPr>
          <a:xfrm>
            <a:off x="6879137" y="3608703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0x26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3512F95-F6DC-6D22-A8AF-68666C6DBA79}"/>
              </a:ext>
            </a:extLst>
          </p:cNvPr>
          <p:cNvSpPr txBox="1"/>
          <p:nvPr/>
        </p:nvSpPr>
        <p:spPr>
          <a:xfrm>
            <a:off x="6308389" y="36087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66370A6-0136-49C5-3828-CC6676278B6C}"/>
              </a:ext>
            </a:extLst>
          </p:cNvPr>
          <p:cNvSpPr txBox="1"/>
          <p:nvPr/>
        </p:nvSpPr>
        <p:spPr>
          <a:xfrm>
            <a:off x="9812849" y="5924624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 échantillons</a:t>
            </a:r>
          </a:p>
        </p:txBody>
      </p:sp>
    </p:spTree>
    <p:extLst>
      <p:ext uri="{BB962C8B-B14F-4D97-AF65-F5344CB8AC3E}">
        <p14:creationId xmlns:p14="http://schemas.microsoft.com/office/powerpoint/2010/main" val="4218458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binaires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7FB5CE8-9920-95C5-5A3C-273E7018F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F3FE91F-F9E0-1051-12CA-E7450C25D867}"/>
              </a:ext>
            </a:extLst>
          </p:cNvPr>
          <p:cNvSpPr txBox="1"/>
          <p:nvPr/>
        </p:nvSpPr>
        <p:spPr>
          <a:xfrm>
            <a:off x="1789471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D1ABE1D-6951-1512-0693-C156CC12BDFE}"/>
              </a:ext>
            </a:extLst>
          </p:cNvPr>
          <p:cNvSpPr txBox="1"/>
          <p:nvPr/>
        </p:nvSpPr>
        <p:spPr>
          <a:xfrm>
            <a:off x="2889012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67420C1-6BA8-906C-0454-8D756CCBE37C}"/>
              </a:ext>
            </a:extLst>
          </p:cNvPr>
          <p:cNvSpPr txBox="1"/>
          <p:nvPr/>
        </p:nvSpPr>
        <p:spPr>
          <a:xfrm>
            <a:off x="3988553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803635E-78EB-22BE-BB9C-D65386EA7CFE}"/>
              </a:ext>
            </a:extLst>
          </p:cNvPr>
          <p:cNvSpPr txBox="1"/>
          <p:nvPr/>
        </p:nvSpPr>
        <p:spPr>
          <a:xfrm>
            <a:off x="5088094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octet4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9B95060-E639-851F-8989-5410222EF8FA}"/>
              </a:ext>
            </a:extLst>
          </p:cNvPr>
          <p:cNvSpPr txBox="1"/>
          <p:nvPr/>
        </p:nvSpPr>
        <p:spPr>
          <a:xfrm>
            <a:off x="6882481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octetN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33E02AA-9160-4E28-4426-6F1A54CB6D98}"/>
              </a:ext>
            </a:extLst>
          </p:cNvPr>
          <p:cNvSpPr txBox="1"/>
          <p:nvPr/>
        </p:nvSpPr>
        <p:spPr>
          <a:xfrm>
            <a:off x="6311733" y="31066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A672B32-6BC5-8F94-0DE2-EA150A29DA38}"/>
              </a:ext>
            </a:extLst>
          </p:cNvPr>
          <p:cNvSpPr txBox="1"/>
          <p:nvPr/>
        </p:nvSpPr>
        <p:spPr>
          <a:xfrm>
            <a:off x="1786127" y="3608703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0x00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62FA414-48CB-EA19-7832-0F586A7F1786}"/>
              </a:ext>
            </a:extLst>
          </p:cNvPr>
          <p:cNvSpPr txBox="1"/>
          <p:nvPr/>
        </p:nvSpPr>
        <p:spPr>
          <a:xfrm>
            <a:off x="2885668" y="3608703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0x10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E4264D8-AEC4-E4BE-564A-7791E13778D7}"/>
              </a:ext>
            </a:extLst>
          </p:cNvPr>
          <p:cNvSpPr txBox="1"/>
          <p:nvPr/>
        </p:nvSpPr>
        <p:spPr>
          <a:xfrm>
            <a:off x="3985209" y="3608703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0x20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CF1F144-1002-FAA0-B6C2-5545E2330E02}"/>
              </a:ext>
            </a:extLst>
          </p:cNvPr>
          <p:cNvSpPr txBox="1"/>
          <p:nvPr/>
        </p:nvSpPr>
        <p:spPr>
          <a:xfrm>
            <a:off x="5084750" y="3608703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0x00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A09954A-E566-F0A1-46B3-6B5865347A46}"/>
              </a:ext>
            </a:extLst>
          </p:cNvPr>
          <p:cNvSpPr txBox="1"/>
          <p:nvPr/>
        </p:nvSpPr>
        <p:spPr>
          <a:xfrm>
            <a:off x="6879137" y="3608703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0x26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AB0B7F-7F20-4FEE-EF83-8A36E8B92962}"/>
              </a:ext>
            </a:extLst>
          </p:cNvPr>
          <p:cNvSpPr txBox="1"/>
          <p:nvPr/>
        </p:nvSpPr>
        <p:spPr>
          <a:xfrm>
            <a:off x="6308389" y="36087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2B7194A-F12F-65D5-9FD3-46CB47505B27}"/>
              </a:ext>
            </a:extLst>
          </p:cNvPr>
          <p:cNvSpPr txBox="1"/>
          <p:nvPr/>
        </p:nvSpPr>
        <p:spPr>
          <a:xfrm>
            <a:off x="8573728" y="5466261"/>
            <a:ext cx="2922595" cy="40011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1 échantillon </a:t>
            </a:r>
            <a:r>
              <a:rPr lang="fr-FR" sz="2000" b="1" dirty="0">
                <a:solidFill>
                  <a:schemeClr val="bg1"/>
                </a:solidFill>
              </a:rPr>
              <a:t>=</a:t>
            </a:r>
            <a:r>
              <a:rPr lang="fr-FR" sz="2000" dirty="0">
                <a:solidFill>
                  <a:schemeClr val="bg1"/>
                </a:solidFill>
              </a:rPr>
              <a:t> 1 octet 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126303-6041-43DB-489C-4E256DF47735}"/>
              </a:ext>
            </a:extLst>
          </p:cNvPr>
          <p:cNvSpPr txBox="1"/>
          <p:nvPr/>
        </p:nvSpPr>
        <p:spPr>
          <a:xfrm>
            <a:off x="1786127" y="5481650"/>
            <a:ext cx="1032387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9901DFD-C38E-EBCA-163E-02A52B03EE09}"/>
              </a:ext>
            </a:extLst>
          </p:cNvPr>
          <p:cNvSpPr txBox="1"/>
          <p:nvPr/>
        </p:nvSpPr>
        <p:spPr>
          <a:xfrm>
            <a:off x="2885668" y="5481650"/>
            <a:ext cx="1032387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D25C9BD-09BE-750F-6346-F08EED4925B4}"/>
              </a:ext>
            </a:extLst>
          </p:cNvPr>
          <p:cNvSpPr txBox="1"/>
          <p:nvPr/>
        </p:nvSpPr>
        <p:spPr>
          <a:xfrm>
            <a:off x="3985209" y="5481650"/>
            <a:ext cx="1032387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32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A2DEB5B-EDA7-7569-5BBC-8C7BA9A6581D}"/>
              </a:ext>
            </a:extLst>
          </p:cNvPr>
          <p:cNvSpPr txBox="1"/>
          <p:nvPr/>
        </p:nvSpPr>
        <p:spPr>
          <a:xfrm>
            <a:off x="5084750" y="5481650"/>
            <a:ext cx="1032387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BAE72F8-7EA3-1410-CECC-E615CB941CE6}"/>
              </a:ext>
            </a:extLst>
          </p:cNvPr>
          <p:cNvSpPr txBox="1"/>
          <p:nvPr/>
        </p:nvSpPr>
        <p:spPr>
          <a:xfrm>
            <a:off x="6879137" y="5481650"/>
            <a:ext cx="1032387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38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9BE35CA-7F4D-0321-55C0-D1C4657536C1}"/>
              </a:ext>
            </a:extLst>
          </p:cNvPr>
          <p:cNvSpPr txBox="1"/>
          <p:nvPr/>
        </p:nvSpPr>
        <p:spPr>
          <a:xfrm>
            <a:off x="6308389" y="5481650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C4AB0D2-84B3-B9B9-8D95-F34FD542A70F}"/>
              </a:ext>
            </a:extLst>
          </p:cNvPr>
          <p:cNvSpPr txBox="1"/>
          <p:nvPr/>
        </p:nvSpPr>
        <p:spPr>
          <a:xfrm>
            <a:off x="8573728" y="4143890"/>
            <a:ext cx="2908168" cy="400110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1 échantillon </a:t>
            </a:r>
            <a:r>
              <a:rPr lang="fr-FR" sz="2000" b="1" dirty="0">
                <a:solidFill>
                  <a:schemeClr val="bg1"/>
                </a:solidFill>
              </a:rPr>
              <a:t>=</a:t>
            </a:r>
            <a:r>
              <a:rPr lang="fr-FR" sz="2000" dirty="0">
                <a:solidFill>
                  <a:schemeClr val="bg1"/>
                </a:solidFill>
              </a:rPr>
              <a:t> 2 octets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F553999-CEAB-0876-4DE6-AFB10B014D4E}"/>
              </a:ext>
            </a:extLst>
          </p:cNvPr>
          <p:cNvSpPr txBox="1"/>
          <p:nvPr/>
        </p:nvSpPr>
        <p:spPr>
          <a:xfrm>
            <a:off x="1786127" y="4254155"/>
            <a:ext cx="2131928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0x2^8 + 16x2^0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b="1" dirty="0">
                <a:solidFill>
                  <a:schemeClr val="bg1"/>
                </a:solidFill>
              </a:rPr>
              <a:t>=</a:t>
            </a:r>
            <a:r>
              <a:rPr lang="fr-FR" dirty="0">
                <a:solidFill>
                  <a:schemeClr val="bg1"/>
                </a:solidFill>
              </a:rPr>
              <a:t> 16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434572D-36D9-65B9-8E60-397543F99EDC}"/>
              </a:ext>
            </a:extLst>
          </p:cNvPr>
          <p:cNvSpPr txBox="1"/>
          <p:nvPr/>
        </p:nvSpPr>
        <p:spPr>
          <a:xfrm>
            <a:off x="3985209" y="4254154"/>
            <a:ext cx="2131928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32x2^8 + 0x2^0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b="1" dirty="0">
                <a:solidFill>
                  <a:schemeClr val="bg1"/>
                </a:solidFill>
              </a:rPr>
              <a:t>=</a:t>
            </a:r>
            <a:r>
              <a:rPr lang="fr-FR" dirty="0">
                <a:solidFill>
                  <a:schemeClr val="bg1"/>
                </a:solidFill>
              </a:rPr>
              <a:t> 8192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16136BEC-3C3C-A8FA-2339-C0B17AA53EDF}"/>
              </a:ext>
            </a:extLst>
          </p:cNvPr>
          <p:cNvSpPr txBox="1"/>
          <p:nvPr/>
        </p:nvSpPr>
        <p:spPr>
          <a:xfrm>
            <a:off x="9812849" y="5934456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 échantillons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79D3EF1-BB7F-41B3-257E-E1886B088B2F}"/>
              </a:ext>
            </a:extLst>
          </p:cNvPr>
          <p:cNvSpPr txBox="1"/>
          <p:nvPr/>
        </p:nvSpPr>
        <p:spPr>
          <a:xfrm>
            <a:off x="9593238" y="4543492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N/2 échantillons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D80E72B-46C3-F1DE-28B2-8438042AD9C4}"/>
              </a:ext>
            </a:extLst>
          </p:cNvPr>
          <p:cNvSpPr txBox="1"/>
          <p:nvPr/>
        </p:nvSpPr>
        <p:spPr>
          <a:xfrm>
            <a:off x="10544780" y="5158484"/>
            <a:ext cx="103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int8 - byte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126063E-AA81-8C39-B7DF-1268A2B4CC32}"/>
              </a:ext>
            </a:extLst>
          </p:cNvPr>
          <p:cNvSpPr txBox="1"/>
          <p:nvPr/>
        </p:nvSpPr>
        <p:spPr>
          <a:xfrm>
            <a:off x="10881489" y="3792420"/>
            <a:ext cx="614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int16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C97809C4-8E00-222A-2B8F-0BA82458BD0A}"/>
              </a:ext>
            </a:extLst>
          </p:cNvPr>
          <p:cNvSpPr txBox="1"/>
          <p:nvPr/>
        </p:nvSpPr>
        <p:spPr>
          <a:xfrm>
            <a:off x="1786127" y="5013943"/>
            <a:ext cx="2131928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échantillon 1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DEA683F-430B-751D-ADFF-F188692FA431}"/>
              </a:ext>
            </a:extLst>
          </p:cNvPr>
          <p:cNvSpPr txBox="1"/>
          <p:nvPr/>
        </p:nvSpPr>
        <p:spPr>
          <a:xfrm>
            <a:off x="3985209" y="5009141"/>
            <a:ext cx="2131928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échantillon 2</a:t>
            </a:r>
          </a:p>
        </p:txBody>
      </p:sp>
    </p:spTree>
    <p:extLst>
      <p:ext uri="{BB962C8B-B14F-4D97-AF65-F5344CB8AC3E}">
        <p14:creationId xmlns:p14="http://schemas.microsoft.com/office/powerpoint/2010/main" val="3268883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 à décoder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7FB5CE8-9920-95C5-5A3C-273E7018F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Fichier </a:t>
            </a:r>
            <a:r>
              <a:rPr lang="fr-FR" b="1" dirty="0"/>
              <a:t>B3_data_02.txt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CA4D67A-BECD-707B-CCAD-D0CF733ED92E}"/>
              </a:ext>
            </a:extLst>
          </p:cNvPr>
          <p:cNvSpPr txBox="1"/>
          <p:nvPr/>
        </p:nvSpPr>
        <p:spPr>
          <a:xfrm>
            <a:off x="822960" y="312753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f_raw</a:t>
            </a:r>
            <a:r>
              <a:rPr lang="en-US" b="1" dirty="0"/>
              <a:t> = open</a:t>
            </a:r>
            <a:r>
              <a:rPr lang="en-US" dirty="0"/>
              <a:t>("B3_data_02.txt"</a:t>
            </a:r>
            <a:r>
              <a:rPr lang="en-US" b="1" dirty="0"/>
              <a:t>, </a:t>
            </a:r>
            <a:r>
              <a:rPr lang="en-US" dirty="0"/>
              <a:t>"</a:t>
            </a:r>
            <a:r>
              <a:rPr lang="en-US" dirty="0" err="1"/>
              <a:t>rb</a:t>
            </a:r>
            <a:r>
              <a:rPr lang="en-US" dirty="0"/>
              <a:t>"</a:t>
            </a:r>
            <a:r>
              <a:rPr lang="en-US" b="1" dirty="0"/>
              <a:t>)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DA03D843-6BB4-0A95-DA27-546272D9C3D2}"/>
              </a:ext>
            </a:extLst>
          </p:cNvPr>
          <p:cNvSpPr txBox="1"/>
          <p:nvPr/>
        </p:nvSpPr>
        <p:spPr>
          <a:xfrm>
            <a:off x="7301516" y="722929"/>
            <a:ext cx="3982180" cy="830997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Fichier binaire Base64</a:t>
            </a:r>
          </a:p>
          <a:p>
            <a:r>
              <a:rPr lang="fr-FR" sz="2400" dirty="0">
                <a:solidFill>
                  <a:schemeClr val="bg1"/>
                </a:solidFill>
              </a:rPr>
              <a:t>Signal utile : 24kHz / 16bits</a:t>
            </a:r>
          </a:p>
        </p:txBody>
      </p:sp>
    </p:spTree>
    <p:extLst>
      <p:ext uri="{BB962C8B-B14F-4D97-AF65-F5344CB8AC3E}">
        <p14:creationId xmlns:p14="http://schemas.microsoft.com/office/powerpoint/2010/main" val="960654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 à décoder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7FB5CE8-9920-95C5-5A3C-273E7018F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Fichier </a:t>
            </a:r>
            <a:r>
              <a:rPr lang="fr-FR" b="1" dirty="0"/>
              <a:t>B3_data_02.txt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F3FE91F-F9E0-1051-12CA-E7450C25D867}"/>
              </a:ext>
            </a:extLst>
          </p:cNvPr>
          <p:cNvSpPr txBox="1"/>
          <p:nvPr/>
        </p:nvSpPr>
        <p:spPr>
          <a:xfrm>
            <a:off x="7708505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D1ABE1D-6951-1512-0693-C156CC12BDFE}"/>
              </a:ext>
            </a:extLst>
          </p:cNvPr>
          <p:cNvSpPr txBox="1"/>
          <p:nvPr/>
        </p:nvSpPr>
        <p:spPr>
          <a:xfrm>
            <a:off x="8808046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9B95060-E639-851F-8989-5410222EF8FA}"/>
              </a:ext>
            </a:extLst>
          </p:cNvPr>
          <p:cNvSpPr txBox="1"/>
          <p:nvPr/>
        </p:nvSpPr>
        <p:spPr>
          <a:xfrm>
            <a:off x="10500762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octetN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33E02AA-9160-4E28-4426-6F1A54CB6D98}"/>
              </a:ext>
            </a:extLst>
          </p:cNvPr>
          <p:cNvSpPr txBox="1"/>
          <p:nvPr/>
        </p:nvSpPr>
        <p:spPr>
          <a:xfrm>
            <a:off x="9930014" y="31066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CA4D67A-BECD-707B-CCAD-D0CF733ED92E}"/>
              </a:ext>
            </a:extLst>
          </p:cNvPr>
          <p:cNvSpPr txBox="1"/>
          <p:nvPr/>
        </p:nvSpPr>
        <p:spPr>
          <a:xfrm>
            <a:off x="822960" y="3127532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f_raw</a:t>
            </a:r>
            <a:r>
              <a:rPr lang="en-US" b="1" dirty="0"/>
              <a:t> = open</a:t>
            </a:r>
            <a:r>
              <a:rPr lang="en-US" dirty="0"/>
              <a:t>("B3_data_02.txt"</a:t>
            </a:r>
            <a:r>
              <a:rPr lang="en-US" b="1" dirty="0"/>
              <a:t>, </a:t>
            </a:r>
            <a:r>
              <a:rPr lang="en-US" dirty="0"/>
              <a:t>"</a:t>
            </a:r>
            <a:r>
              <a:rPr lang="en-US" dirty="0" err="1"/>
              <a:t>rb</a:t>
            </a:r>
            <a:r>
              <a:rPr lang="en-US" dirty="0"/>
              <a:t>"</a:t>
            </a:r>
            <a:r>
              <a:rPr lang="en-US" b="1" dirty="0"/>
              <a:t>)</a:t>
            </a:r>
          </a:p>
          <a:p>
            <a:r>
              <a:rPr lang="en-US" dirty="0"/>
              <a:t>data</a:t>
            </a:r>
            <a:r>
              <a:rPr lang="en-US" b="1" dirty="0"/>
              <a:t> = </a:t>
            </a:r>
            <a:r>
              <a:rPr lang="en-US" dirty="0" err="1"/>
              <a:t>f_raw</a:t>
            </a:r>
            <a:r>
              <a:rPr lang="en-US" b="1" dirty="0" err="1"/>
              <a:t>.read</a:t>
            </a:r>
            <a:r>
              <a:rPr lang="en-US" dirty="0"/>
              <a:t>()</a:t>
            </a:r>
            <a:endParaRPr lang="fr-FR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D1960C3-2C6B-8267-ED2C-A2E81AE901D1}"/>
              </a:ext>
            </a:extLst>
          </p:cNvPr>
          <p:cNvSpPr txBox="1"/>
          <p:nvPr/>
        </p:nvSpPr>
        <p:spPr>
          <a:xfrm>
            <a:off x="6789089" y="3087593"/>
            <a:ext cx="840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</a:t>
            </a:r>
            <a:endParaRPr lang="fr-FR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DA03D843-6BB4-0A95-DA27-546272D9C3D2}"/>
              </a:ext>
            </a:extLst>
          </p:cNvPr>
          <p:cNvSpPr txBox="1"/>
          <p:nvPr/>
        </p:nvSpPr>
        <p:spPr>
          <a:xfrm>
            <a:off x="7301516" y="722929"/>
            <a:ext cx="3982180" cy="830997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Fichier binaire Base64</a:t>
            </a:r>
          </a:p>
          <a:p>
            <a:r>
              <a:rPr lang="fr-FR" sz="2400" dirty="0">
                <a:solidFill>
                  <a:schemeClr val="bg1"/>
                </a:solidFill>
              </a:rPr>
              <a:t>Signal utile : 24kHz / 16bits</a:t>
            </a:r>
          </a:p>
        </p:txBody>
      </p:sp>
    </p:spTree>
    <p:extLst>
      <p:ext uri="{BB962C8B-B14F-4D97-AF65-F5344CB8AC3E}">
        <p14:creationId xmlns:p14="http://schemas.microsoft.com/office/powerpoint/2010/main" val="2383664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 à décoder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7FB5CE8-9920-95C5-5A3C-273E7018F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Fichier </a:t>
            </a:r>
            <a:r>
              <a:rPr lang="fr-FR" b="1" dirty="0"/>
              <a:t>B3_data_02.txt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F3FE91F-F9E0-1051-12CA-E7450C25D867}"/>
              </a:ext>
            </a:extLst>
          </p:cNvPr>
          <p:cNvSpPr txBox="1"/>
          <p:nvPr/>
        </p:nvSpPr>
        <p:spPr>
          <a:xfrm>
            <a:off x="7708505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D1ABE1D-6951-1512-0693-C156CC12BDFE}"/>
              </a:ext>
            </a:extLst>
          </p:cNvPr>
          <p:cNvSpPr txBox="1"/>
          <p:nvPr/>
        </p:nvSpPr>
        <p:spPr>
          <a:xfrm>
            <a:off x="8808046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9B95060-E639-851F-8989-5410222EF8FA}"/>
              </a:ext>
            </a:extLst>
          </p:cNvPr>
          <p:cNvSpPr txBox="1"/>
          <p:nvPr/>
        </p:nvSpPr>
        <p:spPr>
          <a:xfrm>
            <a:off x="10500762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octetN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33E02AA-9160-4E28-4426-6F1A54CB6D98}"/>
              </a:ext>
            </a:extLst>
          </p:cNvPr>
          <p:cNvSpPr txBox="1"/>
          <p:nvPr/>
        </p:nvSpPr>
        <p:spPr>
          <a:xfrm>
            <a:off x="9930014" y="31066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0E5231E-1DC5-A707-7D32-9DF0AAF6D01F}"/>
              </a:ext>
            </a:extLst>
          </p:cNvPr>
          <p:cNvSpPr txBox="1"/>
          <p:nvPr/>
        </p:nvSpPr>
        <p:spPr>
          <a:xfrm>
            <a:off x="7705161" y="5899589"/>
            <a:ext cx="1032387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9166970-0613-B48B-6314-910E3E6CF74E}"/>
              </a:ext>
            </a:extLst>
          </p:cNvPr>
          <p:cNvSpPr txBox="1"/>
          <p:nvPr/>
        </p:nvSpPr>
        <p:spPr>
          <a:xfrm>
            <a:off x="8804702" y="5899589"/>
            <a:ext cx="1032387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49089DFD-EB7B-4677-D8DC-39CD9512816D}"/>
              </a:ext>
            </a:extLst>
          </p:cNvPr>
          <p:cNvSpPr txBox="1"/>
          <p:nvPr/>
        </p:nvSpPr>
        <p:spPr>
          <a:xfrm>
            <a:off x="10497418" y="5899589"/>
            <a:ext cx="1032387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38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813FEC90-8DE1-0A71-FF2B-289DDB41583B}"/>
              </a:ext>
            </a:extLst>
          </p:cNvPr>
          <p:cNvSpPr txBox="1"/>
          <p:nvPr/>
        </p:nvSpPr>
        <p:spPr>
          <a:xfrm>
            <a:off x="9926670" y="5899589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F553999-CEAB-0876-4DE6-AFB10B014D4E}"/>
              </a:ext>
            </a:extLst>
          </p:cNvPr>
          <p:cNvSpPr txBox="1"/>
          <p:nvPr/>
        </p:nvSpPr>
        <p:spPr>
          <a:xfrm>
            <a:off x="7705161" y="5158724"/>
            <a:ext cx="2131928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0x2^8 + 16x2^0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b="1" dirty="0">
                <a:solidFill>
                  <a:schemeClr val="bg1"/>
                </a:solidFill>
              </a:rPr>
              <a:t>=</a:t>
            </a:r>
            <a:r>
              <a:rPr lang="fr-FR" dirty="0">
                <a:solidFill>
                  <a:schemeClr val="bg1"/>
                </a:solidFill>
              </a:rPr>
              <a:t> 16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CA4D67A-BECD-707B-CCAD-D0CF733ED92E}"/>
              </a:ext>
            </a:extLst>
          </p:cNvPr>
          <p:cNvSpPr txBox="1"/>
          <p:nvPr/>
        </p:nvSpPr>
        <p:spPr>
          <a:xfrm>
            <a:off x="822960" y="3127532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f_raw</a:t>
            </a:r>
            <a:r>
              <a:rPr lang="en-US" b="1" dirty="0"/>
              <a:t> = open</a:t>
            </a:r>
            <a:r>
              <a:rPr lang="en-US" dirty="0"/>
              <a:t>("B3_data_02.txt"</a:t>
            </a:r>
            <a:r>
              <a:rPr lang="en-US" b="1" dirty="0"/>
              <a:t>, </a:t>
            </a:r>
            <a:r>
              <a:rPr lang="en-US" dirty="0"/>
              <a:t>"</a:t>
            </a:r>
            <a:r>
              <a:rPr lang="en-US" dirty="0" err="1"/>
              <a:t>rb</a:t>
            </a:r>
            <a:r>
              <a:rPr lang="en-US" dirty="0"/>
              <a:t>"</a:t>
            </a:r>
            <a:r>
              <a:rPr lang="en-US" b="1" dirty="0"/>
              <a:t>)</a:t>
            </a:r>
          </a:p>
          <a:p>
            <a:r>
              <a:rPr lang="en-US" dirty="0"/>
              <a:t>data</a:t>
            </a:r>
            <a:r>
              <a:rPr lang="en-US" b="1" dirty="0"/>
              <a:t> = </a:t>
            </a:r>
            <a:r>
              <a:rPr lang="en-US" dirty="0" err="1"/>
              <a:t>f_raw</a:t>
            </a:r>
            <a:r>
              <a:rPr lang="en-US" b="1" dirty="0" err="1"/>
              <a:t>.read</a:t>
            </a:r>
            <a:r>
              <a:rPr lang="en-US" dirty="0"/>
              <a:t>()</a:t>
            </a:r>
            <a:endParaRPr lang="fr-FR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D1960C3-2C6B-8267-ED2C-A2E81AE901D1}"/>
              </a:ext>
            </a:extLst>
          </p:cNvPr>
          <p:cNvSpPr txBox="1"/>
          <p:nvPr/>
        </p:nvSpPr>
        <p:spPr>
          <a:xfrm>
            <a:off x="6789089" y="3087593"/>
            <a:ext cx="840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</a:t>
            </a:r>
            <a:endParaRPr lang="fr-FR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B10E68C9-B895-DC11-32DB-D0A355517EF2}"/>
              </a:ext>
            </a:extLst>
          </p:cNvPr>
          <p:cNvSpPr txBox="1"/>
          <p:nvPr/>
        </p:nvSpPr>
        <p:spPr>
          <a:xfrm>
            <a:off x="814140" y="493471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data_16b = </a:t>
            </a:r>
            <a:r>
              <a:rPr lang="en-US" dirty="0" err="1"/>
              <a:t>np.</a:t>
            </a:r>
            <a:r>
              <a:rPr lang="en-US" b="1" dirty="0" err="1"/>
              <a:t>frombuffer</a:t>
            </a:r>
            <a:r>
              <a:rPr lang="en-US" dirty="0"/>
              <a:t>(</a:t>
            </a:r>
            <a:r>
              <a:rPr lang="en-US" dirty="0" err="1"/>
              <a:t>data_d</a:t>
            </a:r>
            <a:r>
              <a:rPr lang="en-US" dirty="0"/>
              <a:t>, </a:t>
            </a:r>
            <a:r>
              <a:rPr lang="en-US" b="1" dirty="0" err="1"/>
              <a:t>dtype</a:t>
            </a:r>
            <a:r>
              <a:rPr lang="en-US" b="1" dirty="0"/>
              <a:t>=</a:t>
            </a:r>
            <a:r>
              <a:rPr lang="en-US" dirty="0"/>
              <a:t>np.int16)</a:t>
            </a:r>
            <a:endParaRPr lang="fr-FR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8D6B3983-60AB-E854-CD9E-37D4B9C2D86E}"/>
              </a:ext>
            </a:extLst>
          </p:cNvPr>
          <p:cNvSpPr txBox="1"/>
          <p:nvPr/>
        </p:nvSpPr>
        <p:spPr>
          <a:xfrm>
            <a:off x="6354756" y="5297223"/>
            <a:ext cx="1271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data_16b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F9A1EA3-9DDD-DD08-A552-95022C7896D1}"/>
              </a:ext>
            </a:extLst>
          </p:cNvPr>
          <p:cNvSpPr txBox="1"/>
          <p:nvPr/>
        </p:nvSpPr>
        <p:spPr>
          <a:xfrm>
            <a:off x="7301516" y="722929"/>
            <a:ext cx="3982180" cy="830997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Fichier binaire Base64</a:t>
            </a:r>
          </a:p>
          <a:p>
            <a:r>
              <a:rPr lang="fr-FR" sz="2400" dirty="0">
                <a:solidFill>
                  <a:schemeClr val="bg1"/>
                </a:solidFill>
              </a:rPr>
              <a:t>Signal utile : 24kHz / 16bits</a:t>
            </a:r>
          </a:p>
        </p:txBody>
      </p:sp>
    </p:spTree>
    <p:extLst>
      <p:ext uri="{BB962C8B-B14F-4D97-AF65-F5344CB8AC3E}">
        <p14:creationId xmlns:p14="http://schemas.microsoft.com/office/powerpoint/2010/main" val="1522491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 à décoder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7FB5CE8-9920-95C5-5A3C-273E7018F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Fichier </a:t>
            </a:r>
            <a:r>
              <a:rPr lang="fr-FR" b="1" dirty="0"/>
              <a:t>B3_data_02.txt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F3FE91F-F9E0-1051-12CA-E7450C25D867}"/>
              </a:ext>
            </a:extLst>
          </p:cNvPr>
          <p:cNvSpPr txBox="1"/>
          <p:nvPr/>
        </p:nvSpPr>
        <p:spPr>
          <a:xfrm>
            <a:off x="7708505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D1ABE1D-6951-1512-0693-C156CC12BDFE}"/>
              </a:ext>
            </a:extLst>
          </p:cNvPr>
          <p:cNvSpPr txBox="1"/>
          <p:nvPr/>
        </p:nvSpPr>
        <p:spPr>
          <a:xfrm>
            <a:off x="8808046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9B95060-E639-851F-8989-5410222EF8FA}"/>
              </a:ext>
            </a:extLst>
          </p:cNvPr>
          <p:cNvSpPr txBox="1"/>
          <p:nvPr/>
        </p:nvSpPr>
        <p:spPr>
          <a:xfrm>
            <a:off x="10500762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octetN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33E02AA-9160-4E28-4426-6F1A54CB6D98}"/>
              </a:ext>
            </a:extLst>
          </p:cNvPr>
          <p:cNvSpPr txBox="1"/>
          <p:nvPr/>
        </p:nvSpPr>
        <p:spPr>
          <a:xfrm>
            <a:off x="9930014" y="31066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F553999-CEAB-0876-4DE6-AFB10B014D4E}"/>
              </a:ext>
            </a:extLst>
          </p:cNvPr>
          <p:cNvSpPr txBox="1"/>
          <p:nvPr/>
        </p:nvSpPr>
        <p:spPr>
          <a:xfrm>
            <a:off x="7701817" y="5511567"/>
            <a:ext cx="2131928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0x2^8 + 16x2^0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b="1" dirty="0">
                <a:solidFill>
                  <a:schemeClr val="bg1"/>
                </a:solidFill>
              </a:rPr>
              <a:t>=</a:t>
            </a:r>
            <a:r>
              <a:rPr lang="fr-FR" dirty="0">
                <a:solidFill>
                  <a:schemeClr val="bg1"/>
                </a:solidFill>
              </a:rPr>
              <a:t> 16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CA4D67A-BECD-707B-CCAD-D0CF733ED92E}"/>
              </a:ext>
            </a:extLst>
          </p:cNvPr>
          <p:cNvSpPr txBox="1"/>
          <p:nvPr/>
        </p:nvSpPr>
        <p:spPr>
          <a:xfrm>
            <a:off x="822960" y="3127532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f_raw</a:t>
            </a:r>
            <a:r>
              <a:rPr lang="en-US" b="1" dirty="0"/>
              <a:t> = open</a:t>
            </a:r>
            <a:r>
              <a:rPr lang="en-US" dirty="0"/>
              <a:t>("B3_data_02.txt"</a:t>
            </a:r>
            <a:r>
              <a:rPr lang="en-US" b="1" dirty="0"/>
              <a:t>, </a:t>
            </a:r>
            <a:r>
              <a:rPr lang="en-US" dirty="0"/>
              <a:t>"</a:t>
            </a:r>
            <a:r>
              <a:rPr lang="en-US" dirty="0" err="1"/>
              <a:t>rb</a:t>
            </a:r>
            <a:r>
              <a:rPr lang="en-US" dirty="0"/>
              <a:t>"</a:t>
            </a:r>
            <a:r>
              <a:rPr lang="en-US" b="1" dirty="0"/>
              <a:t>)</a:t>
            </a:r>
          </a:p>
          <a:p>
            <a:r>
              <a:rPr lang="en-US" dirty="0"/>
              <a:t>data</a:t>
            </a:r>
            <a:r>
              <a:rPr lang="en-US" b="1" dirty="0"/>
              <a:t> = </a:t>
            </a:r>
            <a:r>
              <a:rPr lang="en-US" dirty="0" err="1"/>
              <a:t>f_raw</a:t>
            </a:r>
            <a:r>
              <a:rPr lang="en-US" b="1" dirty="0" err="1"/>
              <a:t>.read</a:t>
            </a:r>
            <a:r>
              <a:rPr lang="en-US" dirty="0"/>
              <a:t>()</a:t>
            </a:r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AB373A9-F1AA-01FD-53DF-B3DDD5BF3BF7}"/>
              </a:ext>
            </a:extLst>
          </p:cNvPr>
          <p:cNvSpPr txBox="1"/>
          <p:nvPr/>
        </p:nvSpPr>
        <p:spPr>
          <a:xfrm>
            <a:off x="822960" y="4054585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data_d</a:t>
            </a:r>
            <a:r>
              <a:rPr lang="en-US" b="1" dirty="0"/>
              <a:t> = </a:t>
            </a:r>
            <a:r>
              <a:rPr lang="en-US" dirty="0"/>
              <a:t>base64</a:t>
            </a:r>
            <a:r>
              <a:rPr lang="en-US" b="1" dirty="0"/>
              <a:t>.b64decode(</a:t>
            </a:r>
            <a:r>
              <a:rPr lang="en-US" dirty="0"/>
              <a:t>data</a:t>
            </a:r>
            <a:r>
              <a:rPr lang="en-US" b="1" dirty="0"/>
              <a:t>)</a:t>
            </a:r>
            <a:endParaRPr lang="fr-FR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D1960C3-2C6B-8267-ED2C-A2E81AE901D1}"/>
              </a:ext>
            </a:extLst>
          </p:cNvPr>
          <p:cNvSpPr txBox="1"/>
          <p:nvPr/>
        </p:nvSpPr>
        <p:spPr>
          <a:xfrm>
            <a:off x="6789089" y="3087593"/>
            <a:ext cx="840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</a:t>
            </a:r>
            <a:endParaRPr lang="fr-FR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08F03DB-9CBB-C43D-AF8D-6E8DD63278B3}"/>
              </a:ext>
            </a:extLst>
          </p:cNvPr>
          <p:cNvSpPr txBox="1"/>
          <p:nvPr/>
        </p:nvSpPr>
        <p:spPr>
          <a:xfrm>
            <a:off x="7705161" y="3773970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octet1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4A2DDC2-27E3-B073-1B83-3844BC9A090A}"/>
              </a:ext>
            </a:extLst>
          </p:cNvPr>
          <p:cNvSpPr txBox="1"/>
          <p:nvPr/>
        </p:nvSpPr>
        <p:spPr>
          <a:xfrm>
            <a:off x="8804702" y="3773970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octet2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3CF06FB1-7B9D-2864-89B7-6C183DF91F77}"/>
              </a:ext>
            </a:extLst>
          </p:cNvPr>
          <p:cNvSpPr txBox="1"/>
          <p:nvPr/>
        </p:nvSpPr>
        <p:spPr>
          <a:xfrm>
            <a:off x="10497418" y="3773970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octetN2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D31006C-4450-A776-E75A-0B96B7E0A619}"/>
              </a:ext>
            </a:extLst>
          </p:cNvPr>
          <p:cNvSpPr txBox="1"/>
          <p:nvPr/>
        </p:nvSpPr>
        <p:spPr>
          <a:xfrm>
            <a:off x="9926670" y="37739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6CD01DEA-A4B6-4628-4662-60B68E42CE01}"/>
              </a:ext>
            </a:extLst>
          </p:cNvPr>
          <p:cNvSpPr txBox="1"/>
          <p:nvPr/>
        </p:nvSpPr>
        <p:spPr>
          <a:xfrm>
            <a:off x="7701817" y="4275991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0x00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A3E1D90E-DB55-35C6-3BFD-F4773EC514C8}"/>
              </a:ext>
            </a:extLst>
          </p:cNvPr>
          <p:cNvSpPr txBox="1"/>
          <p:nvPr/>
        </p:nvSpPr>
        <p:spPr>
          <a:xfrm>
            <a:off x="8801358" y="4275991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0x10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55418D0-DC47-E8CA-CEFC-7E57B0873409}"/>
              </a:ext>
            </a:extLst>
          </p:cNvPr>
          <p:cNvSpPr txBox="1"/>
          <p:nvPr/>
        </p:nvSpPr>
        <p:spPr>
          <a:xfrm>
            <a:off x="10494074" y="4275991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0x26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3E319E06-6B01-87CA-E008-A1E50A25C484}"/>
              </a:ext>
            </a:extLst>
          </p:cNvPr>
          <p:cNvSpPr txBox="1"/>
          <p:nvPr/>
        </p:nvSpPr>
        <p:spPr>
          <a:xfrm>
            <a:off x="9923326" y="42759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80B96E00-00A0-08A3-E764-51A47A521DF4}"/>
              </a:ext>
            </a:extLst>
          </p:cNvPr>
          <p:cNvSpPr txBox="1"/>
          <p:nvPr/>
        </p:nvSpPr>
        <p:spPr>
          <a:xfrm>
            <a:off x="6594103" y="4275991"/>
            <a:ext cx="1032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data_d</a:t>
            </a:r>
            <a:endParaRPr lang="fr-FR" dirty="0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D6CEFCBC-C344-10CF-6882-5E5FB3B1D893}"/>
              </a:ext>
            </a:extLst>
          </p:cNvPr>
          <p:cNvSpPr/>
          <p:nvPr/>
        </p:nvSpPr>
        <p:spPr>
          <a:xfrm>
            <a:off x="5416540" y="3496915"/>
            <a:ext cx="636788" cy="565355"/>
          </a:xfrm>
          <a:prstGeom prst="arc">
            <a:avLst>
              <a:gd name="adj1" fmla="val 16013625"/>
              <a:gd name="adj2" fmla="val 2901675"/>
            </a:avLst>
          </a:prstGeom>
          <a:ln w="38100">
            <a:solidFill>
              <a:schemeClr val="accent5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2E576CF3-463C-B0CD-CC17-257B2DAD732E}"/>
              </a:ext>
            </a:extLst>
          </p:cNvPr>
          <p:cNvSpPr txBox="1"/>
          <p:nvPr/>
        </p:nvSpPr>
        <p:spPr>
          <a:xfrm>
            <a:off x="6120482" y="3550896"/>
            <a:ext cx="18405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/>
              <a:t>Décodage</a:t>
            </a:r>
            <a:r>
              <a:rPr lang="en-US" sz="1400" b="1" dirty="0"/>
              <a:t> / </a:t>
            </a:r>
            <a:r>
              <a:rPr lang="en-US" sz="1400" b="1" dirty="0" err="1"/>
              <a:t>décompression</a:t>
            </a:r>
            <a:endParaRPr lang="fr-FR" sz="1400" b="1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B10E68C9-B895-DC11-32DB-D0A355517EF2}"/>
              </a:ext>
            </a:extLst>
          </p:cNvPr>
          <p:cNvSpPr txBox="1"/>
          <p:nvPr/>
        </p:nvSpPr>
        <p:spPr>
          <a:xfrm>
            <a:off x="814140" y="493471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data_16b = </a:t>
            </a:r>
            <a:r>
              <a:rPr lang="en-US" dirty="0" err="1"/>
              <a:t>np.</a:t>
            </a:r>
            <a:r>
              <a:rPr lang="en-US" b="1" dirty="0" err="1"/>
              <a:t>frombuffer</a:t>
            </a:r>
            <a:r>
              <a:rPr lang="en-US" dirty="0"/>
              <a:t>(</a:t>
            </a:r>
            <a:r>
              <a:rPr lang="en-US" dirty="0" err="1"/>
              <a:t>data_d</a:t>
            </a:r>
            <a:r>
              <a:rPr lang="en-US" dirty="0"/>
              <a:t>, </a:t>
            </a:r>
            <a:r>
              <a:rPr lang="en-US" b="1" dirty="0" err="1"/>
              <a:t>dtype</a:t>
            </a:r>
            <a:r>
              <a:rPr lang="en-US" b="1" dirty="0"/>
              <a:t>=</a:t>
            </a:r>
            <a:r>
              <a:rPr lang="en-US" dirty="0"/>
              <a:t>np.int16)</a:t>
            </a:r>
            <a:endParaRPr lang="fr-FR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8D6B3983-60AB-E854-CD9E-37D4B9C2D86E}"/>
              </a:ext>
            </a:extLst>
          </p:cNvPr>
          <p:cNvSpPr txBox="1"/>
          <p:nvPr/>
        </p:nvSpPr>
        <p:spPr>
          <a:xfrm>
            <a:off x="6354756" y="5297223"/>
            <a:ext cx="1271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data_16b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59C8BB0-A9A2-EFDB-084F-33FF4DD1DC20}"/>
              </a:ext>
            </a:extLst>
          </p:cNvPr>
          <p:cNvSpPr txBox="1"/>
          <p:nvPr/>
        </p:nvSpPr>
        <p:spPr>
          <a:xfrm>
            <a:off x="7301516" y="722929"/>
            <a:ext cx="3982180" cy="830997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Fichier binaire Base64</a:t>
            </a:r>
          </a:p>
          <a:p>
            <a:r>
              <a:rPr lang="fr-FR" sz="2400" dirty="0">
                <a:solidFill>
                  <a:schemeClr val="bg1"/>
                </a:solidFill>
              </a:rPr>
              <a:t>Signal utile : 24kHz / 16bits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008F40-5EA8-C6DD-179A-C2849D57F3A1}"/>
              </a:ext>
            </a:extLst>
          </p:cNvPr>
          <p:cNvSpPr txBox="1"/>
          <p:nvPr/>
        </p:nvSpPr>
        <p:spPr>
          <a:xfrm>
            <a:off x="7705161" y="5089538"/>
            <a:ext cx="2131928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échantillon 1</a:t>
            </a:r>
          </a:p>
        </p:txBody>
      </p:sp>
    </p:spTree>
    <p:extLst>
      <p:ext uri="{BB962C8B-B14F-4D97-AF65-F5344CB8AC3E}">
        <p14:creationId xmlns:p14="http://schemas.microsoft.com/office/powerpoint/2010/main" val="3652397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 à décoder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7FB5CE8-9920-95C5-5A3C-273E7018F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Fichier </a:t>
            </a:r>
            <a:r>
              <a:rPr lang="fr-FR" b="1" dirty="0"/>
              <a:t>B3_data_02.txt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F3FE91F-F9E0-1051-12CA-E7450C25D867}"/>
              </a:ext>
            </a:extLst>
          </p:cNvPr>
          <p:cNvSpPr txBox="1"/>
          <p:nvPr/>
        </p:nvSpPr>
        <p:spPr>
          <a:xfrm>
            <a:off x="7708505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D1ABE1D-6951-1512-0693-C156CC12BDFE}"/>
              </a:ext>
            </a:extLst>
          </p:cNvPr>
          <p:cNvSpPr txBox="1"/>
          <p:nvPr/>
        </p:nvSpPr>
        <p:spPr>
          <a:xfrm>
            <a:off x="8808046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9B95060-E639-851F-8989-5410222EF8FA}"/>
              </a:ext>
            </a:extLst>
          </p:cNvPr>
          <p:cNvSpPr txBox="1"/>
          <p:nvPr/>
        </p:nvSpPr>
        <p:spPr>
          <a:xfrm>
            <a:off x="10500762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octetN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33E02AA-9160-4E28-4426-6F1A54CB6D98}"/>
              </a:ext>
            </a:extLst>
          </p:cNvPr>
          <p:cNvSpPr txBox="1"/>
          <p:nvPr/>
        </p:nvSpPr>
        <p:spPr>
          <a:xfrm>
            <a:off x="9930014" y="31066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CA4D67A-BECD-707B-CCAD-D0CF733ED92E}"/>
              </a:ext>
            </a:extLst>
          </p:cNvPr>
          <p:cNvSpPr txBox="1"/>
          <p:nvPr/>
        </p:nvSpPr>
        <p:spPr>
          <a:xfrm>
            <a:off x="822960" y="3127532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f_raw</a:t>
            </a:r>
            <a:r>
              <a:rPr lang="en-US" b="1" dirty="0"/>
              <a:t> = open</a:t>
            </a:r>
            <a:r>
              <a:rPr lang="en-US" dirty="0"/>
              <a:t>("B3_data_02.txt"</a:t>
            </a:r>
            <a:r>
              <a:rPr lang="en-US" b="1" dirty="0"/>
              <a:t>, </a:t>
            </a:r>
            <a:r>
              <a:rPr lang="en-US" dirty="0"/>
              <a:t>"</a:t>
            </a:r>
            <a:r>
              <a:rPr lang="en-US" dirty="0" err="1"/>
              <a:t>rb</a:t>
            </a:r>
            <a:r>
              <a:rPr lang="en-US" dirty="0"/>
              <a:t>"</a:t>
            </a:r>
            <a:r>
              <a:rPr lang="en-US" b="1" dirty="0"/>
              <a:t>)</a:t>
            </a:r>
          </a:p>
          <a:p>
            <a:r>
              <a:rPr lang="en-US" dirty="0"/>
              <a:t>data</a:t>
            </a:r>
            <a:r>
              <a:rPr lang="en-US" b="1" dirty="0"/>
              <a:t> = </a:t>
            </a:r>
            <a:r>
              <a:rPr lang="en-US" dirty="0" err="1"/>
              <a:t>f_raw</a:t>
            </a:r>
            <a:r>
              <a:rPr lang="en-US" b="1" dirty="0" err="1"/>
              <a:t>.read</a:t>
            </a:r>
            <a:r>
              <a:rPr lang="en-US" dirty="0"/>
              <a:t>()</a:t>
            </a:r>
            <a:endParaRPr lang="fr-FR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2AB373A9-F1AA-01FD-53DF-B3DDD5BF3BF7}"/>
              </a:ext>
            </a:extLst>
          </p:cNvPr>
          <p:cNvSpPr txBox="1"/>
          <p:nvPr/>
        </p:nvSpPr>
        <p:spPr>
          <a:xfrm>
            <a:off x="822960" y="4054585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data_d</a:t>
            </a:r>
            <a:r>
              <a:rPr lang="en-US" b="1" dirty="0"/>
              <a:t> = </a:t>
            </a:r>
            <a:r>
              <a:rPr lang="en-US" dirty="0"/>
              <a:t>base64</a:t>
            </a:r>
            <a:r>
              <a:rPr lang="en-US" b="1" dirty="0"/>
              <a:t>.b64decode(</a:t>
            </a:r>
            <a:r>
              <a:rPr lang="en-US" dirty="0"/>
              <a:t>data</a:t>
            </a:r>
            <a:r>
              <a:rPr lang="en-US" b="1" dirty="0"/>
              <a:t>)</a:t>
            </a:r>
            <a:endParaRPr lang="fr-FR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D1960C3-2C6B-8267-ED2C-A2E81AE901D1}"/>
              </a:ext>
            </a:extLst>
          </p:cNvPr>
          <p:cNvSpPr txBox="1"/>
          <p:nvPr/>
        </p:nvSpPr>
        <p:spPr>
          <a:xfrm>
            <a:off x="6789089" y="3087593"/>
            <a:ext cx="840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</a:t>
            </a:r>
            <a:endParaRPr lang="fr-FR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08F03DB-9CBB-C43D-AF8D-6E8DD63278B3}"/>
              </a:ext>
            </a:extLst>
          </p:cNvPr>
          <p:cNvSpPr txBox="1"/>
          <p:nvPr/>
        </p:nvSpPr>
        <p:spPr>
          <a:xfrm>
            <a:off x="7705161" y="3773970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octet1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4A2DDC2-27E3-B073-1B83-3844BC9A090A}"/>
              </a:ext>
            </a:extLst>
          </p:cNvPr>
          <p:cNvSpPr txBox="1"/>
          <p:nvPr/>
        </p:nvSpPr>
        <p:spPr>
          <a:xfrm>
            <a:off x="8804702" y="3773970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octet2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3CF06FB1-7B9D-2864-89B7-6C183DF91F77}"/>
              </a:ext>
            </a:extLst>
          </p:cNvPr>
          <p:cNvSpPr txBox="1"/>
          <p:nvPr/>
        </p:nvSpPr>
        <p:spPr>
          <a:xfrm>
            <a:off x="10497418" y="3773970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octetN2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8D31006C-4450-A776-E75A-0B96B7E0A619}"/>
              </a:ext>
            </a:extLst>
          </p:cNvPr>
          <p:cNvSpPr txBox="1"/>
          <p:nvPr/>
        </p:nvSpPr>
        <p:spPr>
          <a:xfrm>
            <a:off x="9926670" y="37739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6CD01DEA-A4B6-4628-4662-60B68E42CE01}"/>
              </a:ext>
            </a:extLst>
          </p:cNvPr>
          <p:cNvSpPr txBox="1"/>
          <p:nvPr/>
        </p:nvSpPr>
        <p:spPr>
          <a:xfrm>
            <a:off x="7701817" y="4275991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0x00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A3E1D90E-DB55-35C6-3BFD-F4773EC514C8}"/>
              </a:ext>
            </a:extLst>
          </p:cNvPr>
          <p:cNvSpPr txBox="1"/>
          <p:nvPr/>
        </p:nvSpPr>
        <p:spPr>
          <a:xfrm>
            <a:off x="8801358" y="4275991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0x10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455418D0-DC47-E8CA-CEFC-7E57B0873409}"/>
              </a:ext>
            </a:extLst>
          </p:cNvPr>
          <p:cNvSpPr txBox="1"/>
          <p:nvPr/>
        </p:nvSpPr>
        <p:spPr>
          <a:xfrm>
            <a:off x="10494074" y="4275991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0x26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3E319E06-6B01-87CA-E008-A1E50A25C484}"/>
              </a:ext>
            </a:extLst>
          </p:cNvPr>
          <p:cNvSpPr txBox="1"/>
          <p:nvPr/>
        </p:nvSpPr>
        <p:spPr>
          <a:xfrm>
            <a:off x="9923326" y="42759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80B96E00-00A0-08A3-E764-51A47A521DF4}"/>
              </a:ext>
            </a:extLst>
          </p:cNvPr>
          <p:cNvSpPr txBox="1"/>
          <p:nvPr/>
        </p:nvSpPr>
        <p:spPr>
          <a:xfrm>
            <a:off x="6594103" y="4275991"/>
            <a:ext cx="10323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data_d</a:t>
            </a:r>
            <a:endParaRPr lang="fr-FR" dirty="0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D6CEFCBC-C344-10CF-6882-5E5FB3B1D893}"/>
              </a:ext>
            </a:extLst>
          </p:cNvPr>
          <p:cNvSpPr/>
          <p:nvPr/>
        </p:nvSpPr>
        <p:spPr>
          <a:xfrm>
            <a:off x="5416540" y="3496915"/>
            <a:ext cx="636788" cy="565355"/>
          </a:xfrm>
          <a:prstGeom prst="arc">
            <a:avLst>
              <a:gd name="adj1" fmla="val 16013625"/>
              <a:gd name="adj2" fmla="val 2901675"/>
            </a:avLst>
          </a:prstGeom>
          <a:ln w="38100">
            <a:solidFill>
              <a:schemeClr val="accent5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2E576CF3-463C-B0CD-CC17-257B2DAD732E}"/>
              </a:ext>
            </a:extLst>
          </p:cNvPr>
          <p:cNvSpPr txBox="1"/>
          <p:nvPr/>
        </p:nvSpPr>
        <p:spPr>
          <a:xfrm>
            <a:off x="6120482" y="3550896"/>
            <a:ext cx="18405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 err="1"/>
              <a:t>Décodage</a:t>
            </a:r>
            <a:r>
              <a:rPr lang="en-US" sz="1400" b="1" dirty="0"/>
              <a:t> / </a:t>
            </a:r>
            <a:r>
              <a:rPr lang="en-US" sz="1400" b="1" dirty="0" err="1"/>
              <a:t>décompression</a:t>
            </a:r>
            <a:endParaRPr lang="fr-FR" sz="1400" b="1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B10E68C9-B895-DC11-32DB-D0A355517EF2}"/>
              </a:ext>
            </a:extLst>
          </p:cNvPr>
          <p:cNvSpPr txBox="1"/>
          <p:nvPr/>
        </p:nvSpPr>
        <p:spPr>
          <a:xfrm>
            <a:off x="814140" y="493471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data_16b = </a:t>
            </a:r>
            <a:r>
              <a:rPr lang="en-US" dirty="0" err="1"/>
              <a:t>np.</a:t>
            </a:r>
            <a:r>
              <a:rPr lang="en-US" b="1" dirty="0" err="1"/>
              <a:t>frombuffer</a:t>
            </a:r>
            <a:r>
              <a:rPr lang="en-US" dirty="0"/>
              <a:t>(</a:t>
            </a:r>
            <a:r>
              <a:rPr lang="en-US" dirty="0" err="1"/>
              <a:t>data_d</a:t>
            </a:r>
            <a:r>
              <a:rPr lang="en-US" dirty="0"/>
              <a:t>, </a:t>
            </a:r>
            <a:r>
              <a:rPr lang="en-US" b="1" dirty="0" err="1"/>
              <a:t>dtype</a:t>
            </a:r>
            <a:r>
              <a:rPr lang="en-US" b="1" dirty="0"/>
              <a:t>=</a:t>
            </a:r>
            <a:r>
              <a:rPr lang="en-US" dirty="0"/>
              <a:t>np.int16)</a:t>
            </a:r>
            <a:endParaRPr lang="fr-FR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8D6B3983-60AB-E854-CD9E-37D4B9C2D86E}"/>
              </a:ext>
            </a:extLst>
          </p:cNvPr>
          <p:cNvSpPr txBox="1"/>
          <p:nvPr/>
        </p:nvSpPr>
        <p:spPr>
          <a:xfrm>
            <a:off x="6354756" y="5297223"/>
            <a:ext cx="1271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data_16b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59C8BB0-A9A2-EFDB-084F-33FF4DD1DC20}"/>
              </a:ext>
            </a:extLst>
          </p:cNvPr>
          <p:cNvSpPr txBox="1"/>
          <p:nvPr/>
        </p:nvSpPr>
        <p:spPr>
          <a:xfrm>
            <a:off x="7301516" y="722929"/>
            <a:ext cx="3982180" cy="830997"/>
          </a:xfrm>
          <a:prstGeom prst="rect">
            <a:avLst/>
          </a:prstGeom>
          <a:solidFill>
            <a:srgbClr val="7030A0"/>
          </a:solidFill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bg1"/>
                </a:solidFill>
              </a:rPr>
              <a:t>Fichier binaire Base64</a:t>
            </a:r>
          </a:p>
          <a:p>
            <a:r>
              <a:rPr lang="fr-FR" sz="2400" dirty="0">
                <a:solidFill>
                  <a:schemeClr val="bg1"/>
                </a:solidFill>
              </a:rPr>
              <a:t>Signal utile : 24kHz / 16bits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6C44441-A8CE-89F6-B78E-5BE77A9E05C0}"/>
              </a:ext>
            </a:extLst>
          </p:cNvPr>
          <p:cNvSpPr txBox="1"/>
          <p:nvPr/>
        </p:nvSpPr>
        <p:spPr>
          <a:xfrm>
            <a:off x="2325789" y="6127895"/>
            <a:ext cx="5136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+ generation du </a:t>
            </a:r>
            <a:r>
              <a:rPr lang="en-US" b="1" dirty="0" err="1"/>
              <a:t>vecteur</a:t>
            </a:r>
            <a:r>
              <a:rPr lang="en-US" b="1" dirty="0"/>
              <a:t> temps (Fe = 24kHz)</a:t>
            </a:r>
            <a:endParaRPr lang="fr-FR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B8EB9D3-73BD-E062-FE2B-594C461F382D}"/>
              </a:ext>
            </a:extLst>
          </p:cNvPr>
          <p:cNvSpPr txBox="1"/>
          <p:nvPr/>
        </p:nvSpPr>
        <p:spPr>
          <a:xfrm>
            <a:off x="7701817" y="5511567"/>
            <a:ext cx="2131928" cy="646331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0x2^8 + 16x2^0</a:t>
            </a:r>
          </a:p>
          <a:p>
            <a:pPr algn="ctr"/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b="1" dirty="0">
                <a:solidFill>
                  <a:schemeClr val="bg1"/>
                </a:solidFill>
              </a:rPr>
              <a:t>=</a:t>
            </a:r>
            <a:r>
              <a:rPr lang="fr-FR" dirty="0">
                <a:solidFill>
                  <a:schemeClr val="bg1"/>
                </a:solidFill>
              </a:rPr>
              <a:t> 16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A419EA5-B071-3B2C-0F1B-69A928EA373A}"/>
              </a:ext>
            </a:extLst>
          </p:cNvPr>
          <p:cNvSpPr txBox="1"/>
          <p:nvPr/>
        </p:nvSpPr>
        <p:spPr>
          <a:xfrm>
            <a:off x="7705161" y="5089538"/>
            <a:ext cx="2131928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échantillon 1</a:t>
            </a:r>
          </a:p>
        </p:txBody>
      </p:sp>
    </p:spTree>
    <p:extLst>
      <p:ext uri="{BB962C8B-B14F-4D97-AF65-F5344CB8AC3E}">
        <p14:creationId xmlns:p14="http://schemas.microsoft.com/office/powerpoint/2010/main" val="239392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 de données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F922B3B-BD35-E00A-702C-F19FBB3AB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618" y="2285900"/>
            <a:ext cx="4000847" cy="2286198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C347F2EA-1A12-D022-8316-8B8F317F8F28}"/>
              </a:ext>
            </a:extLst>
          </p:cNvPr>
          <p:cNvSpPr txBox="1"/>
          <p:nvPr/>
        </p:nvSpPr>
        <p:spPr>
          <a:xfrm>
            <a:off x="1115567" y="3464105"/>
            <a:ext cx="41104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b="1" dirty="0"/>
              <a:t>Fichier CSV</a:t>
            </a:r>
          </a:p>
          <a:p>
            <a:pPr lvl="1"/>
            <a:r>
              <a:rPr lang="fr-FR" dirty="0"/>
              <a:t>	Codage ASCII</a:t>
            </a:r>
          </a:p>
          <a:p>
            <a:pPr lvl="1"/>
            <a:r>
              <a:rPr lang="fr-FR" dirty="0"/>
              <a:t>	Délimiteur de colonnes</a:t>
            </a:r>
          </a:p>
          <a:p>
            <a:pPr lvl="1"/>
            <a:r>
              <a:rPr lang="fr-FR" dirty="0"/>
              <a:t>	(défaut : point-virgule)</a:t>
            </a:r>
          </a:p>
          <a:p>
            <a:pPr lvl="1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0BB650D-05FE-FE13-B737-EE155DFFB12D}"/>
              </a:ext>
            </a:extLst>
          </p:cNvPr>
          <p:cNvSpPr txBox="1"/>
          <p:nvPr/>
        </p:nvSpPr>
        <p:spPr>
          <a:xfrm>
            <a:off x="5782370" y="2244758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b="1" dirty="0"/>
              <a:t>En-tête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8B0FCDF-0374-42CE-A6B8-C4C64B31C186}"/>
              </a:ext>
            </a:extLst>
          </p:cNvPr>
          <p:cNvSpPr txBox="1"/>
          <p:nvPr/>
        </p:nvSpPr>
        <p:spPr>
          <a:xfrm>
            <a:off x="5782370" y="2924349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b="1" dirty="0"/>
              <a:t>Données</a:t>
            </a:r>
          </a:p>
        </p:txBody>
      </p:sp>
      <p:sp>
        <p:nvSpPr>
          <p:cNvPr id="10" name="Espace réservé du contenu 5">
            <a:extLst>
              <a:ext uri="{FF2B5EF4-FFF2-40B4-BE49-F238E27FC236}">
                <a16:creationId xmlns:a16="http://schemas.microsoft.com/office/drawing/2014/main" id="{0ECE00B8-B15A-6C0C-E385-94D5C15C7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 dirty="0"/>
              <a:t>Stockage dans des fichiers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2F72A54-4CA7-2189-3403-5874DD1A7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213" y="4136272"/>
            <a:ext cx="4541914" cy="277392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131BF53-F6B8-151B-B1FE-7C6750E21046}"/>
              </a:ext>
            </a:extLst>
          </p:cNvPr>
          <p:cNvSpPr txBox="1"/>
          <p:nvPr/>
        </p:nvSpPr>
        <p:spPr>
          <a:xfrm>
            <a:off x="2089171" y="5070712"/>
            <a:ext cx="41104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b="1" dirty="0"/>
              <a:t>Fichier JPG</a:t>
            </a:r>
          </a:p>
          <a:p>
            <a:pPr lvl="1"/>
            <a:r>
              <a:rPr lang="fr-FR" dirty="0"/>
              <a:t>	Codage binaire</a:t>
            </a:r>
          </a:p>
          <a:p>
            <a:pPr lvl="1"/>
            <a:r>
              <a:rPr lang="fr-FR" dirty="0"/>
              <a:t>	En-tête spécifique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BBB0691E-6CCD-688F-8B17-635A55CB2AC8}"/>
              </a:ext>
            </a:extLst>
          </p:cNvPr>
          <p:cNvSpPr txBox="1"/>
          <p:nvPr/>
        </p:nvSpPr>
        <p:spPr>
          <a:xfrm>
            <a:off x="2089171" y="651058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https://en.wikipedia.org/wiki/JPEG_File_Interchange_Format</a:t>
            </a:r>
          </a:p>
        </p:txBody>
      </p:sp>
    </p:spTree>
    <p:extLst>
      <p:ext uri="{BB962C8B-B14F-4D97-AF65-F5344CB8AC3E}">
        <p14:creationId xmlns:p14="http://schemas.microsoft.com/office/powerpoint/2010/main" val="1370175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Fichiers / Exemple 4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7FB5CE8-9920-95C5-5A3C-273E7018F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Fichier CSV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9E34DD5-5427-28FF-7F58-5839B852307C}"/>
              </a:ext>
            </a:extLst>
          </p:cNvPr>
          <p:cNvSpPr txBox="1"/>
          <p:nvPr/>
        </p:nvSpPr>
        <p:spPr>
          <a:xfrm>
            <a:off x="822960" y="3127532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f_raw</a:t>
            </a:r>
            <a:r>
              <a:rPr lang="en-US" b="1" dirty="0"/>
              <a:t> = open</a:t>
            </a:r>
            <a:r>
              <a:rPr lang="en-US" dirty="0"/>
              <a:t>("B3_data_01.csv"</a:t>
            </a:r>
            <a:r>
              <a:rPr lang="en-US" b="1" dirty="0"/>
              <a:t>, </a:t>
            </a:r>
            <a:r>
              <a:rPr lang="en-US" dirty="0"/>
              <a:t>"r"</a:t>
            </a:r>
            <a:r>
              <a:rPr lang="en-US" b="1" dirty="0"/>
              <a:t>)</a:t>
            </a:r>
            <a:endParaRPr lang="fr-FR" b="1" dirty="0"/>
          </a:p>
          <a:p>
            <a:r>
              <a:rPr lang="fr-FR" b="1" dirty="0" err="1"/>
              <a:t>print</a:t>
            </a:r>
            <a:r>
              <a:rPr lang="fr-FR" dirty="0"/>
              <a:t>(</a:t>
            </a:r>
            <a:r>
              <a:rPr lang="fr-FR" b="1" dirty="0"/>
              <a:t>type</a:t>
            </a:r>
            <a:r>
              <a:rPr lang="fr-FR" dirty="0"/>
              <a:t>(</a:t>
            </a:r>
            <a:r>
              <a:rPr lang="fr-FR" dirty="0" err="1"/>
              <a:t>f_raw</a:t>
            </a:r>
            <a:r>
              <a:rPr lang="fr-FR" dirty="0"/>
              <a:t>))</a:t>
            </a:r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46F9907-8497-DDDF-03BF-7F89CCA5A381}"/>
              </a:ext>
            </a:extLst>
          </p:cNvPr>
          <p:cNvSpPr txBox="1"/>
          <p:nvPr/>
        </p:nvSpPr>
        <p:spPr>
          <a:xfrm>
            <a:off x="1391037" y="3880875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&lt;class '_</a:t>
            </a:r>
            <a:r>
              <a:rPr lang="fr-FR" dirty="0" err="1"/>
              <a:t>io.TextIOWrapper</a:t>
            </a:r>
            <a:r>
              <a:rPr lang="fr-FR" dirty="0"/>
              <a:t>'&gt;</a:t>
            </a:r>
          </a:p>
        </p:txBody>
      </p:sp>
      <p:sp>
        <p:nvSpPr>
          <p:cNvPr id="8" name="Espace réservé du contenu 6">
            <a:extLst>
              <a:ext uri="{FF2B5EF4-FFF2-40B4-BE49-F238E27FC236}">
                <a16:creationId xmlns:a16="http://schemas.microsoft.com/office/drawing/2014/main" id="{F546CF09-F3F5-CD0B-9F2E-6F270DF0E8E5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Fichier binaire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FC69821-FC0A-48EE-36B6-5E0092E45637}"/>
              </a:ext>
            </a:extLst>
          </p:cNvPr>
          <p:cNvSpPr txBox="1"/>
          <p:nvPr/>
        </p:nvSpPr>
        <p:spPr>
          <a:xfrm>
            <a:off x="6603867" y="3127532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f_raw</a:t>
            </a:r>
            <a:r>
              <a:rPr lang="en-US" b="1" dirty="0"/>
              <a:t> = open</a:t>
            </a:r>
            <a:r>
              <a:rPr lang="en-US" dirty="0"/>
              <a:t>("B3_data_02.txt"</a:t>
            </a:r>
            <a:r>
              <a:rPr lang="en-US" b="1" dirty="0"/>
              <a:t>, </a:t>
            </a:r>
            <a:r>
              <a:rPr lang="en-US" dirty="0"/>
              <a:t>"</a:t>
            </a:r>
            <a:r>
              <a:rPr lang="en-US" dirty="0" err="1"/>
              <a:t>rb</a:t>
            </a:r>
            <a:r>
              <a:rPr lang="en-US" dirty="0"/>
              <a:t>"</a:t>
            </a:r>
            <a:r>
              <a:rPr lang="en-US" b="1" dirty="0"/>
              <a:t>)</a:t>
            </a:r>
            <a:endParaRPr lang="fr-FR" b="1" dirty="0"/>
          </a:p>
          <a:p>
            <a:r>
              <a:rPr lang="fr-FR" b="1" dirty="0" err="1"/>
              <a:t>print</a:t>
            </a:r>
            <a:r>
              <a:rPr lang="fr-FR" dirty="0"/>
              <a:t>(</a:t>
            </a:r>
            <a:r>
              <a:rPr lang="fr-FR" b="1" dirty="0"/>
              <a:t>type</a:t>
            </a:r>
            <a:r>
              <a:rPr lang="fr-FR" dirty="0"/>
              <a:t>(</a:t>
            </a:r>
            <a:r>
              <a:rPr lang="fr-FR" dirty="0" err="1"/>
              <a:t>f_raw</a:t>
            </a:r>
            <a:r>
              <a:rPr lang="fr-FR" dirty="0"/>
              <a:t>))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7C7A9C3-BB12-2928-255E-5AEE1693A363}"/>
              </a:ext>
            </a:extLst>
          </p:cNvPr>
          <p:cNvSpPr txBox="1"/>
          <p:nvPr/>
        </p:nvSpPr>
        <p:spPr>
          <a:xfrm>
            <a:off x="7171944" y="3880875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&lt;class '_</a:t>
            </a:r>
            <a:r>
              <a:rPr lang="fr-FR" dirty="0" err="1"/>
              <a:t>io.BufferedReader</a:t>
            </a:r>
            <a:r>
              <a:rPr lang="fr-FR" dirty="0"/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3186292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Fichiers / Exemple 4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7FB5CE8-9920-95C5-5A3C-273E7018F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Fichier CSV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9E34DD5-5427-28FF-7F58-5839B852307C}"/>
              </a:ext>
            </a:extLst>
          </p:cNvPr>
          <p:cNvSpPr txBox="1"/>
          <p:nvPr/>
        </p:nvSpPr>
        <p:spPr>
          <a:xfrm>
            <a:off x="822960" y="3127532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f_raw</a:t>
            </a:r>
            <a:r>
              <a:rPr lang="en-US" b="1" dirty="0"/>
              <a:t> = open</a:t>
            </a:r>
            <a:r>
              <a:rPr lang="en-US" dirty="0"/>
              <a:t>("B3_data_01.csv"</a:t>
            </a:r>
            <a:r>
              <a:rPr lang="en-US" b="1" dirty="0"/>
              <a:t>, </a:t>
            </a:r>
            <a:r>
              <a:rPr lang="en-US" dirty="0"/>
              <a:t>"r"</a:t>
            </a:r>
            <a:r>
              <a:rPr lang="en-US" b="1" dirty="0"/>
              <a:t>)</a:t>
            </a:r>
            <a:endParaRPr lang="fr-FR" b="1" dirty="0"/>
          </a:p>
          <a:p>
            <a:r>
              <a:rPr lang="fr-FR" b="1" dirty="0" err="1"/>
              <a:t>print</a:t>
            </a:r>
            <a:r>
              <a:rPr lang="fr-FR" dirty="0"/>
              <a:t>(</a:t>
            </a:r>
            <a:r>
              <a:rPr lang="fr-FR" b="1" dirty="0"/>
              <a:t>type</a:t>
            </a:r>
            <a:r>
              <a:rPr lang="fr-FR" dirty="0"/>
              <a:t>(</a:t>
            </a:r>
            <a:r>
              <a:rPr lang="fr-FR" dirty="0" err="1"/>
              <a:t>f_raw</a:t>
            </a:r>
            <a:r>
              <a:rPr lang="fr-FR" dirty="0"/>
              <a:t>))</a:t>
            </a:r>
            <a:endParaRPr lang="en-US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46F9907-8497-DDDF-03BF-7F89CCA5A381}"/>
              </a:ext>
            </a:extLst>
          </p:cNvPr>
          <p:cNvSpPr txBox="1"/>
          <p:nvPr/>
        </p:nvSpPr>
        <p:spPr>
          <a:xfrm>
            <a:off x="1391037" y="3880875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&lt;class '_</a:t>
            </a:r>
            <a:r>
              <a:rPr lang="fr-FR" dirty="0" err="1"/>
              <a:t>io.TextIOWrapper</a:t>
            </a:r>
            <a:r>
              <a:rPr lang="fr-FR" dirty="0"/>
              <a:t>'&gt;</a:t>
            </a:r>
          </a:p>
        </p:txBody>
      </p:sp>
      <p:sp>
        <p:nvSpPr>
          <p:cNvPr id="8" name="Espace réservé du contenu 6">
            <a:extLst>
              <a:ext uri="{FF2B5EF4-FFF2-40B4-BE49-F238E27FC236}">
                <a16:creationId xmlns:a16="http://schemas.microsoft.com/office/drawing/2014/main" id="{F546CF09-F3F5-CD0B-9F2E-6F270DF0E8E5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Fichier binaire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FC69821-FC0A-48EE-36B6-5E0092E45637}"/>
              </a:ext>
            </a:extLst>
          </p:cNvPr>
          <p:cNvSpPr txBox="1"/>
          <p:nvPr/>
        </p:nvSpPr>
        <p:spPr>
          <a:xfrm>
            <a:off x="6603867" y="3127532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f_raw</a:t>
            </a:r>
            <a:r>
              <a:rPr lang="en-US" b="1" dirty="0"/>
              <a:t> = open</a:t>
            </a:r>
            <a:r>
              <a:rPr lang="en-US" dirty="0"/>
              <a:t>("B3_data_02.txt"</a:t>
            </a:r>
            <a:r>
              <a:rPr lang="en-US" b="1" dirty="0"/>
              <a:t>, </a:t>
            </a:r>
            <a:r>
              <a:rPr lang="en-US" dirty="0"/>
              <a:t>"</a:t>
            </a:r>
            <a:r>
              <a:rPr lang="en-US" dirty="0" err="1"/>
              <a:t>rb</a:t>
            </a:r>
            <a:r>
              <a:rPr lang="en-US" dirty="0"/>
              <a:t>"</a:t>
            </a:r>
            <a:r>
              <a:rPr lang="en-US" b="1" dirty="0"/>
              <a:t>)</a:t>
            </a:r>
            <a:endParaRPr lang="fr-FR" b="1" dirty="0"/>
          </a:p>
          <a:p>
            <a:r>
              <a:rPr lang="fr-FR" b="1" dirty="0" err="1"/>
              <a:t>print</a:t>
            </a:r>
            <a:r>
              <a:rPr lang="fr-FR" dirty="0"/>
              <a:t>(</a:t>
            </a:r>
            <a:r>
              <a:rPr lang="fr-FR" b="1" dirty="0"/>
              <a:t>type</a:t>
            </a:r>
            <a:r>
              <a:rPr lang="fr-FR" dirty="0"/>
              <a:t>(</a:t>
            </a:r>
            <a:r>
              <a:rPr lang="fr-FR" dirty="0" err="1"/>
              <a:t>f_raw</a:t>
            </a:r>
            <a:r>
              <a:rPr lang="fr-FR" dirty="0"/>
              <a:t>))</a:t>
            </a:r>
            <a:endParaRPr lang="en-US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7C7A9C3-BB12-2928-255E-5AEE1693A363}"/>
              </a:ext>
            </a:extLst>
          </p:cNvPr>
          <p:cNvSpPr txBox="1"/>
          <p:nvPr/>
        </p:nvSpPr>
        <p:spPr>
          <a:xfrm>
            <a:off x="7171944" y="3880875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&lt;class '_</a:t>
            </a:r>
            <a:r>
              <a:rPr lang="fr-FR" dirty="0" err="1"/>
              <a:t>io.BufferedReader</a:t>
            </a:r>
            <a:r>
              <a:rPr lang="fr-FR" dirty="0"/>
              <a:t>'&gt;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05C3FB8-1B2B-5244-D21A-EB0ED4699620}"/>
              </a:ext>
            </a:extLst>
          </p:cNvPr>
          <p:cNvSpPr txBox="1"/>
          <p:nvPr/>
        </p:nvSpPr>
        <p:spPr>
          <a:xfrm>
            <a:off x="822960" y="4446000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  <a:r>
              <a:rPr lang="en-US" b="1" dirty="0"/>
              <a:t>= </a:t>
            </a:r>
            <a:r>
              <a:rPr lang="en-US" dirty="0" err="1"/>
              <a:t>f</a:t>
            </a:r>
            <a:r>
              <a:rPr lang="en-US" b="1" dirty="0" err="1"/>
              <a:t>.read</a:t>
            </a:r>
            <a:r>
              <a:rPr lang="en-US" dirty="0"/>
              <a:t>()</a:t>
            </a:r>
            <a:endParaRPr lang="fr-FR" dirty="0"/>
          </a:p>
          <a:p>
            <a:r>
              <a:rPr lang="fr-FR" b="1" dirty="0" err="1"/>
              <a:t>print</a:t>
            </a:r>
            <a:r>
              <a:rPr lang="fr-FR" dirty="0"/>
              <a:t>(</a:t>
            </a:r>
            <a:r>
              <a:rPr lang="fr-FR" b="1" dirty="0"/>
              <a:t>type</a:t>
            </a:r>
            <a:r>
              <a:rPr lang="fr-FR" dirty="0"/>
              <a:t>(data))</a:t>
            </a: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E574712-2E40-8883-5FB9-FC65E53DCAC6}"/>
              </a:ext>
            </a:extLst>
          </p:cNvPr>
          <p:cNvSpPr txBox="1"/>
          <p:nvPr/>
        </p:nvSpPr>
        <p:spPr>
          <a:xfrm>
            <a:off x="1391037" y="5190220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&lt;class '</a:t>
            </a:r>
            <a:r>
              <a:rPr lang="fr-FR" dirty="0" err="1"/>
              <a:t>str</a:t>
            </a:r>
            <a:r>
              <a:rPr lang="fr-FR" dirty="0"/>
              <a:t>'&gt;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A954F6C-5C2F-036B-F23F-9744CE3688DE}"/>
              </a:ext>
            </a:extLst>
          </p:cNvPr>
          <p:cNvSpPr txBox="1"/>
          <p:nvPr/>
        </p:nvSpPr>
        <p:spPr>
          <a:xfrm>
            <a:off x="6603867" y="4447160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  <a:r>
              <a:rPr lang="en-US" b="1" dirty="0"/>
              <a:t>= </a:t>
            </a:r>
            <a:r>
              <a:rPr lang="en-US" dirty="0" err="1"/>
              <a:t>f</a:t>
            </a:r>
            <a:r>
              <a:rPr lang="en-US" b="1" dirty="0" err="1"/>
              <a:t>.read</a:t>
            </a:r>
            <a:r>
              <a:rPr lang="en-US" dirty="0"/>
              <a:t>()</a:t>
            </a:r>
            <a:endParaRPr lang="fr-FR" dirty="0"/>
          </a:p>
          <a:p>
            <a:r>
              <a:rPr lang="fr-FR" b="1" dirty="0" err="1"/>
              <a:t>print</a:t>
            </a:r>
            <a:r>
              <a:rPr lang="fr-FR" dirty="0"/>
              <a:t>(</a:t>
            </a:r>
            <a:r>
              <a:rPr lang="fr-FR" b="1" dirty="0"/>
              <a:t>type</a:t>
            </a:r>
            <a:r>
              <a:rPr lang="fr-FR" dirty="0"/>
              <a:t>(data))</a:t>
            </a:r>
            <a:endParaRPr lang="en-US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B5D4C97-BFED-32BB-E26C-305565DA7DC0}"/>
              </a:ext>
            </a:extLst>
          </p:cNvPr>
          <p:cNvSpPr txBox="1"/>
          <p:nvPr/>
        </p:nvSpPr>
        <p:spPr>
          <a:xfrm>
            <a:off x="7171944" y="5191380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&lt;class ‘bytes'&gt;</a:t>
            </a:r>
          </a:p>
        </p:txBody>
      </p:sp>
    </p:spTree>
    <p:extLst>
      <p:ext uri="{BB962C8B-B14F-4D97-AF65-F5344CB8AC3E}">
        <p14:creationId xmlns:p14="http://schemas.microsoft.com/office/powerpoint/2010/main" val="399547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binaires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7FB5CE8-9920-95C5-5A3C-273E7018F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Données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634E2F9-6D18-73B5-1183-F5424E307EB0}"/>
              </a:ext>
            </a:extLst>
          </p:cNvPr>
          <p:cNvSpPr txBox="1"/>
          <p:nvPr/>
        </p:nvSpPr>
        <p:spPr>
          <a:xfrm>
            <a:off x="1789471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AC88144-BEA8-7045-C0A2-87E93743A78F}"/>
              </a:ext>
            </a:extLst>
          </p:cNvPr>
          <p:cNvSpPr txBox="1"/>
          <p:nvPr/>
        </p:nvSpPr>
        <p:spPr>
          <a:xfrm>
            <a:off x="2889012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octet2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D5C52C8-AD00-40C2-2A95-4ABB8805DCF3}"/>
              </a:ext>
            </a:extLst>
          </p:cNvPr>
          <p:cNvSpPr txBox="1"/>
          <p:nvPr/>
        </p:nvSpPr>
        <p:spPr>
          <a:xfrm>
            <a:off x="3988553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octet3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C7435CD-1E83-6D79-BACC-D02D4E07E81B}"/>
              </a:ext>
            </a:extLst>
          </p:cNvPr>
          <p:cNvSpPr txBox="1"/>
          <p:nvPr/>
        </p:nvSpPr>
        <p:spPr>
          <a:xfrm>
            <a:off x="5088094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BA4A32F-5FDF-FF31-FE4A-6A9D087E903D}"/>
              </a:ext>
            </a:extLst>
          </p:cNvPr>
          <p:cNvSpPr txBox="1"/>
          <p:nvPr/>
        </p:nvSpPr>
        <p:spPr>
          <a:xfrm>
            <a:off x="6882481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octetN</a:t>
            </a:r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666E18E-2F63-825B-DECD-5A8A78198540}"/>
              </a:ext>
            </a:extLst>
          </p:cNvPr>
          <p:cNvSpPr txBox="1"/>
          <p:nvPr/>
        </p:nvSpPr>
        <p:spPr>
          <a:xfrm>
            <a:off x="6311733" y="31066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52708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binaires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7FB5CE8-9920-95C5-5A3C-273E7018F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Données / binaire vs ASCII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634E2F9-6D18-73B5-1183-F5424E307EB0}"/>
              </a:ext>
            </a:extLst>
          </p:cNvPr>
          <p:cNvSpPr txBox="1"/>
          <p:nvPr/>
        </p:nvSpPr>
        <p:spPr>
          <a:xfrm>
            <a:off x="1789471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AC88144-BEA8-7045-C0A2-87E93743A78F}"/>
              </a:ext>
            </a:extLst>
          </p:cNvPr>
          <p:cNvSpPr txBox="1"/>
          <p:nvPr/>
        </p:nvSpPr>
        <p:spPr>
          <a:xfrm>
            <a:off x="2889012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octet2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D5C52C8-AD00-40C2-2A95-4ABB8805DCF3}"/>
              </a:ext>
            </a:extLst>
          </p:cNvPr>
          <p:cNvSpPr txBox="1"/>
          <p:nvPr/>
        </p:nvSpPr>
        <p:spPr>
          <a:xfrm>
            <a:off x="3988553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octet3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C7435CD-1E83-6D79-BACC-D02D4E07E81B}"/>
              </a:ext>
            </a:extLst>
          </p:cNvPr>
          <p:cNvSpPr txBox="1"/>
          <p:nvPr/>
        </p:nvSpPr>
        <p:spPr>
          <a:xfrm>
            <a:off x="5088094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BA4A32F-5FDF-FF31-FE4A-6A9D087E903D}"/>
              </a:ext>
            </a:extLst>
          </p:cNvPr>
          <p:cNvSpPr txBox="1"/>
          <p:nvPr/>
        </p:nvSpPr>
        <p:spPr>
          <a:xfrm>
            <a:off x="6882481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octetN</a:t>
            </a:r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666E18E-2F63-825B-DECD-5A8A78198540}"/>
              </a:ext>
            </a:extLst>
          </p:cNvPr>
          <p:cNvSpPr txBox="1"/>
          <p:nvPr/>
        </p:nvSpPr>
        <p:spPr>
          <a:xfrm>
            <a:off x="6311733" y="31066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9B898A7-4EE1-0899-1942-246BFF6A5E8E}"/>
              </a:ext>
            </a:extLst>
          </p:cNvPr>
          <p:cNvSpPr txBox="1"/>
          <p:nvPr/>
        </p:nvSpPr>
        <p:spPr>
          <a:xfrm>
            <a:off x="1786127" y="3608703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0x00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533F4A9-73A8-BC12-0062-079E30364364}"/>
              </a:ext>
            </a:extLst>
          </p:cNvPr>
          <p:cNvSpPr txBox="1"/>
          <p:nvPr/>
        </p:nvSpPr>
        <p:spPr>
          <a:xfrm>
            <a:off x="2885668" y="3608703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0x30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4CCEFBC-8557-EA5D-0C5C-024E2BF000C4}"/>
              </a:ext>
            </a:extLst>
          </p:cNvPr>
          <p:cNvSpPr txBox="1"/>
          <p:nvPr/>
        </p:nvSpPr>
        <p:spPr>
          <a:xfrm>
            <a:off x="3985209" y="3608703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0x41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EA75F16-E988-8001-08C3-1EA4E7A412E9}"/>
              </a:ext>
            </a:extLst>
          </p:cNvPr>
          <p:cNvSpPr txBox="1"/>
          <p:nvPr/>
        </p:nvSpPr>
        <p:spPr>
          <a:xfrm>
            <a:off x="5084750" y="3608703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0x42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D683AB5-6D5A-AEFB-87AE-B711E1BD37EE}"/>
              </a:ext>
            </a:extLst>
          </p:cNvPr>
          <p:cNvSpPr txBox="1"/>
          <p:nvPr/>
        </p:nvSpPr>
        <p:spPr>
          <a:xfrm>
            <a:off x="6879137" y="3608703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0x0A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8FAA686-3F5A-5278-9161-F46BE8F07CBD}"/>
              </a:ext>
            </a:extLst>
          </p:cNvPr>
          <p:cNvSpPr txBox="1"/>
          <p:nvPr/>
        </p:nvSpPr>
        <p:spPr>
          <a:xfrm>
            <a:off x="6308389" y="36087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EBF15E1-37A3-424C-5177-813E59585D64}"/>
              </a:ext>
            </a:extLst>
          </p:cNvPr>
          <p:cNvSpPr txBox="1"/>
          <p:nvPr/>
        </p:nvSpPr>
        <p:spPr>
          <a:xfrm>
            <a:off x="8573728" y="4443705"/>
            <a:ext cx="2363147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&lt;</a:t>
            </a:r>
            <a:r>
              <a:rPr lang="fr-FR" sz="2000" dirty="0" err="1">
                <a:solidFill>
                  <a:schemeClr val="bg1"/>
                </a:solidFill>
              </a:rPr>
              <a:t>str</a:t>
            </a:r>
            <a:r>
              <a:rPr lang="fr-FR" sz="2000" dirty="0">
                <a:solidFill>
                  <a:schemeClr val="bg1"/>
                </a:solidFill>
              </a:rPr>
              <a:t>&gt; -&gt; code ascii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CF1B4E8-EA6B-893F-71A1-2ECB94BCF520}"/>
              </a:ext>
            </a:extLst>
          </p:cNvPr>
          <p:cNvSpPr txBox="1"/>
          <p:nvPr/>
        </p:nvSpPr>
        <p:spPr>
          <a:xfrm>
            <a:off x="1786127" y="4459094"/>
            <a:ext cx="103238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system-ui"/>
              </a:rPr>
              <a:t>NUL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5C9E2B-FA25-8B15-A79B-9A1693EB979C}"/>
              </a:ext>
            </a:extLst>
          </p:cNvPr>
          <p:cNvSpPr txBox="1"/>
          <p:nvPr/>
        </p:nvSpPr>
        <p:spPr>
          <a:xfrm>
            <a:off x="2885668" y="4459094"/>
            <a:ext cx="103238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‘0’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05BFC9-BFB0-B966-3ECE-1EB2ADB3F269}"/>
              </a:ext>
            </a:extLst>
          </p:cNvPr>
          <p:cNvSpPr txBox="1"/>
          <p:nvPr/>
        </p:nvSpPr>
        <p:spPr>
          <a:xfrm>
            <a:off x="3985209" y="4459094"/>
            <a:ext cx="103238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‘A’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EE0A75A-4418-BFEF-6508-741007E89900}"/>
              </a:ext>
            </a:extLst>
          </p:cNvPr>
          <p:cNvSpPr txBox="1"/>
          <p:nvPr/>
        </p:nvSpPr>
        <p:spPr>
          <a:xfrm>
            <a:off x="5084750" y="4459094"/>
            <a:ext cx="103238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‘B’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94637C3-AE4A-E958-7445-1BE667BE3AE0}"/>
              </a:ext>
            </a:extLst>
          </p:cNvPr>
          <p:cNvSpPr txBox="1"/>
          <p:nvPr/>
        </p:nvSpPr>
        <p:spPr>
          <a:xfrm>
            <a:off x="6879137" y="4459094"/>
            <a:ext cx="103238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LF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61E4C1D-210C-6E1A-D1B1-BCBD760270D3}"/>
              </a:ext>
            </a:extLst>
          </p:cNvPr>
          <p:cNvSpPr txBox="1"/>
          <p:nvPr/>
        </p:nvSpPr>
        <p:spPr>
          <a:xfrm>
            <a:off x="6308389" y="4459094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370E9D5-8040-CFC3-0FF9-82FA35C75EB0}"/>
              </a:ext>
            </a:extLst>
          </p:cNvPr>
          <p:cNvSpPr txBox="1"/>
          <p:nvPr/>
        </p:nvSpPr>
        <p:spPr>
          <a:xfrm>
            <a:off x="9812849" y="4911900"/>
            <a:ext cx="1495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 caractères</a:t>
            </a:r>
          </a:p>
        </p:txBody>
      </p:sp>
    </p:spTree>
    <p:extLst>
      <p:ext uri="{BB962C8B-B14F-4D97-AF65-F5344CB8AC3E}">
        <p14:creationId xmlns:p14="http://schemas.microsoft.com/office/powerpoint/2010/main" val="186958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binaires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7FB5CE8-9920-95C5-5A3C-273E7018F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Données / binaire vs ASCII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634E2F9-6D18-73B5-1183-F5424E307EB0}"/>
              </a:ext>
            </a:extLst>
          </p:cNvPr>
          <p:cNvSpPr txBox="1"/>
          <p:nvPr/>
        </p:nvSpPr>
        <p:spPr>
          <a:xfrm>
            <a:off x="1789471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AC88144-BEA8-7045-C0A2-87E93743A78F}"/>
              </a:ext>
            </a:extLst>
          </p:cNvPr>
          <p:cNvSpPr txBox="1"/>
          <p:nvPr/>
        </p:nvSpPr>
        <p:spPr>
          <a:xfrm>
            <a:off x="2889012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octet2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D5C52C8-AD00-40C2-2A95-4ABB8805DCF3}"/>
              </a:ext>
            </a:extLst>
          </p:cNvPr>
          <p:cNvSpPr txBox="1"/>
          <p:nvPr/>
        </p:nvSpPr>
        <p:spPr>
          <a:xfrm>
            <a:off x="3988553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octet3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C7435CD-1E83-6D79-BACC-D02D4E07E81B}"/>
              </a:ext>
            </a:extLst>
          </p:cNvPr>
          <p:cNvSpPr txBox="1"/>
          <p:nvPr/>
        </p:nvSpPr>
        <p:spPr>
          <a:xfrm>
            <a:off x="5088094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octet4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1BA4A32F-5FDF-FF31-FE4A-6A9D087E903D}"/>
              </a:ext>
            </a:extLst>
          </p:cNvPr>
          <p:cNvSpPr txBox="1"/>
          <p:nvPr/>
        </p:nvSpPr>
        <p:spPr>
          <a:xfrm>
            <a:off x="6882481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octetN</a:t>
            </a:r>
            <a:endParaRPr lang="fr-FR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666E18E-2F63-825B-DECD-5A8A78198540}"/>
              </a:ext>
            </a:extLst>
          </p:cNvPr>
          <p:cNvSpPr txBox="1"/>
          <p:nvPr/>
        </p:nvSpPr>
        <p:spPr>
          <a:xfrm>
            <a:off x="6311733" y="31066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9B898A7-4EE1-0899-1942-246BFF6A5E8E}"/>
              </a:ext>
            </a:extLst>
          </p:cNvPr>
          <p:cNvSpPr txBox="1"/>
          <p:nvPr/>
        </p:nvSpPr>
        <p:spPr>
          <a:xfrm>
            <a:off x="1786127" y="3608703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0x00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533F4A9-73A8-BC12-0062-079E30364364}"/>
              </a:ext>
            </a:extLst>
          </p:cNvPr>
          <p:cNvSpPr txBox="1"/>
          <p:nvPr/>
        </p:nvSpPr>
        <p:spPr>
          <a:xfrm>
            <a:off x="2885668" y="3608703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0x30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4CCEFBC-8557-EA5D-0C5C-024E2BF000C4}"/>
              </a:ext>
            </a:extLst>
          </p:cNvPr>
          <p:cNvSpPr txBox="1"/>
          <p:nvPr/>
        </p:nvSpPr>
        <p:spPr>
          <a:xfrm>
            <a:off x="3985209" y="3608703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0x41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EA75F16-E988-8001-08C3-1EA4E7A412E9}"/>
              </a:ext>
            </a:extLst>
          </p:cNvPr>
          <p:cNvSpPr txBox="1"/>
          <p:nvPr/>
        </p:nvSpPr>
        <p:spPr>
          <a:xfrm>
            <a:off x="5084750" y="3608703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0x42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9D683AB5-6D5A-AEFB-87AE-B711E1BD37EE}"/>
              </a:ext>
            </a:extLst>
          </p:cNvPr>
          <p:cNvSpPr txBox="1"/>
          <p:nvPr/>
        </p:nvSpPr>
        <p:spPr>
          <a:xfrm>
            <a:off x="6879137" y="3608703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0x0A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8FAA686-3F5A-5278-9161-F46BE8F07CBD}"/>
              </a:ext>
            </a:extLst>
          </p:cNvPr>
          <p:cNvSpPr txBox="1"/>
          <p:nvPr/>
        </p:nvSpPr>
        <p:spPr>
          <a:xfrm>
            <a:off x="6308389" y="36087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4F10138-B376-A3AF-E7DC-31382A18002E}"/>
              </a:ext>
            </a:extLst>
          </p:cNvPr>
          <p:cNvSpPr txBox="1"/>
          <p:nvPr/>
        </p:nvSpPr>
        <p:spPr>
          <a:xfrm>
            <a:off x="8573728" y="5417046"/>
            <a:ext cx="3365217" cy="40011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&lt;bytes&gt; -&gt; valeurs entières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8188BCC-3B9F-9FD7-B6C0-E8130CC49961}"/>
              </a:ext>
            </a:extLst>
          </p:cNvPr>
          <p:cNvSpPr txBox="1"/>
          <p:nvPr/>
        </p:nvSpPr>
        <p:spPr>
          <a:xfrm>
            <a:off x="1786127" y="5432435"/>
            <a:ext cx="1032387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system-ui"/>
              </a:rPr>
              <a:t>0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5F37D63-0DFB-6B29-9E62-6191BE107639}"/>
              </a:ext>
            </a:extLst>
          </p:cNvPr>
          <p:cNvSpPr txBox="1"/>
          <p:nvPr/>
        </p:nvSpPr>
        <p:spPr>
          <a:xfrm>
            <a:off x="2885668" y="5432435"/>
            <a:ext cx="1032387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48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CF3E9BF-4D61-50D6-B58A-76BE0968B30D}"/>
              </a:ext>
            </a:extLst>
          </p:cNvPr>
          <p:cNvSpPr txBox="1"/>
          <p:nvPr/>
        </p:nvSpPr>
        <p:spPr>
          <a:xfrm>
            <a:off x="3985209" y="5432435"/>
            <a:ext cx="1032387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65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5FBD5B4-9F17-1F73-5296-871A23A31ECC}"/>
              </a:ext>
            </a:extLst>
          </p:cNvPr>
          <p:cNvSpPr txBox="1"/>
          <p:nvPr/>
        </p:nvSpPr>
        <p:spPr>
          <a:xfrm>
            <a:off x="5084750" y="5432435"/>
            <a:ext cx="1032387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66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831597A-038C-781D-3EAD-A88762E8948C}"/>
              </a:ext>
            </a:extLst>
          </p:cNvPr>
          <p:cNvSpPr txBox="1"/>
          <p:nvPr/>
        </p:nvSpPr>
        <p:spPr>
          <a:xfrm>
            <a:off x="6879137" y="5432435"/>
            <a:ext cx="1032387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9C18FD7-8C55-F16B-BD2D-452124699A98}"/>
              </a:ext>
            </a:extLst>
          </p:cNvPr>
          <p:cNvSpPr txBox="1"/>
          <p:nvPr/>
        </p:nvSpPr>
        <p:spPr>
          <a:xfrm>
            <a:off x="6308389" y="5432435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409304-919E-7B8A-F778-67E3D60CCFDC}"/>
              </a:ext>
            </a:extLst>
          </p:cNvPr>
          <p:cNvSpPr txBox="1"/>
          <p:nvPr/>
        </p:nvSpPr>
        <p:spPr>
          <a:xfrm>
            <a:off x="9812849" y="5885241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 valeurs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4BF30987-10C1-C99E-D6F8-2567E628BC54}"/>
              </a:ext>
            </a:extLst>
          </p:cNvPr>
          <p:cNvSpPr txBox="1"/>
          <p:nvPr/>
        </p:nvSpPr>
        <p:spPr>
          <a:xfrm>
            <a:off x="8573728" y="4443705"/>
            <a:ext cx="2363147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&lt;</a:t>
            </a:r>
            <a:r>
              <a:rPr lang="fr-FR" sz="2000" dirty="0" err="1">
                <a:solidFill>
                  <a:schemeClr val="bg1"/>
                </a:solidFill>
              </a:rPr>
              <a:t>str</a:t>
            </a:r>
            <a:r>
              <a:rPr lang="fr-FR" sz="2000" dirty="0">
                <a:solidFill>
                  <a:schemeClr val="bg1"/>
                </a:solidFill>
              </a:rPr>
              <a:t>&gt; -&gt; code ascii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3C915D73-EDFE-1248-51E4-EAB865010761}"/>
              </a:ext>
            </a:extLst>
          </p:cNvPr>
          <p:cNvSpPr txBox="1"/>
          <p:nvPr/>
        </p:nvSpPr>
        <p:spPr>
          <a:xfrm>
            <a:off x="1786127" y="4459094"/>
            <a:ext cx="103238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system-ui"/>
              </a:rPr>
              <a:t>NUL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0531FE00-0DA3-A19F-FA69-D8EC98B699D4}"/>
              </a:ext>
            </a:extLst>
          </p:cNvPr>
          <p:cNvSpPr txBox="1"/>
          <p:nvPr/>
        </p:nvSpPr>
        <p:spPr>
          <a:xfrm>
            <a:off x="2885668" y="4459094"/>
            <a:ext cx="103238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‘0’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A711D7AE-4159-2D1E-9571-6D6AB6B1449C}"/>
              </a:ext>
            </a:extLst>
          </p:cNvPr>
          <p:cNvSpPr txBox="1"/>
          <p:nvPr/>
        </p:nvSpPr>
        <p:spPr>
          <a:xfrm>
            <a:off x="3985209" y="4459094"/>
            <a:ext cx="103238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‘A’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6881949-4CF6-BB35-31FF-203EEF9CEFAF}"/>
              </a:ext>
            </a:extLst>
          </p:cNvPr>
          <p:cNvSpPr txBox="1"/>
          <p:nvPr/>
        </p:nvSpPr>
        <p:spPr>
          <a:xfrm>
            <a:off x="5084750" y="4459094"/>
            <a:ext cx="103238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‘B’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A15D134-D676-923D-65E2-95F58BC5851F}"/>
              </a:ext>
            </a:extLst>
          </p:cNvPr>
          <p:cNvSpPr txBox="1"/>
          <p:nvPr/>
        </p:nvSpPr>
        <p:spPr>
          <a:xfrm>
            <a:off x="6879137" y="4459094"/>
            <a:ext cx="103238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LF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C4D7BFD-83C7-9515-B550-41134C8C2A96}"/>
              </a:ext>
            </a:extLst>
          </p:cNvPr>
          <p:cNvSpPr txBox="1"/>
          <p:nvPr/>
        </p:nvSpPr>
        <p:spPr>
          <a:xfrm>
            <a:off x="6308389" y="4459094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02473F9-A11C-9383-80ED-CF706B0F33E1}"/>
              </a:ext>
            </a:extLst>
          </p:cNvPr>
          <p:cNvSpPr txBox="1"/>
          <p:nvPr/>
        </p:nvSpPr>
        <p:spPr>
          <a:xfrm>
            <a:off x="9812849" y="4911900"/>
            <a:ext cx="1495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 caractères</a:t>
            </a:r>
          </a:p>
        </p:txBody>
      </p:sp>
    </p:spTree>
    <p:extLst>
      <p:ext uri="{BB962C8B-B14F-4D97-AF65-F5344CB8AC3E}">
        <p14:creationId xmlns:p14="http://schemas.microsoft.com/office/powerpoint/2010/main" val="4105128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binaires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7FB5CE8-9920-95C5-5A3C-273E7018F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Données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2B7194A-F12F-65D5-9FD3-46CB47505B27}"/>
              </a:ext>
            </a:extLst>
          </p:cNvPr>
          <p:cNvSpPr txBox="1"/>
          <p:nvPr/>
        </p:nvSpPr>
        <p:spPr>
          <a:xfrm>
            <a:off x="8573728" y="5456429"/>
            <a:ext cx="2922595" cy="400110"/>
          </a:xfrm>
          <a:prstGeom prst="rect">
            <a:avLst/>
          </a:prstGeom>
          <a:solidFill>
            <a:srgbClr val="002060"/>
          </a:solidFill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chemeClr val="bg1"/>
                </a:solidFill>
              </a:rPr>
              <a:t>1 échantillon </a:t>
            </a:r>
            <a:r>
              <a:rPr lang="fr-FR" sz="2000" b="1" dirty="0">
                <a:solidFill>
                  <a:schemeClr val="bg1"/>
                </a:solidFill>
              </a:rPr>
              <a:t>=</a:t>
            </a:r>
            <a:r>
              <a:rPr lang="fr-FR" sz="2000" dirty="0">
                <a:solidFill>
                  <a:schemeClr val="bg1"/>
                </a:solidFill>
              </a:rPr>
              <a:t> 1 octet 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126303-6041-43DB-489C-4E256DF47735}"/>
              </a:ext>
            </a:extLst>
          </p:cNvPr>
          <p:cNvSpPr txBox="1"/>
          <p:nvPr/>
        </p:nvSpPr>
        <p:spPr>
          <a:xfrm>
            <a:off x="1786127" y="5471818"/>
            <a:ext cx="1032387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9901DFD-C38E-EBCA-163E-02A52B03EE09}"/>
              </a:ext>
            </a:extLst>
          </p:cNvPr>
          <p:cNvSpPr txBox="1"/>
          <p:nvPr/>
        </p:nvSpPr>
        <p:spPr>
          <a:xfrm>
            <a:off x="2885668" y="5471818"/>
            <a:ext cx="1032387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D25C9BD-09BE-750F-6346-F08EED4925B4}"/>
              </a:ext>
            </a:extLst>
          </p:cNvPr>
          <p:cNvSpPr txBox="1"/>
          <p:nvPr/>
        </p:nvSpPr>
        <p:spPr>
          <a:xfrm>
            <a:off x="3985209" y="5471818"/>
            <a:ext cx="1032387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32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A2DEB5B-EDA7-7569-5BBC-8C7BA9A6581D}"/>
              </a:ext>
            </a:extLst>
          </p:cNvPr>
          <p:cNvSpPr txBox="1"/>
          <p:nvPr/>
        </p:nvSpPr>
        <p:spPr>
          <a:xfrm>
            <a:off x="5084750" y="5471818"/>
            <a:ext cx="1032387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BAE72F8-7EA3-1410-CECC-E615CB941CE6}"/>
              </a:ext>
            </a:extLst>
          </p:cNvPr>
          <p:cNvSpPr txBox="1"/>
          <p:nvPr/>
        </p:nvSpPr>
        <p:spPr>
          <a:xfrm>
            <a:off x="6879137" y="5471818"/>
            <a:ext cx="1032387" cy="36933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38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9BE35CA-7F4D-0321-55C0-D1C4657536C1}"/>
              </a:ext>
            </a:extLst>
          </p:cNvPr>
          <p:cNvSpPr txBox="1"/>
          <p:nvPr/>
        </p:nvSpPr>
        <p:spPr>
          <a:xfrm>
            <a:off x="6308389" y="5471818"/>
            <a:ext cx="41549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CCBFBB73-4F77-2000-A7BE-83BA5C79865F}"/>
              </a:ext>
            </a:extLst>
          </p:cNvPr>
          <p:cNvSpPr txBox="1"/>
          <p:nvPr/>
        </p:nvSpPr>
        <p:spPr>
          <a:xfrm>
            <a:off x="1789471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octet1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DAA75769-F270-4F00-ED55-11B4D14F12DA}"/>
              </a:ext>
            </a:extLst>
          </p:cNvPr>
          <p:cNvSpPr txBox="1"/>
          <p:nvPr/>
        </p:nvSpPr>
        <p:spPr>
          <a:xfrm>
            <a:off x="2889012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octet2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69B2C211-FA5E-89CD-928E-75240E70CC7F}"/>
              </a:ext>
            </a:extLst>
          </p:cNvPr>
          <p:cNvSpPr txBox="1"/>
          <p:nvPr/>
        </p:nvSpPr>
        <p:spPr>
          <a:xfrm>
            <a:off x="3988553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octet3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97DE599C-0382-000C-E282-21690E3FD1AA}"/>
              </a:ext>
            </a:extLst>
          </p:cNvPr>
          <p:cNvSpPr txBox="1"/>
          <p:nvPr/>
        </p:nvSpPr>
        <p:spPr>
          <a:xfrm>
            <a:off x="5088094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octet4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B48C2CB4-5FF6-FFE1-5077-C85978559AFD}"/>
              </a:ext>
            </a:extLst>
          </p:cNvPr>
          <p:cNvSpPr txBox="1"/>
          <p:nvPr/>
        </p:nvSpPr>
        <p:spPr>
          <a:xfrm>
            <a:off x="6882481" y="3106682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octetN</a:t>
            </a:r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5C9AC48C-DA28-CAD6-A87D-2BEAC2DDFBC9}"/>
              </a:ext>
            </a:extLst>
          </p:cNvPr>
          <p:cNvSpPr txBox="1"/>
          <p:nvPr/>
        </p:nvSpPr>
        <p:spPr>
          <a:xfrm>
            <a:off x="6311733" y="31066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7BB0BD4-2284-35A1-F5BA-82D8DBFDD4EC}"/>
              </a:ext>
            </a:extLst>
          </p:cNvPr>
          <p:cNvSpPr txBox="1"/>
          <p:nvPr/>
        </p:nvSpPr>
        <p:spPr>
          <a:xfrm>
            <a:off x="1786127" y="3608703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0x00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8CD35EDC-1997-E87E-BF48-B8D2EC21683A}"/>
              </a:ext>
            </a:extLst>
          </p:cNvPr>
          <p:cNvSpPr txBox="1"/>
          <p:nvPr/>
        </p:nvSpPr>
        <p:spPr>
          <a:xfrm>
            <a:off x="2885668" y="3608703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0x10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8555F30-D3BE-933C-D307-95402572EF25}"/>
              </a:ext>
            </a:extLst>
          </p:cNvPr>
          <p:cNvSpPr txBox="1"/>
          <p:nvPr/>
        </p:nvSpPr>
        <p:spPr>
          <a:xfrm>
            <a:off x="3985209" y="3608703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0x20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B5D711A9-2E29-5736-C17F-574C2AD0D0A5}"/>
              </a:ext>
            </a:extLst>
          </p:cNvPr>
          <p:cNvSpPr txBox="1"/>
          <p:nvPr/>
        </p:nvSpPr>
        <p:spPr>
          <a:xfrm>
            <a:off x="5084750" y="3608703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0x00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0685CFB-F218-357F-8D50-EB406A0A15FF}"/>
              </a:ext>
            </a:extLst>
          </p:cNvPr>
          <p:cNvSpPr txBox="1"/>
          <p:nvPr/>
        </p:nvSpPr>
        <p:spPr>
          <a:xfrm>
            <a:off x="6879137" y="3608703"/>
            <a:ext cx="1032387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0x26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3512F95-F6DC-6D22-A8AF-68666C6DBA79}"/>
              </a:ext>
            </a:extLst>
          </p:cNvPr>
          <p:cNvSpPr txBox="1"/>
          <p:nvPr/>
        </p:nvSpPr>
        <p:spPr>
          <a:xfrm>
            <a:off x="6308389" y="36087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266370A6-0136-49C5-3828-CC6676278B6C}"/>
              </a:ext>
            </a:extLst>
          </p:cNvPr>
          <p:cNvSpPr txBox="1"/>
          <p:nvPr/>
        </p:nvSpPr>
        <p:spPr>
          <a:xfrm>
            <a:off x="9812849" y="5924624"/>
            <a:ext cx="1683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 échantillons</a:t>
            </a:r>
          </a:p>
        </p:txBody>
      </p:sp>
    </p:spTree>
    <p:extLst>
      <p:ext uri="{BB962C8B-B14F-4D97-AF65-F5344CB8AC3E}">
        <p14:creationId xmlns:p14="http://schemas.microsoft.com/office/powerpoint/2010/main" val="1188974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Données binaires / signées ou non signées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B7FB5CE8-9920-95C5-5A3C-273E7018F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1 octet</a:t>
            </a:r>
          </a:p>
          <a:p>
            <a:r>
              <a:rPr lang="fr-FR" dirty="0"/>
              <a:t>Donnée non signée (uint8)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33B84F1-4C06-57A4-CDB0-97A804610D8C}"/>
              </a:ext>
            </a:extLst>
          </p:cNvPr>
          <p:cNvSpPr txBox="1"/>
          <p:nvPr/>
        </p:nvSpPr>
        <p:spPr>
          <a:xfrm>
            <a:off x="6662932" y="2566484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D7DB80E-589C-EEDC-41A7-6E7A23D3BEC0}"/>
              </a:ext>
            </a:extLst>
          </p:cNvPr>
          <p:cNvSpPr txBox="1"/>
          <p:nvPr/>
        </p:nvSpPr>
        <p:spPr>
          <a:xfrm>
            <a:off x="7139797" y="2566484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4C6DF340-9F7B-CE2E-1053-A2CD2D54A04B}"/>
              </a:ext>
            </a:extLst>
          </p:cNvPr>
          <p:cNvSpPr txBox="1"/>
          <p:nvPr/>
        </p:nvSpPr>
        <p:spPr>
          <a:xfrm>
            <a:off x="7616662" y="2566484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EDD21D1-AF26-CDA2-52A2-C5293CFCD663}"/>
              </a:ext>
            </a:extLst>
          </p:cNvPr>
          <p:cNvSpPr txBox="1"/>
          <p:nvPr/>
        </p:nvSpPr>
        <p:spPr>
          <a:xfrm>
            <a:off x="8093527" y="2566484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9DEB0C9-964B-D599-4246-B01DFEA6CB39}"/>
              </a:ext>
            </a:extLst>
          </p:cNvPr>
          <p:cNvSpPr txBox="1"/>
          <p:nvPr/>
        </p:nvSpPr>
        <p:spPr>
          <a:xfrm>
            <a:off x="8572306" y="2566484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F04F1BEF-B30A-B81B-90C9-5562C5DF0EAC}"/>
              </a:ext>
            </a:extLst>
          </p:cNvPr>
          <p:cNvSpPr txBox="1"/>
          <p:nvPr/>
        </p:nvSpPr>
        <p:spPr>
          <a:xfrm>
            <a:off x="9051085" y="2566484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C400F610-EA6C-0605-96C1-94F3386B585E}"/>
              </a:ext>
            </a:extLst>
          </p:cNvPr>
          <p:cNvSpPr txBox="1"/>
          <p:nvPr/>
        </p:nvSpPr>
        <p:spPr>
          <a:xfrm>
            <a:off x="9529864" y="2566484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905AF7E-EF8E-8C9D-6F9D-906CAFF948A8}"/>
              </a:ext>
            </a:extLst>
          </p:cNvPr>
          <p:cNvSpPr txBox="1"/>
          <p:nvPr/>
        </p:nvSpPr>
        <p:spPr>
          <a:xfrm>
            <a:off x="10008042" y="2566484"/>
            <a:ext cx="406467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D8D56AAB-BE1F-0543-3FFB-192A28779915}"/>
              </a:ext>
            </a:extLst>
          </p:cNvPr>
          <p:cNvSpPr txBox="1"/>
          <p:nvPr/>
        </p:nvSpPr>
        <p:spPr>
          <a:xfrm>
            <a:off x="6662932" y="3131839"/>
            <a:ext cx="406467" cy="92333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128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330C8D2-41CA-F235-BC3D-32DCE3AAA2D9}"/>
              </a:ext>
            </a:extLst>
          </p:cNvPr>
          <p:cNvSpPr txBox="1"/>
          <p:nvPr/>
        </p:nvSpPr>
        <p:spPr>
          <a:xfrm>
            <a:off x="7139797" y="3131839"/>
            <a:ext cx="406467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64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FC146A5B-16EF-34A9-8341-4BB5BE35CBD6}"/>
              </a:ext>
            </a:extLst>
          </p:cNvPr>
          <p:cNvSpPr txBox="1"/>
          <p:nvPr/>
        </p:nvSpPr>
        <p:spPr>
          <a:xfrm>
            <a:off x="7616662" y="3131839"/>
            <a:ext cx="406467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32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9FD689A-9087-BE6D-5805-9EE39B213412}"/>
              </a:ext>
            </a:extLst>
          </p:cNvPr>
          <p:cNvSpPr txBox="1"/>
          <p:nvPr/>
        </p:nvSpPr>
        <p:spPr>
          <a:xfrm>
            <a:off x="8093527" y="3131839"/>
            <a:ext cx="406467" cy="646331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004271A-91D1-21BA-69DC-8CB7C0EB9AD9}"/>
              </a:ext>
            </a:extLst>
          </p:cNvPr>
          <p:cNvSpPr txBox="1"/>
          <p:nvPr/>
        </p:nvSpPr>
        <p:spPr>
          <a:xfrm>
            <a:off x="8572306" y="3131839"/>
            <a:ext cx="40646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BA62FBC5-A8D6-775C-F7D3-85CE4033FB87}"/>
              </a:ext>
            </a:extLst>
          </p:cNvPr>
          <p:cNvSpPr txBox="1"/>
          <p:nvPr/>
        </p:nvSpPr>
        <p:spPr>
          <a:xfrm>
            <a:off x="9051085" y="3131839"/>
            <a:ext cx="40646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AE6E4C39-39A5-4533-4B6B-7D4BB6410218}"/>
              </a:ext>
            </a:extLst>
          </p:cNvPr>
          <p:cNvSpPr txBox="1"/>
          <p:nvPr/>
        </p:nvSpPr>
        <p:spPr>
          <a:xfrm>
            <a:off x="9529864" y="3131839"/>
            <a:ext cx="40646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1B6675B2-C8E1-FE75-974F-8E1A8F5D8263}"/>
              </a:ext>
            </a:extLst>
          </p:cNvPr>
          <p:cNvSpPr txBox="1"/>
          <p:nvPr/>
        </p:nvSpPr>
        <p:spPr>
          <a:xfrm>
            <a:off x="10008042" y="3131839"/>
            <a:ext cx="406467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54" name="Flèche : droite 53">
            <a:extLst>
              <a:ext uri="{FF2B5EF4-FFF2-40B4-BE49-F238E27FC236}">
                <a16:creationId xmlns:a16="http://schemas.microsoft.com/office/drawing/2014/main" id="{6C6216B4-6E76-375D-F9D9-7DBC1F55BC5A}"/>
              </a:ext>
            </a:extLst>
          </p:cNvPr>
          <p:cNvSpPr/>
          <p:nvPr/>
        </p:nvSpPr>
        <p:spPr>
          <a:xfrm>
            <a:off x="7631664" y="3943700"/>
            <a:ext cx="557189" cy="2949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3DB5EA1B-6980-9AD8-98F8-B45E252B1063}"/>
              </a:ext>
            </a:extLst>
          </p:cNvPr>
          <p:cNvSpPr txBox="1"/>
          <p:nvPr/>
        </p:nvSpPr>
        <p:spPr>
          <a:xfrm>
            <a:off x="8435414" y="3879153"/>
            <a:ext cx="2863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128 + 16 + 1 </a:t>
            </a:r>
            <a:r>
              <a:rPr lang="fr-FR" sz="2400" b="1" dirty="0"/>
              <a:t>=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bg1"/>
                </a:solidFill>
                <a:highlight>
                  <a:srgbClr val="000080"/>
                </a:highlight>
              </a:rPr>
              <a:t>145</a:t>
            </a:r>
          </a:p>
        </p:txBody>
      </p:sp>
    </p:spTree>
    <p:extLst>
      <p:ext uri="{BB962C8B-B14F-4D97-AF65-F5344CB8AC3E}">
        <p14:creationId xmlns:p14="http://schemas.microsoft.com/office/powerpoint/2010/main" val="241963842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1380</TotalTime>
  <Words>1026</Words>
  <Application>Microsoft Office PowerPoint</Application>
  <PresentationFormat>Grand écran</PresentationFormat>
  <Paragraphs>351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5" baseType="lpstr">
      <vt:lpstr>Arial</vt:lpstr>
      <vt:lpstr>Avenir Next LT Pro</vt:lpstr>
      <vt:lpstr>Bahnschrift Light</vt:lpstr>
      <vt:lpstr>Bahnschrift SemiBold</vt:lpstr>
      <vt:lpstr>Calibri</vt:lpstr>
      <vt:lpstr>system-ui</vt:lpstr>
      <vt:lpstr>AccentBoxVTI</vt:lpstr>
      <vt:lpstr>Python Sciences  Bonnes pratiques (2)</vt:lpstr>
      <vt:lpstr>Format de données</vt:lpstr>
      <vt:lpstr>Fichiers / Exemple 4</vt:lpstr>
      <vt:lpstr>Fichiers / Exemple 4</vt:lpstr>
      <vt:lpstr>Données binaires</vt:lpstr>
      <vt:lpstr>Données binaires</vt:lpstr>
      <vt:lpstr>Données binaires</vt:lpstr>
      <vt:lpstr>Données binaires</vt:lpstr>
      <vt:lpstr>Données binaires / signées ou non signées</vt:lpstr>
      <vt:lpstr>Données binaires / signées ou non signées</vt:lpstr>
      <vt:lpstr>Données binaires / signées ou non signées</vt:lpstr>
      <vt:lpstr>Données binaires</vt:lpstr>
      <vt:lpstr>Données binaires</vt:lpstr>
      <vt:lpstr>Fichier à décoder</vt:lpstr>
      <vt:lpstr>Fichier à décoder</vt:lpstr>
      <vt:lpstr>Fichier à décoder</vt:lpstr>
      <vt:lpstr>Fichier à décoder</vt:lpstr>
      <vt:lpstr>Fichier à décoder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Deroulement</dc:title>
  <dc:creator>Julien VILLEMEJANE</dc:creator>
  <cp:lastModifiedBy>Julien VILLEMEJANE</cp:lastModifiedBy>
  <cp:revision>387</cp:revision>
  <dcterms:created xsi:type="dcterms:W3CDTF">2023-04-08T12:37:13Z</dcterms:created>
  <dcterms:modified xsi:type="dcterms:W3CDTF">2023-12-10T11:21:25Z</dcterms:modified>
</cp:coreProperties>
</file>