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1" r:id="rId4"/>
    <p:sldId id="267" r:id="rId5"/>
    <p:sldId id="273" r:id="rId6"/>
    <p:sldId id="274" r:id="rId7"/>
    <p:sldId id="279" r:id="rId8"/>
    <p:sldId id="277" r:id="rId9"/>
    <p:sldId id="280" r:id="rId10"/>
    <p:sldId id="278" r:id="rId11"/>
    <p:sldId id="272" r:id="rId12"/>
    <p:sldId id="275" r:id="rId13"/>
    <p:sldId id="258" r:id="rId14"/>
    <p:sldId id="259" r:id="rId15"/>
    <p:sldId id="262" r:id="rId16"/>
    <p:sldId id="264" r:id="rId17"/>
    <p:sldId id="265" r:id="rId18"/>
    <p:sldId id="266" r:id="rId19"/>
    <p:sldId id="263" r:id="rId20"/>
    <p:sldId id="261" r:id="rId21"/>
    <p:sldId id="260" r:id="rId22"/>
    <p:sldId id="270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4">
            <a:extLst>
              <a:ext uri="{FF2B5EF4-FFF2-40B4-BE49-F238E27FC236}">
                <a16:creationId xmlns:a16="http://schemas.microsoft.com/office/drawing/2014/main" id="{B290951D-7C6A-0EFE-13DC-D205B0D7DB62}"/>
              </a:ext>
            </a:extLst>
          </p:cNvPr>
          <p:cNvSpPr/>
          <p:nvPr/>
        </p:nvSpPr>
        <p:spPr>
          <a:xfrm>
            <a:off x="1199535" y="1729527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utiliser, écrire, documenter et valider des </a:t>
            </a:r>
            <a:r>
              <a:rPr lang="fr-FR" b="1" dirty="0"/>
              <a:t>fonctions</a:t>
            </a:r>
            <a:r>
              <a:rPr lang="fr-FR" dirty="0"/>
              <a:t> / </a:t>
            </a:r>
            <a:r>
              <a:rPr lang="fr-FR" b="1" dirty="0"/>
              <a:t>modules </a:t>
            </a:r>
            <a:r>
              <a:rPr lang="fr-FR" dirty="0"/>
              <a:t>dans un langage de haut niveau (type Python ou Matlab)</a:t>
            </a:r>
          </a:p>
          <a:p>
            <a:pPr lvl="1"/>
            <a:r>
              <a:rPr lang="fr-FR" dirty="0"/>
              <a:t>utiliser une </a:t>
            </a:r>
            <a:r>
              <a:rPr lang="fr-FR" b="1" dirty="0"/>
              <a:t>bibliothèque</a:t>
            </a:r>
            <a:r>
              <a:rPr lang="fr-FR" dirty="0"/>
              <a:t> / un </a:t>
            </a:r>
            <a:r>
              <a:rPr lang="fr-FR" b="1" dirty="0"/>
              <a:t>module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b="1" dirty="0"/>
              <a:t>organiser les informations </a:t>
            </a:r>
            <a:r>
              <a:rPr lang="fr-FR" dirty="0"/>
              <a:t>à manipuler/générer</a:t>
            </a:r>
          </a:p>
          <a:p>
            <a:pPr lvl="1"/>
            <a:r>
              <a:rPr lang="fr-FR" dirty="0"/>
              <a:t>gérer les versions de ses codes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99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signal modulé en amplitude / acquisition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images d’un faisceau LASER en différents points d’un chemin optique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GIT et </a:t>
            </a:r>
            <a:r>
              <a:rPr lang="fr-FR" sz="4800" dirty="0" err="1"/>
              <a:t>versionning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0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1071474-0EEF-CB6B-D2F1-ACC72F5C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063" y="2285615"/>
            <a:ext cx="7675649" cy="444379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9E87E441-53D6-9921-A25B-CA8D67F6CBB0}"/>
              </a:ext>
            </a:extLst>
          </p:cNvPr>
          <p:cNvSpPr txBox="1"/>
          <p:nvPr/>
        </p:nvSpPr>
        <p:spPr>
          <a:xfrm>
            <a:off x="6392314" y="6577781"/>
            <a:ext cx="5485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https://www.atlassian.com/fr/git/tutorials/comparing-workflows/gitflow-workflow</a:t>
            </a: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CFC1AF1C-4CD6-7C05-B1D8-482806186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Gestion de </a:t>
            </a:r>
            <a:br>
              <a:rPr lang="fr-FR" b="1" dirty="0"/>
            </a:br>
            <a:r>
              <a:rPr lang="fr-FR" b="1" dirty="0"/>
              <a:t>versions</a:t>
            </a:r>
          </a:p>
          <a:p>
            <a:r>
              <a:rPr lang="fr-FR" b="1" dirty="0"/>
              <a:t>Dépôts de </a:t>
            </a:r>
            <a:br>
              <a:rPr lang="fr-FR" b="1" dirty="0"/>
            </a:br>
            <a:r>
              <a:rPr lang="fr-FR" b="1" dirty="0"/>
              <a:t>fichiers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69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édé prédéfini 13">
            <a:extLst>
              <a:ext uri="{FF2B5EF4-FFF2-40B4-BE49-F238E27FC236}">
                <a16:creationId xmlns:a16="http://schemas.microsoft.com/office/drawing/2014/main" id="{149774E8-A104-6C9B-816A-4E3C2A207F29}"/>
              </a:ext>
            </a:extLst>
          </p:cNvPr>
          <p:cNvSpPr/>
          <p:nvPr/>
        </p:nvSpPr>
        <p:spPr>
          <a:xfrm>
            <a:off x="123886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Multidocument 6">
            <a:extLst>
              <a:ext uri="{FF2B5EF4-FFF2-40B4-BE49-F238E27FC236}">
                <a16:creationId xmlns:a16="http://schemas.microsoft.com/office/drawing/2014/main" id="{C2FBBB5A-7B3E-E743-4513-C795065F0D8F}"/>
              </a:ext>
            </a:extLst>
          </p:cNvPr>
          <p:cNvSpPr/>
          <p:nvPr/>
        </p:nvSpPr>
        <p:spPr>
          <a:xfrm>
            <a:off x="1288026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8" name="Organigramme : Disque magnétique 7">
            <a:extLst>
              <a:ext uri="{FF2B5EF4-FFF2-40B4-BE49-F238E27FC236}">
                <a16:creationId xmlns:a16="http://schemas.microsoft.com/office/drawing/2014/main" id="{A7687CDF-7840-10B9-FA45-CE232B1E9B79}"/>
              </a:ext>
            </a:extLst>
          </p:cNvPr>
          <p:cNvSpPr/>
          <p:nvPr/>
        </p:nvSpPr>
        <p:spPr>
          <a:xfrm>
            <a:off x="1115566" y="2329187"/>
            <a:ext cx="4587143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</a:t>
            </a:r>
          </a:p>
        </p:txBody>
      </p:sp>
      <p:sp>
        <p:nvSpPr>
          <p:cNvPr id="9" name="Organigramme : Disque magnétique 8">
            <a:extLst>
              <a:ext uri="{FF2B5EF4-FFF2-40B4-BE49-F238E27FC236}">
                <a16:creationId xmlns:a16="http://schemas.microsoft.com/office/drawing/2014/main" id="{E6EF4634-89FD-B4F0-37FA-3462FD891767}"/>
              </a:ext>
            </a:extLst>
          </p:cNvPr>
          <p:cNvSpPr/>
          <p:nvPr/>
        </p:nvSpPr>
        <p:spPr>
          <a:xfrm>
            <a:off x="7393858" y="2329186"/>
            <a:ext cx="2189432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0" name="Organigramme : Multidocument 9">
            <a:extLst>
              <a:ext uri="{FF2B5EF4-FFF2-40B4-BE49-F238E27FC236}">
                <a16:creationId xmlns:a16="http://schemas.microsoft.com/office/drawing/2014/main" id="{9E6E3B75-F2EA-AED4-8954-848C10CC4608}"/>
              </a:ext>
            </a:extLst>
          </p:cNvPr>
          <p:cNvSpPr/>
          <p:nvPr/>
        </p:nvSpPr>
        <p:spPr>
          <a:xfrm>
            <a:off x="1288025" y="3896917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2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0F15FF4-CE60-F056-AC91-A15A39A41A89}"/>
              </a:ext>
            </a:extLst>
          </p:cNvPr>
          <p:cNvCxnSpPr>
            <a:cxnSpLocks/>
          </p:cNvCxnSpPr>
          <p:nvPr/>
        </p:nvCxnSpPr>
        <p:spPr>
          <a:xfrm>
            <a:off x="2815558" y="3283975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Multidocument 12">
            <a:extLst>
              <a:ext uri="{FF2B5EF4-FFF2-40B4-BE49-F238E27FC236}">
                <a16:creationId xmlns:a16="http://schemas.microsoft.com/office/drawing/2014/main" id="{51A9E878-B96F-497C-6C65-88CC5FC2EFDA}"/>
              </a:ext>
            </a:extLst>
          </p:cNvPr>
          <p:cNvSpPr/>
          <p:nvPr/>
        </p:nvSpPr>
        <p:spPr>
          <a:xfrm>
            <a:off x="782981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5" name="Organigramme : Procédé prédéfini 14">
            <a:extLst>
              <a:ext uri="{FF2B5EF4-FFF2-40B4-BE49-F238E27FC236}">
                <a16:creationId xmlns:a16="http://schemas.microsoft.com/office/drawing/2014/main" id="{6282871F-0429-B7BE-5F0E-032287FA74C0}"/>
              </a:ext>
            </a:extLst>
          </p:cNvPr>
          <p:cNvSpPr/>
          <p:nvPr/>
        </p:nvSpPr>
        <p:spPr>
          <a:xfrm>
            <a:off x="410005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Multidocument 15">
            <a:extLst>
              <a:ext uri="{FF2B5EF4-FFF2-40B4-BE49-F238E27FC236}">
                <a16:creationId xmlns:a16="http://schemas.microsoft.com/office/drawing/2014/main" id="{1801D54D-1611-0A3F-F406-6D61F24A7EBA}"/>
              </a:ext>
            </a:extLst>
          </p:cNvPr>
          <p:cNvSpPr/>
          <p:nvPr/>
        </p:nvSpPr>
        <p:spPr>
          <a:xfrm>
            <a:off x="412709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C41C10-56E7-EB92-DAA9-0D2D75D3C964}"/>
              </a:ext>
            </a:extLst>
          </p:cNvPr>
          <p:cNvSpPr txBox="1"/>
          <p:nvPr/>
        </p:nvSpPr>
        <p:spPr>
          <a:xfrm>
            <a:off x="1509251" y="479516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ORGA1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48418A-1ED4-B2F5-CBD1-0A4F6D8D449C}"/>
              </a:ext>
            </a:extLst>
          </p:cNvPr>
          <p:cNvSpPr txBox="1"/>
          <p:nvPr/>
        </p:nvSpPr>
        <p:spPr>
          <a:xfrm>
            <a:off x="4370441" y="479516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USER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472531-D969-31DF-1CED-F0565A688EA4}"/>
              </a:ext>
            </a:extLst>
          </p:cNvPr>
          <p:cNvSpPr txBox="1"/>
          <p:nvPr/>
        </p:nvSpPr>
        <p:spPr>
          <a:xfrm>
            <a:off x="2909122" y="297933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fork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C6DC73-2CB4-C99B-C43D-93C627A1F9D4}"/>
              </a:ext>
            </a:extLst>
          </p:cNvPr>
          <p:cNvCxnSpPr>
            <a:cxnSpLocks/>
          </p:cNvCxnSpPr>
          <p:nvPr/>
        </p:nvCxnSpPr>
        <p:spPr>
          <a:xfrm>
            <a:off x="5894279" y="326574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747F555-97F0-2934-B29C-B9D0F4CBE52C}"/>
              </a:ext>
            </a:extLst>
          </p:cNvPr>
          <p:cNvSpPr txBox="1"/>
          <p:nvPr/>
        </p:nvSpPr>
        <p:spPr>
          <a:xfrm>
            <a:off x="5987843" y="29611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clone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1A995C-596C-BCA2-3606-198166DD9415}"/>
              </a:ext>
            </a:extLst>
          </p:cNvPr>
          <p:cNvSpPr txBox="1"/>
          <p:nvPr/>
        </p:nvSpPr>
        <p:spPr>
          <a:xfrm>
            <a:off x="8688552" y="370117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accent2"/>
                </a:solidFill>
              </a:rPr>
              <a:t>modify</a:t>
            </a:r>
            <a:r>
              <a:rPr lang="fr-FR" sz="1400" b="1" dirty="0">
                <a:solidFill>
                  <a:schemeClr val="accent2"/>
                </a:solidFill>
              </a:rPr>
              <a:t> / update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2622FC-11CF-969C-14BF-F99F5896083F}"/>
              </a:ext>
            </a:extLst>
          </p:cNvPr>
          <p:cNvCxnSpPr>
            <a:cxnSpLocks/>
          </p:cNvCxnSpPr>
          <p:nvPr/>
        </p:nvCxnSpPr>
        <p:spPr>
          <a:xfrm flipH="1">
            <a:off x="7393858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76073B51-E6E6-8097-ACD1-EBB218E9237F}"/>
              </a:ext>
            </a:extLst>
          </p:cNvPr>
          <p:cNvSpPr txBox="1"/>
          <p:nvPr/>
        </p:nvSpPr>
        <p:spPr>
          <a:xfrm>
            <a:off x="7574173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1122FB1-48DB-114F-59A8-6099FD0B8029}"/>
              </a:ext>
            </a:extLst>
          </p:cNvPr>
          <p:cNvCxnSpPr>
            <a:cxnSpLocks/>
          </p:cNvCxnSpPr>
          <p:nvPr/>
        </p:nvCxnSpPr>
        <p:spPr>
          <a:xfrm flipH="1">
            <a:off x="5889807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6509542-0ED6-09F6-DFD0-081E38A584B3}"/>
              </a:ext>
            </a:extLst>
          </p:cNvPr>
          <p:cNvSpPr txBox="1"/>
          <p:nvPr/>
        </p:nvSpPr>
        <p:spPr>
          <a:xfrm>
            <a:off x="6050458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push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BBA0E32-EB54-BF1C-5EC2-ACD4003C4B4D}"/>
              </a:ext>
            </a:extLst>
          </p:cNvPr>
          <p:cNvCxnSpPr>
            <a:cxnSpLocks/>
          </p:cNvCxnSpPr>
          <p:nvPr/>
        </p:nvCxnSpPr>
        <p:spPr>
          <a:xfrm>
            <a:off x="5894279" y="488110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9F12750-DAF6-7955-F9EF-BBFA084C5495}"/>
              </a:ext>
            </a:extLst>
          </p:cNvPr>
          <p:cNvSpPr txBox="1"/>
          <p:nvPr/>
        </p:nvSpPr>
        <p:spPr>
          <a:xfrm>
            <a:off x="5987843" y="457646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6ACC1C3-D178-E440-05CF-40CDCB8D2E67}"/>
              </a:ext>
            </a:extLst>
          </p:cNvPr>
          <p:cNvSpPr txBox="1"/>
          <p:nvPr/>
        </p:nvSpPr>
        <p:spPr>
          <a:xfrm>
            <a:off x="9176826" y="308700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user </a:t>
            </a:r>
            <a:r>
              <a:rPr lang="fr-FR" sz="1400" b="1" dirty="0" err="1">
                <a:solidFill>
                  <a:schemeClr val="accent2"/>
                </a:solidFill>
              </a:rPr>
              <a:t>branch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23E57C9-087A-445D-62EA-D4B1A446CAFF}"/>
              </a:ext>
            </a:extLst>
          </p:cNvPr>
          <p:cNvCxnSpPr>
            <a:cxnSpLocks/>
          </p:cNvCxnSpPr>
          <p:nvPr/>
        </p:nvCxnSpPr>
        <p:spPr>
          <a:xfrm flipH="1">
            <a:off x="2797191" y="400895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D1CE825-A8F1-01E5-3065-C9BFF8012EA1}"/>
              </a:ext>
            </a:extLst>
          </p:cNvPr>
          <p:cNvSpPr txBox="1"/>
          <p:nvPr/>
        </p:nvSpPr>
        <p:spPr>
          <a:xfrm>
            <a:off x="2957842" y="373067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 </a:t>
            </a:r>
            <a:r>
              <a:rPr lang="fr-FR" sz="1400" b="1" dirty="0" err="1">
                <a:solidFill>
                  <a:schemeClr val="accent2"/>
                </a:solidFill>
              </a:rPr>
              <a:t>request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9C32AE-FFCD-20DE-1BB7-88783A62FE60}"/>
              </a:ext>
            </a:extLst>
          </p:cNvPr>
          <p:cNvCxnSpPr>
            <a:cxnSpLocks/>
          </p:cNvCxnSpPr>
          <p:nvPr/>
        </p:nvCxnSpPr>
        <p:spPr>
          <a:xfrm flipH="1">
            <a:off x="2779195" y="4583310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352DBA1-72B4-4AC1-395A-F30A5BC53E26}"/>
              </a:ext>
            </a:extLst>
          </p:cNvPr>
          <p:cNvSpPr txBox="1"/>
          <p:nvPr/>
        </p:nvSpPr>
        <p:spPr>
          <a:xfrm>
            <a:off x="2939846" y="43050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merge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CACDECB-8C8A-042A-98C7-C4935555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916" y="4569510"/>
            <a:ext cx="3238905" cy="195132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E89E02A-CEF3-4A35-9F74-F05934F4B4C5}"/>
              </a:ext>
            </a:extLst>
          </p:cNvPr>
          <p:cNvSpPr txBox="1"/>
          <p:nvPr/>
        </p:nvSpPr>
        <p:spPr>
          <a:xfrm>
            <a:off x="7892160" y="6553459"/>
            <a:ext cx="43458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https://www.atlassian.com/fr/git/tutorials/using-branches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E98F732-3DEB-C246-7D32-648D1C757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868" y="5452712"/>
            <a:ext cx="5577506" cy="12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rganigramme : Procédé prédéfini 27">
            <a:extLst>
              <a:ext uri="{FF2B5EF4-FFF2-40B4-BE49-F238E27FC236}">
                <a16:creationId xmlns:a16="http://schemas.microsoft.com/office/drawing/2014/main" id="{7C8E1384-DB21-CA9B-7694-4DB8D98AC8FF}"/>
              </a:ext>
            </a:extLst>
          </p:cNvPr>
          <p:cNvSpPr/>
          <p:nvPr/>
        </p:nvSpPr>
        <p:spPr>
          <a:xfrm>
            <a:off x="580102" y="2238984"/>
            <a:ext cx="5987845" cy="31785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/ Dépôts de </a:t>
            </a:r>
            <a:r>
              <a:rPr lang="fr-FR" dirty="0" err="1"/>
              <a:t>SupOp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08C0E92-34E3-2C36-4A6A-83BF6D640F89}"/>
              </a:ext>
            </a:extLst>
          </p:cNvPr>
          <p:cNvSpPr txBox="1"/>
          <p:nvPr/>
        </p:nvSpPr>
        <p:spPr>
          <a:xfrm>
            <a:off x="1238864" y="2264443"/>
            <a:ext cx="48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github.com/orgs/IOGS-Digital-Methods/</a:t>
            </a:r>
          </a:p>
        </p:txBody>
      </p:sp>
      <p:sp>
        <p:nvSpPr>
          <p:cNvPr id="33" name="Organigramme : Multidocument 32">
            <a:extLst>
              <a:ext uri="{FF2B5EF4-FFF2-40B4-BE49-F238E27FC236}">
                <a16:creationId xmlns:a16="http://schemas.microsoft.com/office/drawing/2014/main" id="{C06DF6EC-93DC-3317-BB3F-7C922B719ADD}"/>
              </a:ext>
            </a:extLst>
          </p:cNvPr>
          <p:cNvSpPr/>
          <p:nvPr/>
        </p:nvSpPr>
        <p:spPr>
          <a:xfrm>
            <a:off x="825910" y="2679192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SupOpNumTools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EA998A8-8F4C-DEB5-AB8F-3A1BFF987EF1}"/>
              </a:ext>
            </a:extLst>
          </p:cNvPr>
          <p:cNvSpPr txBox="1"/>
          <p:nvPr/>
        </p:nvSpPr>
        <p:spPr>
          <a:xfrm>
            <a:off x="3637934" y="2669212"/>
            <a:ext cx="2241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Package Python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8" name="Organigramme : Multidocument 37">
            <a:extLst>
              <a:ext uri="{FF2B5EF4-FFF2-40B4-BE49-F238E27FC236}">
                <a16:creationId xmlns:a16="http://schemas.microsoft.com/office/drawing/2014/main" id="{F97A46F0-1D38-4DA8-754A-364645430D76}"/>
              </a:ext>
            </a:extLst>
          </p:cNvPr>
          <p:cNvSpPr/>
          <p:nvPr/>
        </p:nvSpPr>
        <p:spPr>
          <a:xfrm>
            <a:off x="801331" y="3609569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Engineer</a:t>
            </a:r>
            <a:r>
              <a:rPr lang="fr-FR" sz="1600" b="1" dirty="0">
                <a:solidFill>
                  <a:schemeClr val="tx1"/>
                </a:solidFill>
              </a:rPr>
              <a:t> courses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87397D-3581-92C8-8BB3-9B22ABDD174C}"/>
              </a:ext>
            </a:extLst>
          </p:cNvPr>
          <p:cNvSpPr txBox="1"/>
          <p:nvPr/>
        </p:nvSpPr>
        <p:spPr>
          <a:xfrm>
            <a:off x="3667432" y="3620713"/>
            <a:ext cx="24285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Ressources / Cours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Outils Numériques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	Classé par semestre</a:t>
            </a:r>
          </a:p>
        </p:txBody>
      </p:sp>
      <p:sp>
        <p:nvSpPr>
          <p:cNvPr id="40" name="Organigramme : Multidocument 39">
            <a:extLst>
              <a:ext uri="{FF2B5EF4-FFF2-40B4-BE49-F238E27FC236}">
                <a16:creationId xmlns:a16="http://schemas.microsoft.com/office/drawing/2014/main" id="{0C4D0EC6-35DD-6AF1-055F-1163CB7AD350}"/>
              </a:ext>
            </a:extLst>
          </p:cNvPr>
          <p:cNvSpPr/>
          <p:nvPr/>
        </p:nvSpPr>
        <p:spPr>
          <a:xfrm>
            <a:off x="747253" y="4485346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SupOpDemos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1" name="Organigramme : Procédé prédéfini 40">
            <a:extLst>
              <a:ext uri="{FF2B5EF4-FFF2-40B4-BE49-F238E27FC236}">
                <a16:creationId xmlns:a16="http://schemas.microsoft.com/office/drawing/2014/main" id="{F85948BA-F471-97C7-3CF0-5A46593EDA26}"/>
              </a:ext>
            </a:extLst>
          </p:cNvPr>
          <p:cNvSpPr/>
          <p:nvPr/>
        </p:nvSpPr>
        <p:spPr>
          <a:xfrm>
            <a:off x="7880556" y="2238984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1A7EA8-7F54-0BCB-E49D-1C2B148CBF73}"/>
              </a:ext>
            </a:extLst>
          </p:cNvPr>
          <p:cNvSpPr txBox="1"/>
          <p:nvPr/>
        </p:nvSpPr>
        <p:spPr>
          <a:xfrm>
            <a:off x="8424046" y="2299880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</a:t>
            </a:r>
            <a:r>
              <a:rPr lang="fr-FR" b="1" dirty="0" err="1">
                <a:solidFill>
                  <a:schemeClr val="bg1"/>
                </a:solidFill>
              </a:rPr>
              <a:t>embedded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3" name="Organigramme : Procédé prédéfini 42">
            <a:extLst>
              <a:ext uri="{FF2B5EF4-FFF2-40B4-BE49-F238E27FC236}">
                <a16:creationId xmlns:a16="http://schemas.microsoft.com/office/drawing/2014/main" id="{4D7B85F0-18FC-29B8-DB3A-8C7DF1EDDA05}"/>
              </a:ext>
            </a:extLst>
          </p:cNvPr>
          <p:cNvSpPr/>
          <p:nvPr/>
        </p:nvSpPr>
        <p:spPr>
          <a:xfrm>
            <a:off x="7880556" y="3832565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80E2957-A949-8B49-7A5F-C50213921CB0}"/>
              </a:ext>
            </a:extLst>
          </p:cNvPr>
          <p:cNvSpPr txBox="1"/>
          <p:nvPr/>
        </p:nvSpPr>
        <p:spPr>
          <a:xfrm>
            <a:off x="8008373" y="3891565"/>
            <a:ext cx="3731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-interface-</a:t>
            </a:r>
            <a:r>
              <a:rPr lang="fr-FR" b="1" dirty="0" err="1">
                <a:solidFill>
                  <a:schemeClr val="bg1"/>
                </a:solidFill>
              </a:rPr>
              <a:t>projects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CF4056A-B9CD-99EE-C2D3-223259BCBD2A}"/>
              </a:ext>
            </a:extLst>
          </p:cNvPr>
          <p:cNvSpPr txBox="1"/>
          <p:nvPr/>
        </p:nvSpPr>
        <p:spPr>
          <a:xfrm>
            <a:off x="8549406" y="2664198"/>
            <a:ext cx="2738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Librairies pour l’embarqué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i="1" dirty="0">
                <a:solidFill>
                  <a:schemeClr val="bg1"/>
                </a:solidFill>
              </a:rPr>
              <a:t>Systèmes électroniques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490D335-DE65-8A66-2168-6117F49CDFB5}"/>
              </a:ext>
            </a:extLst>
          </p:cNvPr>
          <p:cNvSpPr txBox="1"/>
          <p:nvPr/>
        </p:nvSpPr>
        <p:spPr>
          <a:xfrm>
            <a:off x="8549406" y="4245858"/>
            <a:ext cx="2738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Dépôts des projets de 1A et 2A</a:t>
            </a:r>
            <a:endParaRPr lang="fr-F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5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d’équations / de systèmes d’équations</a:t>
            </a:r>
          </a:p>
          <a:p>
            <a:pPr lvl="1"/>
            <a:r>
              <a:rPr lang="fr-FR" dirty="0"/>
              <a:t>Symbolique</a:t>
            </a:r>
          </a:p>
          <a:p>
            <a:pPr lvl="1"/>
            <a:r>
              <a:rPr lang="fr-FR" dirty="0"/>
              <a:t>Numérique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60" y="4060722"/>
            <a:ext cx="3604512" cy="27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  <a:p>
            <a:r>
              <a:rPr lang="fr-FR" dirty="0"/>
              <a:t>Calcul scientifique / Plusieurs méthodes de résolution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64" y="4715256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12" y="4846474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à réaliser </a:t>
            </a:r>
          </a:p>
          <a:p>
            <a:pPr lvl="1"/>
            <a:r>
              <a:rPr lang="fr-FR" dirty="0"/>
              <a:t>Résultats à faire valider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durant la séance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d’apprentissage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2433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pour approfondir les notions / Valider ses acquis</a:t>
            </a:r>
          </a:p>
          <a:p>
            <a:pPr lvl="1"/>
            <a:r>
              <a:rPr lang="fr-FR" dirty="0"/>
              <a:t>Résultats que vous pouvez soumettre par mail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95499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E313015-21A2-6E4B-A197-44B7C196D9B4}"/>
              </a:ext>
            </a:extLst>
          </p:cNvPr>
          <p:cNvSpPr txBox="1"/>
          <p:nvPr/>
        </p:nvSpPr>
        <p:spPr>
          <a:xfrm rot="20680490">
            <a:off x="8524568" y="3775848"/>
            <a:ext cx="267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exemples</a:t>
            </a: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Outils Numériques pour l’</a:t>
            </a:r>
            <a:r>
              <a:rPr lang="fr-FR" sz="4800" dirty="0" err="1"/>
              <a:t>Ingénieur.e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/>
          </a:bodyPr>
          <a:lstStyle/>
          <a:p>
            <a:r>
              <a:rPr lang="fr-FR" i="1" dirty="0">
                <a:effectLst/>
              </a:rPr>
              <a:t>Construire une </a:t>
            </a:r>
            <a:r>
              <a:rPr lang="fr-FR" b="1" i="1" dirty="0">
                <a:effectLst/>
              </a:rPr>
              <a:t>boite à outils </a:t>
            </a:r>
            <a:r>
              <a:rPr lang="fr-FR" i="1" dirty="0">
                <a:effectLst/>
              </a:rPr>
              <a:t>de </a:t>
            </a:r>
            <a:r>
              <a:rPr lang="fr-FR" b="1" i="1" dirty="0">
                <a:effectLst/>
              </a:rPr>
              <a:t>méthodes numériques </a:t>
            </a:r>
            <a:r>
              <a:rPr lang="fr-FR" i="1" dirty="0">
                <a:effectLst/>
              </a:rPr>
              <a:t>pour de futur.es </a:t>
            </a:r>
            <a:r>
              <a:rPr lang="fr-FR" b="1" i="1" dirty="0">
                <a:effectLst/>
              </a:rPr>
              <a:t>ingénieur.es en physique</a:t>
            </a:r>
            <a:endParaRPr lang="fr-F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7334865" y="3060957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7340174" y="4140398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7334864" y="5219840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b="1" dirty="0"/>
              <a:t>produire un graphique pertinent </a:t>
            </a:r>
            <a:r>
              <a:rPr lang="fr-FR" dirty="0"/>
              <a:t>(axes, titre, légende) à partir de données expérimentales</a:t>
            </a:r>
          </a:p>
          <a:p>
            <a:pPr lvl="1"/>
            <a:r>
              <a:rPr lang="fr-FR" b="1" dirty="0"/>
              <a:t>générer un ensemble de données de test </a:t>
            </a:r>
            <a:r>
              <a:rPr lang="fr-FR" dirty="0"/>
              <a:t>pour valider un modèle numérique</a:t>
            </a:r>
          </a:p>
          <a:p>
            <a:pPr lvl="1"/>
            <a:r>
              <a:rPr lang="fr-FR" b="1" dirty="0"/>
              <a:t>utiliser l’écriture matricielle/vectorielle</a:t>
            </a:r>
            <a:r>
              <a:rPr lang="fr-FR" dirty="0"/>
              <a:t> pour stocker et traiter des données</a:t>
            </a:r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(1/2)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0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choisir une </a:t>
            </a:r>
            <a:r>
              <a:rPr lang="fr-FR" b="1" dirty="0"/>
              <a:t>méthode de résolution numérique </a:t>
            </a:r>
            <a:r>
              <a:rPr lang="fr-FR" dirty="0"/>
              <a:t>adaptée à la problématique et en comprendre ses limites</a:t>
            </a:r>
          </a:p>
          <a:p>
            <a:pPr lvl="1"/>
            <a:r>
              <a:rPr lang="fr-FR" b="1" dirty="0"/>
              <a:t>analyser les résultats d’une modélisation physique simple</a:t>
            </a:r>
            <a:r>
              <a:rPr lang="fr-FR" dirty="0"/>
              <a:t> et </a:t>
            </a:r>
            <a:r>
              <a:rPr lang="fr-FR" b="1" dirty="0"/>
              <a:t>valider le modèle utilisé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(2/2)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65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décrire les éléments internes d’un </a:t>
            </a:r>
            <a:r>
              <a:rPr lang="fr-FR" b="1" dirty="0"/>
              <a:t>système à processeurs </a:t>
            </a:r>
            <a:r>
              <a:rPr lang="fr-FR" dirty="0"/>
              <a:t>et mémoire </a:t>
            </a:r>
          </a:p>
          <a:p>
            <a:pPr lvl="1"/>
            <a:r>
              <a:rPr lang="fr-FR" dirty="0"/>
              <a:t>décrire les différences de </a:t>
            </a:r>
            <a:r>
              <a:rPr lang="fr-FR" b="1" dirty="0"/>
              <a:t>codage des informations numériques</a:t>
            </a:r>
          </a:p>
          <a:p>
            <a:pPr lvl="1"/>
            <a:r>
              <a:rPr lang="fr-FR" dirty="0"/>
              <a:t>décrire les zones de </a:t>
            </a:r>
            <a:r>
              <a:rPr lang="fr-FR" b="1" dirty="0"/>
              <a:t>stockage des données </a:t>
            </a:r>
            <a:r>
              <a:rPr lang="fr-FR" dirty="0"/>
              <a:t>et lister les conséquences de chacun des types de support en termes d’impact sur les ressources (performances, énergie…)</a:t>
            </a:r>
          </a:p>
          <a:p>
            <a:pPr lvl="1"/>
            <a:r>
              <a:rPr lang="fr-FR" dirty="0"/>
              <a:t>organiser la résolution d’un problème en </a:t>
            </a:r>
            <a:r>
              <a:rPr lang="fr-FR" b="1" dirty="0"/>
              <a:t>actions élémentaires</a:t>
            </a:r>
            <a:r>
              <a:rPr lang="fr-FR" dirty="0"/>
              <a:t>, décrire les tests de validation et en évaluer l’impact sur les ressources</a:t>
            </a:r>
          </a:p>
        </p:txBody>
      </p:sp>
    </p:spTree>
    <p:extLst>
      <p:ext uri="{BB962C8B-B14F-4D97-AF65-F5344CB8AC3E}">
        <p14:creationId xmlns:p14="http://schemas.microsoft.com/office/powerpoint/2010/main" val="129065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 </a:t>
            </a:r>
            <a:r>
              <a:rPr lang="fr-FR" sz="1800" i="1" dirty="0"/>
              <a:t>(BONUS)</a:t>
            </a:r>
          </a:p>
          <a:p>
            <a:pPr lvl="1"/>
            <a:r>
              <a:rPr lang="fr-FR" dirty="0"/>
              <a:t>écrire et valider une </a:t>
            </a:r>
            <a:r>
              <a:rPr lang="fr-FR" b="1" dirty="0"/>
              <a:t>classe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dirty="0"/>
              <a:t>écrire une </a:t>
            </a:r>
            <a:r>
              <a:rPr lang="fr-FR" b="1" dirty="0"/>
              <a:t>bibliothèque</a:t>
            </a:r>
            <a:r>
              <a:rPr lang="fr-FR" dirty="0"/>
              <a:t> dans un langage de haut niveau et la </a:t>
            </a:r>
            <a:r>
              <a:rPr lang="fr-FR" b="1" dirty="0"/>
              <a:t>documenter</a:t>
            </a:r>
          </a:p>
        </p:txBody>
      </p:sp>
    </p:spTree>
    <p:extLst>
      <p:ext uri="{BB962C8B-B14F-4D97-AF65-F5344CB8AC3E}">
        <p14:creationId xmlns:p14="http://schemas.microsoft.com/office/powerpoint/2010/main" val="476976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213</TotalTime>
  <Words>906</Words>
  <Application>Microsoft Office PowerPoint</Application>
  <PresentationFormat>Grand écran</PresentationFormat>
  <Paragraphs>153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Avenir Next LT Pro</vt:lpstr>
      <vt:lpstr>Calibri</vt:lpstr>
      <vt:lpstr>Trebuchet MS</vt:lpstr>
      <vt:lpstr>AccentBoxVTI</vt:lpstr>
      <vt:lpstr>Outils numériques, pour quoi faire ?</vt:lpstr>
      <vt:lpstr>Outils numériques, intérêts</vt:lpstr>
      <vt:lpstr>Outils numériques, intérêts</vt:lpstr>
      <vt:lpstr>Outils Numériques pour l’Ingénieur.e</vt:lpstr>
      <vt:lpstr>Objectifs pédagogiques du module</vt:lpstr>
      <vt:lpstr>Objectifs pédagogiques du module</vt:lpstr>
      <vt:lpstr>Objectifs pédagogiques du module</vt:lpstr>
      <vt:lpstr>Objectifs pédagogiques du module</vt:lpstr>
      <vt:lpstr>Objectifs pédagogiques du module</vt:lpstr>
      <vt:lpstr>Objectifs pédagogiques du module</vt:lpstr>
      <vt:lpstr>Déroulement du module</vt:lpstr>
      <vt:lpstr>Outils de travail</vt:lpstr>
      <vt:lpstr>Outils numériques</vt:lpstr>
      <vt:lpstr>Ressources en ligne</vt:lpstr>
      <vt:lpstr>GIT et versionning</vt:lpstr>
      <vt:lpstr>GitHub</vt:lpstr>
      <vt:lpstr>GitHub</vt:lpstr>
      <vt:lpstr>GitHub / Dépôts de SupOp</vt:lpstr>
      <vt:lpstr>Méthodes de travail</vt:lpstr>
      <vt:lpstr>Méthode de travail / Bonnes pratiques</vt:lpstr>
      <vt:lpstr>Méthode de travail / Bloc 1</vt:lpstr>
      <vt:lpstr>Phases d’apprentissage</vt:lpstr>
      <vt:lpstr>Approfondissement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94</cp:revision>
  <dcterms:created xsi:type="dcterms:W3CDTF">2023-04-08T12:37:13Z</dcterms:created>
  <dcterms:modified xsi:type="dcterms:W3CDTF">2023-04-25T12:38:26Z</dcterms:modified>
</cp:coreProperties>
</file>