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38"/>
  </p:notesMasterIdLst>
  <p:sldIdLst>
    <p:sldId id="256" r:id="rId2"/>
    <p:sldId id="257" r:id="rId3"/>
    <p:sldId id="265" r:id="rId4"/>
    <p:sldId id="281" r:id="rId5"/>
    <p:sldId id="282" r:id="rId6"/>
    <p:sldId id="283" r:id="rId7"/>
    <p:sldId id="284" r:id="rId8"/>
    <p:sldId id="285" r:id="rId9"/>
    <p:sldId id="260" r:id="rId10"/>
    <p:sldId id="259" r:id="rId11"/>
    <p:sldId id="286" r:id="rId12"/>
    <p:sldId id="291" r:id="rId13"/>
    <p:sldId id="292" r:id="rId14"/>
    <p:sldId id="290" r:id="rId15"/>
    <p:sldId id="294" r:id="rId16"/>
    <p:sldId id="293" r:id="rId17"/>
    <p:sldId id="295" r:id="rId18"/>
    <p:sldId id="288" r:id="rId19"/>
    <p:sldId id="280" r:id="rId20"/>
    <p:sldId id="276" r:id="rId21"/>
    <p:sldId id="264" r:id="rId22"/>
    <p:sldId id="266" r:id="rId23"/>
    <p:sldId id="296" r:id="rId24"/>
    <p:sldId id="297" r:id="rId25"/>
    <p:sldId id="261" r:id="rId26"/>
    <p:sldId id="298" r:id="rId27"/>
    <p:sldId id="268" r:id="rId28"/>
    <p:sldId id="303" r:id="rId29"/>
    <p:sldId id="287" r:id="rId30"/>
    <p:sldId id="267" r:id="rId31"/>
    <p:sldId id="262" r:id="rId32"/>
    <p:sldId id="301" r:id="rId33"/>
    <p:sldId id="302" r:id="rId34"/>
    <p:sldId id="278" r:id="rId35"/>
    <p:sldId id="263" r:id="rId36"/>
    <p:sldId id="299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8DDB"/>
    <a:srgbClr val="CFC5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5F58B1-F1E7-421E-8CAB-1142E22FAA94}" type="datetimeFigureOut">
              <a:rPr lang="fr-FR" smtClean="0"/>
              <a:t>26/04/2023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442375-3312-4D90-8484-18A4A9E416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671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02100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00131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34052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38041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62584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7778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5220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0326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5596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1520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0424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494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4221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3095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2C6A9BE2-48D6-45F3-A4B0-8BE7C1136124}" type="datetime1">
              <a:rPr lang="en-US" smtClean="0"/>
              <a:t>4/26/2023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90F5-EACC-4966-A287-4B4216F53718}" type="datetime1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F913E-3F18-4AE4-A521-5546F23394FD}" type="datetime1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421071EA-A2A1-4B83-9FE9-827C1480F45E}" type="datetime1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504F1-5060-4C10-BD92-0633042B2812}" type="datetime1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CCF0797F-0516-4828-A9E8-BF81E916FC1D}" type="datetime1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CAC274E3-1008-4E28-BFFC-77C935D233DD}" type="datetime1">
              <a:rPr lang="en-US" smtClean="0"/>
              <a:t>4/26/2023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31256-70AB-43BA-B638-B038FD1822DB}" type="datetime1">
              <a:rPr lang="en-US" smtClean="0"/>
              <a:t>4/26/2023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012F4-50C6-4AFD-90BE-024A8E4A2B02}" type="datetime1">
              <a:rPr lang="en-US" smtClean="0"/>
              <a:t>4/26/2023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D6EEE37-F261-4D0D-9D02-D22EFB5FB312}" type="datetime1">
              <a:rPr lang="en-US" smtClean="0"/>
              <a:t>4/26/2023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5E2207DD-F583-4331-A80F-94A5D95D3F6E}" type="datetime1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62E98-E19A-48A5-B163-ACC3DA57F658}" type="datetime1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emf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emf"/><Relationship Id="rId5" Type="http://schemas.openxmlformats.org/officeDocument/2006/relationships/image" Target="../media/image24.svg"/><Relationship Id="rId4" Type="http://schemas.openxmlformats.org/officeDocument/2006/relationships/image" Target="../media/image23.png"/><Relationship Id="rId9" Type="http://schemas.openxmlformats.org/officeDocument/2006/relationships/image" Target="../media/image28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Relationship Id="rId9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4.svg"/><Relationship Id="rId10" Type="http://schemas.openxmlformats.org/officeDocument/2006/relationships/image" Target="../media/image28.jpeg"/><Relationship Id="rId4" Type="http://schemas.openxmlformats.org/officeDocument/2006/relationships/image" Target="../media/image23.png"/><Relationship Id="rId9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4.svg"/><Relationship Id="rId10" Type="http://schemas.openxmlformats.org/officeDocument/2006/relationships/image" Target="../media/image28.jpeg"/><Relationship Id="rId4" Type="http://schemas.openxmlformats.org/officeDocument/2006/relationships/image" Target="../media/image23.png"/><Relationship Id="rId9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jpeg"/><Relationship Id="rId3" Type="http://schemas.openxmlformats.org/officeDocument/2006/relationships/image" Target="../media/image3.emf"/><Relationship Id="rId7" Type="http://schemas.openxmlformats.org/officeDocument/2006/relationships/image" Target="../media/image7.png"/><Relationship Id="rId12" Type="http://schemas.openxmlformats.org/officeDocument/2006/relationships/image" Target="../media/image1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jpeg"/><Relationship Id="rId1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3.emf"/><Relationship Id="rId7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8.jpeg"/><Relationship Id="rId9" Type="http://schemas.openxmlformats.org/officeDocument/2006/relationships/image" Target="../media/image36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github.com/IOGS-Digital-Methods/SupOpNumTool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hyperlink" Target="https://iogs-digital-methods.github.io/SupOpNumTools/" TargetMode="External"/><Relationship Id="rId4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3.png"/><Relationship Id="rId5" Type="http://schemas.openxmlformats.org/officeDocument/2006/relationships/image" Target="../media/image11.jpeg"/><Relationship Id="rId4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fr.wikibooks.org/wiki/Python_pour_le_calcul_scientifique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lense.institutoptique.fr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4.png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4.png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5.png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5.png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/>
              <a:t>Démystifier les langages de haut niveau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5 / Institut d’Optique / B1_1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037BA79-FF20-6017-2C77-6E9611892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848722-2E88-A0D4-344D-A0021929F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42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8D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Doit-on faire confiance aux ordinateurs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Testez les deux calculs suivants sous Python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&gt; 3 – 2 – 1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&gt; 0.3 – 0.2 – 0.1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6" name="Graphique 5" descr="Interface utilisateur ou expérience utilisateur avec un remplissage uni">
            <a:extLst>
              <a:ext uri="{FF2B5EF4-FFF2-40B4-BE49-F238E27FC236}">
                <a16:creationId xmlns:a16="http://schemas.microsoft.com/office/drawing/2014/main" id="{46377AE9-DBA0-15AA-566B-DEADBC24E5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76968" y="2241755"/>
            <a:ext cx="1691149" cy="1691149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5F7906E-D833-6F65-C60D-FFEC94722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16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Codage des informations en machine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11</a:t>
            </a:fld>
            <a:endParaRPr lang="en-US"/>
          </a:p>
        </p:txBody>
      </p:sp>
      <p:pic>
        <p:nvPicPr>
          <p:cNvPr id="8" name="Graphique 7" descr="Ordinateur avec un remplissage uni">
            <a:extLst>
              <a:ext uri="{FF2B5EF4-FFF2-40B4-BE49-F238E27FC236}">
                <a16:creationId xmlns:a16="http://schemas.microsoft.com/office/drawing/2014/main" id="{204EAE7A-A5AE-6CFE-7995-58804D352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12442" y="1167532"/>
            <a:ext cx="727980" cy="727980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1C125B2B-11F4-22C8-B190-675190C0E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r>
              <a:rPr lang="fr-FR" dirty="0"/>
              <a:t>Représentation binaire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0D21F6F-8DD2-02C4-8E36-7A442B6CF749}"/>
              </a:ext>
            </a:extLst>
          </p:cNvPr>
          <p:cNvSpPr txBox="1"/>
          <p:nvPr/>
        </p:nvSpPr>
        <p:spPr>
          <a:xfrm>
            <a:off x="824860" y="3090446"/>
            <a:ext cx="10251572" cy="3693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Deux niveaux de tension possible uniquement en machine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B48E785-9B9F-7A8A-A552-D49F4BC6D9CC}"/>
              </a:ext>
            </a:extLst>
          </p:cNvPr>
          <p:cNvSpPr txBox="1"/>
          <p:nvPr/>
        </p:nvSpPr>
        <p:spPr>
          <a:xfrm>
            <a:off x="1602658" y="3528590"/>
            <a:ext cx="9473774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Meilleure robustesse pour la transmission de données sur de longues distances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1D3E192-6748-17F8-649F-6E4E488333A4}"/>
              </a:ext>
            </a:extLst>
          </p:cNvPr>
          <p:cNvSpPr txBox="1"/>
          <p:nvPr/>
        </p:nvSpPr>
        <p:spPr>
          <a:xfrm>
            <a:off x="1602658" y="4152048"/>
            <a:ext cx="9473774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Chaque </a:t>
            </a:r>
            <a:r>
              <a:rPr lang="fr-FR" b="1" dirty="0"/>
              <a:t>donnée binaire </a:t>
            </a:r>
            <a:r>
              <a:rPr lang="fr-FR" dirty="0"/>
              <a:t>est appelée </a:t>
            </a:r>
            <a:r>
              <a:rPr lang="fr-FR" b="1" dirty="0"/>
              <a:t>BIT</a:t>
            </a:r>
            <a:r>
              <a:rPr lang="fr-FR" dirty="0"/>
              <a:t> </a:t>
            </a:r>
            <a:r>
              <a:rPr lang="fr-FR" i="1" dirty="0"/>
              <a:t>(</a:t>
            </a:r>
            <a:r>
              <a:rPr lang="fr-FR" b="1" i="1" dirty="0" err="1"/>
              <a:t>BI</a:t>
            </a:r>
            <a:r>
              <a:rPr lang="fr-FR" i="1" dirty="0" err="1"/>
              <a:t>nary</a:t>
            </a:r>
            <a:r>
              <a:rPr lang="fr-FR" i="1" dirty="0"/>
              <a:t> </a:t>
            </a:r>
            <a:r>
              <a:rPr lang="fr-FR" i="1" dirty="0" err="1"/>
              <a:t>digi</a:t>
            </a:r>
            <a:r>
              <a:rPr lang="fr-FR" b="1" i="1" dirty="0" err="1"/>
              <a:t>T</a:t>
            </a:r>
            <a:r>
              <a:rPr lang="fr-FR" i="1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439B506-3A8F-9FA5-B604-6E5C98CC7D94}"/>
                  </a:ext>
                </a:extLst>
              </p:cNvPr>
              <p:cNvSpPr txBox="1"/>
              <p:nvPr/>
            </p:nvSpPr>
            <p:spPr>
              <a:xfrm>
                <a:off x="1602658" y="4598741"/>
                <a:ext cx="9473774" cy="66999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Un </a:t>
                </a:r>
                <a:r>
                  <a:rPr lang="fr-FR" b="1" dirty="0"/>
                  <a:t>mot binaire </a:t>
                </a:r>
                <a:r>
                  <a:rPr lang="fr-FR" dirty="0"/>
                  <a:t>est composé de plusieurs chiffres binaires</a:t>
                </a:r>
              </a:p>
              <a:p>
                <a:r>
                  <a:rPr lang="fr-FR" i="1" dirty="0"/>
                  <a:t>	Pour un mot binaire de n bits, il est possible d’obtenir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fr-FR" i="1" dirty="0"/>
                  <a:t> combinaisons</a:t>
                </a:r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439B506-3A8F-9FA5-B604-6E5C98CC7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58" y="4598741"/>
                <a:ext cx="9473774" cy="669992"/>
              </a:xfrm>
              <a:prstGeom prst="rect">
                <a:avLst/>
              </a:prstGeom>
              <a:blipFill>
                <a:blip r:embed="rId6"/>
                <a:stretch>
                  <a:fillRect l="-579" t="-3636"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Image 26">
            <a:extLst>
              <a:ext uri="{FF2B5EF4-FFF2-40B4-BE49-F238E27FC236}">
                <a16:creationId xmlns:a16="http://schemas.microsoft.com/office/drawing/2014/main" id="{26C6D6A8-6E25-F163-7BA4-0B897C5697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82945" y="51350"/>
            <a:ext cx="746975" cy="113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26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Codage des informations en machine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12</a:t>
            </a:fld>
            <a:endParaRPr lang="en-US"/>
          </a:p>
        </p:txBody>
      </p:sp>
      <p:pic>
        <p:nvPicPr>
          <p:cNvPr id="8" name="Graphique 7" descr="Ordinateur avec un remplissage uni">
            <a:extLst>
              <a:ext uri="{FF2B5EF4-FFF2-40B4-BE49-F238E27FC236}">
                <a16:creationId xmlns:a16="http://schemas.microsoft.com/office/drawing/2014/main" id="{204EAE7A-A5AE-6CFE-7995-58804D352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12442" y="1167532"/>
            <a:ext cx="727980" cy="727980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1C125B2B-11F4-22C8-B190-675190C0E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r>
              <a:rPr lang="fr-FR" dirty="0"/>
              <a:t>Différentes sortes de données à coder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4142E706-A799-9DB1-5479-1AFD03D0E0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82945" y="51350"/>
            <a:ext cx="746975" cy="1134894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24CDE4E9-3567-8000-2A1B-96D1C24A6DFA}"/>
              </a:ext>
            </a:extLst>
          </p:cNvPr>
          <p:cNvSpPr txBox="1"/>
          <p:nvPr/>
        </p:nvSpPr>
        <p:spPr>
          <a:xfrm>
            <a:off x="824860" y="3090446"/>
            <a:ext cx="4720534" cy="3693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Des données numériques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B03CDBD-88ED-B0E9-7F80-E32ED094B450}"/>
              </a:ext>
            </a:extLst>
          </p:cNvPr>
          <p:cNvSpPr txBox="1"/>
          <p:nvPr/>
        </p:nvSpPr>
        <p:spPr>
          <a:xfrm>
            <a:off x="1602658" y="3542449"/>
            <a:ext cx="3942736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Entiers naturels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1CED10-807A-D5F8-B62C-4737D9F3238E}"/>
              </a:ext>
            </a:extLst>
          </p:cNvPr>
          <p:cNvSpPr txBox="1"/>
          <p:nvPr/>
        </p:nvSpPr>
        <p:spPr>
          <a:xfrm>
            <a:off x="1602658" y="3989142"/>
            <a:ext cx="3942736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Entiers relatifs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AFC0A4E-69B9-FD98-8F32-562B23FAD1BD}"/>
              </a:ext>
            </a:extLst>
          </p:cNvPr>
          <p:cNvSpPr txBox="1"/>
          <p:nvPr/>
        </p:nvSpPr>
        <p:spPr>
          <a:xfrm>
            <a:off x="1602658" y="4429840"/>
            <a:ext cx="3942736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Réels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1A9D692-B79E-F84C-70F8-2E79693D9542}"/>
              </a:ext>
            </a:extLst>
          </p:cNvPr>
          <p:cNvSpPr txBox="1"/>
          <p:nvPr/>
        </p:nvSpPr>
        <p:spPr>
          <a:xfrm>
            <a:off x="6335898" y="3090446"/>
            <a:ext cx="4720534" cy="3693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Des données non-numériques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8E8E1CF-D846-40C0-2E8B-666F8975DA7B}"/>
              </a:ext>
            </a:extLst>
          </p:cNvPr>
          <p:cNvSpPr txBox="1"/>
          <p:nvPr/>
        </p:nvSpPr>
        <p:spPr>
          <a:xfrm>
            <a:off x="7113696" y="3542449"/>
            <a:ext cx="3942736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Caractères alphanumériques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FFFEADA9-8560-2C6D-917B-20041AB5FF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4074" y="4024920"/>
            <a:ext cx="3389910" cy="2616197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F44E1021-54C5-D4B0-8885-2493F9857418}"/>
              </a:ext>
            </a:extLst>
          </p:cNvPr>
          <p:cNvSpPr txBox="1"/>
          <p:nvPr/>
        </p:nvSpPr>
        <p:spPr>
          <a:xfrm>
            <a:off x="9172602" y="4007082"/>
            <a:ext cx="1106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ASCII</a:t>
            </a:r>
            <a:br>
              <a:rPr lang="fr-FR" sz="1600" dirty="0"/>
            </a:br>
            <a:r>
              <a:rPr lang="fr-FR" sz="1200" dirty="0"/>
              <a:t>(7 bits)</a:t>
            </a:r>
            <a:endParaRPr lang="fr-FR" sz="1600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A3A4C71-C5AA-5C2A-CC57-279E2646F6EB}"/>
              </a:ext>
            </a:extLst>
          </p:cNvPr>
          <p:cNvSpPr txBox="1"/>
          <p:nvPr/>
        </p:nvSpPr>
        <p:spPr>
          <a:xfrm>
            <a:off x="9394136" y="5785735"/>
            <a:ext cx="126106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UNICODE</a:t>
            </a:r>
          </a:p>
          <a:p>
            <a:pPr algn="ctr"/>
            <a:r>
              <a:rPr lang="fr-FR" sz="1200" dirty="0"/>
              <a:t>UTF-8/16/32</a:t>
            </a:r>
            <a:endParaRPr lang="fr-FR" sz="16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70725A4-C1CE-600D-92DA-7F7D935769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89342" y="3936064"/>
            <a:ext cx="1485444" cy="249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500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2F5780F-F1B0-DEB6-D6AA-DA40DB2A8455}"/>
              </a:ext>
            </a:extLst>
          </p:cNvPr>
          <p:cNvSpPr/>
          <p:nvPr/>
        </p:nvSpPr>
        <p:spPr>
          <a:xfrm>
            <a:off x="2318921" y="5559552"/>
            <a:ext cx="2660489" cy="749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2800" dirty="0">
                <a:solidFill>
                  <a:schemeClr val="tx1"/>
                </a:solidFill>
              </a:rPr>
              <a:t>1 ≠ ‘1’  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Codage des informations en machine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13</a:t>
            </a:fld>
            <a:endParaRPr lang="en-US"/>
          </a:p>
        </p:txBody>
      </p:sp>
      <p:pic>
        <p:nvPicPr>
          <p:cNvPr id="8" name="Graphique 7" descr="Ordinateur avec un remplissage uni">
            <a:extLst>
              <a:ext uri="{FF2B5EF4-FFF2-40B4-BE49-F238E27FC236}">
                <a16:creationId xmlns:a16="http://schemas.microsoft.com/office/drawing/2014/main" id="{204EAE7A-A5AE-6CFE-7995-58804D352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12442" y="1167532"/>
            <a:ext cx="727980" cy="727980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1C125B2B-11F4-22C8-B190-675190C0E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r>
              <a:rPr lang="fr-FR" dirty="0"/>
              <a:t>Différentes sortes de données à coder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4142E706-A799-9DB1-5479-1AFD03D0E0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82945" y="51350"/>
            <a:ext cx="746975" cy="1134894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24CDE4E9-3567-8000-2A1B-96D1C24A6DFA}"/>
              </a:ext>
            </a:extLst>
          </p:cNvPr>
          <p:cNvSpPr txBox="1"/>
          <p:nvPr/>
        </p:nvSpPr>
        <p:spPr>
          <a:xfrm>
            <a:off x="824860" y="3090446"/>
            <a:ext cx="4720534" cy="3693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Des données numériques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B03CDBD-88ED-B0E9-7F80-E32ED094B450}"/>
              </a:ext>
            </a:extLst>
          </p:cNvPr>
          <p:cNvSpPr txBox="1"/>
          <p:nvPr/>
        </p:nvSpPr>
        <p:spPr>
          <a:xfrm>
            <a:off x="1602658" y="3542449"/>
            <a:ext cx="3942736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Entiers naturels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1CED10-807A-D5F8-B62C-4737D9F3238E}"/>
              </a:ext>
            </a:extLst>
          </p:cNvPr>
          <p:cNvSpPr txBox="1"/>
          <p:nvPr/>
        </p:nvSpPr>
        <p:spPr>
          <a:xfrm>
            <a:off x="1602658" y="3989142"/>
            <a:ext cx="3942736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Entiers relatifs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AFC0A4E-69B9-FD98-8F32-562B23FAD1BD}"/>
              </a:ext>
            </a:extLst>
          </p:cNvPr>
          <p:cNvSpPr txBox="1"/>
          <p:nvPr/>
        </p:nvSpPr>
        <p:spPr>
          <a:xfrm>
            <a:off x="1602658" y="4429840"/>
            <a:ext cx="3942736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Réels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1A9D692-B79E-F84C-70F8-2E79693D9542}"/>
              </a:ext>
            </a:extLst>
          </p:cNvPr>
          <p:cNvSpPr txBox="1"/>
          <p:nvPr/>
        </p:nvSpPr>
        <p:spPr>
          <a:xfrm>
            <a:off x="6335898" y="3090446"/>
            <a:ext cx="4720534" cy="3693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Des données non-numériques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8E8E1CF-D846-40C0-2E8B-666F8975DA7B}"/>
              </a:ext>
            </a:extLst>
          </p:cNvPr>
          <p:cNvSpPr txBox="1"/>
          <p:nvPr/>
        </p:nvSpPr>
        <p:spPr>
          <a:xfrm>
            <a:off x="7113696" y="3542449"/>
            <a:ext cx="3942736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Caractères alphanumériques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FFFEADA9-8560-2C6D-917B-20041AB5FF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4074" y="4024920"/>
            <a:ext cx="3389910" cy="2616197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F44E1021-54C5-D4B0-8885-2493F9857418}"/>
              </a:ext>
            </a:extLst>
          </p:cNvPr>
          <p:cNvSpPr txBox="1"/>
          <p:nvPr/>
        </p:nvSpPr>
        <p:spPr>
          <a:xfrm>
            <a:off x="9172602" y="4007082"/>
            <a:ext cx="1106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ASCII</a:t>
            </a:r>
            <a:br>
              <a:rPr lang="fr-FR" sz="1600" dirty="0"/>
            </a:br>
            <a:r>
              <a:rPr lang="fr-FR" sz="1200" dirty="0"/>
              <a:t>(7 bits)</a:t>
            </a:r>
            <a:endParaRPr lang="fr-FR" sz="1600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A3A4C71-C5AA-5C2A-CC57-279E2646F6EB}"/>
              </a:ext>
            </a:extLst>
          </p:cNvPr>
          <p:cNvSpPr txBox="1"/>
          <p:nvPr/>
        </p:nvSpPr>
        <p:spPr>
          <a:xfrm>
            <a:off x="9394136" y="5785735"/>
            <a:ext cx="126106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UNICODE</a:t>
            </a:r>
          </a:p>
          <a:p>
            <a:pPr algn="ctr"/>
            <a:r>
              <a:rPr lang="fr-FR" sz="1200" dirty="0"/>
              <a:t>UTF-8/16/32</a:t>
            </a:r>
            <a:endParaRPr lang="fr-FR" sz="16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70725A4-C1CE-600D-92DA-7F7D935769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89342" y="3936064"/>
            <a:ext cx="1485444" cy="2492168"/>
          </a:xfrm>
          <a:prstGeom prst="rect">
            <a:avLst/>
          </a:prstGeom>
        </p:spPr>
      </p:pic>
      <p:pic>
        <p:nvPicPr>
          <p:cNvPr id="3" name="Picture 2" descr="317,435 Panneau Attention Imágenes y Fotos - 123RF">
            <a:extLst>
              <a:ext uri="{FF2B5EF4-FFF2-40B4-BE49-F238E27FC236}">
                <a16:creationId xmlns:a16="http://schemas.microsoft.com/office/drawing/2014/main" id="{C5CE7DCB-C662-EB96-A3DD-BEBA56728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913" y="5591175"/>
            <a:ext cx="718185" cy="718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768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Codage des informations en machine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14</a:t>
            </a:fld>
            <a:endParaRPr lang="en-US"/>
          </a:p>
        </p:txBody>
      </p:sp>
      <p:pic>
        <p:nvPicPr>
          <p:cNvPr id="8" name="Graphique 7" descr="Ordinateur avec un remplissage uni">
            <a:extLst>
              <a:ext uri="{FF2B5EF4-FFF2-40B4-BE49-F238E27FC236}">
                <a16:creationId xmlns:a16="http://schemas.microsoft.com/office/drawing/2014/main" id="{204EAE7A-A5AE-6CFE-7995-58804D352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12442" y="1167532"/>
            <a:ext cx="727980" cy="727980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1C125B2B-11F4-22C8-B190-675190C0E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r>
              <a:rPr lang="fr-FR"/>
              <a:t>Nombres entiers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0D21F6F-8DD2-02C4-8E36-7A442B6CF749}"/>
              </a:ext>
            </a:extLst>
          </p:cNvPr>
          <p:cNvSpPr txBox="1"/>
          <p:nvPr/>
        </p:nvSpPr>
        <p:spPr>
          <a:xfrm>
            <a:off x="824860" y="3090446"/>
            <a:ext cx="4765173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Nombre fini de valeurs </a:t>
            </a:r>
            <a:br>
              <a:rPr lang="fr-FR" b="1" dirty="0">
                <a:solidFill>
                  <a:schemeClr val="bg1"/>
                </a:solidFill>
              </a:rPr>
            </a:br>
            <a:r>
              <a:rPr lang="fr-FR" b="1" dirty="0">
                <a:solidFill>
                  <a:schemeClr val="bg1"/>
                </a:solidFill>
              </a:rPr>
              <a:t>sur un intervalle donné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E59B61E8-D0CF-3F42-B63C-1248A4899F71}"/>
                  </a:ext>
                </a:extLst>
              </p:cNvPr>
              <p:cNvSpPr txBox="1"/>
              <p:nvPr/>
            </p:nvSpPr>
            <p:spPr>
              <a:xfrm>
                <a:off x="1602658" y="3821994"/>
                <a:ext cx="3987375" cy="36933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fr-FR" i="1" dirty="0"/>
                  <a:t>Sur N bits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fr-FR" i="1" dirty="0"/>
                  <a:t> combinaisons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E59B61E8-D0CF-3F42-B63C-1248A4899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58" y="3821994"/>
                <a:ext cx="3987375" cy="369332"/>
              </a:xfrm>
              <a:prstGeom prst="rect">
                <a:avLst/>
              </a:prstGeom>
              <a:blipFill>
                <a:blip r:embed="rId6"/>
                <a:stretch>
                  <a:fillRect l="-1376" t="-8197" b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7413A552-37A8-3307-9961-C6CB27A4CFCB}"/>
                  </a:ext>
                </a:extLst>
              </p:cNvPr>
              <p:cNvSpPr txBox="1"/>
              <p:nvPr/>
            </p:nvSpPr>
            <p:spPr>
              <a:xfrm>
                <a:off x="1602657" y="4294973"/>
                <a:ext cx="3987375" cy="36933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i="1" dirty="0"/>
                  <a:t>entiers naturels de 0 à N-1</a:t>
                </a:r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7413A552-37A8-3307-9961-C6CB27A4C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57" y="4294973"/>
                <a:ext cx="3987375" cy="369332"/>
              </a:xfrm>
              <a:prstGeom prst="rect">
                <a:avLst/>
              </a:prstGeom>
              <a:blipFill>
                <a:blip r:embed="rId7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769549EB-74DF-F9CF-BBEC-3764917B8771}"/>
                  </a:ext>
                </a:extLst>
              </p:cNvPr>
              <p:cNvSpPr txBox="1"/>
              <p:nvPr/>
            </p:nvSpPr>
            <p:spPr>
              <a:xfrm>
                <a:off x="1602657" y="5183053"/>
                <a:ext cx="3987375" cy="36933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i="1" dirty="0"/>
                  <a:t>entiers relatifs de -N/2 à N/2-1</a:t>
                </a: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769549EB-74DF-F9CF-BBEC-3764917B8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57" y="5183053"/>
                <a:ext cx="3987375" cy="369332"/>
              </a:xfrm>
              <a:prstGeom prst="rect">
                <a:avLst/>
              </a:prstGeom>
              <a:blipFill>
                <a:blip r:embed="rId8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BA99C4F1-B251-3AEA-42BF-0C72D4C08923}"/>
                  </a:ext>
                </a:extLst>
              </p:cNvPr>
              <p:cNvSpPr txBox="1"/>
              <p:nvPr/>
            </p:nvSpPr>
            <p:spPr>
              <a:xfrm>
                <a:off x="1809135" y="4725867"/>
                <a:ext cx="38935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i="1" dirty="0"/>
                  <a:t>0b 1011 </a:t>
                </a:r>
                <a:r>
                  <a:rPr lang="fr-FR" b="1" i="1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1.2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1.2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BA99C4F1-B251-3AEA-42BF-0C72D4C08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135" y="4725867"/>
                <a:ext cx="3893575" cy="369332"/>
              </a:xfrm>
              <a:prstGeom prst="rect">
                <a:avLst/>
              </a:prstGeom>
              <a:blipFill>
                <a:blip r:embed="rId9"/>
                <a:stretch>
                  <a:fillRect l="-1411" t="-6557" b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ZoneTexte 13">
            <a:extLst>
              <a:ext uri="{FF2B5EF4-FFF2-40B4-BE49-F238E27FC236}">
                <a16:creationId xmlns:a16="http://schemas.microsoft.com/office/drawing/2014/main" id="{2221FA5D-7CAD-D136-26CA-A159D8F78279}"/>
              </a:ext>
            </a:extLst>
          </p:cNvPr>
          <p:cNvSpPr txBox="1"/>
          <p:nvPr/>
        </p:nvSpPr>
        <p:spPr>
          <a:xfrm>
            <a:off x="1809134" y="5615288"/>
            <a:ext cx="3893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dirty="0"/>
              <a:t>0b </a:t>
            </a:r>
            <a:r>
              <a:rPr lang="fr-FR" i="1" dirty="0">
                <a:solidFill>
                  <a:schemeClr val="bg1"/>
                </a:solidFill>
                <a:highlight>
                  <a:srgbClr val="800080"/>
                </a:highlight>
              </a:rPr>
              <a:t>1</a:t>
            </a:r>
            <a:r>
              <a:rPr lang="fr-FR" i="1" dirty="0"/>
              <a:t>011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C0726EE-E6BF-D3A5-0E5E-6617D409E946}"/>
              </a:ext>
            </a:extLst>
          </p:cNvPr>
          <p:cNvSpPr txBox="1"/>
          <p:nvPr/>
        </p:nvSpPr>
        <p:spPr>
          <a:xfrm>
            <a:off x="2123677" y="6047523"/>
            <a:ext cx="9661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i="1" dirty="0"/>
              <a:t>signe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687857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Codage des informations en machine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15</a:t>
            </a:fld>
            <a:endParaRPr lang="en-US"/>
          </a:p>
        </p:txBody>
      </p:sp>
      <p:pic>
        <p:nvPicPr>
          <p:cNvPr id="8" name="Graphique 7" descr="Ordinateur avec un remplissage uni">
            <a:extLst>
              <a:ext uri="{FF2B5EF4-FFF2-40B4-BE49-F238E27FC236}">
                <a16:creationId xmlns:a16="http://schemas.microsoft.com/office/drawing/2014/main" id="{204EAE7A-A5AE-6CFE-7995-58804D352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12442" y="1167532"/>
            <a:ext cx="727980" cy="727980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1C125B2B-11F4-22C8-B190-675190C0E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r>
              <a:rPr lang="fr-FR"/>
              <a:t>Nombres entiers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0D21F6F-8DD2-02C4-8E36-7A442B6CF749}"/>
              </a:ext>
            </a:extLst>
          </p:cNvPr>
          <p:cNvSpPr txBox="1"/>
          <p:nvPr/>
        </p:nvSpPr>
        <p:spPr>
          <a:xfrm>
            <a:off x="824860" y="3090446"/>
            <a:ext cx="4765173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Nombre fini de valeurs </a:t>
            </a:r>
            <a:br>
              <a:rPr lang="fr-FR" b="1" dirty="0">
                <a:solidFill>
                  <a:schemeClr val="bg1"/>
                </a:solidFill>
              </a:rPr>
            </a:br>
            <a:r>
              <a:rPr lang="fr-FR" b="1" dirty="0">
                <a:solidFill>
                  <a:schemeClr val="bg1"/>
                </a:solidFill>
              </a:rPr>
              <a:t>sur un intervalle donné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E59B61E8-D0CF-3F42-B63C-1248A4899F71}"/>
                  </a:ext>
                </a:extLst>
              </p:cNvPr>
              <p:cNvSpPr txBox="1"/>
              <p:nvPr/>
            </p:nvSpPr>
            <p:spPr>
              <a:xfrm>
                <a:off x="1602658" y="3821994"/>
                <a:ext cx="3987375" cy="36933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fr-FR" i="1" dirty="0"/>
                  <a:t>Sur N bits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fr-FR" i="1" dirty="0"/>
                  <a:t> combinaisons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E59B61E8-D0CF-3F42-B63C-1248A4899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58" y="3821994"/>
                <a:ext cx="3987375" cy="369332"/>
              </a:xfrm>
              <a:prstGeom prst="rect">
                <a:avLst/>
              </a:prstGeom>
              <a:blipFill>
                <a:blip r:embed="rId6"/>
                <a:stretch>
                  <a:fillRect l="-1376" t="-8197" b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7413A552-37A8-3307-9961-C6CB27A4CFCB}"/>
                  </a:ext>
                </a:extLst>
              </p:cNvPr>
              <p:cNvSpPr txBox="1"/>
              <p:nvPr/>
            </p:nvSpPr>
            <p:spPr>
              <a:xfrm>
                <a:off x="1602657" y="4294973"/>
                <a:ext cx="3987375" cy="36933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i="1" dirty="0"/>
                  <a:t>entiers naturels de 0 à N-1</a:t>
                </a:r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7413A552-37A8-3307-9961-C6CB27A4C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57" y="4294973"/>
                <a:ext cx="3987375" cy="369332"/>
              </a:xfrm>
              <a:prstGeom prst="rect">
                <a:avLst/>
              </a:prstGeom>
              <a:blipFill>
                <a:blip r:embed="rId7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769549EB-74DF-F9CF-BBEC-3764917B8771}"/>
                  </a:ext>
                </a:extLst>
              </p:cNvPr>
              <p:cNvSpPr txBox="1"/>
              <p:nvPr/>
            </p:nvSpPr>
            <p:spPr>
              <a:xfrm>
                <a:off x="1602657" y="5183053"/>
                <a:ext cx="3987375" cy="36933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i="1" dirty="0"/>
                  <a:t>entiers relatifs de -N/2 à N/2-1</a:t>
                </a: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769549EB-74DF-F9CF-BBEC-3764917B8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57" y="5183053"/>
                <a:ext cx="3987375" cy="369332"/>
              </a:xfrm>
              <a:prstGeom prst="rect">
                <a:avLst/>
              </a:prstGeom>
              <a:blipFill>
                <a:blip r:embed="rId8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BA99C4F1-B251-3AEA-42BF-0C72D4C08923}"/>
                  </a:ext>
                </a:extLst>
              </p:cNvPr>
              <p:cNvSpPr txBox="1"/>
              <p:nvPr/>
            </p:nvSpPr>
            <p:spPr>
              <a:xfrm>
                <a:off x="1809135" y="4725867"/>
                <a:ext cx="38935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i="1" dirty="0"/>
                  <a:t>0b 1011 </a:t>
                </a:r>
                <a:r>
                  <a:rPr lang="fr-FR" b="1" i="1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1.2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1.2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BA99C4F1-B251-3AEA-42BF-0C72D4C08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135" y="4725867"/>
                <a:ext cx="3893575" cy="369332"/>
              </a:xfrm>
              <a:prstGeom prst="rect">
                <a:avLst/>
              </a:prstGeom>
              <a:blipFill>
                <a:blip r:embed="rId9"/>
                <a:stretch>
                  <a:fillRect l="-1411" t="-6557" b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ZoneTexte 13">
            <a:extLst>
              <a:ext uri="{FF2B5EF4-FFF2-40B4-BE49-F238E27FC236}">
                <a16:creationId xmlns:a16="http://schemas.microsoft.com/office/drawing/2014/main" id="{2221FA5D-7CAD-D136-26CA-A159D8F78279}"/>
              </a:ext>
            </a:extLst>
          </p:cNvPr>
          <p:cNvSpPr txBox="1"/>
          <p:nvPr/>
        </p:nvSpPr>
        <p:spPr>
          <a:xfrm>
            <a:off x="1809134" y="5615288"/>
            <a:ext cx="3893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dirty="0"/>
              <a:t>0b </a:t>
            </a:r>
            <a:r>
              <a:rPr lang="fr-FR" i="1" dirty="0">
                <a:solidFill>
                  <a:schemeClr val="bg1"/>
                </a:solidFill>
                <a:highlight>
                  <a:srgbClr val="800080"/>
                </a:highlight>
              </a:rPr>
              <a:t>1</a:t>
            </a:r>
            <a:r>
              <a:rPr lang="fr-FR" i="1" dirty="0"/>
              <a:t>011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C0726EE-E6BF-D3A5-0E5E-6617D409E946}"/>
              </a:ext>
            </a:extLst>
          </p:cNvPr>
          <p:cNvSpPr txBox="1"/>
          <p:nvPr/>
        </p:nvSpPr>
        <p:spPr>
          <a:xfrm>
            <a:off x="2123677" y="6047523"/>
            <a:ext cx="9661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i="1" dirty="0"/>
              <a:t>signe</a:t>
            </a:r>
            <a:endParaRPr lang="fr-FR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70C9EF-D3C0-AC3C-5F9C-66593DEB9BEA}"/>
              </a:ext>
            </a:extLst>
          </p:cNvPr>
          <p:cNvSpPr/>
          <p:nvPr/>
        </p:nvSpPr>
        <p:spPr>
          <a:xfrm>
            <a:off x="3783361" y="5684003"/>
            <a:ext cx="1635483" cy="559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2000" dirty="0">
                <a:solidFill>
                  <a:schemeClr val="tx1"/>
                </a:solidFill>
              </a:rPr>
              <a:t>-0 ≠ 0  </a:t>
            </a:r>
          </a:p>
        </p:txBody>
      </p:sp>
      <p:pic>
        <p:nvPicPr>
          <p:cNvPr id="20" name="Picture 2" descr="317,435 Panneau Attention Imágenes y Fotos - 123RF">
            <a:extLst>
              <a:ext uri="{FF2B5EF4-FFF2-40B4-BE49-F238E27FC236}">
                <a16:creationId xmlns:a16="http://schemas.microsoft.com/office/drawing/2014/main" id="{DF67CF51-218B-EF6F-AF18-392B247D2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511" y="5751551"/>
            <a:ext cx="425117" cy="42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E5FA45D0-6225-B802-1092-B59A27FD3171}"/>
              </a:ext>
            </a:extLst>
          </p:cNvPr>
          <p:cNvSpPr txBox="1"/>
          <p:nvPr/>
        </p:nvSpPr>
        <p:spPr>
          <a:xfrm>
            <a:off x="3755921" y="6285280"/>
            <a:ext cx="18252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i="1" dirty="0"/>
              <a:t>Complément à 2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416631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Codage des informations en machine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16</a:t>
            </a:fld>
            <a:endParaRPr lang="en-US"/>
          </a:p>
        </p:txBody>
      </p:sp>
      <p:pic>
        <p:nvPicPr>
          <p:cNvPr id="8" name="Graphique 7" descr="Ordinateur avec un remplissage uni">
            <a:extLst>
              <a:ext uri="{FF2B5EF4-FFF2-40B4-BE49-F238E27FC236}">
                <a16:creationId xmlns:a16="http://schemas.microsoft.com/office/drawing/2014/main" id="{204EAE7A-A5AE-6CFE-7995-58804D352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12442" y="1167532"/>
            <a:ext cx="727980" cy="727980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1C125B2B-11F4-22C8-B190-675190C0E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r>
              <a:rPr lang="fr-FR"/>
              <a:t>Nombres entiers</a:t>
            </a:r>
            <a:endParaRPr lang="fr-FR" dirty="0"/>
          </a:p>
        </p:txBody>
      </p:sp>
      <p:sp>
        <p:nvSpPr>
          <p:cNvPr id="10" name="Espace réservé du contenu 3">
            <a:extLst>
              <a:ext uri="{FF2B5EF4-FFF2-40B4-BE49-F238E27FC236}">
                <a16:creationId xmlns:a16="http://schemas.microsoft.com/office/drawing/2014/main" id="{D4304004-E95C-C7B7-E124-68B960325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r>
              <a:rPr lang="fr-FR" dirty="0"/>
              <a:t>Nombres réels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0D21F6F-8DD2-02C4-8E36-7A442B6CF749}"/>
              </a:ext>
            </a:extLst>
          </p:cNvPr>
          <p:cNvSpPr txBox="1"/>
          <p:nvPr/>
        </p:nvSpPr>
        <p:spPr>
          <a:xfrm>
            <a:off x="824860" y="3090446"/>
            <a:ext cx="4765173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Nombre fini de valeurs </a:t>
            </a:r>
            <a:br>
              <a:rPr lang="fr-FR" b="1" dirty="0">
                <a:solidFill>
                  <a:schemeClr val="bg1"/>
                </a:solidFill>
              </a:rPr>
            </a:br>
            <a:r>
              <a:rPr lang="fr-FR" b="1" dirty="0">
                <a:solidFill>
                  <a:schemeClr val="bg1"/>
                </a:solidFill>
              </a:rPr>
              <a:t>sur un intervalle donné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3CA3CDA-3E7F-DDD8-1281-21064B3FF8D2}"/>
              </a:ext>
            </a:extLst>
          </p:cNvPr>
          <p:cNvSpPr txBox="1"/>
          <p:nvPr/>
        </p:nvSpPr>
        <p:spPr>
          <a:xfrm>
            <a:off x="6344036" y="3090446"/>
            <a:ext cx="4765173" cy="64633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Infinité de valeurs </a:t>
            </a:r>
            <a:br>
              <a:rPr lang="fr-FR" b="1" dirty="0">
                <a:solidFill>
                  <a:schemeClr val="bg1"/>
                </a:solidFill>
              </a:rPr>
            </a:br>
            <a:r>
              <a:rPr lang="fr-FR" b="1" dirty="0">
                <a:solidFill>
                  <a:schemeClr val="bg1"/>
                </a:solidFill>
              </a:rPr>
              <a:t>sur un intervalle donné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E59B61E8-D0CF-3F42-B63C-1248A4899F71}"/>
                  </a:ext>
                </a:extLst>
              </p:cNvPr>
              <p:cNvSpPr txBox="1"/>
              <p:nvPr/>
            </p:nvSpPr>
            <p:spPr>
              <a:xfrm>
                <a:off x="1602658" y="3821994"/>
                <a:ext cx="3987375" cy="36933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fr-FR" i="1" dirty="0"/>
                  <a:t>Sur N bits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fr-FR" i="1" dirty="0"/>
                  <a:t> combinaisons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E59B61E8-D0CF-3F42-B63C-1248A4899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58" y="3821994"/>
                <a:ext cx="3987375" cy="369332"/>
              </a:xfrm>
              <a:prstGeom prst="rect">
                <a:avLst/>
              </a:prstGeom>
              <a:blipFill>
                <a:blip r:embed="rId6"/>
                <a:stretch>
                  <a:fillRect l="-1376" t="-8197" b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7413A552-37A8-3307-9961-C6CB27A4CFCB}"/>
                  </a:ext>
                </a:extLst>
              </p:cNvPr>
              <p:cNvSpPr txBox="1"/>
              <p:nvPr/>
            </p:nvSpPr>
            <p:spPr>
              <a:xfrm>
                <a:off x="1602657" y="4294973"/>
                <a:ext cx="3987375" cy="36933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i="1" dirty="0"/>
                  <a:t>entiers naturels de 0 à N-1</a:t>
                </a:r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7413A552-37A8-3307-9961-C6CB27A4C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57" y="4294973"/>
                <a:ext cx="3987375" cy="369332"/>
              </a:xfrm>
              <a:prstGeom prst="rect">
                <a:avLst/>
              </a:prstGeom>
              <a:blipFill>
                <a:blip r:embed="rId7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769549EB-74DF-F9CF-BBEC-3764917B8771}"/>
                  </a:ext>
                </a:extLst>
              </p:cNvPr>
              <p:cNvSpPr txBox="1"/>
              <p:nvPr/>
            </p:nvSpPr>
            <p:spPr>
              <a:xfrm>
                <a:off x="1602657" y="5183053"/>
                <a:ext cx="3987375" cy="36933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i="1" dirty="0"/>
                  <a:t>entiers relatifs de -N/2 à N/2-1</a:t>
                </a: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769549EB-74DF-F9CF-BBEC-3764917B8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57" y="5183053"/>
                <a:ext cx="3987375" cy="369332"/>
              </a:xfrm>
              <a:prstGeom prst="rect">
                <a:avLst/>
              </a:prstGeom>
              <a:blipFill>
                <a:blip r:embed="rId8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BA99C4F1-B251-3AEA-42BF-0C72D4C08923}"/>
                  </a:ext>
                </a:extLst>
              </p:cNvPr>
              <p:cNvSpPr txBox="1"/>
              <p:nvPr/>
            </p:nvSpPr>
            <p:spPr>
              <a:xfrm>
                <a:off x="1809135" y="4725867"/>
                <a:ext cx="38935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i="1" dirty="0"/>
                  <a:t>0b 1011 </a:t>
                </a:r>
                <a:r>
                  <a:rPr lang="fr-FR" b="1" i="1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1.2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1.2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BA99C4F1-B251-3AEA-42BF-0C72D4C08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135" y="4725867"/>
                <a:ext cx="3893575" cy="369332"/>
              </a:xfrm>
              <a:prstGeom prst="rect">
                <a:avLst/>
              </a:prstGeom>
              <a:blipFill>
                <a:blip r:embed="rId9"/>
                <a:stretch>
                  <a:fillRect l="-1411" t="-6557" b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ZoneTexte 13">
            <a:extLst>
              <a:ext uri="{FF2B5EF4-FFF2-40B4-BE49-F238E27FC236}">
                <a16:creationId xmlns:a16="http://schemas.microsoft.com/office/drawing/2014/main" id="{2221FA5D-7CAD-D136-26CA-A159D8F78279}"/>
              </a:ext>
            </a:extLst>
          </p:cNvPr>
          <p:cNvSpPr txBox="1"/>
          <p:nvPr/>
        </p:nvSpPr>
        <p:spPr>
          <a:xfrm>
            <a:off x="1809134" y="5615288"/>
            <a:ext cx="3893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dirty="0"/>
              <a:t>0b </a:t>
            </a:r>
            <a:r>
              <a:rPr lang="fr-FR" i="1" dirty="0">
                <a:solidFill>
                  <a:schemeClr val="bg1"/>
                </a:solidFill>
                <a:highlight>
                  <a:srgbClr val="800080"/>
                </a:highlight>
              </a:rPr>
              <a:t>1</a:t>
            </a:r>
            <a:r>
              <a:rPr lang="fr-FR" i="1" dirty="0"/>
              <a:t>011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C0726EE-E6BF-D3A5-0E5E-6617D409E946}"/>
              </a:ext>
            </a:extLst>
          </p:cNvPr>
          <p:cNvSpPr txBox="1"/>
          <p:nvPr/>
        </p:nvSpPr>
        <p:spPr>
          <a:xfrm>
            <a:off x="2123677" y="6047523"/>
            <a:ext cx="9661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i="1" dirty="0"/>
              <a:t>signe</a:t>
            </a:r>
            <a:endParaRPr lang="fr-FR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70C9EF-D3C0-AC3C-5F9C-66593DEB9BEA}"/>
              </a:ext>
            </a:extLst>
          </p:cNvPr>
          <p:cNvSpPr/>
          <p:nvPr/>
        </p:nvSpPr>
        <p:spPr>
          <a:xfrm>
            <a:off x="3783361" y="5684003"/>
            <a:ext cx="1635483" cy="559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2000" dirty="0">
                <a:solidFill>
                  <a:schemeClr val="tx1"/>
                </a:solidFill>
              </a:rPr>
              <a:t>-0 ≠ 0  </a:t>
            </a:r>
          </a:p>
        </p:txBody>
      </p:sp>
      <p:pic>
        <p:nvPicPr>
          <p:cNvPr id="20" name="Picture 2" descr="317,435 Panneau Attention Imágenes y Fotos - 123RF">
            <a:extLst>
              <a:ext uri="{FF2B5EF4-FFF2-40B4-BE49-F238E27FC236}">
                <a16:creationId xmlns:a16="http://schemas.microsoft.com/office/drawing/2014/main" id="{DF67CF51-218B-EF6F-AF18-392B247D2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511" y="5751551"/>
            <a:ext cx="425117" cy="42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E5FA45D0-6225-B802-1092-B59A27FD3171}"/>
              </a:ext>
            </a:extLst>
          </p:cNvPr>
          <p:cNvSpPr txBox="1"/>
          <p:nvPr/>
        </p:nvSpPr>
        <p:spPr>
          <a:xfrm>
            <a:off x="3755921" y="6285280"/>
            <a:ext cx="18252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i="1" dirty="0"/>
              <a:t>Complément à 2</a:t>
            </a:r>
            <a:endParaRPr lang="fr-FR" sz="14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AA5AA59-00EF-D1AD-24C4-F5EFAE4FC449}"/>
              </a:ext>
            </a:extLst>
          </p:cNvPr>
          <p:cNvSpPr txBox="1"/>
          <p:nvPr/>
        </p:nvSpPr>
        <p:spPr>
          <a:xfrm>
            <a:off x="7121834" y="3821994"/>
            <a:ext cx="3987375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i="1" dirty="0"/>
              <a:t>Normalisation des informations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2B4BB14-D66D-B3F4-32F8-9F0B09E92775}"/>
              </a:ext>
            </a:extLst>
          </p:cNvPr>
          <p:cNvSpPr txBox="1"/>
          <p:nvPr/>
        </p:nvSpPr>
        <p:spPr>
          <a:xfrm>
            <a:off x="7142767" y="4259702"/>
            <a:ext cx="3987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IEEE 754, datant de 1985</a:t>
            </a:r>
            <a:endParaRPr lang="fr-FR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1E102A6-CED5-EC7E-8C1E-CC41FF59B2CA}"/>
              </a:ext>
            </a:extLst>
          </p:cNvPr>
          <p:cNvSpPr txBox="1"/>
          <p:nvPr/>
        </p:nvSpPr>
        <p:spPr>
          <a:xfrm>
            <a:off x="7121834" y="4864188"/>
            <a:ext cx="3987375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i="1" dirty="0"/>
              <a:t>Simple précision : 32 bits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79FD8BC-E976-CC85-E751-A537F6110F7F}"/>
              </a:ext>
            </a:extLst>
          </p:cNvPr>
          <p:cNvSpPr txBox="1"/>
          <p:nvPr/>
        </p:nvSpPr>
        <p:spPr>
          <a:xfrm>
            <a:off x="7142767" y="5321136"/>
            <a:ext cx="3987375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i="1" dirty="0"/>
              <a:t>Double précision : 64 bits</a:t>
            </a:r>
          </a:p>
        </p:txBody>
      </p:sp>
    </p:spTree>
    <p:extLst>
      <p:ext uri="{BB962C8B-B14F-4D97-AF65-F5344CB8AC3E}">
        <p14:creationId xmlns:p14="http://schemas.microsoft.com/office/powerpoint/2010/main" val="494644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Codage des informations en machine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17</a:t>
            </a:fld>
            <a:endParaRPr lang="en-US"/>
          </a:p>
        </p:txBody>
      </p:sp>
      <p:pic>
        <p:nvPicPr>
          <p:cNvPr id="8" name="Graphique 7" descr="Ordinateur avec un remplissage uni">
            <a:extLst>
              <a:ext uri="{FF2B5EF4-FFF2-40B4-BE49-F238E27FC236}">
                <a16:creationId xmlns:a16="http://schemas.microsoft.com/office/drawing/2014/main" id="{204EAE7A-A5AE-6CFE-7995-58804D352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12442" y="1167532"/>
            <a:ext cx="727980" cy="727980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1C125B2B-11F4-22C8-B190-675190C0E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r>
              <a:rPr lang="fr-FR" dirty="0"/>
              <a:t>Norme IEEE754 / Simple</a:t>
            </a:r>
          </a:p>
        </p:txBody>
      </p:sp>
      <p:sp>
        <p:nvSpPr>
          <p:cNvPr id="10" name="Espace réservé du contenu 3">
            <a:extLst>
              <a:ext uri="{FF2B5EF4-FFF2-40B4-BE49-F238E27FC236}">
                <a16:creationId xmlns:a16="http://schemas.microsoft.com/office/drawing/2014/main" id="{D4304004-E95C-C7B7-E124-68B960325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r>
              <a:rPr lang="fr-FR" dirty="0"/>
              <a:t>Nombres réels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3CA3CDA-3E7F-DDD8-1281-21064B3FF8D2}"/>
              </a:ext>
            </a:extLst>
          </p:cNvPr>
          <p:cNvSpPr txBox="1"/>
          <p:nvPr/>
        </p:nvSpPr>
        <p:spPr>
          <a:xfrm>
            <a:off x="6344036" y="3090446"/>
            <a:ext cx="4765173" cy="64633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Infinité de valeurs </a:t>
            </a:r>
            <a:br>
              <a:rPr lang="fr-FR" b="1" dirty="0">
                <a:solidFill>
                  <a:schemeClr val="bg1"/>
                </a:solidFill>
              </a:rPr>
            </a:br>
            <a:r>
              <a:rPr lang="fr-FR" b="1" dirty="0">
                <a:solidFill>
                  <a:schemeClr val="bg1"/>
                </a:solidFill>
              </a:rPr>
              <a:t>sur un intervalle donné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AA5AA59-00EF-D1AD-24C4-F5EFAE4FC449}"/>
              </a:ext>
            </a:extLst>
          </p:cNvPr>
          <p:cNvSpPr txBox="1"/>
          <p:nvPr/>
        </p:nvSpPr>
        <p:spPr>
          <a:xfrm>
            <a:off x="7121834" y="3821994"/>
            <a:ext cx="3987375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i="1" dirty="0"/>
              <a:t>Normalisation des informations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2B4BB14-D66D-B3F4-32F8-9F0B09E92775}"/>
              </a:ext>
            </a:extLst>
          </p:cNvPr>
          <p:cNvSpPr txBox="1"/>
          <p:nvPr/>
        </p:nvSpPr>
        <p:spPr>
          <a:xfrm>
            <a:off x="7142767" y="4259702"/>
            <a:ext cx="3987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IEEE 754, datant de 1985</a:t>
            </a:r>
            <a:endParaRPr lang="fr-FR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1E102A6-CED5-EC7E-8C1E-CC41FF59B2CA}"/>
              </a:ext>
            </a:extLst>
          </p:cNvPr>
          <p:cNvSpPr txBox="1"/>
          <p:nvPr/>
        </p:nvSpPr>
        <p:spPr>
          <a:xfrm>
            <a:off x="7121834" y="4864188"/>
            <a:ext cx="3987375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i="1" dirty="0"/>
              <a:t>Simple précision : 32 bits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79FD8BC-E976-CC85-E751-A537F6110F7F}"/>
              </a:ext>
            </a:extLst>
          </p:cNvPr>
          <p:cNvSpPr txBox="1"/>
          <p:nvPr/>
        </p:nvSpPr>
        <p:spPr>
          <a:xfrm>
            <a:off x="7142767" y="5321136"/>
            <a:ext cx="3987375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i="1" dirty="0"/>
              <a:t>Double précision : 64 bits</a:t>
            </a:r>
          </a:p>
        </p:txBody>
      </p:sp>
      <p:pic>
        <p:nvPicPr>
          <p:cNvPr id="1026" name="Picture 2" descr="Représentation simple précision flottants IEEE 754">
            <a:extLst>
              <a:ext uri="{FF2B5EF4-FFF2-40B4-BE49-F238E27FC236}">
                <a16:creationId xmlns:a16="http://schemas.microsoft.com/office/drawing/2014/main" id="{BA7507BE-7792-3522-5613-5222CF2B4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791" y="3139373"/>
            <a:ext cx="4382433" cy="69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7E875CD9-A3D9-54EF-09A0-C6BFE365B7EB}"/>
              </a:ext>
            </a:extLst>
          </p:cNvPr>
          <p:cNvSpPr txBox="1"/>
          <p:nvPr/>
        </p:nvSpPr>
        <p:spPr>
          <a:xfrm>
            <a:off x="2217476" y="6408107"/>
            <a:ext cx="364658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Wikipedia</a:t>
            </a:r>
            <a:r>
              <a:rPr lang="fr-FR" sz="11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 / IEEE 754 </a:t>
            </a:r>
            <a:endParaRPr lang="fr-FR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CE2D0A9C-0C55-B290-E0CB-E44EBA9A8545}"/>
              </a:ext>
            </a:extLst>
          </p:cNvPr>
          <p:cNvSpPr txBox="1"/>
          <p:nvPr/>
        </p:nvSpPr>
        <p:spPr>
          <a:xfrm>
            <a:off x="2028213" y="4013418"/>
            <a:ext cx="32172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valeur</a:t>
            </a:r>
            <a:r>
              <a:rPr lang="fr-FR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= </a:t>
            </a:r>
            <a:r>
              <a:rPr lang="fr-FR" sz="24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</a:t>
            </a:r>
            <a:r>
              <a:rPr lang="fr-FR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× 2</a:t>
            </a:r>
            <a:r>
              <a:rPr lang="fr-FR" sz="2400" b="0" i="1" baseline="3000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</a:t>
            </a:r>
            <a:r>
              <a:rPr lang="fr-FR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× </a:t>
            </a:r>
            <a:r>
              <a:rPr lang="fr-FR" sz="24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</a:t>
            </a:r>
            <a:endParaRPr lang="fr-FR" sz="2400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8F7D17D-19A9-398F-40B2-356FB8A9033C}"/>
              </a:ext>
            </a:extLst>
          </p:cNvPr>
          <p:cNvSpPr txBox="1"/>
          <p:nvPr/>
        </p:nvSpPr>
        <p:spPr>
          <a:xfrm>
            <a:off x="3506123" y="4475083"/>
            <a:ext cx="17721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Cas normalisé</a:t>
            </a:r>
            <a:endParaRPr lang="fr-FR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5CFD3258-C603-8CBD-8995-60706EB1E302}"/>
              </a:ext>
            </a:extLst>
          </p:cNvPr>
          <p:cNvSpPr txBox="1"/>
          <p:nvPr/>
        </p:nvSpPr>
        <p:spPr>
          <a:xfrm>
            <a:off x="1219827" y="4871350"/>
            <a:ext cx="3987375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i="1" dirty="0"/>
              <a:t>Possibilité de coder l’infini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B8FE6DEC-C86E-A591-DEF5-9FB10D86A1F0}"/>
                  </a:ext>
                </a:extLst>
              </p:cNvPr>
              <p:cNvSpPr txBox="1"/>
              <p:nvPr/>
            </p:nvSpPr>
            <p:spPr>
              <a:xfrm>
                <a:off x="1219826" y="5374886"/>
                <a:ext cx="3987375" cy="66999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i="1" dirty="0"/>
                  <a:t>Plus petite valeur codifiée </a:t>
                </a:r>
                <a:br>
                  <a:rPr lang="fr-FR" i="1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fr-FR" i="1" dirty="0"/>
                      <m:t>1,175 494 35 × </m:t>
                    </m:r>
                    <m:sSup>
                      <m:sSupPr>
                        <m:ctrlPr>
                          <a:rPr lang="fr-F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−38</m:t>
                        </m:r>
                      </m:sup>
                    </m:sSup>
                  </m:oMath>
                </a14:m>
                <a:r>
                  <a:rPr lang="fr-FR" i="1" dirty="0"/>
                  <a:t> </a:t>
                </a:r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B8FE6DEC-C86E-A591-DEF5-9FB10D86A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826" y="5374886"/>
                <a:ext cx="3987375" cy="669992"/>
              </a:xfrm>
              <a:prstGeom prst="rect">
                <a:avLst/>
              </a:prstGeom>
              <a:blipFill>
                <a:blip r:embed="rId7"/>
                <a:stretch>
                  <a:fillRect t="-4545" r="-244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8615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Codage des informations en machine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18</a:t>
            </a:fld>
            <a:endParaRPr lang="en-US"/>
          </a:p>
        </p:txBody>
      </p:sp>
      <p:pic>
        <p:nvPicPr>
          <p:cNvPr id="8" name="Graphique 7" descr="Ordinateur avec un remplissage uni">
            <a:extLst>
              <a:ext uri="{FF2B5EF4-FFF2-40B4-BE49-F238E27FC236}">
                <a16:creationId xmlns:a16="http://schemas.microsoft.com/office/drawing/2014/main" id="{204EAE7A-A5AE-6CFE-7995-58804D352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12442" y="1167532"/>
            <a:ext cx="727980" cy="727980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1C125B2B-11F4-22C8-B190-675190C0E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r>
              <a:rPr lang="fr-FR" dirty="0"/>
              <a:t>Exemple en C++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5FDCBD0-DB70-C2F4-B91F-5B6FB02A3DF9}"/>
              </a:ext>
            </a:extLst>
          </p:cNvPr>
          <p:cNvSpPr txBox="1"/>
          <p:nvPr/>
        </p:nvSpPr>
        <p:spPr>
          <a:xfrm>
            <a:off x="822960" y="3302376"/>
            <a:ext cx="4765173" cy="2585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int</a:t>
            </a:r>
            <a:r>
              <a:rPr lang="fr-FR" dirty="0"/>
              <a:t> </a:t>
            </a:r>
            <a:r>
              <a:rPr lang="fr-FR" i="1" dirty="0"/>
              <a:t>main</a:t>
            </a:r>
            <a:r>
              <a:rPr lang="fr-FR" dirty="0"/>
              <a:t>(</a:t>
            </a:r>
            <a:r>
              <a:rPr lang="fr-FR" b="1" dirty="0" err="1"/>
              <a:t>void</a:t>
            </a:r>
            <a:r>
              <a:rPr lang="fr-FR" dirty="0"/>
              <a:t>){</a:t>
            </a:r>
          </a:p>
          <a:p>
            <a:r>
              <a:rPr lang="fr-FR" b="1" dirty="0"/>
              <a:t>	</a:t>
            </a:r>
            <a:r>
              <a:rPr lang="fr-FR" b="1" dirty="0" err="1"/>
              <a:t>int</a:t>
            </a:r>
            <a:r>
              <a:rPr lang="fr-FR" b="1" dirty="0"/>
              <a:t> </a:t>
            </a:r>
            <a:r>
              <a:rPr lang="fr-FR" dirty="0"/>
              <a:t>a </a:t>
            </a:r>
            <a:r>
              <a:rPr lang="fr-FR" b="1" dirty="0"/>
              <a:t>= </a:t>
            </a:r>
            <a:r>
              <a:rPr lang="fr-FR" dirty="0"/>
              <a:t>3</a:t>
            </a:r>
            <a:r>
              <a:rPr lang="fr-FR" b="1" dirty="0"/>
              <a:t>, </a:t>
            </a:r>
            <a:r>
              <a:rPr lang="fr-FR" dirty="0"/>
              <a:t>b </a:t>
            </a:r>
            <a:r>
              <a:rPr lang="fr-FR" b="1" dirty="0"/>
              <a:t>=</a:t>
            </a:r>
            <a:r>
              <a:rPr lang="fr-FR" dirty="0"/>
              <a:t> 2</a:t>
            </a:r>
            <a:r>
              <a:rPr lang="fr-FR" b="1" dirty="0"/>
              <a:t>;</a:t>
            </a:r>
          </a:p>
          <a:p>
            <a:r>
              <a:rPr lang="fr-FR" b="1" dirty="0"/>
              <a:t>	</a:t>
            </a:r>
            <a:r>
              <a:rPr lang="fr-FR" b="1" dirty="0" err="1"/>
              <a:t>float</a:t>
            </a:r>
            <a:r>
              <a:rPr lang="fr-FR" b="1" dirty="0"/>
              <a:t> </a:t>
            </a:r>
            <a:r>
              <a:rPr lang="fr-FR" dirty="0"/>
              <a:t>k</a:t>
            </a:r>
            <a:r>
              <a:rPr lang="fr-FR" b="1" dirty="0"/>
              <a:t> = </a:t>
            </a:r>
            <a:r>
              <a:rPr lang="fr-FR" dirty="0"/>
              <a:t>2.5</a:t>
            </a:r>
            <a:r>
              <a:rPr lang="fr-FR" b="1" dirty="0"/>
              <a:t>;</a:t>
            </a:r>
          </a:p>
          <a:p>
            <a:r>
              <a:rPr lang="fr-FR" b="1" dirty="0"/>
              <a:t>	</a:t>
            </a:r>
            <a:r>
              <a:rPr lang="fr-FR" b="1" dirty="0" err="1"/>
              <a:t>int</a:t>
            </a:r>
            <a:r>
              <a:rPr lang="fr-FR" b="1" dirty="0"/>
              <a:t> </a:t>
            </a:r>
            <a:r>
              <a:rPr lang="fr-FR" dirty="0"/>
              <a:t>c</a:t>
            </a:r>
            <a:r>
              <a:rPr lang="fr-FR" b="1" dirty="0"/>
              <a:t> = </a:t>
            </a:r>
            <a:r>
              <a:rPr lang="fr-FR" dirty="0"/>
              <a:t>a</a:t>
            </a:r>
            <a:r>
              <a:rPr lang="fr-FR" b="1" dirty="0"/>
              <a:t> / </a:t>
            </a:r>
            <a:r>
              <a:rPr lang="fr-FR" dirty="0"/>
              <a:t>b</a:t>
            </a:r>
            <a:r>
              <a:rPr lang="fr-FR" b="1" dirty="0"/>
              <a:t>; </a:t>
            </a:r>
          </a:p>
          <a:p>
            <a:r>
              <a:rPr lang="fr-FR" b="1" dirty="0"/>
              <a:t>	cout &lt;&lt; </a:t>
            </a:r>
            <a:r>
              <a:rPr lang="fr-FR" i="1" dirty="0"/>
              <a:t>"c = "</a:t>
            </a:r>
            <a:r>
              <a:rPr lang="fr-FR" b="1" dirty="0"/>
              <a:t> &lt;&lt; </a:t>
            </a:r>
            <a:r>
              <a:rPr lang="fr-FR" dirty="0"/>
              <a:t>c</a:t>
            </a:r>
            <a:r>
              <a:rPr lang="fr-FR" b="1" dirty="0"/>
              <a:t> &lt;&lt; </a:t>
            </a:r>
            <a:r>
              <a:rPr lang="fr-FR" b="1" dirty="0" err="1"/>
              <a:t>endl</a:t>
            </a:r>
            <a:r>
              <a:rPr lang="fr-FR" b="1" dirty="0"/>
              <a:t>;</a:t>
            </a:r>
          </a:p>
          <a:p>
            <a:r>
              <a:rPr lang="fr-FR" b="1" dirty="0"/>
              <a:t>	</a:t>
            </a:r>
            <a:r>
              <a:rPr lang="fr-FR" b="1" dirty="0" err="1"/>
              <a:t>float</a:t>
            </a:r>
            <a:r>
              <a:rPr lang="fr-FR" b="1" dirty="0"/>
              <a:t> </a:t>
            </a:r>
            <a:r>
              <a:rPr lang="fr-FR" dirty="0"/>
              <a:t>d</a:t>
            </a:r>
            <a:r>
              <a:rPr lang="fr-FR" b="1" dirty="0"/>
              <a:t> = </a:t>
            </a:r>
            <a:r>
              <a:rPr lang="fr-FR" dirty="0"/>
              <a:t>a</a:t>
            </a:r>
            <a:r>
              <a:rPr lang="fr-FR" b="1" dirty="0"/>
              <a:t> / </a:t>
            </a:r>
            <a:r>
              <a:rPr lang="fr-FR" dirty="0"/>
              <a:t>b</a:t>
            </a:r>
            <a:r>
              <a:rPr lang="fr-FR" b="1" dirty="0"/>
              <a:t>;</a:t>
            </a:r>
          </a:p>
          <a:p>
            <a:r>
              <a:rPr lang="fr-FR" b="1" dirty="0"/>
              <a:t>	cout &lt;&lt; </a:t>
            </a:r>
            <a:r>
              <a:rPr lang="fr-FR" i="1" dirty="0"/>
              <a:t>"d = "</a:t>
            </a:r>
            <a:r>
              <a:rPr lang="fr-FR" b="1" dirty="0"/>
              <a:t> &lt;&lt; </a:t>
            </a:r>
            <a:r>
              <a:rPr lang="fr-FR" dirty="0"/>
              <a:t>d</a:t>
            </a:r>
            <a:r>
              <a:rPr lang="fr-FR" b="1" dirty="0"/>
              <a:t> &lt;&lt; </a:t>
            </a:r>
            <a:r>
              <a:rPr lang="fr-FR" b="1" dirty="0" err="1"/>
              <a:t>endl</a:t>
            </a:r>
            <a:r>
              <a:rPr lang="fr-FR" b="1" dirty="0"/>
              <a:t>;</a:t>
            </a:r>
          </a:p>
          <a:p>
            <a:r>
              <a:rPr lang="fr-FR" b="1" dirty="0"/>
              <a:t>	return </a:t>
            </a:r>
            <a:r>
              <a:rPr lang="fr-FR" dirty="0"/>
              <a:t>0</a:t>
            </a:r>
            <a:r>
              <a:rPr lang="fr-FR" b="1" dirty="0"/>
              <a:t>;</a:t>
            </a:r>
          </a:p>
          <a:p>
            <a:r>
              <a:rPr lang="fr-FR" b="1" dirty="0"/>
              <a:t>}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F706486-367D-0C19-F450-07FF7D0D424A}"/>
              </a:ext>
            </a:extLst>
          </p:cNvPr>
          <p:cNvSpPr txBox="1"/>
          <p:nvPr/>
        </p:nvSpPr>
        <p:spPr>
          <a:xfrm>
            <a:off x="6965974" y="3302375"/>
            <a:ext cx="4197096" cy="12926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 </a:t>
            </a:r>
            <a:r>
              <a:rPr lang="en-US" b="1" dirty="0"/>
              <a:t>=</a:t>
            </a:r>
            <a:r>
              <a:rPr lang="en-US" dirty="0"/>
              <a:t> 1</a:t>
            </a:r>
          </a:p>
          <a:p>
            <a:r>
              <a:rPr lang="en-US" dirty="0"/>
              <a:t>d </a:t>
            </a:r>
            <a:r>
              <a:rPr lang="en-US" b="1" dirty="0"/>
              <a:t>=</a:t>
            </a:r>
            <a:r>
              <a:rPr lang="en-US" dirty="0"/>
              <a:t> 1</a:t>
            </a:r>
          </a:p>
          <a:p>
            <a:endParaRPr lang="en-US" dirty="0"/>
          </a:p>
          <a:p>
            <a:r>
              <a:rPr lang="en-US" sz="1200" dirty="0"/>
              <a:t>Process returned 0 (0x0)   execution time : 0.053 s</a:t>
            </a:r>
          </a:p>
          <a:p>
            <a:r>
              <a:rPr lang="en-US" sz="1200" dirty="0"/>
              <a:t>Press any key to continue.</a:t>
            </a:r>
            <a:endParaRPr lang="fr-FR" sz="12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F23F051-9F59-B38E-8CF3-295B451685EB}"/>
              </a:ext>
            </a:extLst>
          </p:cNvPr>
          <p:cNvSpPr txBox="1"/>
          <p:nvPr/>
        </p:nvSpPr>
        <p:spPr>
          <a:xfrm>
            <a:off x="6397897" y="4709238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	</a:t>
            </a:r>
            <a:r>
              <a:rPr lang="fr-FR" b="1" dirty="0" err="1"/>
              <a:t>float</a:t>
            </a:r>
            <a:r>
              <a:rPr lang="fr-FR" b="1" dirty="0"/>
              <a:t> </a:t>
            </a:r>
            <a:r>
              <a:rPr lang="fr-FR" dirty="0"/>
              <a:t>e</a:t>
            </a:r>
            <a:r>
              <a:rPr lang="fr-FR" b="1" dirty="0"/>
              <a:t> = (</a:t>
            </a:r>
            <a:r>
              <a:rPr lang="fr-FR" b="1" dirty="0" err="1"/>
              <a:t>float</a:t>
            </a:r>
            <a:r>
              <a:rPr lang="fr-FR" b="1" dirty="0"/>
              <a:t>) </a:t>
            </a:r>
            <a:r>
              <a:rPr lang="fr-FR" dirty="0"/>
              <a:t>a</a:t>
            </a:r>
            <a:r>
              <a:rPr lang="fr-FR" b="1" dirty="0"/>
              <a:t> / </a:t>
            </a:r>
            <a:r>
              <a:rPr lang="fr-FR" dirty="0"/>
              <a:t>b</a:t>
            </a:r>
            <a:r>
              <a:rPr lang="fr-FR" b="1" dirty="0"/>
              <a:t>;</a:t>
            </a:r>
          </a:p>
          <a:p>
            <a:r>
              <a:rPr lang="fr-FR" b="1" dirty="0"/>
              <a:t>	cout &lt;&lt; </a:t>
            </a:r>
            <a:r>
              <a:rPr lang="fr-FR" i="1" dirty="0"/>
              <a:t>"e = "</a:t>
            </a:r>
            <a:r>
              <a:rPr lang="fr-FR" b="1" dirty="0"/>
              <a:t> &lt;&lt; </a:t>
            </a:r>
            <a:r>
              <a:rPr lang="fr-FR" dirty="0"/>
              <a:t>e</a:t>
            </a:r>
            <a:r>
              <a:rPr lang="fr-FR" b="1" dirty="0"/>
              <a:t> &lt;&lt; </a:t>
            </a:r>
            <a:r>
              <a:rPr lang="fr-FR" b="1" dirty="0" err="1"/>
              <a:t>endl</a:t>
            </a:r>
            <a:r>
              <a:rPr lang="fr-FR" b="1" dirty="0"/>
              <a:t>;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DD139C3-2D1B-C2C6-41F1-7B1007645581}"/>
              </a:ext>
            </a:extLst>
          </p:cNvPr>
          <p:cNvSpPr txBox="1"/>
          <p:nvPr/>
        </p:nvSpPr>
        <p:spPr>
          <a:xfrm>
            <a:off x="6965974" y="5437529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 </a:t>
            </a:r>
            <a:r>
              <a:rPr lang="en-US" b="1" dirty="0"/>
              <a:t>=</a:t>
            </a:r>
            <a:r>
              <a:rPr lang="en-US" dirty="0"/>
              <a:t> 1.5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4037061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Trucs et Astuces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i="1" dirty="0"/>
              <a:t>Variable explorer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4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A67BE3DC-B7CA-12C6-85F3-3C0E16E50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922" y="660046"/>
            <a:ext cx="1913528" cy="9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ABB0E92-EFE8-C12C-5E6A-461A9F143B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4142" y="2543415"/>
            <a:ext cx="6793940" cy="3884817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B58F3D-E192-282A-4E8F-A1DE66F95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83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Distributions / Environnements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EBDA6E58-2251-5982-4AAF-0E1E916A99FD}"/>
              </a:ext>
            </a:extLst>
          </p:cNvPr>
          <p:cNvSpPr txBox="1"/>
          <p:nvPr/>
        </p:nvSpPr>
        <p:spPr>
          <a:xfrm>
            <a:off x="657741" y="2692556"/>
            <a:ext cx="5762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Distribution</a:t>
            </a:r>
            <a:r>
              <a:rPr lang="fr-FR" dirty="0"/>
              <a:t> : ensemble de logiciels et de librairies</a:t>
            </a:r>
          </a:p>
          <a:p>
            <a:r>
              <a:rPr lang="fr-FR" dirty="0"/>
              <a:t>	</a:t>
            </a:r>
            <a:r>
              <a:rPr lang="fr-FR" i="1" dirty="0"/>
              <a:t>incluant des environnements et des interpréteurs</a:t>
            </a: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076BDC28-1543-97A6-5937-15E1C57A3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654" y="2614745"/>
            <a:ext cx="670524" cy="670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4">
            <a:extLst>
              <a:ext uri="{FF2B5EF4-FFF2-40B4-BE49-F238E27FC236}">
                <a16:creationId xmlns:a16="http://schemas.microsoft.com/office/drawing/2014/main" id="{B430F697-725E-3BA2-E163-8C57A348A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544" y="3341123"/>
            <a:ext cx="1054831" cy="829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9086001-61C5-5059-26C3-21480C402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468" y="5278149"/>
            <a:ext cx="1192908" cy="670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C74D3A4C-6622-2AAE-A699-C0F0833588A0}"/>
              </a:ext>
            </a:extLst>
          </p:cNvPr>
          <p:cNvSpPr txBox="1"/>
          <p:nvPr/>
        </p:nvSpPr>
        <p:spPr>
          <a:xfrm>
            <a:off x="657740" y="4231787"/>
            <a:ext cx="6108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Environnement (IDE)</a:t>
            </a:r>
            <a:r>
              <a:rPr lang="fr-FR" dirty="0"/>
              <a:t> : ensemble d'outils pour l’édition et l’interprétation des commandes / programmes</a:t>
            </a:r>
          </a:p>
          <a:p>
            <a:r>
              <a:rPr lang="fr-FR" dirty="0"/>
              <a:t>	</a:t>
            </a:r>
            <a:r>
              <a:rPr lang="fr-FR" i="1" dirty="0"/>
              <a:t>incluant des interpréteurs et des éditeurs de texte</a:t>
            </a:r>
          </a:p>
        </p:txBody>
      </p:sp>
      <p:pic>
        <p:nvPicPr>
          <p:cNvPr id="21" name="Picture 2" descr="alternate text">
            <a:extLst>
              <a:ext uri="{FF2B5EF4-FFF2-40B4-BE49-F238E27FC236}">
                <a16:creationId xmlns:a16="http://schemas.microsoft.com/office/drawing/2014/main" id="{417E1A28-45C5-4476-26A4-7994A5B7D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693" y="3371881"/>
            <a:ext cx="829148" cy="82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5462ADF9-7FFE-C6A7-48E3-BDEFAAC105F1}"/>
              </a:ext>
            </a:extLst>
          </p:cNvPr>
          <p:cNvSpPr txBox="1"/>
          <p:nvPr/>
        </p:nvSpPr>
        <p:spPr>
          <a:xfrm>
            <a:off x="7960749" y="2692555"/>
            <a:ext cx="37069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Bibliothèques</a:t>
            </a:r>
            <a:r>
              <a:rPr lang="fr-FR" dirty="0"/>
              <a:t> : ensemble de modules supplémentaires </a:t>
            </a:r>
            <a:br>
              <a:rPr lang="fr-FR" dirty="0"/>
            </a:br>
            <a:r>
              <a:rPr lang="fr-FR" i="1" dirty="0"/>
              <a:t>incluant des classes, des fonctions…</a:t>
            </a:r>
          </a:p>
        </p:txBody>
      </p:sp>
      <p:pic>
        <p:nvPicPr>
          <p:cNvPr id="23" name="Picture 6">
            <a:extLst>
              <a:ext uri="{FF2B5EF4-FFF2-40B4-BE49-F238E27FC236}">
                <a16:creationId xmlns:a16="http://schemas.microsoft.com/office/drawing/2014/main" id="{83C21B94-A65A-CD00-E802-46C4FBDB0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801" y="4010158"/>
            <a:ext cx="1319971" cy="59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>
            <a:extLst>
              <a:ext uri="{FF2B5EF4-FFF2-40B4-BE49-F238E27FC236}">
                <a16:creationId xmlns:a16="http://schemas.microsoft.com/office/drawing/2014/main" id="{178B3986-522A-593E-BB88-C9DE7799B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505" y="4201029"/>
            <a:ext cx="1326582" cy="27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>
            <a:extLst>
              <a:ext uri="{FF2B5EF4-FFF2-40B4-BE49-F238E27FC236}">
                <a16:creationId xmlns:a16="http://schemas.microsoft.com/office/drawing/2014/main" id="{BB627795-BC4D-1A64-774C-BB5B74500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863" y="4597164"/>
            <a:ext cx="1085760" cy="61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2">
            <a:extLst>
              <a:ext uri="{FF2B5EF4-FFF2-40B4-BE49-F238E27FC236}">
                <a16:creationId xmlns:a16="http://schemas.microsoft.com/office/drawing/2014/main" id="{09388F39-5468-4DD0-AEA9-34EC3DF47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119" y="4742698"/>
            <a:ext cx="1288002" cy="511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8">
            <a:extLst>
              <a:ext uri="{FF2B5EF4-FFF2-40B4-BE49-F238E27FC236}">
                <a16:creationId xmlns:a16="http://schemas.microsoft.com/office/drawing/2014/main" id="{D0950A71-76B6-F20D-2DBC-30805FE25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3557" y="5448726"/>
            <a:ext cx="1242289" cy="49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2">
            <a:extLst>
              <a:ext uri="{FF2B5EF4-FFF2-40B4-BE49-F238E27FC236}">
                <a16:creationId xmlns:a16="http://schemas.microsoft.com/office/drawing/2014/main" id="{97F0E80A-0BC0-464B-88E6-6B3F9387A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0963" y="5454171"/>
            <a:ext cx="672343" cy="59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25794B8-7B67-F91A-F208-44686BEEF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</a:t>
            </a:fld>
            <a:endParaRPr lang="en-US"/>
          </a:p>
        </p:txBody>
      </p:sp>
      <p:pic>
        <p:nvPicPr>
          <p:cNvPr id="4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0D012668-402E-25CE-0182-5AE9DB73A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420" y="5278563"/>
            <a:ext cx="1475118" cy="737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8B1B82AC-AB5C-36AB-448D-3F66F813F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323" y="5345599"/>
            <a:ext cx="558846" cy="650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1121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Trucs et Astuces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253472" cy="3694176"/>
          </a:xfrm>
        </p:spPr>
        <p:txBody>
          <a:bodyPr/>
          <a:lstStyle/>
          <a:p>
            <a:r>
              <a:rPr lang="fr-FR" dirty="0"/>
              <a:t>Connaître le type de données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4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A67BE3DC-B7CA-12C6-85F3-3C0E16E50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922" y="660046"/>
            <a:ext cx="1913528" cy="9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61C155-4B14-3CE6-1A5A-4344075AD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20</a:t>
            </a:fld>
            <a:endParaRPr lang="en-U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A34E9B0-9059-373F-6E95-021980F75057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k</a:t>
            </a:r>
            <a:r>
              <a:rPr lang="fr-FR" b="1" dirty="0"/>
              <a:t> = </a:t>
            </a:r>
            <a:r>
              <a:rPr lang="fr-FR" dirty="0"/>
              <a:t>1</a:t>
            </a:r>
          </a:p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b="1" dirty="0" err="1"/>
              <a:t>f'</a:t>
            </a:r>
            <a:r>
              <a:rPr lang="fr-FR" i="1" dirty="0" err="1"/>
              <a:t>k</a:t>
            </a:r>
            <a:r>
              <a:rPr lang="fr-FR" i="1" dirty="0"/>
              <a:t> = {k}</a:t>
            </a:r>
            <a:r>
              <a:rPr lang="fr-FR" b="1" dirty="0"/>
              <a:t>’ )</a:t>
            </a:r>
          </a:p>
          <a:p>
            <a:r>
              <a:rPr lang="fr-FR" b="1" dirty="0" err="1"/>
              <a:t>print</a:t>
            </a:r>
            <a:r>
              <a:rPr lang="fr-FR" b="1" dirty="0"/>
              <a:t>( type( </a:t>
            </a:r>
            <a:r>
              <a:rPr lang="fr-FR" dirty="0"/>
              <a:t>k </a:t>
            </a:r>
            <a:r>
              <a:rPr lang="fr-FR" b="1" dirty="0"/>
              <a:t>) 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EA73230-31A5-D5E1-46AC-949100B660F9}"/>
              </a:ext>
            </a:extLst>
          </p:cNvPr>
          <p:cNvSpPr txBox="1"/>
          <p:nvPr/>
        </p:nvSpPr>
        <p:spPr>
          <a:xfrm>
            <a:off x="1391037" y="4305448"/>
            <a:ext cx="419709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k </a:t>
            </a:r>
            <a:r>
              <a:rPr lang="fr-FR" b="1" dirty="0"/>
              <a:t>=</a:t>
            </a:r>
            <a:r>
              <a:rPr lang="fr-FR" dirty="0"/>
              <a:t> 1</a:t>
            </a:r>
          </a:p>
          <a:p>
            <a:r>
              <a:rPr lang="fr-FR" dirty="0"/>
              <a:t>&lt;class '</a:t>
            </a:r>
            <a:r>
              <a:rPr lang="fr-FR" dirty="0" err="1"/>
              <a:t>int</a:t>
            </a:r>
            <a:r>
              <a:rPr lang="fr-FR" dirty="0"/>
              <a:t>'&gt;</a:t>
            </a:r>
          </a:p>
        </p:txBody>
      </p:sp>
    </p:spTree>
    <p:extLst>
      <p:ext uri="{BB962C8B-B14F-4D97-AF65-F5344CB8AC3E}">
        <p14:creationId xmlns:p14="http://schemas.microsoft.com/office/powerpoint/2010/main" val="6838047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Utilisation de bibliothèques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C4BAF194-1DAB-D8B5-3DF2-147C9B78F1A3}"/>
              </a:ext>
            </a:extLst>
          </p:cNvPr>
          <p:cNvSpPr txBox="1"/>
          <p:nvPr/>
        </p:nvSpPr>
        <p:spPr>
          <a:xfrm>
            <a:off x="824860" y="3090446"/>
            <a:ext cx="4765173" cy="677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sz="2000" dirty="0" err="1">
                <a:solidFill>
                  <a:schemeClr val="bg1"/>
                </a:solidFill>
              </a:rPr>
              <a:t>numpy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it-IT" dirty="0"/>
              <a:t>ma = </a:t>
            </a:r>
            <a:r>
              <a:rPr lang="it-IT" b="1" dirty="0">
                <a:solidFill>
                  <a:schemeClr val="bg1"/>
                </a:solidFill>
              </a:rPr>
              <a:t>numpy</a:t>
            </a:r>
            <a:r>
              <a:rPr lang="it-IT" dirty="0"/>
              <a:t>.</a:t>
            </a:r>
            <a:r>
              <a:rPr lang="it-IT" b="1" dirty="0"/>
              <a:t>array</a:t>
            </a:r>
            <a:r>
              <a:rPr lang="it-IT" dirty="0"/>
              <a:t>( [1, 2, 3] )</a:t>
            </a:r>
            <a:endParaRPr lang="fr-FR" b="1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E298DCA-6B4E-62F1-C504-2B8C7D8765E3}"/>
              </a:ext>
            </a:extLst>
          </p:cNvPr>
          <p:cNvSpPr txBox="1"/>
          <p:nvPr/>
        </p:nvSpPr>
        <p:spPr>
          <a:xfrm>
            <a:off x="824858" y="3864852"/>
            <a:ext cx="4765173" cy="677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sz="2000" dirty="0" err="1">
                <a:solidFill>
                  <a:schemeClr val="bg1"/>
                </a:solidFill>
              </a:rPr>
              <a:t>numpy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b="1" dirty="0"/>
              <a:t>as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dirty="0" err="1">
                <a:solidFill>
                  <a:schemeClr val="bg1"/>
                </a:solidFill>
              </a:rPr>
              <a:t>np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it-IT" dirty="0"/>
              <a:t>ma = </a:t>
            </a:r>
            <a:r>
              <a:rPr lang="it-IT" b="1" dirty="0">
                <a:solidFill>
                  <a:schemeClr val="bg1"/>
                </a:solidFill>
              </a:rPr>
              <a:t>np</a:t>
            </a:r>
            <a:r>
              <a:rPr lang="it-IT" dirty="0"/>
              <a:t>.</a:t>
            </a:r>
            <a:r>
              <a:rPr lang="it-IT" b="1" dirty="0"/>
              <a:t>array</a:t>
            </a:r>
            <a:r>
              <a:rPr lang="it-IT" dirty="0"/>
              <a:t>( [1, 2, 3] )</a:t>
            </a:r>
            <a:endParaRPr lang="fr-FR" b="1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4FB51D4-DEEE-E2E1-73E5-A3EC50303A6D}"/>
              </a:ext>
            </a:extLst>
          </p:cNvPr>
          <p:cNvSpPr txBox="1"/>
          <p:nvPr/>
        </p:nvSpPr>
        <p:spPr>
          <a:xfrm>
            <a:off x="6344036" y="3074559"/>
            <a:ext cx="4765173" cy="677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from</a:t>
            </a:r>
            <a:r>
              <a:rPr lang="fr-FR" dirty="0"/>
              <a:t> </a:t>
            </a:r>
            <a:r>
              <a:rPr lang="fr-FR" sz="2000" dirty="0" err="1">
                <a:solidFill>
                  <a:schemeClr val="bg1"/>
                </a:solidFill>
              </a:rPr>
              <a:t>matplotlib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b="1" dirty="0"/>
              <a:t>import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dirty="0" err="1">
                <a:solidFill>
                  <a:schemeClr val="bg1"/>
                </a:solidFill>
              </a:rPr>
              <a:t>pyplot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it-IT" b="1" dirty="0"/>
              <a:t>pyplot</a:t>
            </a:r>
            <a:r>
              <a:rPr lang="it-IT" dirty="0"/>
              <a:t>.</a:t>
            </a:r>
            <a:r>
              <a:rPr lang="it-IT" b="1" dirty="0"/>
              <a:t>figure</a:t>
            </a:r>
            <a:r>
              <a:rPr lang="it-IT" dirty="0"/>
              <a:t>()</a:t>
            </a:r>
            <a:endParaRPr lang="fr-FR" b="1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9EA9777-CCAB-F345-0144-5095DB027A58}"/>
              </a:ext>
            </a:extLst>
          </p:cNvPr>
          <p:cNvSpPr txBox="1"/>
          <p:nvPr/>
        </p:nvSpPr>
        <p:spPr>
          <a:xfrm>
            <a:off x="6344036" y="3872030"/>
            <a:ext cx="4765173" cy="677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from</a:t>
            </a:r>
            <a:r>
              <a:rPr lang="fr-FR" dirty="0"/>
              <a:t> </a:t>
            </a:r>
            <a:r>
              <a:rPr lang="fr-FR" sz="2000" dirty="0" err="1">
                <a:solidFill>
                  <a:schemeClr val="bg1"/>
                </a:solidFill>
              </a:rPr>
              <a:t>matplotlib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b="1" dirty="0"/>
              <a:t>import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dirty="0" err="1">
                <a:solidFill>
                  <a:schemeClr val="bg1"/>
                </a:solidFill>
              </a:rPr>
              <a:t>pyplot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b="1" dirty="0"/>
              <a:t>as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dirty="0" err="1">
                <a:solidFill>
                  <a:schemeClr val="bg1"/>
                </a:solidFill>
              </a:rPr>
              <a:t>plt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it-IT" b="1" dirty="0"/>
              <a:t>plt</a:t>
            </a:r>
            <a:r>
              <a:rPr lang="it-IT" dirty="0"/>
              <a:t>.</a:t>
            </a:r>
            <a:r>
              <a:rPr lang="it-IT" b="1" dirty="0"/>
              <a:t>figure</a:t>
            </a:r>
            <a:r>
              <a:rPr lang="it-IT" dirty="0"/>
              <a:t>()</a:t>
            </a:r>
            <a:endParaRPr lang="fr-FR" b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CF15BDA-7247-9C2C-35BB-4E0ED833A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51341FAA-347E-5BD9-4AE5-44D4B4AC0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458" y="4941285"/>
            <a:ext cx="1319971" cy="59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D4E62603-BC17-66D8-7A8C-684AE7789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331" y="5098010"/>
            <a:ext cx="1326582" cy="27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3351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241082" cy="3694176"/>
          </a:xfrm>
        </p:spPr>
        <p:txBody>
          <a:bodyPr/>
          <a:lstStyle/>
          <a:p>
            <a:r>
              <a:rPr lang="fr-FR" dirty="0"/>
              <a:t>Utilisation des vecteurs / matrices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E75402E-5E67-B2D4-EB26-E362E6C79788}"/>
              </a:ext>
            </a:extLst>
          </p:cNvPr>
          <p:cNvSpPr txBox="1"/>
          <p:nvPr/>
        </p:nvSpPr>
        <p:spPr>
          <a:xfrm>
            <a:off x="6344973" y="3296162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mb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i="1" dirty="0" err="1"/>
              <a:t>np</a:t>
            </a:r>
            <a:r>
              <a:rPr lang="en-US" dirty="0" err="1"/>
              <a:t>.</a:t>
            </a:r>
            <a:r>
              <a:rPr lang="en-US" b="1" dirty="0" err="1"/>
              <a:t>array</a:t>
            </a:r>
            <a:r>
              <a:rPr lang="en-US" dirty="0"/>
              <a:t>( [[1,2,3] , [4,5,6]] )</a:t>
            </a:r>
          </a:p>
          <a:p>
            <a:r>
              <a:rPr lang="en-US" dirty="0"/>
              <a:t>mc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i="1" dirty="0" err="1"/>
              <a:t>np</a:t>
            </a:r>
            <a:r>
              <a:rPr lang="en-US" dirty="0" err="1"/>
              <a:t>.</a:t>
            </a:r>
            <a:r>
              <a:rPr lang="en-US" b="1" dirty="0" err="1"/>
              <a:t>array</a:t>
            </a:r>
            <a:r>
              <a:rPr lang="en-US" dirty="0"/>
              <a:t>( [[1,2,3] , [4,5,6]] ) </a:t>
            </a:r>
          </a:p>
          <a:p>
            <a:r>
              <a:rPr lang="en-US" dirty="0"/>
              <a:t>mm </a:t>
            </a:r>
            <a:r>
              <a:rPr lang="en-US" b="1" dirty="0"/>
              <a:t>=</a:t>
            </a:r>
            <a:r>
              <a:rPr lang="en-US" dirty="0"/>
              <a:t> mb </a:t>
            </a:r>
            <a:r>
              <a:rPr lang="en-US" b="1" dirty="0"/>
              <a:t>+</a:t>
            </a:r>
            <a:r>
              <a:rPr lang="en-US" dirty="0"/>
              <a:t> mc</a:t>
            </a:r>
          </a:p>
          <a:p>
            <a:r>
              <a:rPr lang="en-US" b="1" dirty="0"/>
              <a:t>print( </a:t>
            </a:r>
            <a:r>
              <a:rPr lang="en-US" dirty="0"/>
              <a:t>mm </a:t>
            </a:r>
            <a:r>
              <a:rPr lang="en-US" b="1" dirty="0"/>
              <a:t>)</a:t>
            </a:r>
            <a:endParaRPr lang="fr-FR" b="1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6ED157B-06F2-9E4A-4DB0-EF754E129A72}"/>
              </a:ext>
            </a:extLst>
          </p:cNvPr>
          <p:cNvSpPr txBox="1"/>
          <p:nvPr/>
        </p:nvSpPr>
        <p:spPr>
          <a:xfrm>
            <a:off x="6913050" y="4590056"/>
            <a:ext cx="419709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[[ 2  4  6]</a:t>
            </a:r>
          </a:p>
          <a:p>
            <a:r>
              <a:rPr lang="en-US" dirty="0"/>
              <a:t>  [ 8  10  12]]</a:t>
            </a:r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B08DE29C-1F7C-390F-64F6-5A4A64FD8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28" y="2206699"/>
            <a:ext cx="905256" cy="40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A5015E-6C98-2727-40F4-66EF4663B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22</a:t>
            </a:fld>
            <a:endParaRPr lang="en-US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F0B883E-9CEF-329D-163F-6123441B0C4E}"/>
              </a:ext>
            </a:extLst>
          </p:cNvPr>
          <p:cNvSpPr txBox="1"/>
          <p:nvPr/>
        </p:nvSpPr>
        <p:spPr>
          <a:xfrm>
            <a:off x="822960" y="3302376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 err="1"/>
              <a:t>numpy</a:t>
            </a:r>
            <a:r>
              <a:rPr lang="fr-FR" i="1" dirty="0"/>
              <a:t> </a:t>
            </a:r>
            <a:r>
              <a:rPr lang="fr-FR" b="1" dirty="0"/>
              <a:t>as </a:t>
            </a:r>
            <a:r>
              <a:rPr lang="fr-FR" i="1" dirty="0" err="1"/>
              <a:t>np</a:t>
            </a:r>
            <a:endParaRPr lang="fr-FR" i="1" dirty="0"/>
          </a:p>
          <a:p>
            <a:r>
              <a:rPr lang="en-US" dirty="0"/>
              <a:t>x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i="1" dirty="0" err="1"/>
              <a:t>np</a:t>
            </a:r>
            <a:r>
              <a:rPr lang="en-US" dirty="0" err="1"/>
              <a:t>.</a:t>
            </a:r>
            <a:r>
              <a:rPr lang="en-US" b="1" dirty="0" err="1"/>
              <a:t>array</a:t>
            </a:r>
            <a:r>
              <a:rPr lang="en-US" dirty="0"/>
              <a:t>( [1,2,3] )</a:t>
            </a:r>
          </a:p>
          <a:p>
            <a:r>
              <a:rPr lang="en-US" dirty="0"/>
              <a:t>y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i="1" dirty="0" err="1"/>
              <a:t>np</a:t>
            </a:r>
            <a:r>
              <a:rPr lang="en-US" dirty="0" err="1"/>
              <a:t>.</a:t>
            </a:r>
            <a:r>
              <a:rPr lang="en-US" b="1" dirty="0" err="1"/>
              <a:t>sin</a:t>
            </a:r>
            <a:r>
              <a:rPr lang="en-US" dirty="0"/>
              <a:t>(x)</a:t>
            </a:r>
          </a:p>
          <a:p>
            <a:r>
              <a:rPr lang="en-US" b="1" dirty="0"/>
              <a:t>print( </a:t>
            </a:r>
            <a:r>
              <a:rPr lang="en-US" dirty="0"/>
              <a:t>y </a:t>
            </a:r>
            <a:r>
              <a:rPr lang="en-US" b="1" dirty="0"/>
              <a:t>)</a:t>
            </a:r>
            <a:endParaRPr lang="fr-FR" b="1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A8DC775-040B-7E9F-3E47-BA499209F6F7}"/>
              </a:ext>
            </a:extLst>
          </p:cNvPr>
          <p:cNvSpPr txBox="1"/>
          <p:nvPr/>
        </p:nvSpPr>
        <p:spPr>
          <a:xfrm>
            <a:off x="1391037" y="4590056"/>
            <a:ext cx="41970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7010731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241082" cy="3694176"/>
          </a:xfrm>
        </p:spPr>
        <p:txBody>
          <a:bodyPr/>
          <a:lstStyle/>
          <a:p>
            <a:r>
              <a:rPr lang="fr-FR" dirty="0"/>
              <a:t>Quelques vecteurs particuliers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E75402E-5E67-B2D4-EB26-E362E6C79788}"/>
              </a:ext>
            </a:extLst>
          </p:cNvPr>
          <p:cNvSpPr txBox="1"/>
          <p:nvPr/>
        </p:nvSpPr>
        <p:spPr>
          <a:xfrm>
            <a:off x="6344973" y="3296162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mo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i="1" dirty="0" err="1"/>
              <a:t>np</a:t>
            </a:r>
            <a:r>
              <a:rPr lang="en-US" dirty="0" err="1"/>
              <a:t>.</a:t>
            </a:r>
            <a:r>
              <a:rPr lang="en-US" b="1" dirty="0" err="1"/>
              <a:t>ones</a:t>
            </a:r>
            <a:r>
              <a:rPr lang="en-US" b="1" dirty="0"/>
              <a:t>( (</a:t>
            </a:r>
            <a:r>
              <a:rPr lang="en-US" dirty="0"/>
              <a:t>10,3</a:t>
            </a:r>
            <a:r>
              <a:rPr lang="en-US" b="1" dirty="0"/>
              <a:t>) )</a:t>
            </a:r>
          </a:p>
          <a:p>
            <a:r>
              <a:rPr lang="en-US" b="1" dirty="0"/>
              <a:t>print( </a:t>
            </a:r>
            <a:r>
              <a:rPr lang="en-US" b="1" dirty="0" err="1"/>
              <a:t>f’</a:t>
            </a:r>
            <a:r>
              <a:rPr lang="en-US" i="1" dirty="0" err="1"/>
              <a:t>shape</a:t>
            </a:r>
            <a:r>
              <a:rPr lang="en-US" i="1" dirty="0"/>
              <a:t> of </a:t>
            </a:r>
            <a:r>
              <a:rPr lang="en-US" i="1" dirty="0" err="1"/>
              <a:t>mo</a:t>
            </a:r>
            <a:r>
              <a:rPr lang="en-US" i="1" dirty="0"/>
              <a:t> :</a:t>
            </a:r>
            <a:r>
              <a:rPr lang="en-US" b="1" dirty="0"/>
              <a:t> {</a:t>
            </a:r>
            <a:r>
              <a:rPr lang="en-US" dirty="0" err="1"/>
              <a:t>mo.</a:t>
            </a:r>
            <a:r>
              <a:rPr lang="en-US" b="1" dirty="0" err="1"/>
              <a:t>shape</a:t>
            </a:r>
            <a:r>
              <a:rPr lang="en-US" b="1" dirty="0"/>
              <a:t>}’ )</a:t>
            </a:r>
          </a:p>
          <a:p>
            <a:r>
              <a:rPr lang="en-US" b="1" dirty="0"/>
              <a:t>print( </a:t>
            </a:r>
            <a:r>
              <a:rPr lang="en-US" b="1" dirty="0" err="1"/>
              <a:t>f’</a:t>
            </a:r>
            <a:r>
              <a:rPr lang="en-US" i="1" dirty="0" err="1"/>
              <a:t>values</a:t>
            </a:r>
            <a:r>
              <a:rPr lang="en-US" i="1" dirty="0"/>
              <a:t> of </a:t>
            </a:r>
            <a:r>
              <a:rPr lang="en-US" i="1" dirty="0" err="1"/>
              <a:t>mo</a:t>
            </a:r>
            <a:r>
              <a:rPr lang="en-US" i="1" dirty="0"/>
              <a:t> : </a:t>
            </a:r>
            <a:r>
              <a:rPr lang="en-US" b="1" dirty="0"/>
              <a:t>{</a:t>
            </a:r>
            <a:r>
              <a:rPr lang="en-US" dirty="0" err="1"/>
              <a:t>mo</a:t>
            </a:r>
            <a:r>
              <a:rPr lang="en-US" b="1" dirty="0"/>
              <a:t>}’ )</a:t>
            </a:r>
            <a:endParaRPr lang="fr-FR" b="1" dirty="0"/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B08DE29C-1F7C-390F-64F6-5A4A64FD8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28" y="2206699"/>
            <a:ext cx="905256" cy="40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A5015E-6C98-2727-40F4-66EF4663B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23</a:t>
            </a:fld>
            <a:endParaRPr lang="en-US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F0B883E-9CEF-329D-163F-6123441B0C4E}"/>
              </a:ext>
            </a:extLst>
          </p:cNvPr>
          <p:cNvSpPr txBox="1"/>
          <p:nvPr/>
        </p:nvSpPr>
        <p:spPr>
          <a:xfrm>
            <a:off x="822960" y="3302376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 err="1"/>
              <a:t>numpy</a:t>
            </a:r>
            <a:r>
              <a:rPr lang="fr-FR" i="1" dirty="0"/>
              <a:t> </a:t>
            </a:r>
            <a:r>
              <a:rPr lang="fr-FR" b="1" dirty="0"/>
              <a:t>as </a:t>
            </a:r>
            <a:r>
              <a:rPr lang="fr-FR" i="1" dirty="0" err="1"/>
              <a:t>np</a:t>
            </a:r>
            <a:endParaRPr lang="fr-FR" i="1" dirty="0"/>
          </a:p>
          <a:p>
            <a:r>
              <a:rPr lang="en-US" dirty="0" err="1"/>
              <a:t>vz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i="1" dirty="0" err="1"/>
              <a:t>np</a:t>
            </a:r>
            <a:r>
              <a:rPr lang="en-US" dirty="0" err="1"/>
              <a:t>.</a:t>
            </a:r>
            <a:r>
              <a:rPr lang="en-US" b="1" dirty="0" err="1"/>
              <a:t>zeros</a:t>
            </a:r>
            <a:r>
              <a:rPr lang="en-US" b="1" dirty="0"/>
              <a:t>( </a:t>
            </a:r>
            <a:r>
              <a:rPr lang="en-US" dirty="0"/>
              <a:t>10</a:t>
            </a:r>
            <a:r>
              <a:rPr lang="en-US" b="1" dirty="0"/>
              <a:t> )</a:t>
            </a:r>
          </a:p>
          <a:p>
            <a:r>
              <a:rPr lang="en-US" b="1" dirty="0"/>
              <a:t>print( </a:t>
            </a:r>
            <a:r>
              <a:rPr lang="en-US" b="1" dirty="0" err="1"/>
              <a:t>f’</a:t>
            </a:r>
            <a:r>
              <a:rPr lang="en-US" i="1" dirty="0" err="1"/>
              <a:t>shape</a:t>
            </a:r>
            <a:r>
              <a:rPr lang="en-US" i="1" dirty="0"/>
              <a:t> of </a:t>
            </a:r>
            <a:r>
              <a:rPr lang="en-US" i="1" dirty="0" err="1"/>
              <a:t>vz</a:t>
            </a:r>
            <a:r>
              <a:rPr lang="en-US" i="1" dirty="0"/>
              <a:t> :</a:t>
            </a:r>
            <a:r>
              <a:rPr lang="en-US" b="1" dirty="0"/>
              <a:t> {</a:t>
            </a:r>
            <a:r>
              <a:rPr lang="en-US" dirty="0" err="1"/>
              <a:t>vz.</a:t>
            </a:r>
            <a:r>
              <a:rPr lang="en-US" b="1" dirty="0" err="1"/>
              <a:t>shape</a:t>
            </a:r>
            <a:r>
              <a:rPr lang="en-US" b="1" dirty="0"/>
              <a:t>}’ )</a:t>
            </a:r>
          </a:p>
          <a:p>
            <a:r>
              <a:rPr lang="en-US" b="1" dirty="0"/>
              <a:t>print( </a:t>
            </a:r>
            <a:r>
              <a:rPr lang="en-US" b="1" dirty="0" err="1"/>
              <a:t>f’</a:t>
            </a:r>
            <a:r>
              <a:rPr lang="en-US" i="1" dirty="0" err="1"/>
              <a:t>values</a:t>
            </a:r>
            <a:r>
              <a:rPr lang="en-US" i="1" dirty="0"/>
              <a:t> of </a:t>
            </a:r>
            <a:r>
              <a:rPr lang="en-US" i="1" dirty="0" err="1"/>
              <a:t>vz</a:t>
            </a:r>
            <a:r>
              <a:rPr lang="en-US" i="1" dirty="0"/>
              <a:t> : </a:t>
            </a:r>
            <a:r>
              <a:rPr lang="en-US" b="1" dirty="0"/>
              <a:t>{</a:t>
            </a:r>
            <a:r>
              <a:rPr lang="en-US" dirty="0" err="1"/>
              <a:t>vz</a:t>
            </a:r>
            <a:r>
              <a:rPr lang="en-US" b="1" dirty="0"/>
              <a:t>}’ )</a:t>
            </a:r>
            <a:endParaRPr lang="fr-FR" b="1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A8DC775-040B-7E9F-3E47-BA499209F6F7}"/>
              </a:ext>
            </a:extLst>
          </p:cNvPr>
          <p:cNvSpPr txBox="1"/>
          <p:nvPr/>
        </p:nvSpPr>
        <p:spPr>
          <a:xfrm>
            <a:off x="1391037" y="4590056"/>
            <a:ext cx="41970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???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70B3EE8-C516-E6A9-A9E6-2CC134DD606D}"/>
              </a:ext>
            </a:extLst>
          </p:cNvPr>
          <p:cNvSpPr txBox="1"/>
          <p:nvPr/>
        </p:nvSpPr>
        <p:spPr>
          <a:xfrm>
            <a:off x="6913050" y="4306151"/>
            <a:ext cx="41970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25319214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241082" cy="3694176"/>
          </a:xfrm>
        </p:spPr>
        <p:txBody>
          <a:bodyPr/>
          <a:lstStyle/>
          <a:p>
            <a:r>
              <a:rPr lang="fr-FR" dirty="0"/>
              <a:t>Quelques vecteurs particuliers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E75402E-5E67-B2D4-EB26-E362E6C79788}"/>
              </a:ext>
            </a:extLst>
          </p:cNvPr>
          <p:cNvSpPr txBox="1"/>
          <p:nvPr/>
        </p:nvSpPr>
        <p:spPr>
          <a:xfrm>
            <a:off x="6344973" y="3296162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vlog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i="1" dirty="0" err="1"/>
              <a:t>np</a:t>
            </a:r>
            <a:r>
              <a:rPr lang="en-US" dirty="0" err="1"/>
              <a:t>.</a:t>
            </a:r>
            <a:r>
              <a:rPr lang="en-US" b="1" dirty="0" err="1"/>
              <a:t>logspace</a:t>
            </a:r>
            <a:r>
              <a:rPr lang="en-US" b="1" dirty="0"/>
              <a:t>( </a:t>
            </a:r>
            <a:r>
              <a:rPr lang="en-US" dirty="0"/>
              <a:t>1, 5, 11 </a:t>
            </a:r>
            <a:r>
              <a:rPr lang="en-US" b="1" dirty="0"/>
              <a:t>)</a:t>
            </a:r>
          </a:p>
          <a:p>
            <a:r>
              <a:rPr lang="en-US" b="1" dirty="0"/>
              <a:t>print( </a:t>
            </a:r>
            <a:r>
              <a:rPr lang="en-US" b="1" dirty="0" err="1"/>
              <a:t>f’</a:t>
            </a:r>
            <a:r>
              <a:rPr lang="en-US" i="1" dirty="0" err="1"/>
              <a:t>shape</a:t>
            </a:r>
            <a:r>
              <a:rPr lang="en-US" i="1" dirty="0"/>
              <a:t> of vlog :</a:t>
            </a:r>
            <a:r>
              <a:rPr lang="en-US" b="1" dirty="0"/>
              <a:t> {</a:t>
            </a:r>
            <a:r>
              <a:rPr lang="en-US" dirty="0" err="1"/>
              <a:t>vlog.</a:t>
            </a:r>
            <a:r>
              <a:rPr lang="en-US" b="1" dirty="0" err="1"/>
              <a:t>shape</a:t>
            </a:r>
            <a:r>
              <a:rPr lang="en-US" b="1" dirty="0"/>
              <a:t>}’ )</a:t>
            </a:r>
          </a:p>
          <a:p>
            <a:r>
              <a:rPr lang="en-US" b="1" dirty="0"/>
              <a:t>print( </a:t>
            </a:r>
            <a:r>
              <a:rPr lang="en-US" b="1" dirty="0" err="1"/>
              <a:t>f’</a:t>
            </a:r>
            <a:r>
              <a:rPr lang="en-US" i="1" dirty="0" err="1"/>
              <a:t>values</a:t>
            </a:r>
            <a:r>
              <a:rPr lang="en-US" i="1" dirty="0"/>
              <a:t> of vlog : </a:t>
            </a:r>
            <a:r>
              <a:rPr lang="en-US" b="1" dirty="0"/>
              <a:t>{</a:t>
            </a:r>
            <a:r>
              <a:rPr lang="en-US" dirty="0"/>
              <a:t>vlog</a:t>
            </a:r>
            <a:r>
              <a:rPr lang="en-US" b="1" dirty="0"/>
              <a:t>}’ )</a:t>
            </a:r>
            <a:endParaRPr lang="fr-FR" b="1" dirty="0"/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B08DE29C-1F7C-390F-64F6-5A4A64FD8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28" y="2206699"/>
            <a:ext cx="905256" cy="40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A5015E-6C98-2727-40F4-66EF4663B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24</a:t>
            </a:fld>
            <a:endParaRPr lang="en-US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F0B883E-9CEF-329D-163F-6123441B0C4E}"/>
              </a:ext>
            </a:extLst>
          </p:cNvPr>
          <p:cNvSpPr txBox="1"/>
          <p:nvPr/>
        </p:nvSpPr>
        <p:spPr>
          <a:xfrm>
            <a:off x="822960" y="3302376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 err="1"/>
              <a:t>numpy</a:t>
            </a:r>
            <a:r>
              <a:rPr lang="fr-FR" i="1" dirty="0"/>
              <a:t> </a:t>
            </a:r>
            <a:r>
              <a:rPr lang="fr-FR" b="1" dirty="0"/>
              <a:t>as </a:t>
            </a:r>
            <a:r>
              <a:rPr lang="fr-FR" i="1" dirty="0" err="1"/>
              <a:t>np</a:t>
            </a:r>
            <a:endParaRPr lang="fr-FR" i="1" dirty="0"/>
          </a:p>
          <a:p>
            <a:r>
              <a:rPr lang="en-US" dirty="0" err="1"/>
              <a:t>vlin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i="1" dirty="0" err="1"/>
              <a:t>np</a:t>
            </a:r>
            <a:r>
              <a:rPr lang="en-US" dirty="0" err="1"/>
              <a:t>.</a:t>
            </a:r>
            <a:r>
              <a:rPr lang="en-US" b="1" dirty="0" err="1"/>
              <a:t>linspace</a:t>
            </a:r>
            <a:r>
              <a:rPr lang="en-US" b="1" dirty="0"/>
              <a:t>( </a:t>
            </a:r>
            <a:r>
              <a:rPr lang="en-US" dirty="0"/>
              <a:t>-1, 3, 21</a:t>
            </a:r>
            <a:r>
              <a:rPr lang="en-US" b="1" dirty="0"/>
              <a:t> )</a:t>
            </a:r>
          </a:p>
          <a:p>
            <a:r>
              <a:rPr lang="en-US" b="1" dirty="0"/>
              <a:t>print( </a:t>
            </a:r>
            <a:r>
              <a:rPr lang="en-US" b="1" dirty="0" err="1"/>
              <a:t>f’</a:t>
            </a:r>
            <a:r>
              <a:rPr lang="en-US" i="1" dirty="0" err="1"/>
              <a:t>shape</a:t>
            </a:r>
            <a:r>
              <a:rPr lang="en-US" i="1" dirty="0"/>
              <a:t> of </a:t>
            </a:r>
            <a:r>
              <a:rPr lang="en-US" i="1" dirty="0" err="1"/>
              <a:t>vlin</a:t>
            </a:r>
            <a:r>
              <a:rPr lang="en-US" i="1" dirty="0"/>
              <a:t> :</a:t>
            </a:r>
            <a:r>
              <a:rPr lang="en-US" b="1" dirty="0"/>
              <a:t> {</a:t>
            </a:r>
            <a:r>
              <a:rPr lang="en-US" dirty="0" err="1"/>
              <a:t>vlin.</a:t>
            </a:r>
            <a:r>
              <a:rPr lang="en-US" b="1" dirty="0" err="1"/>
              <a:t>shape</a:t>
            </a:r>
            <a:r>
              <a:rPr lang="en-US" b="1" dirty="0"/>
              <a:t>}’ )</a:t>
            </a:r>
          </a:p>
          <a:p>
            <a:r>
              <a:rPr lang="en-US" b="1" dirty="0"/>
              <a:t>print( </a:t>
            </a:r>
            <a:r>
              <a:rPr lang="en-US" b="1" dirty="0" err="1"/>
              <a:t>f’</a:t>
            </a:r>
            <a:r>
              <a:rPr lang="en-US" i="1" dirty="0" err="1"/>
              <a:t>values</a:t>
            </a:r>
            <a:r>
              <a:rPr lang="en-US" i="1" dirty="0"/>
              <a:t> of </a:t>
            </a:r>
            <a:r>
              <a:rPr lang="en-US" i="1" dirty="0" err="1"/>
              <a:t>vlin</a:t>
            </a:r>
            <a:r>
              <a:rPr lang="en-US" i="1" dirty="0"/>
              <a:t> : </a:t>
            </a:r>
            <a:r>
              <a:rPr lang="en-US" b="1" dirty="0"/>
              <a:t>{</a:t>
            </a:r>
            <a:r>
              <a:rPr lang="en-US" dirty="0" err="1"/>
              <a:t>vlin</a:t>
            </a:r>
            <a:r>
              <a:rPr lang="en-US" b="1" dirty="0"/>
              <a:t>}’ )</a:t>
            </a:r>
            <a:endParaRPr lang="fr-FR" b="1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A8DC775-040B-7E9F-3E47-BA499209F6F7}"/>
              </a:ext>
            </a:extLst>
          </p:cNvPr>
          <p:cNvSpPr txBox="1"/>
          <p:nvPr/>
        </p:nvSpPr>
        <p:spPr>
          <a:xfrm>
            <a:off x="1391037" y="4590056"/>
            <a:ext cx="41970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???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70B3EE8-C516-E6A9-A9E6-2CC134DD606D}"/>
              </a:ext>
            </a:extLst>
          </p:cNvPr>
          <p:cNvSpPr txBox="1"/>
          <p:nvPr/>
        </p:nvSpPr>
        <p:spPr>
          <a:xfrm>
            <a:off x="6913050" y="4306151"/>
            <a:ext cx="41970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???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3B339DF-E435-4D86-66B2-90C8FB26C82F}"/>
              </a:ext>
            </a:extLst>
          </p:cNvPr>
          <p:cNvSpPr txBox="1"/>
          <p:nvPr/>
        </p:nvSpPr>
        <p:spPr>
          <a:xfrm>
            <a:off x="6344972" y="4830535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vara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i="1" dirty="0" err="1"/>
              <a:t>np</a:t>
            </a:r>
            <a:r>
              <a:rPr lang="en-US" dirty="0" err="1"/>
              <a:t>.</a:t>
            </a:r>
            <a:r>
              <a:rPr lang="en-US" b="1" dirty="0" err="1"/>
              <a:t>arange</a:t>
            </a:r>
            <a:r>
              <a:rPr lang="en-US" b="1" dirty="0"/>
              <a:t>( </a:t>
            </a:r>
            <a:r>
              <a:rPr lang="en-US" dirty="0"/>
              <a:t>5, step=0.5 </a:t>
            </a:r>
            <a:r>
              <a:rPr lang="en-US" b="1" dirty="0"/>
              <a:t>)</a:t>
            </a:r>
          </a:p>
          <a:p>
            <a:r>
              <a:rPr lang="en-US" b="1" dirty="0"/>
              <a:t>print( </a:t>
            </a:r>
            <a:r>
              <a:rPr lang="en-US" b="1" dirty="0" err="1"/>
              <a:t>f’</a:t>
            </a:r>
            <a:r>
              <a:rPr lang="en-US" i="1" dirty="0" err="1"/>
              <a:t>shape</a:t>
            </a:r>
            <a:r>
              <a:rPr lang="en-US" i="1" dirty="0"/>
              <a:t> of </a:t>
            </a:r>
            <a:r>
              <a:rPr lang="en-US" i="1" dirty="0" err="1"/>
              <a:t>vara</a:t>
            </a:r>
            <a:r>
              <a:rPr lang="en-US" i="1" dirty="0"/>
              <a:t> :</a:t>
            </a:r>
            <a:r>
              <a:rPr lang="en-US" b="1" dirty="0"/>
              <a:t> {</a:t>
            </a:r>
            <a:r>
              <a:rPr lang="en-US" dirty="0" err="1"/>
              <a:t>vara.</a:t>
            </a:r>
            <a:r>
              <a:rPr lang="en-US" b="1" dirty="0" err="1"/>
              <a:t>shape</a:t>
            </a:r>
            <a:r>
              <a:rPr lang="en-US" b="1" dirty="0"/>
              <a:t>}’ )</a:t>
            </a:r>
          </a:p>
          <a:p>
            <a:r>
              <a:rPr lang="en-US" b="1" dirty="0"/>
              <a:t>print( </a:t>
            </a:r>
            <a:r>
              <a:rPr lang="en-US" b="1" dirty="0" err="1"/>
              <a:t>f’</a:t>
            </a:r>
            <a:r>
              <a:rPr lang="en-US" i="1" dirty="0" err="1"/>
              <a:t>values</a:t>
            </a:r>
            <a:r>
              <a:rPr lang="en-US" i="1" dirty="0"/>
              <a:t> of </a:t>
            </a:r>
            <a:r>
              <a:rPr lang="en-US" i="1" dirty="0" err="1"/>
              <a:t>vara</a:t>
            </a:r>
            <a:r>
              <a:rPr lang="en-US" i="1" dirty="0"/>
              <a:t> : </a:t>
            </a:r>
            <a:r>
              <a:rPr lang="en-US" b="1" dirty="0"/>
              <a:t>{</a:t>
            </a:r>
            <a:r>
              <a:rPr lang="en-US" dirty="0" err="1"/>
              <a:t>vara</a:t>
            </a:r>
            <a:r>
              <a:rPr lang="en-US" b="1" dirty="0"/>
              <a:t>}’ )</a:t>
            </a:r>
            <a:endParaRPr lang="fr-FR" b="1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112B1D5-8556-E8E6-CDC3-7902937021F8}"/>
              </a:ext>
            </a:extLst>
          </p:cNvPr>
          <p:cNvSpPr txBox="1"/>
          <p:nvPr/>
        </p:nvSpPr>
        <p:spPr>
          <a:xfrm>
            <a:off x="6913049" y="5846198"/>
            <a:ext cx="41970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9390300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Travailler avec des vecteurs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1E9BCC-7E3A-6B7D-DBFB-30833C83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25</a:t>
            </a:fld>
            <a:endParaRPr lang="en-U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602FF1A-ECC8-0713-6E48-03DC30535458}"/>
              </a:ext>
            </a:extLst>
          </p:cNvPr>
          <p:cNvSpPr txBox="1"/>
          <p:nvPr/>
        </p:nvSpPr>
        <p:spPr>
          <a:xfrm>
            <a:off x="822960" y="3302376"/>
            <a:ext cx="4765173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 err="1"/>
              <a:t>numpy</a:t>
            </a:r>
            <a:r>
              <a:rPr lang="fr-FR" i="1" dirty="0"/>
              <a:t> </a:t>
            </a:r>
            <a:r>
              <a:rPr lang="fr-FR" b="1" dirty="0"/>
              <a:t>as </a:t>
            </a:r>
            <a:r>
              <a:rPr lang="fr-FR" i="1" dirty="0" err="1"/>
              <a:t>np</a:t>
            </a:r>
            <a:endParaRPr lang="fr-FR" i="1" dirty="0"/>
          </a:p>
          <a:p>
            <a:r>
              <a:rPr lang="fr-FR" dirty="0"/>
              <a:t>mb </a:t>
            </a:r>
            <a:r>
              <a:rPr lang="fr-FR" b="1" dirty="0"/>
              <a:t>= </a:t>
            </a:r>
            <a:r>
              <a:rPr lang="fr-FR" i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array</a:t>
            </a:r>
            <a:r>
              <a:rPr lang="fr-FR" b="1" dirty="0"/>
              <a:t>(</a:t>
            </a:r>
            <a:r>
              <a:rPr lang="fr-FR" dirty="0"/>
              <a:t> [[1,2,3] , [4,5,6]] </a:t>
            </a:r>
            <a:r>
              <a:rPr lang="fr-FR" b="1" dirty="0"/>
              <a:t>)</a:t>
            </a:r>
          </a:p>
          <a:p>
            <a:endParaRPr lang="fr-FR" b="1" dirty="0"/>
          </a:p>
          <a:p>
            <a:r>
              <a:rPr lang="fr-FR" dirty="0"/>
              <a:t>total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sum</a:t>
            </a:r>
            <a:r>
              <a:rPr lang="fr-FR" dirty="0"/>
              <a:t>(mb) </a:t>
            </a:r>
          </a:p>
          <a:p>
            <a:r>
              <a:rPr lang="fr-FR" dirty="0" err="1"/>
              <a:t>total_c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sum</a:t>
            </a:r>
            <a:r>
              <a:rPr lang="fr-FR" dirty="0"/>
              <a:t>(mb, axis=0)</a:t>
            </a:r>
          </a:p>
          <a:p>
            <a:r>
              <a:rPr lang="fr-FR" dirty="0" err="1"/>
              <a:t>total_r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sum</a:t>
            </a:r>
            <a:r>
              <a:rPr lang="fr-FR" dirty="0"/>
              <a:t>(mb, axis=1)</a:t>
            </a:r>
            <a:endParaRPr lang="fr-FR" b="1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423C45D-4E7B-CE8F-7CCF-FCCFAB07821C}"/>
              </a:ext>
            </a:extLst>
          </p:cNvPr>
          <p:cNvSpPr txBox="1"/>
          <p:nvPr/>
        </p:nvSpPr>
        <p:spPr>
          <a:xfrm>
            <a:off x="1391037" y="5160328"/>
            <a:ext cx="4197096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Que </a:t>
            </a:r>
            <a:r>
              <a:rPr lang="en-US" dirty="0" err="1"/>
              <a:t>contiennent</a:t>
            </a:r>
            <a:r>
              <a:rPr lang="en-US" dirty="0"/>
              <a:t> les variables </a:t>
            </a:r>
            <a:r>
              <a:rPr lang="en-US" b="1" i="1" dirty="0"/>
              <a:t>total</a:t>
            </a:r>
            <a:r>
              <a:rPr lang="en-US" dirty="0"/>
              <a:t>, </a:t>
            </a:r>
            <a:r>
              <a:rPr lang="en-US" b="1" i="1" dirty="0" err="1"/>
              <a:t>total_c</a:t>
            </a:r>
            <a:r>
              <a:rPr lang="en-US" dirty="0"/>
              <a:t> et </a:t>
            </a:r>
            <a:r>
              <a:rPr lang="en-US" b="1" i="1" dirty="0" err="1"/>
              <a:t>total_r</a:t>
            </a:r>
            <a:r>
              <a:rPr lang="en-US" dirty="0"/>
              <a:t> ?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5733B9D-6F4B-2343-D49A-F00A4A40F1C5}"/>
              </a:ext>
            </a:extLst>
          </p:cNvPr>
          <p:cNvSpPr txBox="1"/>
          <p:nvPr/>
        </p:nvSpPr>
        <p:spPr>
          <a:xfrm>
            <a:off x="6345936" y="4133372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moy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mean</a:t>
            </a:r>
            <a:r>
              <a:rPr lang="fr-FR" dirty="0"/>
              <a:t>(mb) </a:t>
            </a:r>
          </a:p>
          <a:p>
            <a:r>
              <a:rPr lang="fr-FR" dirty="0" err="1"/>
              <a:t>moy_c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mean</a:t>
            </a:r>
            <a:r>
              <a:rPr lang="fr-FR" dirty="0"/>
              <a:t>(mb, axis=0)</a:t>
            </a:r>
          </a:p>
          <a:p>
            <a:r>
              <a:rPr lang="fr-FR" dirty="0" err="1"/>
              <a:t>moy_r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mean</a:t>
            </a:r>
            <a:r>
              <a:rPr lang="fr-FR" dirty="0"/>
              <a:t>(mb, axis=1)</a:t>
            </a:r>
            <a:endParaRPr lang="fr-FR" b="1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2D9C748-9CDA-385A-9D88-E27306823BF1}"/>
              </a:ext>
            </a:extLst>
          </p:cNvPr>
          <p:cNvSpPr txBox="1"/>
          <p:nvPr/>
        </p:nvSpPr>
        <p:spPr>
          <a:xfrm>
            <a:off x="6914013" y="5160328"/>
            <a:ext cx="4197096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Que </a:t>
            </a:r>
            <a:r>
              <a:rPr lang="en-US" dirty="0" err="1"/>
              <a:t>contiennent</a:t>
            </a:r>
            <a:r>
              <a:rPr lang="en-US" dirty="0"/>
              <a:t> les variables </a:t>
            </a:r>
            <a:r>
              <a:rPr lang="en-US" b="1" i="1" dirty="0" err="1"/>
              <a:t>moy</a:t>
            </a:r>
            <a:r>
              <a:rPr lang="en-US" dirty="0"/>
              <a:t>, </a:t>
            </a:r>
            <a:r>
              <a:rPr lang="en-US" b="1" i="1" dirty="0" err="1"/>
              <a:t>moy_c</a:t>
            </a:r>
            <a:r>
              <a:rPr lang="en-US" dirty="0"/>
              <a:t> et </a:t>
            </a:r>
            <a:r>
              <a:rPr lang="en-US" b="1" i="1" dirty="0" err="1"/>
              <a:t>moy_r</a:t>
            </a:r>
            <a:r>
              <a:rPr lang="en-US" dirty="0"/>
              <a:t> ?</a:t>
            </a:r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id="{5182BDD5-3C87-A1F4-10DE-9EF331224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28" y="2206699"/>
            <a:ext cx="905256" cy="40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C249720D-01EF-E50A-48BC-BFC9E5B867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8611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Travailler avec des vecteurs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1E9BCC-7E3A-6B7D-DBFB-30833C83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26</a:t>
            </a:fld>
            <a:endParaRPr lang="en-U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602FF1A-ECC8-0713-6E48-03DC30535458}"/>
              </a:ext>
            </a:extLst>
          </p:cNvPr>
          <p:cNvSpPr txBox="1"/>
          <p:nvPr/>
        </p:nvSpPr>
        <p:spPr>
          <a:xfrm>
            <a:off x="822960" y="3302376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 err="1"/>
              <a:t>numpy</a:t>
            </a:r>
            <a:r>
              <a:rPr lang="fr-FR" i="1" dirty="0"/>
              <a:t> </a:t>
            </a:r>
            <a:r>
              <a:rPr lang="fr-FR" b="1" dirty="0"/>
              <a:t>as </a:t>
            </a:r>
            <a:r>
              <a:rPr lang="fr-FR" i="1" dirty="0" err="1"/>
              <a:t>np</a:t>
            </a:r>
            <a:endParaRPr lang="fr-FR" i="1" dirty="0"/>
          </a:p>
          <a:p>
            <a:r>
              <a:rPr lang="fr-FR" dirty="0" err="1"/>
              <a:t>vect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arange</a:t>
            </a:r>
            <a:r>
              <a:rPr lang="fr-FR" b="1" dirty="0"/>
              <a:t>( </a:t>
            </a:r>
            <a:r>
              <a:rPr lang="fr-FR" dirty="0"/>
              <a:t>100 </a:t>
            </a:r>
            <a:r>
              <a:rPr lang="fr-FR" b="1" dirty="0"/>
              <a:t>) </a:t>
            </a:r>
          </a:p>
          <a:p>
            <a:r>
              <a:rPr lang="fr-FR" dirty="0" err="1"/>
              <a:t>vect_p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vect</a:t>
            </a:r>
            <a:r>
              <a:rPr lang="fr-FR" b="1" dirty="0"/>
              <a:t>[ </a:t>
            </a:r>
            <a:r>
              <a:rPr lang="fr-FR" dirty="0"/>
              <a:t>10 </a:t>
            </a:r>
            <a:r>
              <a:rPr lang="fr-FR" b="1" dirty="0"/>
              <a:t>: </a:t>
            </a:r>
            <a:r>
              <a:rPr lang="fr-FR" dirty="0"/>
              <a:t>30 </a:t>
            </a:r>
            <a:r>
              <a:rPr lang="fr-FR" b="1" dirty="0"/>
              <a:t>]</a:t>
            </a:r>
          </a:p>
          <a:p>
            <a:r>
              <a:rPr lang="fr-FR" dirty="0" err="1"/>
              <a:t>vect_s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vect</a:t>
            </a:r>
            <a:r>
              <a:rPr lang="fr-FR" b="1" dirty="0"/>
              <a:t>[ </a:t>
            </a:r>
            <a:r>
              <a:rPr lang="fr-FR" dirty="0"/>
              <a:t>50 </a:t>
            </a:r>
            <a:r>
              <a:rPr lang="fr-FR" b="1" dirty="0"/>
              <a:t>: ]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423C45D-4E7B-CE8F-7CCF-FCCFAB07821C}"/>
              </a:ext>
            </a:extLst>
          </p:cNvPr>
          <p:cNvSpPr txBox="1"/>
          <p:nvPr/>
        </p:nvSpPr>
        <p:spPr>
          <a:xfrm>
            <a:off x="1391037" y="4606182"/>
            <a:ext cx="4197096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Que </a:t>
            </a:r>
            <a:r>
              <a:rPr lang="en-US" dirty="0" err="1"/>
              <a:t>contiennent</a:t>
            </a:r>
            <a:r>
              <a:rPr lang="en-US" dirty="0"/>
              <a:t> les variables </a:t>
            </a:r>
            <a:r>
              <a:rPr lang="en-US" b="1" i="1" dirty="0" err="1"/>
              <a:t>vect</a:t>
            </a:r>
            <a:r>
              <a:rPr lang="en-US" b="1" i="1" dirty="0"/>
              <a:t> </a:t>
            </a:r>
            <a:r>
              <a:rPr lang="en-US" i="1" dirty="0"/>
              <a:t>,</a:t>
            </a:r>
            <a:r>
              <a:rPr lang="en-US" b="1" i="1" dirty="0"/>
              <a:t> </a:t>
            </a:r>
            <a:r>
              <a:rPr lang="en-US" b="1" i="1" dirty="0" err="1"/>
              <a:t>vect_p</a:t>
            </a:r>
            <a:r>
              <a:rPr lang="en-US" b="1" i="1" dirty="0"/>
              <a:t> </a:t>
            </a:r>
            <a:r>
              <a:rPr lang="en-US" dirty="0"/>
              <a:t>et</a:t>
            </a:r>
            <a:r>
              <a:rPr lang="en-US" i="1" dirty="0"/>
              <a:t> </a:t>
            </a:r>
            <a:r>
              <a:rPr lang="en-US" b="1" i="1" dirty="0" err="1"/>
              <a:t>vect_s</a:t>
            </a:r>
            <a:r>
              <a:rPr lang="en-US" dirty="0"/>
              <a:t> ?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941BB55-A9AB-24D3-6609-F0D263121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8FFAFC-E508-D8B6-7FC0-5EBE2F307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28" y="2206699"/>
            <a:ext cx="905256" cy="40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DEBED868-AC83-C5CE-655F-9E4423C9F6DC}"/>
              </a:ext>
            </a:extLst>
          </p:cNvPr>
          <p:cNvSpPr txBox="1"/>
          <p:nvPr/>
        </p:nvSpPr>
        <p:spPr>
          <a:xfrm>
            <a:off x="6345936" y="3297630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c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vect</a:t>
            </a:r>
            <a:r>
              <a:rPr lang="fr-FR" b="1" dirty="0"/>
              <a:t>[(</a:t>
            </a:r>
            <a:r>
              <a:rPr lang="fr-FR" dirty="0" err="1"/>
              <a:t>vect</a:t>
            </a:r>
            <a:r>
              <a:rPr lang="fr-FR" dirty="0"/>
              <a:t> &gt; 2</a:t>
            </a:r>
            <a:r>
              <a:rPr lang="fr-FR" b="1" dirty="0"/>
              <a:t>)</a:t>
            </a:r>
            <a:r>
              <a:rPr lang="fr-FR" dirty="0"/>
              <a:t> </a:t>
            </a:r>
            <a:r>
              <a:rPr lang="fr-FR" b="1" dirty="0"/>
              <a:t>&amp;</a:t>
            </a:r>
            <a:r>
              <a:rPr lang="fr-FR" dirty="0"/>
              <a:t> </a:t>
            </a:r>
            <a:r>
              <a:rPr lang="fr-FR" b="1" dirty="0"/>
              <a:t>(</a:t>
            </a:r>
            <a:r>
              <a:rPr lang="fr-FR" dirty="0" err="1"/>
              <a:t>vect</a:t>
            </a:r>
            <a:r>
              <a:rPr lang="fr-FR" dirty="0"/>
              <a:t> &lt; 11</a:t>
            </a:r>
            <a:r>
              <a:rPr lang="fr-FR" b="1" dirty="0"/>
              <a:t>)]</a:t>
            </a:r>
          </a:p>
          <a:p>
            <a:r>
              <a:rPr lang="fr-FR" dirty="0" err="1"/>
              <a:t>tf</a:t>
            </a:r>
            <a:r>
              <a:rPr lang="fr-FR" b="1" dirty="0"/>
              <a:t> = (</a:t>
            </a:r>
            <a:r>
              <a:rPr lang="fr-FR" dirty="0" err="1"/>
              <a:t>vect</a:t>
            </a:r>
            <a:r>
              <a:rPr lang="fr-FR" dirty="0"/>
              <a:t> &gt; 2</a:t>
            </a:r>
            <a:r>
              <a:rPr lang="fr-FR" b="1" dirty="0"/>
              <a:t>)</a:t>
            </a:r>
            <a:r>
              <a:rPr lang="fr-FR" dirty="0"/>
              <a:t> </a:t>
            </a:r>
            <a:r>
              <a:rPr lang="fr-FR" b="1" dirty="0"/>
              <a:t>&amp;</a:t>
            </a:r>
            <a:r>
              <a:rPr lang="fr-FR" dirty="0"/>
              <a:t> </a:t>
            </a:r>
            <a:r>
              <a:rPr lang="fr-FR" b="1" dirty="0"/>
              <a:t>(</a:t>
            </a:r>
            <a:r>
              <a:rPr lang="fr-FR" dirty="0" err="1"/>
              <a:t>vect</a:t>
            </a:r>
            <a:r>
              <a:rPr lang="fr-FR" dirty="0"/>
              <a:t> &lt; 11</a:t>
            </a:r>
            <a:r>
              <a:rPr lang="fr-FR" b="1" dirty="0"/>
              <a:t>)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9EE023A-EA90-A539-0E4E-FF4AD622673C}"/>
              </a:ext>
            </a:extLst>
          </p:cNvPr>
          <p:cNvSpPr txBox="1"/>
          <p:nvPr/>
        </p:nvSpPr>
        <p:spPr>
          <a:xfrm>
            <a:off x="6914013" y="4020158"/>
            <a:ext cx="41970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Que </a:t>
            </a:r>
            <a:r>
              <a:rPr lang="en-US" dirty="0" err="1"/>
              <a:t>contiennent</a:t>
            </a:r>
            <a:r>
              <a:rPr lang="en-US" dirty="0"/>
              <a:t> les variables </a:t>
            </a:r>
            <a:r>
              <a:rPr lang="en-US" b="1" i="1" dirty="0"/>
              <a:t>c </a:t>
            </a:r>
            <a:r>
              <a:rPr lang="en-US" dirty="0"/>
              <a:t>et</a:t>
            </a:r>
            <a:r>
              <a:rPr lang="en-US" i="1" dirty="0"/>
              <a:t> </a:t>
            </a:r>
            <a:r>
              <a:rPr lang="en-US" b="1" i="1" dirty="0" err="1"/>
              <a:t>tf</a:t>
            </a:r>
            <a:r>
              <a:rPr lang="en-US" dirty="0"/>
              <a:t> ?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B4B4A01-98C5-F512-91E3-4EACC1EF8468}"/>
              </a:ext>
            </a:extLst>
          </p:cNvPr>
          <p:cNvSpPr txBox="1"/>
          <p:nvPr/>
        </p:nvSpPr>
        <p:spPr>
          <a:xfrm>
            <a:off x="6345936" y="4606181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mb </a:t>
            </a:r>
            <a:r>
              <a:rPr lang="fr-FR" b="1" dirty="0"/>
              <a:t>= </a:t>
            </a:r>
            <a:r>
              <a:rPr lang="fr-FR" i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array</a:t>
            </a:r>
            <a:r>
              <a:rPr lang="fr-FR" b="1" dirty="0"/>
              <a:t>(</a:t>
            </a:r>
            <a:r>
              <a:rPr lang="fr-FR" dirty="0"/>
              <a:t> [[1,2,3] , [4,5,6]] </a:t>
            </a:r>
            <a:r>
              <a:rPr lang="fr-FR" b="1" dirty="0"/>
              <a:t>)</a:t>
            </a:r>
          </a:p>
          <a:p>
            <a:r>
              <a:rPr lang="fr-FR" dirty="0"/>
              <a:t>mc</a:t>
            </a:r>
            <a:r>
              <a:rPr lang="fr-FR" b="1" dirty="0"/>
              <a:t> = </a:t>
            </a:r>
            <a:r>
              <a:rPr lang="fr-FR" dirty="0"/>
              <a:t>md</a:t>
            </a:r>
            <a:r>
              <a:rPr lang="fr-FR" b="1" dirty="0"/>
              <a:t>[</a:t>
            </a:r>
            <a:r>
              <a:rPr lang="fr-FR" dirty="0"/>
              <a:t> </a:t>
            </a:r>
            <a:r>
              <a:rPr lang="fr-FR" b="1" dirty="0"/>
              <a:t>:</a:t>
            </a:r>
            <a:r>
              <a:rPr lang="fr-FR" dirty="0"/>
              <a:t> </a:t>
            </a:r>
            <a:r>
              <a:rPr lang="fr-FR" b="1" dirty="0"/>
              <a:t>,</a:t>
            </a:r>
            <a:r>
              <a:rPr lang="fr-FR" dirty="0"/>
              <a:t> 1</a:t>
            </a:r>
            <a:r>
              <a:rPr lang="fr-FR" b="1" dirty="0"/>
              <a:t>:</a:t>
            </a:r>
            <a:r>
              <a:rPr lang="fr-FR" dirty="0"/>
              <a:t>3 </a:t>
            </a:r>
            <a:r>
              <a:rPr lang="fr-FR" b="1" dirty="0"/>
              <a:t>]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7228DD0-A076-F04E-18C2-12837F11ADCA}"/>
              </a:ext>
            </a:extLst>
          </p:cNvPr>
          <p:cNvSpPr txBox="1"/>
          <p:nvPr/>
        </p:nvSpPr>
        <p:spPr>
          <a:xfrm>
            <a:off x="6914013" y="5328709"/>
            <a:ext cx="41970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Que </a:t>
            </a:r>
            <a:r>
              <a:rPr lang="en-US" dirty="0" err="1"/>
              <a:t>contient</a:t>
            </a:r>
            <a:r>
              <a:rPr lang="en-US" dirty="0"/>
              <a:t> la variable </a:t>
            </a:r>
            <a:r>
              <a:rPr lang="en-US" b="1" i="1" dirty="0"/>
              <a:t>mc</a:t>
            </a:r>
            <a:r>
              <a:rPr lang="en-US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12487881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241082" cy="3694176"/>
          </a:xfrm>
        </p:spPr>
        <p:txBody>
          <a:bodyPr/>
          <a:lstStyle/>
          <a:p>
            <a:r>
              <a:rPr lang="fr-FR" dirty="0"/>
              <a:t>Vecteurs (suite)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B08DE29C-1F7C-390F-64F6-5A4A64FD8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28" y="2206699"/>
            <a:ext cx="905256" cy="40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30F7556-7B31-F5B0-2399-51CE1961A556}"/>
              </a:ext>
            </a:extLst>
          </p:cNvPr>
          <p:cNvSpPr txBox="1"/>
          <p:nvPr/>
        </p:nvSpPr>
        <p:spPr>
          <a:xfrm>
            <a:off x="6344973" y="2689356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b="1" dirty="0"/>
              <a:t>as</a:t>
            </a:r>
            <a:r>
              <a:rPr lang="fr-FR" dirty="0"/>
              <a:t> </a:t>
            </a:r>
            <a:r>
              <a:rPr lang="fr-FR" dirty="0" err="1"/>
              <a:t>np</a:t>
            </a:r>
            <a:endParaRPr lang="fr-FR" dirty="0"/>
          </a:p>
          <a:p>
            <a:r>
              <a:rPr lang="fr-FR" dirty="0"/>
              <a:t>v = </a:t>
            </a:r>
            <a:r>
              <a:rPr lang="fr-FR" b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logspace</a:t>
            </a:r>
            <a:r>
              <a:rPr lang="fr-FR" b="1" dirty="0"/>
              <a:t>( </a:t>
            </a:r>
            <a:r>
              <a:rPr lang="fr-FR" dirty="0"/>
              <a:t>1, 10, 1001 </a:t>
            </a:r>
            <a:r>
              <a:rPr lang="fr-FR" b="1" dirty="0"/>
              <a:t>)</a:t>
            </a:r>
          </a:p>
        </p:txBody>
      </p:sp>
      <p:graphicFrame>
        <p:nvGraphicFramePr>
          <p:cNvPr id="13" name="Objet 12">
            <a:extLst>
              <a:ext uri="{FF2B5EF4-FFF2-40B4-BE49-F238E27FC236}">
                <a16:creationId xmlns:a16="http://schemas.microsoft.com/office/drawing/2014/main" id="{300564C3-9824-BD08-9D46-33E8C789EC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3843713"/>
              </p:ext>
            </p:extLst>
          </p:nvPr>
        </p:nvGraphicFramePr>
        <p:xfrm>
          <a:off x="1435879" y="3012521"/>
          <a:ext cx="4588784" cy="3140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 bitmap" r:id="rId5" imgW="3591000" imgH="2457360" progId="Paint.Picture">
                  <p:embed/>
                </p:oleObj>
              </mc:Choice>
              <mc:Fallback>
                <p:oleObj name="Image bitmap" r:id="rId5" imgW="3591000" imgH="2457360" progId="Paint.Picture">
                  <p:embed/>
                  <p:pic>
                    <p:nvPicPr>
                      <p:cNvPr id="2" name="Objet 1">
                        <a:extLst>
                          <a:ext uri="{FF2B5EF4-FFF2-40B4-BE49-F238E27FC236}">
                            <a16:creationId xmlns:a16="http://schemas.microsoft.com/office/drawing/2014/main" id="{CC539050-DC71-40B7-9995-F867D8F46F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35879" y="3012521"/>
                        <a:ext cx="4588784" cy="3140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9A4874F0-4465-F97E-0D7F-B7EBD6F49ED4}"/>
              </a:ext>
            </a:extLst>
          </p:cNvPr>
          <p:cNvSpPr txBox="1"/>
          <p:nvPr/>
        </p:nvSpPr>
        <p:spPr>
          <a:xfrm>
            <a:off x="1892539" y="3335687"/>
            <a:ext cx="352661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dirty="0" err="1"/>
              <a:t>matplotlib.pyplot</a:t>
            </a:r>
            <a:r>
              <a:rPr lang="fr-FR" dirty="0"/>
              <a:t> </a:t>
            </a:r>
            <a:r>
              <a:rPr lang="fr-FR" b="1" dirty="0"/>
              <a:t>as</a:t>
            </a:r>
            <a:r>
              <a:rPr lang="fr-FR" dirty="0"/>
              <a:t> </a:t>
            </a:r>
            <a:r>
              <a:rPr lang="fr-FR" dirty="0" err="1"/>
              <a:t>plt</a:t>
            </a:r>
            <a:endParaRPr lang="fr-FR" dirty="0"/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figure</a:t>
            </a:r>
            <a:r>
              <a:rPr lang="fr-FR" b="1" dirty="0"/>
              <a:t>()</a:t>
            </a:r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plot</a:t>
            </a:r>
            <a:r>
              <a:rPr lang="fr-FR" b="1" dirty="0"/>
              <a:t>( </a:t>
            </a:r>
            <a:r>
              <a:rPr lang="fr-FR" dirty="0"/>
              <a:t>v</a:t>
            </a:r>
            <a:r>
              <a:rPr lang="fr-FR" b="1" dirty="0"/>
              <a:t> )</a:t>
            </a:r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show</a:t>
            </a:r>
            <a:r>
              <a:rPr lang="fr-FR" b="1" dirty="0"/>
              <a:t>()</a:t>
            </a:r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id="{FF5B628A-FB8E-8706-2245-A4BD3BE5E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213" y="4749901"/>
            <a:ext cx="1504236" cy="31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E0622A34-4DD9-B950-BE03-F584A3310D66}"/>
              </a:ext>
            </a:extLst>
          </p:cNvPr>
          <p:cNvSpPr txBox="1"/>
          <p:nvPr/>
        </p:nvSpPr>
        <p:spPr>
          <a:xfrm>
            <a:off x="6344973" y="3515268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v2 = v</a:t>
            </a:r>
            <a:r>
              <a:rPr lang="fr-FR" b="1" dirty="0"/>
              <a:t>[ </a:t>
            </a:r>
            <a:r>
              <a:rPr lang="fr-FR" dirty="0"/>
              <a:t>10</a:t>
            </a:r>
            <a:r>
              <a:rPr lang="fr-FR" b="1" dirty="0"/>
              <a:t> : </a:t>
            </a:r>
            <a:r>
              <a:rPr lang="fr-FR" dirty="0"/>
              <a:t>100</a:t>
            </a:r>
            <a:r>
              <a:rPr lang="fr-FR" b="1" dirty="0"/>
              <a:t> ]</a:t>
            </a:r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figure</a:t>
            </a:r>
            <a:r>
              <a:rPr lang="fr-FR" b="1" dirty="0"/>
              <a:t>() </a:t>
            </a:r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plot</a:t>
            </a:r>
            <a:r>
              <a:rPr lang="fr-FR" b="1" dirty="0"/>
              <a:t>( </a:t>
            </a:r>
            <a:r>
              <a:rPr lang="fr-FR" dirty="0"/>
              <a:t>v2 </a:t>
            </a:r>
            <a:r>
              <a:rPr lang="fr-FR" b="1" dirty="0"/>
              <a:t>)</a:t>
            </a:r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show</a:t>
            </a:r>
            <a:r>
              <a:rPr lang="fr-FR" b="1" dirty="0"/>
              <a:t>()</a:t>
            </a:r>
          </a:p>
        </p:txBody>
      </p:sp>
      <p:graphicFrame>
        <p:nvGraphicFramePr>
          <p:cNvPr id="16" name="Objet 15">
            <a:extLst>
              <a:ext uri="{FF2B5EF4-FFF2-40B4-BE49-F238E27FC236}">
                <a16:creationId xmlns:a16="http://schemas.microsoft.com/office/drawing/2014/main" id="{DB5813F3-7880-5D9F-EDFE-FA9D6D887A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5139167"/>
              </p:ext>
            </p:extLst>
          </p:nvPr>
        </p:nvGraphicFramePr>
        <p:xfrm>
          <a:off x="8291988" y="4101372"/>
          <a:ext cx="3571875" cy="246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 bitmap" r:id="rId8" imgW="3571920" imgH="2467080" progId="Paint.Picture">
                  <p:embed/>
                </p:oleObj>
              </mc:Choice>
              <mc:Fallback>
                <p:oleObj name="Image bitmap" r:id="rId8" imgW="3571920" imgH="2467080" progId="Paint.Picture">
                  <p:embed/>
                  <p:pic>
                    <p:nvPicPr>
                      <p:cNvPr id="8" name="Objet 7">
                        <a:extLst>
                          <a:ext uri="{FF2B5EF4-FFF2-40B4-BE49-F238E27FC236}">
                            <a16:creationId xmlns:a16="http://schemas.microsoft.com/office/drawing/2014/main" id="{66B838F1-304B-4607-A8D0-B952634EF9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291988" y="4101372"/>
                        <a:ext cx="3571875" cy="2466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4A08C9D-02BB-2E5D-168A-59D5BD1D2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783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Trucs et Astuces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Affichage des figures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4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A67BE3DC-B7CA-12C6-85F3-3C0E16E50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922" y="660046"/>
            <a:ext cx="1913528" cy="9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1ABFDFC-75A2-88F4-F96B-2B8D9352F1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5151" y="2201595"/>
            <a:ext cx="5046867" cy="4482669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45A21990-B3F6-9814-8531-9E1389F751D1}"/>
              </a:ext>
            </a:extLst>
          </p:cNvPr>
          <p:cNvSpPr txBox="1"/>
          <p:nvPr/>
        </p:nvSpPr>
        <p:spPr>
          <a:xfrm>
            <a:off x="1892539" y="3335687"/>
            <a:ext cx="352661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Tools / </a:t>
            </a:r>
            <a:r>
              <a:rPr lang="fr-FR" b="1" dirty="0" err="1"/>
              <a:t>Preferences</a:t>
            </a:r>
            <a:endParaRPr lang="fr-FR" b="1" dirty="0"/>
          </a:p>
          <a:p>
            <a:r>
              <a:rPr lang="fr-FR" i="1" dirty="0"/>
              <a:t>ou</a:t>
            </a:r>
          </a:p>
          <a:p>
            <a:r>
              <a:rPr lang="fr-FR" b="1" dirty="0"/>
              <a:t>Outils / Préférences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B16F28D-D537-8B93-21FE-14A255FA4F9D}"/>
              </a:ext>
            </a:extLst>
          </p:cNvPr>
          <p:cNvSpPr txBox="1"/>
          <p:nvPr/>
        </p:nvSpPr>
        <p:spPr>
          <a:xfrm>
            <a:off x="1892539" y="4442929"/>
            <a:ext cx="352661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IPython</a:t>
            </a:r>
            <a:r>
              <a:rPr lang="fr-FR" b="1" dirty="0"/>
              <a:t> console</a:t>
            </a:r>
          </a:p>
          <a:p>
            <a:r>
              <a:rPr lang="fr-FR" b="1" dirty="0"/>
              <a:t>	Graphics</a:t>
            </a:r>
          </a:p>
          <a:p>
            <a:r>
              <a:rPr lang="fr-FR" b="1" dirty="0"/>
              <a:t>		</a:t>
            </a:r>
            <a:r>
              <a:rPr lang="fr-FR" dirty="0" err="1"/>
              <a:t>Activate</a:t>
            </a:r>
            <a:r>
              <a:rPr lang="fr-FR" dirty="0"/>
              <a:t> Support </a:t>
            </a:r>
            <a:br>
              <a:rPr lang="fr-FR" b="1" dirty="0"/>
            </a:br>
            <a:r>
              <a:rPr lang="fr-FR" b="1" dirty="0"/>
              <a:t>		</a:t>
            </a:r>
            <a:r>
              <a:rPr lang="fr-FR" dirty="0"/>
              <a:t>Backend : </a:t>
            </a:r>
            <a:r>
              <a:rPr lang="fr-FR" b="1" dirty="0" err="1"/>
              <a:t>Automatic</a:t>
            </a:r>
            <a:endParaRPr lang="fr-FR" b="1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61C155-4B14-3CE6-1A5A-4344075AD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633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8D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Puis-je utiliser de la même manière…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des listes (</a:t>
            </a:r>
            <a:r>
              <a:rPr lang="fr-FR" b="1" i="1" dirty="0" err="1">
                <a:solidFill>
                  <a:schemeClr val="bg1"/>
                </a:solidFill>
              </a:rPr>
              <a:t>list</a:t>
            </a:r>
            <a:r>
              <a:rPr lang="fr-FR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5F7906E-D833-6F65-C60D-FFEC94722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29</a:t>
            </a:fld>
            <a:endParaRPr lang="en-US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A31D1948-09BB-3F18-457D-F90C1CA223AD}"/>
              </a:ext>
            </a:extLst>
          </p:cNvPr>
          <p:cNvSpPr txBox="1">
            <a:spLocks/>
          </p:cNvSpPr>
          <p:nvPr/>
        </p:nvSpPr>
        <p:spPr>
          <a:xfrm>
            <a:off x="6345936" y="2478024"/>
            <a:ext cx="493776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bg1"/>
                </a:solidFill>
              </a:rPr>
              <a:t>des matrices (</a:t>
            </a:r>
            <a:r>
              <a:rPr lang="fr-FR" b="1" i="1" dirty="0" err="1">
                <a:solidFill>
                  <a:schemeClr val="bg1"/>
                </a:solidFill>
              </a:rPr>
              <a:t>np.array</a:t>
            </a:r>
            <a:r>
              <a:rPr lang="fr-FR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9FA1F56-1272-B033-77D5-EAAFE3FC0267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b </a:t>
            </a:r>
            <a:r>
              <a:rPr lang="fr-FR" b="1" dirty="0"/>
              <a:t>=</a:t>
            </a:r>
            <a:r>
              <a:rPr lang="fr-FR" dirty="0"/>
              <a:t> [1, 2, 3]</a:t>
            </a:r>
          </a:p>
          <a:p>
            <a:r>
              <a:rPr lang="fr-FR" dirty="0"/>
              <a:t>a</a:t>
            </a:r>
            <a:r>
              <a:rPr lang="fr-FR" b="1" dirty="0"/>
              <a:t> = </a:t>
            </a:r>
            <a:r>
              <a:rPr lang="fr-FR" dirty="0"/>
              <a:t>b</a:t>
            </a:r>
            <a:r>
              <a:rPr lang="fr-FR" b="1" dirty="0"/>
              <a:t> + </a:t>
            </a:r>
            <a:r>
              <a:rPr lang="fr-FR" dirty="0"/>
              <a:t>b</a:t>
            </a:r>
          </a:p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dirty="0"/>
              <a:t>a </a:t>
            </a:r>
            <a:r>
              <a:rPr lang="fr-FR" b="1" dirty="0"/>
              <a:t>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8FE1243-7BD7-BFD8-317C-3121A21DB6EC}"/>
              </a:ext>
            </a:extLst>
          </p:cNvPr>
          <p:cNvSpPr txBox="1"/>
          <p:nvPr/>
        </p:nvSpPr>
        <p:spPr>
          <a:xfrm>
            <a:off x="6344973" y="3296162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vb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i="1" dirty="0" err="1"/>
              <a:t>np</a:t>
            </a:r>
            <a:r>
              <a:rPr lang="en-US" dirty="0" err="1"/>
              <a:t>.</a:t>
            </a:r>
            <a:r>
              <a:rPr lang="en-US" b="1" dirty="0" err="1"/>
              <a:t>array</a:t>
            </a:r>
            <a:r>
              <a:rPr lang="en-US" dirty="0"/>
              <a:t>( [1,2,3] )</a:t>
            </a:r>
          </a:p>
          <a:p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/>
              <a:t>vb</a:t>
            </a:r>
            <a:r>
              <a:rPr lang="en-US" dirty="0"/>
              <a:t> </a:t>
            </a:r>
            <a:r>
              <a:rPr lang="en-US" b="1" dirty="0"/>
              <a:t>+</a:t>
            </a:r>
            <a:r>
              <a:rPr lang="en-US" dirty="0"/>
              <a:t> </a:t>
            </a:r>
            <a:r>
              <a:rPr lang="en-US" dirty="0" err="1"/>
              <a:t>vb</a:t>
            </a:r>
            <a:endParaRPr lang="en-US" dirty="0"/>
          </a:p>
          <a:p>
            <a:r>
              <a:rPr lang="en-US" b="1" dirty="0"/>
              <a:t>print(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b="1" dirty="0"/>
              <a:t>)</a:t>
            </a:r>
            <a:endParaRPr lang="fr-FR" b="1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A48BD89-BCE6-9CB2-103A-ED0530D44C08}"/>
              </a:ext>
            </a:extLst>
          </p:cNvPr>
          <p:cNvSpPr txBox="1"/>
          <p:nvPr/>
        </p:nvSpPr>
        <p:spPr>
          <a:xfrm>
            <a:off x="1391037" y="4297072"/>
            <a:ext cx="41970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???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57C9603-B8FB-67FD-1E61-13FCFF695BD5}"/>
              </a:ext>
            </a:extLst>
          </p:cNvPr>
          <p:cNvSpPr txBox="1"/>
          <p:nvPr/>
        </p:nvSpPr>
        <p:spPr>
          <a:xfrm>
            <a:off x="6913050" y="4293153"/>
            <a:ext cx="41970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798040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Distributions / Environnements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241082" cy="3694176"/>
          </a:xfrm>
        </p:spPr>
        <p:txBody>
          <a:bodyPr/>
          <a:lstStyle/>
          <a:p>
            <a:r>
              <a:rPr lang="fr-FR" dirty="0"/>
              <a:t>Installation de bibliothèques / packages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C4BAF194-1DAB-D8B5-3DF2-147C9B78F1A3}"/>
              </a:ext>
            </a:extLst>
          </p:cNvPr>
          <p:cNvSpPr txBox="1"/>
          <p:nvPr/>
        </p:nvSpPr>
        <p:spPr>
          <a:xfrm>
            <a:off x="824860" y="3090446"/>
            <a:ext cx="4765173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Dans un </a:t>
            </a:r>
            <a:r>
              <a:rPr lang="fr-FR" b="1" dirty="0" err="1"/>
              <a:t>shell</a:t>
            </a:r>
            <a:r>
              <a:rPr lang="fr-FR" b="1" dirty="0"/>
              <a:t>/prompt</a:t>
            </a:r>
          </a:p>
          <a:p>
            <a:endParaRPr lang="fr-FR" b="1" dirty="0">
              <a:solidFill>
                <a:schemeClr val="bg1"/>
              </a:solidFill>
            </a:endParaRPr>
          </a:p>
          <a:p>
            <a:r>
              <a:rPr lang="fr-FR" b="1" dirty="0">
                <a:solidFill>
                  <a:schemeClr val="bg1"/>
                </a:solidFill>
              </a:rPr>
              <a:t>&gt; </a:t>
            </a:r>
            <a:r>
              <a:rPr lang="fr-FR" b="1" dirty="0" err="1"/>
              <a:t>pip</a:t>
            </a:r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install</a:t>
            </a:r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b="1" dirty="0" err="1">
                <a:solidFill>
                  <a:schemeClr val="bg1"/>
                </a:solidFill>
              </a:rPr>
              <a:t>numpy</a:t>
            </a:r>
            <a:endParaRPr lang="fr-FR" b="1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242D1B6-FB6F-0BC3-3D48-25706D46377C}"/>
              </a:ext>
            </a:extLst>
          </p:cNvPr>
          <p:cNvSpPr txBox="1"/>
          <p:nvPr/>
        </p:nvSpPr>
        <p:spPr>
          <a:xfrm>
            <a:off x="6090755" y="3090446"/>
            <a:ext cx="4765173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Dans un </a:t>
            </a:r>
            <a:r>
              <a:rPr lang="fr-FR" b="1" dirty="0" err="1"/>
              <a:t>shell</a:t>
            </a:r>
            <a:r>
              <a:rPr lang="fr-FR" b="1" dirty="0"/>
              <a:t>/prompt (Anaconda)</a:t>
            </a:r>
          </a:p>
          <a:p>
            <a:endParaRPr lang="fr-FR" b="1" dirty="0">
              <a:solidFill>
                <a:schemeClr val="bg1"/>
              </a:solidFill>
            </a:endParaRPr>
          </a:p>
          <a:p>
            <a:r>
              <a:rPr lang="fr-FR" b="1" dirty="0">
                <a:solidFill>
                  <a:schemeClr val="bg1"/>
                </a:solidFill>
              </a:rPr>
              <a:t>&gt; </a:t>
            </a:r>
            <a:r>
              <a:rPr lang="fr-FR" b="1" dirty="0" err="1"/>
              <a:t>conda</a:t>
            </a:r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install</a:t>
            </a:r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b="1" dirty="0" err="1">
                <a:solidFill>
                  <a:schemeClr val="bg1"/>
                </a:solidFill>
              </a:rPr>
              <a:t>numpy</a:t>
            </a:r>
            <a:endParaRPr lang="fr-FR" b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</a:t>
            </a:fld>
            <a:endParaRPr lang="en-U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3EB1886-FAD6-557C-E4F7-2F713C3B3742}"/>
              </a:ext>
            </a:extLst>
          </p:cNvPr>
          <p:cNvSpPr txBox="1"/>
          <p:nvPr/>
        </p:nvSpPr>
        <p:spPr>
          <a:xfrm>
            <a:off x="3549446" y="5749864"/>
            <a:ext cx="7610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Doc :		</a:t>
            </a:r>
            <a:r>
              <a:rPr lang="fr-FR" dirty="0">
                <a:hlinkClick r:id="rId5"/>
              </a:rPr>
              <a:t>https://iogs-digital-methods.github.io/SupOpNumTools/</a:t>
            </a:r>
            <a:r>
              <a:rPr lang="fr-FR" dirty="0"/>
              <a:t> </a:t>
            </a:r>
          </a:p>
        </p:txBody>
      </p:sp>
      <p:pic>
        <p:nvPicPr>
          <p:cNvPr id="10" name="Picture 2" descr="Résultat de recherche d'images pour &quot;github logo&quot;">
            <a:extLst>
              <a:ext uri="{FF2B5EF4-FFF2-40B4-BE49-F238E27FC236}">
                <a16:creationId xmlns:a16="http://schemas.microsoft.com/office/drawing/2014/main" id="{EB7A9F7E-3067-5BEE-E46C-4C510B702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465" y="4763584"/>
            <a:ext cx="1602658" cy="89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9A5C11AB-769F-0B3F-9398-0737AA9AF8C2}"/>
              </a:ext>
            </a:extLst>
          </p:cNvPr>
          <p:cNvSpPr txBox="1"/>
          <p:nvPr/>
        </p:nvSpPr>
        <p:spPr>
          <a:xfrm>
            <a:off x="3549446" y="5313323"/>
            <a:ext cx="7951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Dépôt : 		</a:t>
            </a:r>
            <a:r>
              <a:rPr lang="fr-FR" dirty="0">
                <a:hlinkClick r:id="rId7"/>
              </a:rPr>
              <a:t>https://github.com/IOGS-Digital-Methods/SupOpNumTools</a:t>
            </a:r>
            <a:r>
              <a:rPr lang="fr-FR" dirty="0"/>
              <a:t>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5454805-060C-A2E9-C403-20B8BD6F9A28}"/>
              </a:ext>
            </a:extLst>
          </p:cNvPr>
          <p:cNvSpPr txBox="1"/>
          <p:nvPr/>
        </p:nvSpPr>
        <p:spPr>
          <a:xfrm>
            <a:off x="3549446" y="4868468"/>
            <a:ext cx="76103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Package : 	</a:t>
            </a:r>
            <a:r>
              <a:rPr lang="fr-FR" b="1" i="1" dirty="0" err="1"/>
              <a:t>pip</a:t>
            </a:r>
            <a:r>
              <a:rPr lang="fr-FR" b="1" i="1" dirty="0"/>
              <a:t> </a:t>
            </a:r>
            <a:r>
              <a:rPr lang="fr-FR" b="1" i="1" dirty="0" err="1"/>
              <a:t>install</a:t>
            </a:r>
            <a:r>
              <a:rPr lang="fr-FR" b="1" i="1" dirty="0"/>
              <a:t> </a:t>
            </a:r>
            <a:r>
              <a:rPr lang="fr-FR" b="1" i="1" dirty="0" err="1"/>
              <a:t>SupOpNumTools</a:t>
            </a:r>
            <a:r>
              <a:rPr lang="fr-FR" b="1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90335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241082" cy="3694176"/>
          </a:xfrm>
        </p:spPr>
        <p:txBody>
          <a:bodyPr/>
          <a:lstStyle/>
          <a:p>
            <a:r>
              <a:rPr lang="fr-FR" dirty="0"/>
              <a:t>Nombres complexes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B08DE29C-1F7C-390F-64F6-5A4A64FD8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28" y="2206699"/>
            <a:ext cx="905256" cy="40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E8BA086-82C8-2D50-3177-752E898F6963}"/>
              </a:ext>
            </a:extLst>
          </p:cNvPr>
          <p:cNvSpPr txBox="1"/>
          <p:nvPr/>
        </p:nvSpPr>
        <p:spPr>
          <a:xfrm>
            <a:off x="6344973" y="268935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b="1" dirty="0"/>
              <a:t>as</a:t>
            </a:r>
            <a:r>
              <a:rPr lang="fr-FR" dirty="0"/>
              <a:t> </a:t>
            </a:r>
            <a:r>
              <a:rPr lang="fr-FR" dirty="0" err="1"/>
              <a:t>np</a:t>
            </a:r>
            <a:endParaRPr lang="fr-FR" dirty="0"/>
          </a:p>
          <a:p>
            <a:r>
              <a:rPr lang="fr-FR" dirty="0" err="1"/>
              <a:t>mk</a:t>
            </a:r>
            <a:r>
              <a:rPr lang="fr-FR" dirty="0"/>
              <a:t> = </a:t>
            </a:r>
            <a:r>
              <a:rPr lang="fr-FR" b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array</a:t>
            </a:r>
            <a:r>
              <a:rPr lang="fr-FR" dirty="0"/>
              <a:t>([1j, 2, 3], </a:t>
            </a:r>
            <a:r>
              <a:rPr lang="fr-FR" b="1" dirty="0" err="1"/>
              <a:t>dtype</a:t>
            </a:r>
            <a:r>
              <a:rPr lang="fr-FR" b="1" dirty="0"/>
              <a:t>=</a:t>
            </a:r>
            <a:r>
              <a:rPr lang="fr-FR" dirty="0" err="1"/>
              <a:t>complex</a:t>
            </a:r>
            <a:r>
              <a:rPr lang="fr-FR" dirty="0"/>
              <a:t>)</a:t>
            </a:r>
          </a:p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dirty="0" err="1"/>
              <a:t>mk</a:t>
            </a:r>
            <a:r>
              <a:rPr lang="fr-FR" dirty="0"/>
              <a:t> </a:t>
            </a:r>
            <a:r>
              <a:rPr lang="fr-FR" b="1" dirty="0"/>
              <a:t>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34CF453-6922-C463-7E70-EDC4D3C4BFE6}"/>
              </a:ext>
            </a:extLst>
          </p:cNvPr>
          <p:cNvSpPr txBox="1"/>
          <p:nvPr/>
        </p:nvSpPr>
        <p:spPr>
          <a:xfrm>
            <a:off x="6913050" y="3688074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[ 0+1j  2+0j  3+0j]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C376BC6-E211-C243-A1BA-4F533D6B269D}"/>
              </a:ext>
            </a:extLst>
          </p:cNvPr>
          <p:cNvSpPr txBox="1"/>
          <p:nvPr/>
        </p:nvSpPr>
        <p:spPr>
          <a:xfrm>
            <a:off x="6344973" y="4193947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nk</a:t>
            </a:r>
            <a:r>
              <a:rPr lang="fr-FR" dirty="0"/>
              <a:t> = 1j + 3</a:t>
            </a:r>
          </a:p>
          <a:p>
            <a:r>
              <a:rPr lang="fr-FR" b="1" dirty="0" err="1"/>
              <a:t>print</a:t>
            </a:r>
            <a:r>
              <a:rPr lang="fr-FR" b="1" dirty="0"/>
              <a:t>(</a:t>
            </a:r>
            <a:r>
              <a:rPr lang="fr-FR" dirty="0"/>
              <a:t> </a:t>
            </a:r>
            <a:r>
              <a:rPr lang="fr-FR" dirty="0" err="1"/>
              <a:t>nk</a:t>
            </a:r>
            <a:r>
              <a:rPr lang="fr-FR" dirty="0"/>
              <a:t> </a:t>
            </a:r>
            <a:r>
              <a:rPr lang="fr-FR" b="1" dirty="0"/>
              <a:t>)</a:t>
            </a:r>
          </a:p>
          <a:p>
            <a:r>
              <a:rPr lang="fr-FR" b="1" dirty="0" err="1"/>
              <a:t>print</a:t>
            </a:r>
            <a:r>
              <a:rPr lang="fr-FR" b="1" dirty="0"/>
              <a:t>(</a:t>
            </a:r>
            <a:r>
              <a:rPr lang="fr-FR" dirty="0"/>
              <a:t> </a:t>
            </a:r>
            <a:r>
              <a:rPr lang="fr-FR" b="1" dirty="0"/>
              <a:t>type(</a:t>
            </a:r>
            <a:r>
              <a:rPr lang="fr-FR" dirty="0"/>
              <a:t> </a:t>
            </a:r>
            <a:r>
              <a:rPr lang="fr-FR" dirty="0" err="1"/>
              <a:t>nk</a:t>
            </a:r>
            <a:r>
              <a:rPr lang="fr-FR" dirty="0"/>
              <a:t> </a:t>
            </a:r>
            <a:r>
              <a:rPr lang="fr-FR" b="1" dirty="0"/>
              <a:t>) )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70F7D5F-4060-7FF8-10D7-691399A6C862}"/>
              </a:ext>
            </a:extLst>
          </p:cNvPr>
          <p:cNvSpPr txBox="1"/>
          <p:nvPr/>
        </p:nvSpPr>
        <p:spPr>
          <a:xfrm>
            <a:off x="6913050" y="5212207"/>
            <a:ext cx="419709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(1j + 3)</a:t>
            </a:r>
          </a:p>
          <a:p>
            <a:r>
              <a:rPr lang="en-US" dirty="0"/>
              <a:t>&lt;</a:t>
            </a:r>
            <a:r>
              <a:rPr lang="en-US" b="1" dirty="0"/>
              <a:t>class </a:t>
            </a:r>
            <a:r>
              <a:rPr lang="en-US" dirty="0"/>
              <a:t>‘</a:t>
            </a:r>
            <a:r>
              <a:rPr lang="en-US" b="1" dirty="0"/>
              <a:t>complex</a:t>
            </a:r>
            <a:r>
              <a:rPr lang="en-US" dirty="0"/>
              <a:t>’&gt;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2EAD96-5186-D09C-707C-1E9271A32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4651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Résoudre des problèmes linéaires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Equation polynomiale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2C540C-C811-C749-173D-914B5186C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31</a:t>
            </a:fld>
            <a:endParaRPr lang="en-US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2790C4C-ADB4-C571-AEE7-B23CBB475642}"/>
              </a:ext>
            </a:extLst>
          </p:cNvPr>
          <p:cNvSpPr txBox="1"/>
          <p:nvPr/>
        </p:nvSpPr>
        <p:spPr>
          <a:xfrm>
            <a:off x="6345936" y="3297630"/>
            <a:ext cx="4765173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 err="1"/>
              <a:t>numpy.polynomial.polynomial</a:t>
            </a:r>
            <a:r>
              <a:rPr lang="fr-FR" i="1" dirty="0"/>
              <a:t> </a:t>
            </a:r>
            <a:r>
              <a:rPr lang="fr-FR" b="1" dirty="0"/>
              <a:t>as</a:t>
            </a:r>
            <a:r>
              <a:rPr lang="fr-FR" dirty="0"/>
              <a:t> </a:t>
            </a:r>
            <a:r>
              <a:rPr lang="fr-FR" i="1" dirty="0" err="1"/>
              <a:t>nppol</a:t>
            </a:r>
            <a:endParaRPr lang="fr-FR" i="1" dirty="0"/>
          </a:p>
          <a:p>
            <a:endParaRPr lang="fr-FR" dirty="0"/>
          </a:p>
          <a:p>
            <a:r>
              <a:rPr lang="fr-FR" dirty="0"/>
              <a:t>X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nppol</a:t>
            </a:r>
            <a:r>
              <a:rPr lang="fr-FR" dirty="0" err="1"/>
              <a:t>.</a:t>
            </a:r>
            <a:r>
              <a:rPr lang="fr-FR" b="1" dirty="0" err="1"/>
              <a:t>polyroots</a:t>
            </a:r>
            <a:r>
              <a:rPr lang="fr-FR" b="1" dirty="0"/>
              <a:t>( [ </a:t>
            </a:r>
            <a:r>
              <a:rPr lang="fr-FR" dirty="0"/>
              <a:t>4, -2, -6</a:t>
            </a:r>
            <a:r>
              <a:rPr lang="fr-FR" b="1" dirty="0"/>
              <a:t>]</a:t>
            </a:r>
            <a:r>
              <a:rPr lang="fr-FR" dirty="0"/>
              <a:t> </a:t>
            </a:r>
            <a:r>
              <a:rPr lang="fr-FR" b="1" dirty="0"/>
              <a:t>)</a:t>
            </a:r>
          </a:p>
          <a:p>
            <a:r>
              <a:rPr lang="fr-FR" b="1" dirty="0" err="1"/>
              <a:t>print</a:t>
            </a:r>
            <a:r>
              <a:rPr lang="fr-FR" b="1" dirty="0"/>
              <a:t>(</a:t>
            </a:r>
            <a:r>
              <a:rPr lang="fr-FR" dirty="0"/>
              <a:t> X </a:t>
            </a:r>
            <a:r>
              <a:rPr lang="fr-FR" b="1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DAF411C0-4452-EB72-5624-5F787A46A3BB}"/>
                  </a:ext>
                </a:extLst>
              </p:cNvPr>
              <p:cNvSpPr txBox="1"/>
              <p:nvPr/>
            </p:nvSpPr>
            <p:spPr>
              <a:xfrm>
                <a:off x="2163706" y="3666962"/>
                <a:ext cx="2841483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−6.</m:t>
                      </m:r>
                      <m:sSup>
                        <m:sSup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−2.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+4=0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DAF411C0-4452-EB72-5624-5F787A46A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3706" y="3666962"/>
                <a:ext cx="2841483" cy="369332"/>
              </a:xfrm>
              <a:prstGeom prst="rect">
                <a:avLst/>
              </a:prstGeom>
              <a:blipFill>
                <a:blip r:embed="rId3"/>
                <a:stretch>
                  <a:fillRect l="-215" r="-1931" b="-8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01623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Résoudre des problèmes linéaires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4937760" cy="3694176"/>
          </a:xfrm>
        </p:spPr>
        <p:txBody>
          <a:bodyPr/>
          <a:lstStyle/>
          <a:p>
            <a:r>
              <a:rPr lang="fr-FR" dirty="0"/>
              <a:t>Système d’équations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2C540C-C811-C749-173D-914B5186C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DAF411C0-4452-EB72-5624-5F787A46A3BB}"/>
                  </a:ext>
                </a:extLst>
              </p:cNvPr>
              <p:cNvSpPr txBox="1"/>
              <p:nvPr/>
            </p:nvSpPr>
            <p:spPr>
              <a:xfrm>
                <a:off x="2317562" y="3297630"/>
                <a:ext cx="2533771" cy="82381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DAF411C0-4452-EB72-5624-5F787A46A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7562" y="3297630"/>
                <a:ext cx="2533771" cy="8238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space réservé du contenu 3">
            <a:extLst>
              <a:ext uri="{FF2B5EF4-FFF2-40B4-BE49-F238E27FC236}">
                <a16:creationId xmlns:a16="http://schemas.microsoft.com/office/drawing/2014/main" id="{2D45AEC2-C147-D7A5-728E-3A69339B2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r>
              <a:rPr lang="fr-FR" dirty="0"/>
              <a:t>Représentation matricielle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173341BB-8100-DDE0-B2E3-DE49E2A9B5B9}"/>
                  </a:ext>
                </a:extLst>
              </p:cNvPr>
              <p:cNvSpPr txBox="1"/>
              <p:nvPr/>
            </p:nvSpPr>
            <p:spPr>
              <a:xfrm>
                <a:off x="6874452" y="3355395"/>
                <a:ext cx="1968679" cy="69871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173341BB-8100-DDE0-B2E3-DE49E2A9B5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4452" y="3355395"/>
                <a:ext cx="1968679" cy="6987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009798BB-2FE8-66C8-21BA-1E211E1E7500}"/>
                  </a:ext>
                </a:extLst>
              </p:cNvPr>
              <p:cNvSpPr txBox="1"/>
              <p:nvPr/>
            </p:nvSpPr>
            <p:spPr>
              <a:xfrm>
                <a:off x="6874452" y="4325112"/>
                <a:ext cx="1229247" cy="6176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009798BB-2FE8-66C8-21BA-1E211E1E7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4452" y="4325112"/>
                <a:ext cx="1229247" cy="6176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A276F9D2-0917-E493-E346-20FBB3F058E6}"/>
                  </a:ext>
                </a:extLst>
              </p:cNvPr>
              <p:cNvSpPr txBox="1"/>
              <p:nvPr/>
            </p:nvSpPr>
            <p:spPr>
              <a:xfrm>
                <a:off x="9371647" y="3395950"/>
                <a:ext cx="1228477" cy="5783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A276F9D2-0917-E493-E346-20FBB3F05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1647" y="3395950"/>
                <a:ext cx="1228477" cy="5783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ZoneTexte 14">
            <a:extLst>
              <a:ext uri="{FF2B5EF4-FFF2-40B4-BE49-F238E27FC236}">
                <a16:creationId xmlns:a16="http://schemas.microsoft.com/office/drawing/2014/main" id="{F388E682-851B-B659-2F57-230903FB6104}"/>
              </a:ext>
            </a:extLst>
          </p:cNvPr>
          <p:cNvSpPr txBox="1"/>
          <p:nvPr/>
        </p:nvSpPr>
        <p:spPr>
          <a:xfrm>
            <a:off x="2940858" y="5248870"/>
            <a:ext cx="40363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202122"/>
                </a:solidFill>
                <a:effectLst/>
                <a:latin typeface="+mj-lt"/>
              </a:rPr>
              <a:t>Si le système possède une solution,</a:t>
            </a:r>
          </a:p>
          <a:p>
            <a:r>
              <a:rPr lang="fr-FR" b="0" i="0" dirty="0">
                <a:solidFill>
                  <a:srgbClr val="202122"/>
                </a:solidFill>
                <a:effectLst/>
                <a:latin typeface="+mj-lt"/>
              </a:rPr>
              <a:t>alors la </a:t>
            </a:r>
            <a:r>
              <a:rPr lang="fr-FR" b="1" i="0" dirty="0">
                <a:solidFill>
                  <a:srgbClr val="202122"/>
                </a:solidFill>
                <a:effectLst/>
                <a:latin typeface="+mj-lt"/>
              </a:rPr>
              <a:t>matrice A est inversible </a:t>
            </a:r>
          </a:p>
          <a:p>
            <a:r>
              <a:rPr lang="fr-FR" b="0" i="0" dirty="0">
                <a:solidFill>
                  <a:srgbClr val="202122"/>
                </a:solidFill>
                <a:effectLst/>
                <a:latin typeface="+mj-lt"/>
              </a:rPr>
              <a:t>et le résultat peut s'obtenir par :</a:t>
            </a:r>
            <a:endParaRPr lang="fr-FR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535450CA-8C3C-09DA-CCED-B027C2250130}"/>
                  </a:ext>
                </a:extLst>
              </p:cNvPr>
              <p:cNvSpPr txBox="1"/>
              <p:nvPr/>
            </p:nvSpPr>
            <p:spPr>
              <a:xfrm>
                <a:off x="8394080" y="5503569"/>
                <a:ext cx="1757019" cy="44063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fr-FR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fr-FR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fr-FR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fr-FR" sz="2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535450CA-8C3C-09DA-CCED-B027C2250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4080" y="5503569"/>
                <a:ext cx="1757019" cy="4406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84921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Résoudre des problèmes linéaires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4937760" cy="3694176"/>
          </a:xfrm>
        </p:spPr>
        <p:txBody>
          <a:bodyPr/>
          <a:lstStyle/>
          <a:p>
            <a:r>
              <a:rPr lang="fr-FR" dirty="0"/>
              <a:t>Système d’équations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2C540C-C811-C749-173D-914B5186C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DAF411C0-4452-EB72-5624-5F787A46A3BB}"/>
                  </a:ext>
                </a:extLst>
              </p:cNvPr>
              <p:cNvSpPr txBox="1"/>
              <p:nvPr/>
            </p:nvSpPr>
            <p:spPr>
              <a:xfrm>
                <a:off x="2317562" y="3297630"/>
                <a:ext cx="2533771" cy="82381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DAF411C0-4452-EB72-5624-5F787A46A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7562" y="3297630"/>
                <a:ext cx="2533771" cy="8238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space réservé du contenu 3">
            <a:extLst>
              <a:ext uri="{FF2B5EF4-FFF2-40B4-BE49-F238E27FC236}">
                <a16:creationId xmlns:a16="http://schemas.microsoft.com/office/drawing/2014/main" id="{2D45AEC2-C147-D7A5-728E-3A69339B2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r>
              <a:rPr lang="fr-FR" dirty="0"/>
              <a:t>Résolution numérique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388E682-851B-B659-2F57-230903FB6104}"/>
              </a:ext>
            </a:extLst>
          </p:cNvPr>
          <p:cNvSpPr txBox="1"/>
          <p:nvPr/>
        </p:nvSpPr>
        <p:spPr>
          <a:xfrm>
            <a:off x="2940858" y="5248870"/>
            <a:ext cx="40363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202122"/>
                </a:solidFill>
                <a:effectLst/>
                <a:latin typeface="+mj-lt"/>
              </a:rPr>
              <a:t>Si le système possède une solution,</a:t>
            </a:r>
          </a:p>
          <a:p>
            <a:r>
              <a:rPr lang="fr-FR" b="0" i="0" dirty="0">
                <a:solidFill>
                  <a:srgbClr val="202122"/>
                </a:solidFill>
                <a:effectLst/>
                <a:latin typeface="+mj-lt"/>
              </a:rPr>
              <a:t>alors la </a:t>
            </a:r>
            <a:r>
              <a:rPr lang="fr-FR" b="1" i="0" dirty="0">
                <a:solidFill>
                  <a:srgbClr val="202122"/>
                </a:solidFill>
                <a:effectLst/>
                <a:latin typeface="+mj-lt"/>
              </a:rPr>
              <a:t>matrice A est inversible </a:t>
            </a:r>
          </a:p>
          <a:p>
            <a:r>
              <a:rPr lang="fr-FR" b="0" i="0" dirty="0">
                <a:solidFill>
                  <a:srgbClr val="202122"/>
                </a:solidFill>
                <a:effectLst/>
                <a:latin typeface="+mj-lt"/>
              </a:rPr>
              <a:t>et le résultat peut s'obtenir par :</a:t>
            </a:r>
            <a:endParaRPr lang="fr-FR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535450CA-8C3C-09DA-CCED-B027C2250130}"/>
                  </a:ext>
                </a:extLst>
              </p:cNvPr>
              <p:cNvSpPr txBox="1"/>
              <p:nvPr/>
            </p:nvSpPr>
            <p:spPr>
              <a:xfrm>
                <a:off x="8394080" y="5503569"/>
                <a:ext cx="1757019" cy="44063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fr-FR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fr-FR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fr-FR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fr-FR" sz="2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535450CA-8C3C-09DA-CCED-B027C2250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4080" y="5503569"/>
                <a:ext cx="1757019" cy="4406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ZoneTexte 3">
            <a:extLst>
              <a:ext uri="{FF2B5EF4-FFF2-40B4-BE49-F238E27FC236}">
                <a16:creationId xmlns:a16="http://schemas.microsoft.com/office/drawing/2014/main" id="{A99C2263-4B72-112A-4F9A-0BE7B0ADA272}"/>
              </a:ext>
            </a:extLst>
          </p:cNvPr>
          <p:cNvSpPr txBox="1"/>
          <p:nvPr/>
        </p:nvSpPr>
        <p:spPr>
          <a:xfrm>
            <a:off x="6344973" y="3318622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from</a:t>
            </a:r>
            <a:r>
              <a:rPr lang="fr-FR" b="1" dirty="0"/>
              <a:t> </a:t>
            </a:r>
            <a:r>
              <a:rPr lang="fr-FR" i="1" dirty="0" err="1"/>
              <a:t>scipy</a:t>
            </a:r>
            <a:r>
              <a:rPr lang="fr-FR" b="1" dirty="0"/>
              <a:t> import </a:t>
            </a:r>
            <a:r>
              <a:rPr lang="fr-FR" i="1" dirty="0" err="1"/>
              <a:t>linalg</a:t>
            </a:r>
            <a:endParaRPr lang="fr-FR" i="1" dirty="0"/>
          </a:p>
          <a:p>
            <a:r>
              <a:rPr lang="pt-BR" dirty="0"/>
              <a:t>X </a:t>
            </a:r>
            <a:r>
              <a:rPr lang="pt-BR" b="1" dirty="0"/>
              <a:t>=</a:t>
            </a:r>
            <a:r>
              <a:rPr lang="pt-BR" dirty="0"/>
              <a:t> </a:t>
            </a:r>
            <a:r>
              <a:rPr lang="pt-BR" i="1" dirty="0"/>
              <a:t>linalg</a:t>
            </a:r>
            <a:r>
              <a:rPr lang="pt-BR" dirty="0"/>
              <a:t>.</a:t>
            </a:r>
            <a:r>
              <a:rPr lang="pt-BR" b="1" dirty="0"/>
              <a:t>solve</a:t>
            </a:r>
            <a:r>
              <a:rPr lang="pt-BR" dirty="0"/>
              <a:t>( A , b )</a:t>
            </a:r>
            <a:endParaRPr lang="fr-FR" b="1" dirty="0"/>
          </a:p>
        </p:txBody>
      </p:sp>
      <p:pic>
        <p:nvPicPr>
          <p:cNvPr id="8" name="Picture 12">
            <a:extLst>
              <a:ext uri="{FF2B5EF4-FFF2-40B4-BE49-F238E27FC236}">
                <a16:creationId xmlns:a16="http://schemas.microsoft.com/office/drawing/2014/main" id="{9923CBA3-D270-5909-2C98-CD9DC24EE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5694" y="1331057"/>
            <a:ext cx="1288002" cy="511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0A9CF165-296D-F887-0C36-37F58B287727}"/>
                  </a:ext>
                </a:extLst>
              </p:cNvPr>
              <p:cNvSpPr txBox="1"/>
              <p:nvPr/>
            </p:nvSpPr>
            <p:spPr>
              <a:xfrm>
                <a:off x="1125661" y="4335799"/>
                <a:ext cx="1968679" cy="69871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0A9CF165-296D-F887-0C36-37F58B287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661" y="4335799"/>
                <a:ext cx="1968679" cy="69871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7FD5D980-9B2B-D827-E5D9-62C5142899C9}"/>
                  </a:ext>
                </a:extLst>
              </p:cNvPr>
              <p:cNvSpPr txBox="1"/>
              <p:nvPr/>
            </p:nvSpPr>
            <p:spPr>
              <a:xfrm>
                <a:off x="3622856" y="4376354"/>
                <a:ext cx="1228477" cy="5783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7FD5D980-9B2B-D827-E5D9-62C514289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856" y="4376354"/>
                <a:ext cx="1228477" cy="5783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00048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Trucs et Astuces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Sections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4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A67BE3DC-B7CA-12C6-85F3-3C0E16E50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922" y="660046"/>
            <a:ext cx="1913528" cy="9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052D9D8-83A4-E43E-EC15-140555F40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34</a:t>
            </a:fld>
            <a:endParaRPr lang="en-US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694A60E-9C29-9F5A-9366-2072505B43CF}"/>
              </a:ext>
            </a:extLst>
          </p:cNvPr>
          <p:cNvSpPr txBox="1"/>
          <p:nvPr/>
        </p:nvSpPr>
        <p:spPr>
          <a:xfrm>
            <a:off x="824860" y="3090446"/>
            <a:ext cx="476517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#%%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36D108A-46A1-8FED-D3B4-BED4C040FC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1533" y="2604007"/>
            <a:ext cx="6257925" cy="1438275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A4BE1C26-8E39-0513-9C9A-941F568DCBA5}"/>
              </a:ext>
            </a:extLst>
          </p:cNvPr>
          <p:cNvSpPr txBox="1"/>
          <p:nvPr/>
        </p:nvSpPr>
        <p:spPr>
          <a:xfrm>
            <a:off x="1238764" y="4477238"/>
            <a:ext cx="43229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Exécutables indépendamment </a:t>
            </a:r>
          </a:p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(… ou presque)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0E895561-6C8E-1246-C868-A6A9FD440E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4691" y="5185124"/>
            <a:ext cx="1414462" cy="67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7019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Try / </a:t>
            </a:r>
            <a:r>
              <a:rPr lang="fr-FR" dirty="0" err="1"/>
              <a:t>Except</a:t>
            </a:r>
            <a:r>
              <a:rPr lang="fr-FR" dirty="0"/>
              <a:t> (</a:t>
            </a:r>
            <a:r>
              <a:rPr lang="fr-FR" dirty="0" err="1"/>
              <a:t>ValueError</a:t>
            </a:r>
            <a:r>
              <a:rPr lang="fr-FR" dirty="0"/>
              <a:t>…)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14" name="Espace réservé du contenu 13">
            <a:extLst>
              <a:ext uri="{FF2B5EF4-FFF2-40B4-BE49-F238E27FC236}">
                <a16:creationId xmlns:a16="http://schemas.microsoft.com/office/drawing/2014/main" id="{CA123098-7DF5-3C3F-1F6B-F3FE7B39E1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40681AA8-5305-6308-CECD-FD4BEB3BB4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0821" y="3333136"/>
            <a:ext cx="4513912" cy="335112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C40FBD8-BBB0-F05E-F823-60664E26F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9922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Bibliographie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10574987" cy="3694176"/>
          </a:xfrm>
        </p:spPr>
        <p:txBody>
          <a:bodyPr>
            <a:normAutofit/>
          </a:bodyPr>
          <a:lstStyle/>
          <a:p>
            <a:r>
              <a:rPr lang="fr-FR" sz="2000" b="1" i="1" dirty="0"/>
              <a:t>Python pour le calcul symbolique</a:t>
            </a:r>
            <a:r>
              <a:rPr lang="fr-FR" sz="2000" i="1" dirty="0"/>
              <a:t>– </a:t>
            </a:r>
            <a:r>
              <a:rPr lang="fr-FR" sz="2000" i="1" dirty="0" err="1"/>
              <a:t>WikiBooks</a:t>
            </a:r>
            <a:br>
              <a:rPr lang="fr-FR" sz="2000" dirty="0"/>
            </a:br>
            <a:r>
              <a:rPr lang="fr-FR" sz="2000" dirty="0">
                <a:hlinkClick r:id="rId2"/>
              </a:rPr>
              <a:t>https://fr.wikibooks.org/wiki/Python_pour_le_calcul_scientifique</a:t>
            </a:r>
            <a:r>
              <a:rPr lang="fr-FR" sz="2000" dirty="0"/>
              <a:t>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36</a:t>
            </a:fld>
            <a:endParaRPr lang="en-US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C76D9A3-0317-D2DA-4063-0C82F10FBF82}"/>
              </a:ext>
            </a:extLst>
          </p:cNvPr>
          <p:cNvSpPr txBox="1"/>
          <p:nvPr/>
        </p:nvSpPr>
        <p:spPr>
          <a:xfrm>
            <a:off x="7816516" y="216818"/>
            <a:ext cx="3687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Document rédigé par Julien VILLEMEJANE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8EB7AA9-0549-7EC6-53DC-E54B71929AAA}"/>
              </a:ext>
            </a:extLst>
          </p:cNvPr>
          <p:cNvSpPr txBox="1"/>
          <p:nvPr/>
        </p:nvSpPr>
        <p:spPr>
          <a:xfrm>
            <a:off x="8540496" y="495065"/>
            <a:ext cx="2963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LEnsE</a:t>
            </a:r>
            <a:r>
              <a:rPr lang="fr-FR" sz="1400" dirty="0"/>
              <a:t> / Institut d’Optique / France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D63F07E-350C-98D6-74C9-5AF9CE8BF7A5}"/>
              </a:ext>
            </a:extLst>
          </p:cNvPr>
          <p:cNvSpPr txBox="1"/>
          <p:nvPr/>
        </p:nvSpPr>
        <p:spPr>
          <a:xfrm>
            <a:off x="8904250" y="993522"/>
            <a:ext cx="2599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hlinkClick r:id="rId4"/>
              </a:rPr>
              <a:t>http://lense.institutoptique.fr/</a:t>
            </a:r>
            <a:endParaRPr lang="fr-FR" sz="1400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F4265E24-A10F-EE45-5E0C-6A87B4BC3196}"/>
              </a:ext>
            </a:extLst>
          </p:cNvPr>
          <p:cNvCxnSpPr/>
          <p:nvPr/>
        </p:nvCxnSpPr>
        <p:spPr>
          <a:xfrm>
            <a:off x="6820524" y="126185"/>
            <a:ext cx="0" cy="1850749"/>
          </a:xfrm>
          <a:prstGeom prst="line">
            <a:avLst/>
          </a:prstGeom>
          <a:ln w="25400">
            <a:solidFill>
              <a:srgbClr val="C4CBB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839A3042-2313-5F87-02C8-628C3197E1D5}"/>
              </a:ext>
            </a:extLst>
          </p:cNvPr>
          <p:cNvSpPr txBox="1"/>
          <p:nvPr/>
        </p:nvSpPr>
        <p:spPr>
          <a:xfrm>
            <a:off x="9660290" y="1633897"/>
            <a:ext cx="1854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Création : Avril 2023</a:t>
            </a:r>
          </a:p>
        </p:txBody>
      </p:sp>
    </p:spTree>
    <p:extLst>
      <p:ext uri="{BB962C8B-B14F-4D97-AF65-F5344CB8AC3E}">
        <p14:creationId xmlns:p14="http://schemas.microsoft.com/office/powerpoint/2010/main" val="699773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Coder en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241082" cy="3694176"/>
          </a:xfrm>
        </p:spPr>
        <p:txBody>
          <a:bodyPr/>
          <a:lstStyle/>
          <a:p>
            <a:r>
              <a:rPr lang="fr-FR" dirty="0" err="1"/>
              <a:t>Jupyter</a:t>
            </a:r>
            <a:r>
              <a:rPr lang="fr-FR" dirty="0"/>
              <a:t> ou </a:t>
            </a:r>
            <a:r>
              <a:rPr lang="fr-FR" dirty="0" err="1"/>
              <a:t>Spyder</a:t>
            </a:r>
            <a:r>
              <a:rPr lang="fr-FR" dirty="0"/>
              <a:t> ?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</a:t>
            </a:fld>
            <a:endParaRPr lang="en-US"/>
          </a:p>
        </p:txBody>
      </p:sp>
      <p:pic>
        <p:nvPicPr>
          <p:cNvPr id="11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DD613C2F-0CC9-556B-9767-05D88ACA9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184" y="686410"/>
            <a:ext cx="1475118" cy="737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A1589B22-21EB-9543-C743-420344955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899" y="685800"/>
            <a:ext cx="633840" cy="737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47EC6B8D-6544-7154-7232-9006912553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4723" y="2432985"/>
            <a:ext cx="6191710" cy="3706777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D93C4246-A88B-6D38-AB32-7015D173C9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9437" y="3318199"/>
            <a:ext cx="4025184" cy="258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290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Coder en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241082" cy="3694176"/>
          </a:xfrm>
        </p:spPr>
        <p:txBody>
          <a:bodyPr/>
          <a:lstStyle/>
          <a:p>
            <a:r>
              <a:rPr lang="fr-FR" dirty="0"/>
              <a:t>Lancer </a:t>
            </a:r>
            <a:r>
              <a:rPr lang="fr-FR" dirty="0" err="1"/>
              <a:t>Spyder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</a:t>
            </a:fld>
            <a:endParaRPr lang="en-US"/>
          </a:p>
        </p:txBody>
      </p:sp>
      <p:pic>
        <p:nvPicPr>
          <p:cNvPr id="11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DD613C2F-0CC9-556B-9767-05D88ACA9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184" y="686410"/>
            <a:ext cx="1475118" cy="737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CF9AC86A-EA73-F19B-F7E0-2C06666F49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7512" y="2478024"/>
            <a:ext cx="7116564" cy="357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859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Coder en Python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6</a:t>
            </a:fld>
            <a:endParaRPr lang="en-US"/>
          </a:p>
        </p:txBody>
      </p:sp>
      <p:pic>
        <p:nvPicPr>
          <p:cNvPr id="11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DD613C2F-0CC9-556B-9767-05D88ACA9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184" y="686410"/>
            <a:ext cx="1475118" cy="737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E9CD94D-0E1B-960E-C384-476D9D4C20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7889" y="2155215"/>
            <a:ext cx="7855417" cy="470278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8960D621-EA77-DEAE-5352-67B444F5343D}"/>
              </a:ext>
            </a:extLst>
          </p:cNvPr>
          <p:cNvSpPr txBox="1"/>
          <p:nvPr/>
        </p:nvSpPr>
        <p:spPr>
          <a:xfrm>
            <a:off x="613970" y="2548620"/>
            <a:ext cx="1106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Outils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095624B-11F3-F4F3-A52D-8ECF3434534C}"/>
              </a:ext>
            </a:extLst>
          </p:cNvPr>
          <p:cNvSpPr txBox="1"/>
          <p:nvPr/>
        </p:nvSpPr>
        <p:spPr>
          <a:xfrm>
            <a:off x="613349" y="4471080"/>
            <a:ext cx="1106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Editeur de texte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FF2FCEF-2937-5613-4A96-5040869A58E6}"/>
              </a:ext>
            </a:extLst>
          </p:cNvPr>
          <p:cNvSpPr txBox="1"/>
          <p:nvPr/>
        </p:nvSpPr>
        <p:spPr>
          <a:xfrm>
            <a:off x="10587678" y="5429725"/>
            <a:ext cx="1106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Console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76E8F48-0068-DB2D-A213-91B4D177694B}"/>
              </a:ext>
            </a:extLst>
          </p:cNvPr>
          <p:cNvSpPr txBox="1"/>
          <p:nvPr/>
        </p:nvSpPr>
        <p:spPr>
          <a:xfrm>
            <a:off x="10587678" y="3676338"/>
            <a:ext cx="1106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2666220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Coder en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241082" cy="3694176"/>
          </a:xfrm>
        </p:spPr>
        <p:txBody>
          <a:bodyPr/>
          <a:lstStyle/>
          <a:p>
            <a:r>
              <a:rPr lang="fr-FR" dirty="0"/>
              <a:t>Lancer </a:t>
            </a:r>
            <a:r>
              <a:rPr lang="fr-FR" dirty="0" err="1"/>
              <a:t>Jupyter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352812A-12CA-D97B-47FE-3E14DD3C0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899" y="685800"/>
            <a:ext cx="633840" cy="737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84C6A73-54B2-CFFD-AB5C-F71F9134A9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9715" y="2968377"/>
            <a:ext cx="7481427" cy="320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012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Coder en Python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352812A-12CA-D97B-47FE-3E14DD3C0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899" y="685800"/>
            <a:ext cx="633840" cy="737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30A6BE6-2232-7AC4-D806-7A713E613E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6728" y="2281201"/>
            <a:ext cx="6920340" cy="4440274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4FDA44EB-14FC-5478-488C-8759A28DC430}"/>
              </a:ext>
            </a:extLst>
          </p:cNvPr>
          <p:cNvSpPr txBox="1"/>
          <p:nvPr/>
        </p:nvSpPr>
        <p:spPr>
          <a:xfrm>
            <a:off x="613970" y="2548620"/>
            <a:ext cx="1106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Outils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66FFACA-62A8-4E31-4AFF-1EEE6A238434}"/>
              </a:ext>
            </a:extLst>
          </p:cNvPr>
          <p:cNvSpPr txBox="1"/>
          <p:nvPr/>
        </p:nvSpPr>
        <p:spPr>
          <a:xfrm>
            <a:off x="382290" y="4294100"/>
            <a:ext cx="156941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Editeur de textes </a:t>
            </a:r>
            <a:br>
              <a:rPr lang="fr-FR" dirty="0"/>
            </a:br>
            <a:r>
              <a:rPr lang="fr-FR" dirty="0" err="1"/>
              <a:t>pré-formatés</a:t>
            </a:r>
            <a:r>
              <a:rPr lang="fr-FR" dirty="0"/>
              <a:t> </a:t>
            </a:r>
            <a:r>
              <a:rPr lang="fr-FR" sz="1400" dirty="0"/>
              <a:t>(</a:t>
            </a:r>
            <a:r>
              <a:rPr lang="fr-FR" sz="1400" dirty="0" err="1"/>
              <a:t>Markdown</a:t>
            </a:r>
            <a:r>
              <a:rPr lang="fr-FR" sz="1400" dirty="0"/>
              <a:t>)</a:t>
            </a:r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303A637-5075-6306-0A99-EFA5A935263D}"/>
              </a:ext>
            </a:extLst>
          </p:cNvPr>
          <p:cNvSpPr txBox="1"/>
          <p:nvPr/>
        </p:nvSpPr>
        <p:spPr>
          <a:xfrm>
            <a:off x="10375045" y="3202652"/>
            <a:ext cx="1423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Serveur Web local</a:t>
            </a:r>
          </a:p>
        </p:txBody>
      </p:sp>
    </p:spTree>
    <p:extLst>
      <p:ext uri="{BB962C8B-B14F-4D97-AF65-F5344CB8AC3E}">
        <p14:creationId xmlns:p14="http://schemas.microsoft.com/office/powerpoint/2010/main" val="4122373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Variables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3F96BD-2653-AD25-8139-9FF3B2C197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Listes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791B4E9-865B-BC73-B7D5-34201D8E7E81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a = 2 + 3</a:t>
            </a:r>
          </a:p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dirty="0"/>
              <a:t>a </a:t>
            </a:r>
            <a:r>
              <a:rPr lang="fr-FR" b="1" dirty="0"/>
              <a:t>)</a:t>
            </a:r>
          </a:p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dirty="0"/>
              <a:t>'a =‘, a </a:t>
            </a:r>
            <a:r>
              <a:rPr lang="fr-FR" b="1" dirty="0"/>
              <a:t>)      </a:t>
            </a:r>
            <a:r>
              <a:rPr lang="fr-FR" dirty="0"/>
              <a:t>ou </a:t>
            </a:r>
            <a:r>
              <a:rPr lang="fr-FR" b="1" dirty="0"/>
              <a:t>    </a:t>
            </a:r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b="1" dirty="0" err="1"/>
              <a:t>f’</a:t>
            </a:r>
            <a:r>
              <a:rPr lang="fr-FR" i="1" dirty="0" err="1"/>
              <a:t>a</a:t>
            </a:r>
            <a:r>
              <a:rPr lang="fr-FR" i="1" dirty="0"/>
              <a:t> = {a}</a:t>
            </a:r>
            <a:r>
              <a:rPr lang="fr-FR" b="1" dirty="0"/>
              <a:t>’)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98B4CA4-C1C3-58C3-C241-7DE626F64960}"/>
              </a:ext>
            </a:extLst>
          </p:cNvPr>
          <p:cNvSpPr txBox="1"/>
          <p:nvPr/>
        </p:nvSpPr>
        <p:spPr>
          <a:xfrm>
            <a:off x="1391037" y="4305448"/>
            <a:ext cx="419709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5</a:t>
            </a:r>
          </a:p>
          <a:p>
            <a:r>
              <a:rPr lang="fr-FR" dirty="0"/>
              <a:t>a = 5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EFBC0E8-2C60-3A0F-C4E0-666595ED9ADC}"/>
              </a:ext>
            </a:extLst>
          </p:cNvPr>
          <p:cNvSpPr txBox="1"/>
          <p:nvPr/>
        </p:nvSpPr>
        <p:spPr>
          <a:xfrm>
            <a:off x="6913050" y="3995610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[1, 2, 3]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8C09160-4D77-DED3-896F-2F1528589976}"/>
              </a:ext>
            </a:extLst>
          </p:cNvPr>
          <p:cNvSpPr txBox="1"/>
          <p:nvPr/>
        </p:nvSpPr>
        <p:spPr>
          <a:xfrm>
            <a:off x="6913050" y="4950353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919C08D-4BD9-E355-43E2-5BD22F224950}"/>
              </a:ext>
            </a:extLst>
          </p:cNvPr>
          <p:cNvSpPr txBox="1"/>
          <p:nvPr/>
        </p:nvSpPr>
        <p:spPr>
          <a:xfrm>
            <a:off x="6344973" y="3298959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b = [1, 2, 3]</a:t>
            </a:r>
          </a:p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dirty="0"/>
              <a:t>b </a:t>
            </a:r>
            <a:r>
              <a:rPr lang="fr-FR" b="1" dirty="0"/>
              <a:t>)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34810CA-E31C-6FF1-749A-102574572B11}"/>
              </a:ext>
            </a:extLst>
          </p:cNvPr>
          <p:cNvSpPr txBox="1"/>
          <p:nvPr/>
        </p:nvSpPr>
        <p:spPr>
          <a:xfrm>
            <a:off x="6344973" y="4524402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dirty="0"/>
              <a:t>b</a:t>
            </a:r>
            <a:r>
              <a:rPr lang="fr-FR" b="1" dirty="0"/>
              <a:t>[</a:t>
            </a:r>
            <a:r>
              <a:rPr lang="fr-FR" dirty="0"/>
              <a:t>1</a:t>
            </a:r>
            <a:r>
              <a:rPr lang="fr-FR" b="1" dirty="0"/>
              <a:t>]</a:t>
            </a:r>
            <a:r>
              <a:rPr lang="fr-FR" dirty="0"/>
              <a:t> </a:t>
            </a:r>
            <a:r>
              <a:rPr lang="fr-FR" b="1" dirty="0"/>
              <a:t>)</a:t>
            </a: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7BA529AE-2C1D-FB91-CBE3-B975D0CA0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9</a:t>
            </a:fld>
            <a:endParaRPr lang="en-US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A54ADB9-57C9-0566-0E6A-8D074E8DB0DE}"/>
              </a:ext>
            </a:extLst>
          </p:cNvPr>
          <p:cNvSpPr txBox="1"/>
          <p:nvPr/>
        </p:nvSpPr>
        <p:spPr>
          <a:xfrm>
            <a:off x="6344972" y="5458876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a</a:t>
            </a:r>
            <a:r>
              <a:rPr lang="fr-FR" b="1" dirty="0"/>
              <a:t> = </a:t>
            </a:r>
            <a:r>
              <a:rPr lang="fr-FR" dirty="0"/>
              <a:t>b</a:t>
            </a:r>
            <a:r>
              <a:rPr lang="fr-FR" b="1" dirty="0"/>
              <a:t> + </a:t>
            </a:r>
            <a:r>
              <a:rPr lang="fr-FR" dirty="0"/>
              <a:t>b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7888D5E-D8DF-E8FF-AF96-96B55D22CC5A}"/>
              </a:ext>
            </a:extLst>
          </p:cNvPr>
          <p:cNvSpPr txBox="1"/>
          <p:nvPr/>
        </p:nvSpPr>
        <p:spPr>
          <a:xfrm>
            <a:off x="6913049" y="5878528"/>
            <a:ext cx="41970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46782957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458</TotalTime>
  <Words>1877</Words>
  <Application>Microsoft Office PowerPoint</Application>
  <PresentationFormat>Grand écran</PresentationFormat>
  <Paragraphs>372</Paragraphs>
  <Slides>36</Slides>
  <Notes>14</Notes>
  <HiddenSlides>0</HiddenSlides>
  <MMClips>0</MMClips>
  <ScaleCrop>false</ScaleCrop>
  <HeadingPairs>
    <vt:vector size="8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36</vt:i4>
      </vt:variant>
    </vt:vector>
  </HeadingPairs>
  <TitlesOfParts>
    <vt:vector size="42" baseType="lpstr">
      <vt:lpstr>Arial</vt:lpstr>
      <vt:lpstr>Avenir Next LT Pro</vt:lpstr>
      <vt:lpstr>Calibri</vt:lpstr>
      <vt:lpstr>Cambria Math</vt:lpstr>
      <vt:lpstr>AccentBoxVTI</vt:lpstr>
      <vt:lpstr>Image bitmap</vt:lpstr>
      <vt:lpstr>Démystifier les langages de haut niveau</vt:lpstr>
      <vt:lpstr>Distributions / Environnements</vt:lpstr>
      <vt:lpstr>Distributions / Environnements</vt:lpstr>
      <vt:lpstr>Coder en Python</vt:lpstr>
      <vt:lpstr>Coder en Python</vt:lpstr>
      <vt:lpstr>Coder en Python</vt:lpstr>
      <vt:lpstr>Coder en Python</vt:lpstr>
      <vt:lpstr>Coder en Python</vt:lpstr>
      <vt:lpstr>Quelques rappels sous Python</vt:lpstr>
      <vt:lpstr>Doit-on faire confiance aux ordinateurs ?</vt:lpstr>
      <vt:lpstr>Codage des informations en machine</vt:lpstr>
      <vt:lpstr>Codage des informations en machine</vt:lpstr>
      <vt:lpstr>Codage des informations en machine</vt:lpstr>
      <vt:lpstr>Codage des informations en machine</vt:lpstr>
      <vt:lpstr>Codage des informations en machine</vt:lpstr>
      <vt:lpstr>Codage des informations en machine</vt:lpstr>
      <vt:lpstr>Codage des informations en machine</vt:lpstr>
      <vt:lpstr>Codage des informations en machine</vt:lpstr>
      <vt:lpstr>Trucs et Astuces</vt:lpstr>
      <vt:lpstr>Trucs et Astuces</vt:lpstr>
      <vt:lpstr>Quelques rappels sous Python</vt:lpstr>
      <vt:lpstr>Quelques rappels sous Python</vt:lpstr>
      <vt:lpstr>Quelques rappels sous Python</vt:lpstr>
      <vt:lpstr>Quelques rappels sous Python</vt:lpstr>
      <vt:lpstr>Quelques rappels sous Python</vt:lpstr>
      <vt:lpstr>Quelques rappels sous Python</vt:lpstr>
      <vt:lpstr>Quelques rappels sous Python</vt:lpstr>
      <vt:lpstr>Trucs et Astuces</vt:lpstr>
      <vt:lpstr>Puis-je utiliser de la même manière…</vt:lpstr>
      <vt:lpstr>Quelques rappels sous Python</vt:lpstr>
      <vt:lpstr>Résoudre des problèmes linéaires</vt:lpstr>
      <vt:lpstr>Résoudre des problèmes linéaires</vt:lpstr>
      <vt:lpstr>Résoudre des problèmes linéaires</vt:lpstr>
      <vt:lpstr>Trucs et Astuces</vt:lpstr>
      <vt:lpstr>Quelques rappels sous Python</vt:lpstr>
      <vt:lpstr>Bibliographie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Démystifier les langages de haut niveau</dc:title>
  <dc:creator>Julien VILLEMEJANE</dc:creator>
  <cp:lastModifiedBy>Julien VILLEMEJANE</cp:lastModifiedBy>
  <cp:revision>131</cp:revision>
  <dcterms:created xsi:type="dcterms:W3CDTF">2023-04-08T12:37:13Z</dcterms:created>
  <dcterms:modified xsi:type="dcterms:W3CDTF">2023-04-26T11:23:29Z</dcterms:modified>
</cp:coreProperties>
</file>