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72" r:id="rId3"/>
    <p:sldId id="273" r:id="rId4"/>
    <p:sldId id="279" r:id="rId5"/>
    <p:sldId id="280" r:id="rId6"/>
    <p:sldId id="274" r:id="rId7"/>
    <p:sldId id="277" r:id="rId8"/>
    <p:sldId id="275" r:id="rId9"/>
    <p:sldId id="276" r:id="rId10"/>
    <p:sldId id="27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hyperlink" Target="http://wcours.gel.ulaval.ca/2017/a/GEL3006/default/5notes/index.chtml" TargetMode="Externa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Traitement 1D</a:t>
            </a:r>
            <a:br>
              <a:rPr lang="fr-FR" sz="4800" dirty="0">
                <a:latin typeface="Bahnschrift SemiBold" panose="020B0502040204020203" pitchFamily="34" charset="0"/>
              </a:rPr>
            </a:br>
            <a:br>
              <a:rPr lang="fr-FR" sz="4800" dirty="0">
                <a:latin typeface="Bahnschrift SemiBold" panose="020B0502040204020203" pitchFamily="34" charset="0"/>
              </a:rPr>
            </a:br>
            <a:r>
              <a:rPr lang="fr-FR" sz="4800" dirty="0">
                <a:latin typeface="Bahnschrift SemiBold" panose="020B0502040204020203" pitchFamily="34" charset="0"/>
              </a:rPr>
              <a:t>Modulation AM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B3_0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Rappels sur la modulation d’amplitude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2FE2EFB8-5223-2DB3-AC55-87C8590EB7A6}"/>
              </a:ext>
            </a:extLst>
          </p:cNvPr>
          <p:cNvSpPr txBox="1"/>
          <p:nvPr/>
        </p:nvSpPr>
        <p:spPr>
          <a:xfrm>
            <a:off x="757084" y="23176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 = A</a:t>
            </a:r>
            <a:r>
              <a:rPr lang="fr-FR" sz="1800" b="1" baseline="-250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sin(</a:t>
            </a:r>
            <a:r>
              <a:rPr lang="fr-FR" sz="1800" b="1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</a:t>
            </a:r>
            <a:r>
              <a:rPr lang="fr-FR" sz="1800" b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.t)</a:t>
            </a:r>
            <a:r>
              <a:rPr lang="fr-FR" sz="1800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dirty="0">
                <a:solidFill>
                  <a:schemeClr val="accent4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 = 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sz="1800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sz="1800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sz="1800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13663FB-4E81-1D60-66FC-80DE8402CD7F}"/>
              </a:ext>
            </a:extLst>
          </p:cNvPr>
          <p:cNvSpPr txBox="1"/>
          <p:nvPr/>
        </p:nvSpPr>
        <p:spPr>
          <a:xfrm>
            <a:off x="2596844" y="6098600"/>
            <a:ext cx="3074012" cy="36933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algn="ctr"/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s(t) = ( K . </a:t>
            </a:r>
            <a:r>
              <a:rPr lang="fr-FR" sz="1800" b="1" i="1" dirty="0">
                <a:solidFill>
                  <a:schemeClr val="accent4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m(t)</a:t>
            </a:r>
            <a:r>
              <a:rPr lang="fr-FR" sz="1800" b="1" i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+ 1 ) . </a:t>
            </a:r>
            <a:r>
              <a:rPr lang="fr-FR" sz="1800" b="1" i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p(t)</a:t>
            </a:r>
            <a:r>
              <a:rPr lang="fr-FR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fr-FR" dirty="0"/>
          </a:p>
        </p:txBody>
      </p:sp>
      <p:sp>
        <p:nvSpPr>
          <p:cNvPr id="20" name="Signe de multiplication 19">
            <a:extLst>
              <a:ext uri="{FF2B5EF4-FFF2-40B4-BE49-F238E27FC236}">
                <a16:creationId xmlns:a16="http://schemas.microsoft.com/office/drawing/2014/main" id="{3683F43E-BB88-9A77-7A6A-950374FBB650}"/>
              </a:ext>
            </a:extLst>
          </p:cNvPr>
          <p:cNvSpPr/>
          <p:nvPr/>
        </p:nvSpPr>
        <p:spPr>
          <a:xfrm>
            <a:off x="3392129" y="2122567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1" name="image4.png">
            <a:extLst>
              <a:ext uri="{FF2B5EF4-FFF2-40B4-BE49-F238E27FC236}">
                <a16:creationId xmlns:a16="http://schemas.microsoft.com/office/drawing/2014/main" id="{F449CC9F-7226-A6E5-A262-ECFCD3E55C1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034438" y="3144855"/>
            <a:ext cx="1987550" cy="1165860"/>
          </a:xfrm>
          <a:prstGeom prst="rect">
            <a:avLst/>
          </a:prstGeom>
          <a:ln/>
        </p:spPr>
      </p:pic>
      <p:pic>
        <p:nvPicPr>
          <p:cNvPr id="22" name="image2.png">
            <a:extLst>
              <a:ext uri="{FF2B5EF4-FFF2-40B4-BE49-F238E27FC236}">
                <a16:creationId xmlns:a16="http://schemas.microsoft.com/office/drawing/2014/main" id="{7A2C245E-CD2E-66F0-6224-3C921E14C76F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3839527" y="3042914"/>
            <a:ext cx="4512945" cy="1306830"/>
          </a:xfrm>
          <a:prstGeom prst="rect">
            <a:avLst/>
          </a:prstGeom>
          <a:ln/>
        </p:spPr>
      </p:pic>
      <p:pic>
        <p:nvPicPr>
          <p:cNvPr id="23" name="image7.png">
            <a:extLst>
              <a:ext uri="{FF2B5EF4-FFF2-40B4-BE49-F238E27FC236}">
                <a16:creationId xmlns:a16="http://schemas.microsoft.com/office/drawing/2014/main" id="{0A18A1F5-13D1-ACCE-0891-5B57837BAC45}"/>
              </a:ext>
            </a:extLst>
          </p:cNvPr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8058151" y="5086248"/>
            <a:ext cx="3854450" cy="1395730"/>
          </a:xfrm>
          <a:prstGeom prst="rect">
            <a:avLst/>
          </a:prstGeom>
          <a:ln/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D2BB8ACD-5D25-BB60-FE4B-E7F088EE366A}"/>
              </a:ext>
            </a:extLst>
          </p:cNvPr>
          <p:cNvSpPr txBox="1"/>
          <p:nvPr/>
        </p:nvSpPr>
        <p:spPr>
          <a:xfrm>
            <a:off x="3316956" y="49855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3"/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					p(t) = 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</a:t>
            </a:r>
            <a:r>
              <a:rPr lang="fr-FR" b="1" baseline="-25000" dirty="0" err="1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sin (</a:t>
            </a:r>
            <a:r>
              <a:rPr lang="fr-FR" b="1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ω</a:t>
            </a:r>
            <a:r>
              <a:rPr lang="fr-FR" b="1" baseline="-25000" dirty="0" err="1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fr-FR" b="1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 t)</a:t>
            </a:r>
            <a:endParaRPr lang="fr-FR" dirty="0">
              <a:solidFill>
                <a:srgbClr val="0070C0"/>
              </a:solidFill>
            </a:endParaRPr>
          </a:p>
        </p:txBody>
      </p:sp>
      <p:sp>
        <p:nvSpPr>
          <p:cNvPr id="25" name="Signe de multiplication 24">
            <a:extLst>
              <a:ext uri="{FF2B5EF4-FFF2-40B4-BE49-F238E27FC236}">
                <a16:creationId xmlns:a16="http://schemas.microsoft.com/office/drawing/2014/main" id="{D182780B-D8A8-FD8E-F6C0-CE26F37D6640}"/>
              </a:ext>
            </a:extLst>
          </p:cNvPr>
          <p:cNvSpPr/>
          <p:nvPr/>
        </p:nvSpPr>
        <p:spPr>
          <a:xfrm>
            <a:off x="5952001" y="4790473"/>
            <a:ext cx="639097" cy="744794"/>
          </a:xfrm>
          <a:prstGeom prst="mathMultiply">
            <a:avLst>
              <a:gd name="adj1" fmla="val 1736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D17E7CD-1E59-F5A2-A692-ED61EF2C175D}"/>
              </a:ext>
            </a:extLst>
          </p:cNvPr>
          <p:cNvSpPr txBox="1"/>
          <p:nvPr/>
        </p:nvSpPr>
        <p:spPr>
          <a:xfrm>
            <a:off x="6853084" y="2022196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200" u="sng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hlinkClick r:id="rId6"/>
              </a:rPr>
              <a:t>http://wcours.gel.ulaval.ca/2017/a/GEL3006/default/5notes/index.chtml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2707120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</a:t>
            </a:r>
            <a:r>
              <a:rPr lang="fr-FR"/>
              <a:t>du bloc 3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du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3A94DE90-31C1-2A4F-1651-1E29144A4384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23">
            <a:extLst>
              <a:ext uri="{FF2B5EF4-FFF2-40B4-BE49-F238E27FC236}">
                <a16:creationId xmlns:a16="http://schemas.microsoft.com/office/drawing/2014/main" id="{7E46B89B-7D18-B939-D9EB-855ECE35C85C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24">
            <a:extLst>
              <a:ext uri="{FF2B5EF4-FFF2-40B4-BE49-F238E27FC236}">
                <a16:creationId xmlns:a16="http://schemas.microsoft.com/office/drawing/2014/main" id="{7AD48AB8-D37E-1EEC-36F9-51A5A13A85F9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F153AF5A-DEFB-20E9-F990-3A2BEB1E4CF1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Intro / Langage haut niveau</a:t>
            </a:r>
          </a:p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1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circuit RC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2103D8-61DD-04BE-F714-2FA1F911610B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>
                <a:solidFill>
                  <a:schemeClr val="bg1">
                    <a:lumMod val="75000"/>
                  </a:schemeClr>
                </a:solidFill>
              </a:rPr>
              <a:t>Problème 2</a:t>
            </a:r>
            <a:r>
              <a:rPr lang="fr-FR" sz="1600" dirty="0">
                <a:solidFill>
                  <a:schemeClr val="bg1">
                    <a:lumMod val="75000"/>
                  </a:schemeClr>
                </a:solidFill>
              </a:rPr>
              <a:t> : images d’un faisceau LASER en différents points d’un chemin optique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41EF5FB-9662-2DB9-4172-AB660069D201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Contexte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481877" cy="3694176"/>
          </a:xfrm>
        </p:spPr>
        <p:txBody>
          <a:bodyPr/>
          <a:lstStyle/>
          <a:p>
            <a:r>
              <a:rPr lang="fr-FR" b="1" dirty="0"/>
              <a:t>Instrumentation numérique</a:t>
            </a:r>
          </a:p>
          <a:p>
            <a:pPr lvl="1"/>
            <a:r>
              <a:rPr lang="fr-FR" dirty="0"/>
              <a:t>Acquisition de données</a:t>
            </a:r>
          </a:p>
          <a:p>
            <a:pPr lvl="1"/>
            <a:r>
              <a:rPr lang="fr-FR" dirty="0"/>
              <a:t>Sauvegarde de données</a:t>
            </a:r>
          </a:p>
          <a:p>
            <a:pPr lvl="1"/>
            <a:r>
              <a:rPr lang="fr-FR" dirty="0"/>
              <a:t>Analyse des données</a:t>
            </a:r>
          </a:p>
          <a:p>
            <a:pPr lvl="1"/>
            <a:r>
              <a:rPr lang="fr-FR" dirty="0"/>
              <a:t>Traitement des données</a:t>
            </a:r>
          </a:p>
        </p:txBody>
      </p:sp>
      <p:pic>
        <p:nvPicPr>
          <p:cNvPr id="8" name="image5.png" descr="Une image contenant texte, micro-ondes, four, moniteur&#10;&#10;Description générée automatiquement">
            <a:extLst>
              <a:ext uri="{FF2B5EF4-FFF2-40B4-BE49-F238E27FC236}">
                <a16:creationId xmlns:a16="http://schemas.microsoft.com/office/drawing/2014/main" id="{C8341B7D-C3B2-5956-86AB-3EE5BC35442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8539668" y="2478024"/>
            <a:ext cx="2227048" cy="1179576"/>
          </a:xfrm>
          <a:prstGeom prst="rect">
            <a:avLst/>
          </a:prstGeom>
          <a:ln/>
        </p:spPr>
      </p:pic>
      <p:pic>
        <p:nvPicPr>
          <p:cNvPr id="13" name="image3.png">
            <a:extLst>
              <a:ext uri="{FF2B5EF4-FFF2-40B4-BE49-F238E27FC236}">
                <a16:creationId xmlns:a16="http://schemas.microsoft.com/office/drawing/2014/main" id="{22DA48B6-4CEA-4164-1B7B-7DB5C94DD5B1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229953" y="3794324"/>
            <a:ext cx="2846479" cy="2670922"/>
          </a:xfrm>
          <a:prstGeom prst="rect">
            <a:avLst/>
          </a:prstGeom>
          <a:ln/>
        </p:spPr>
      </p:pic>
      <p:sp>
        <p:nvSpPr>
          <p:cNvPr id="14" name="CustomShape 3">
            <a:extLst>
              <a:ext uri="{FF2B5EF4-FFF2-40B4-BE49-F238E27FC236}">
                <a16:creationId xmlns:a16="http://schemas.microsoft.com/office/drawing/2014/main" id="{2C5FBB77-17FA-9F60-BDAE-34CBE4BB2DC8}"/>
              </a:ext>
            </a:extLst>
          </p:cNvPr>
          <p:cNvSpPr/>
          <p:nvPr/>
        </p:nvSpPr>
        <p:spPr>
          <a:xfrm>
            <a:off x="3962048" y="5310905"/>
            <a:ext cx="3740979" cy="4924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Signaux modulés en amplitude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A68368E5-AA23-479A-9169-DFD5A8DB4C4B}"/>
              </a:ext>
            </a:extLst>
          </p:cNvPr>
          <p:cNvSpPr/>
          <p:nvPr/>
        </p:nvSpPr>
        <p:spPr>
          <a:xfrm>
            <a:off x="3962048" y="5925978"/>
            <a:ext cx="3740979" cy="49244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0" strike="noStrike" spc="-1" dirty="0">
                <a:solidFill>
                  <a:schemeClr val="tx2"/>
                </a:solidFill>
                <a:latin typeface="Arial"/>
              </a:rPr>
              <a:t>Transformée de Fourier</a:t>
            </a:r>
          </a:p>
        </p:txBody>
      </p:sp>
    </p:spTree>
    <p:extLst>
      <p:ext uri="{BB962C8B-B14F-4D97-AF65-F5344CB8AC3E}">
        <p14:creationId xmlns:p14="http://schemas.microsoft.com/office/powerpoint/2010/main" val="29581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</p:spTree>
    <p:extLst>
      <p:ext uri="{BB962C8B-B14F-4D97-AF65-F5344CB8AC3E}">
        <p14:creationId xmlns:p14="http://schemas.microsoft.com/office/powerpoint/2010/main" val="2349734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Connecteur : en angle 64">
            <a:extLst>
              <a:ext uri="{FF2B5EF4-FFF2-40B4-BE49-F238E27FC236}">
                <a16:creationId xmlns:a16="http://schemas.microsoft.com/office/drawing/2014/main" id="{F4875C97-EAB6-0241-077C-C02F4408C237}"/>
              </a:ext>
            </a:extLst>
          </p:cNvPr>
          <p:cNvCxnSpPr>
            <a:stCxn id="58" idx="3"/>
            <a:endCxn id="22" idx="1"/>
          </p:cNvCxnSpPr>
          <p:nvPr/>
        </p:nvCxnSpPr>
        <p:spPr>
          <a:xfrm flipH="1" flipV="1">
            <a:off x="6662995" y="3808863"/>
            <a:ext cx="2723379" cy="914013"/>
          </a:xfrm>
          <a:prstGeom prst="bentConnector5">
            <a:avLst>
              <a:gd name="adj1" fmla="val -8394"/>
              <a:gd name="adj2" fmla="val 51176"/>
              <a:gd name="adj3" fmla="val 108394"/>
            </a:avLst>
          </a:prstGeom>
          <a:ln w="28575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Etapes pour l’analyse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Organigramme : Document 5">
            <a:extLst>
              <a:ext uri="{FF2B5EF4-FFF2-40B4-BE49-F238E27FC236}">
                <a16:creationId xmlns:a16="http://schemas.microsoft.com/office/drawing/2014/main" id="{8F026908-39A6-3866-FBED-562D4E2EB325}"/>
              </a:ext>
            </a:extLst>
          </p:cNvPr>
          <p:cNvSpPr/>
          <p:nvPr/>
        </p:nvSpPr>
        <p:spPr>
          <a:xfrm>
            <a:off x="810768" y="2615381"/>
            <a:ext cx="1509645" cy="813619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Fichier</a:t>
            </a:r>
          </a:p>
          <a:p>
            <a:pPr algn="ctr"/>
            <a:r>
              <a:rPr lang="fr-FR" dirty="0"/>
              <a:t>(CSV)</a:t>
            </a:r>
          </a:p>
        </p:txBody>
      </p:sp>
      <p:sp>
        <p:nvSpPr>
          <p:cNvPr id="8" name="Organigramme : Document 7">
            <a:extLst>
              <a:ext uri="{FF2B5EF4-FFF2-40B4-BE49-F238E27FC236}">
                <a16:creationId xmlns:a16="http://schemas.microsoft.com/office/drawing/2014/main" id="{6F7AFBE7-D89F-D9CB-8A84-D493FF5ACF51}"/>
              </a:ext>
            </a:extLst>
          </p:cNvPr>
          <p:cNvSpPr/>
          <p:nvPr/>
        </p:nvSpPr>
        <p:spPr>
          <a:xfrm>
            <a:off x="3607610" y="2615380"/>
            <a:ext cx="1509645" cy="813619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Données</a:t>
            </a:r>
          </a:p>
          <a:p>
            <a:pPr algn="ctr"/>
            <a:r>
              <a:rPr lang="fr-FR" dirty="0"/>
              <a:t>(matrices)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4D34BF9-8D24-017A-317A-6048E3CD4558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320413" y="3022190"/>
            <a:ext cx="1287197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C6F0AF21-34D8-55B1-83AE-4D73F3F4E2D8}"/>
              </a:ext>
            </a:extLst>
          </p:cNvPr>
          <p:cNvSpPr txBox="1"/>
          <p:nvPr/>
        </p:nvSpPr>
        <p:spPr>
          <a:xfrm>
            <a:off x="2509880" y="2615380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lecture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425E542E-83AA-38CF-4B99-DF1F252729AA}"/>
              </a:ext>
            </a:extLst>
          </p:cNvPr>
          <p:cNvCxnSpPr>
            <a:cxnSpLocks/>
            <a:stCxn id="8" idx="3"/>
            <a:endCxn id="16" idx="1"/>
          </p:cNvCxnSpPr>
          <p:nvPr/>
        </p:nvCxnSpPr>
        <p:spPr>
          <a:xfrm flipV="1">
            <a:off x="5117255" y="3022189"/>
            <a:ext cx="1545740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dre 15">
            <a:extLst>
              <a:ext uri="{FF2B5EF4-FFF2-40B4-BE49-F238E27FC236}">
                <a16:creationId xmlns:a16="http://schemas.microsoft.com/office/drawing/2014/main" id="{7C651624-7052-4B20-CFA4-78A3D294252E}"/>
              </a:ext>
            </a:extLst>
          </p:cNvPr>
          <p:cNvSpPr/>
          <p:nvPr/>
        </p:nvSpPr>
        <p:spPr>
          <a:xfrm>
            <a:off x="6662995" y="2692811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9548BC3-3954-8D9D-280A-6ECBED1115F0}"/>
              </a:ext>
            </a:extLst>
          </p:cNvPr>
          <p:cNvSpPr txBox="1"/>
          <p:nvPr/>
        </p:nvSpPr>
        <p:spPr>
          <a:xfrm>
            <a:off x="5388478" y="261538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affichage</a:t>
            </a:r>
          </a:p>
        </p:txBody>
      </p:sp>
      <p:sp>
        <p:nvSpPr>
          <p:cNvPr id="21" name="Cadre 20">
            <a:extLst>
              <a:ext uri="{FF2B5EF4-FFF2-40B4-BE49-F238E27FC236}">
                <a16:creationId xmlns:a16="http://schemas.microsoft.com/office/drawing/2014/main" id="{0D969456-9D55-B1A4-0D13-483E30CF1961}"/>
              </a:ext>
            </a:extLst>
          </p:cNvPr>
          <p:cNvSpPr/>
          <p:nvPr/>
        </p:nvSpPr>
        <p:spPr>
          <a:xfrm>
            <a:off x="10328133" y="3479484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22" name="Flèche : pentagone 21">
            <a:extLst>
              <a:ext uri="{FF2B5EF4-FFF2-40B4-BE49-F238E27FC236}">
                <a16:creationId xmlns:a16="http://schemas.microsoft.com/office/drawing/2014/main" id="{66FD52B4-BAA3-5572-D88F-70B0CF354B7A}"/>
              </a:ext>
            </a:extLst>
          </p:cNvPr>
          <p:cNvSpPr/>
          <p:nvPr/>
        </p:nvSpPr>
        <p:spPr>
          <a:xfrm>
            <a:off x="6662995" y="3529970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FFT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37E4C651-0EB9-D770-E365-94910465FED6}"/>
              </a:ext>
            </a:extLst>
          </p:cNvPr>
          <p:cNvCxnSpPr>
            <a:cxnSpLocks/>
            <a:stCxn id="22" idx="3"/>
            <a:endCxn id="46" idx="1"/>
          </p:cNvCxnSpPr>
          <p:nvPr/>
        </p:nvCxnSpPr>
        <p:spPr>
          <a:xfrm flipV="1">
            <a:off x="7955937" y="3808862"/>
            <a:ext cx="460299" cy="1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9B0ED8E-3D53-A766-89F3-968B58FA817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5261072" y="3808863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ED7520D8-0D8D-1979-B800-38B220A6F1B3}"/>
              </a:ext>
            </a:extLst>
          </p:cNvPr>
          <p:cNvCxnSpPr>
            <a:cxnSpLocks/>
          </p:cNvCxnSpPr>
          <p:nvPr/>
        </p:nvCxnSpPr>
        <p:spPr>
          <a:xfrm>
            <a:off x="5261072" y="3022189"/>
            <a:ext cx="0" cy="78667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59D9FFD0-CB96-4A9B-0F5C-9D2A9E0C088B}"/>
              </a:ext>
            </a:extLst>
          </p:cNvPr>
          <p:cNvSpPr txBox="1"/>
          <p:nvPr/>
        </p:nvSpPr>
        <p:spPr>
          <a:xfrm>
            <a:off x="5476963" y="341552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analyse</a:t>
            </a:r>
          </a:p>
        </p:txBody>
      </p:sp>
      <p:sp>
        <p:nvSpPr>
          <p:cNvPr id="35" name="Flèche : pentagone 34">
            <a:extLst>
              <a:ext uri="{FF2B5EF4-FFF2-40B4-BE49-F238E27FC236}">
                <a16:creationId xmlns:a16="http://schemas.microsoft.com/office/drawing/2014/main" id="{E3C117F7-6E9C-8FC9-A1D3-B231EB40CCDE}"/>
              </a:ext>
            </a:extLst>
          </p:cNvPr>
          <p:cNvSpPr/>
          <p:nvPr/>
        </p:nvSpPr>
        <p:spPr>
          <a:xfrm>
            <a:off x="6662995" y="4443983"/>
            <a:ext cx="1292942" cy="557785"/>
          </a:xfrm>
          <a:prstGeom prst="homePlate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Démodulation</a:t>
            </a:r>
          </a:p>
        </p:txBody>
      </p: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7A6ED4DC-FFDF-949B-9CF7-DF653E87B7A6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5261072" y="4722876"/>
            <a:ext cx="1401923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3013DB62-C06F-23EE-2233-7B7FBD989EFF}"/>
              </a:ext>
            </a:extLst>
          </p:cNvPr>
          <p:cNvSpPr txBox="1"/>
          <p:nvPr/>
        </p:nvSpPr>
        <p:spPr>
          <a:xfrm>
            <a:off x="5327693" y="4329537"/>
            <a:ext cx="1268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traitement</a:t>
            </a:r>
          </a:p>
        </p:txBody>
      </p: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81A72B4-B502-7443-9918-6C0713B302D4}"/>
              </a:ext>
            </a:extLst>
          </p:cNvPr>
          <p:cNvCxnSpPr>
            <a:cxnSpLocks/>
          </p:cNvCxnSpPr>
          <p:nvPr/>
        </p:nvCxnSpPr>
        <p:spPr>
          <a:xfrm>
            <a:off x="5261072" y="3808862"/>
            <a:ext cx="0" cy="914013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rganigramme : Document 38">
            <a:extLst>
              <a:ext uri="{FF2B5EF4-FFF2-40B4-BE49-F238E27FC236}">
                <a16:creationId xmlns:a16="http://schemas.microsoft.com/office/drawing/2014/main" id="{5A4A1EDA-5AFD-48EA-75C8-7A9963831305}"/>
              </a:ext>
            </a:extLst>
          </p:cNvPr>
          <p:cNvSpPr/>
          <p:nvPr/>
        </p:nvSpPr>
        <p:spPr>
          <a:xfrm>
            <a:off x="10768750" y="5249794"/>
            <a:ext cx="955563" cy="627643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Fichier</a:t>
            </a:r>
          </a:p>
          <a:p>
            <a:pPr algn="ctr"/>
            <a:r>
              <a:rPr lang="fr-FR" sz="1400" dirty="0"/>
              <a:t>(CSV)</a:t>
            </a:r>
          </a:p>
        </p:txBody>
      </p:sp>
      <p:sp>
        <p:nvSpPr>
          <p:cNvPr id="40" name="Cadre 39">
            <a:extLst>
              <a:ext uri="{FF2B5EF4-FFF2-40B4-BE49-F238E27FC236}">
                <a16:creationId xmlns:a16="http://schemas.microsoft.com/office/drawing/2014/main" id="{206148B6-ADB6-00C7-8011-285975261F58}"/>
              </a:ext>
            </a:extLst>
          </p:cNvPr>
          <p:cNvSpPr/>
          <p:nvPr/>
        </p:nvSpPr>
        <p:spPr>
          <a:xfrm>
            <a:off x="10328133" y="4393498"/>
            <a:ext cx="1396180" cy="658756"/>
          </a:xfrm>
          <a:prstGeom prst="fram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Figure</a:t>
            </a:r>
          </a:p>
        </p:txBody>
      </p:sp>
      <p:sp>
        <p:nvSpPr>
          <p:cNvPr id="46" name="Organigramme : Document 45">
            <a:extLst>
              <a:ext uri="{FF2B5EF4-FFF2-40B4-BE49-F238E27FC236}">
                <a16:creationId xmlns:a16="http://schemas.microsoft.com/office/drawing/2014/main" id="{B52545CA-F38A-B2F9-4FFA-D70838EBC489}"/>
              </a:ext>
            </a:extLst>
          </p:cNvPr>
          <p:cNvSpPr/>
          <p:nvPr/>
        </p:nvSpPr>
        <p:spPr>
          <a:xfrm>
            <a:off x="8416236" y="3447505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8943895B-B2A7-B9A0-E4AE-FB9BDCE9B87E}"/>
              </a:ext>
            </a:extLst>
          </p:cNvPr>
          <p:cNvCxnSpPr>
            <a:cxnSpLocks/>
            <a:stCxn id="46" idx="3"/>
            <a:endCxn id="21" idx="1"/>
          </p:cNvCxnSpPr>
          <p:nvPr/>
        </p:nvCxnSpPr>
        <p:spPr>
          <a:xfrm>
            <a:off x="9386374" y="3808862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2EB27CA6-0DD4-BE06-A69C-B62F7FF293A6}"/>
              </a:ext>
            </a:extLst>
          </p:cNvPr>
          <p:cNvCxnSpPr>
            <a:cxnSpLocks/>
            <a:stCxn id="35" idx="3"/>
            <a:endCxn id="58" idx="1"/>
          </p:cNvCxnSpPr>
          <p:nvPr/>
        </p:nvCxnSpPr>
        <p:spPr>
          <a:xfrm>
            <a:off x="7955937" y="4722876"/>
            <a:ext cx="46029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rganigramme : Document 57">
            <a:extLst>
              <a:ext uri="{FF2B5EF4-FFF2-40B4-BE49-F238E27FC236}">
                <a16:creationId xmlns:a16="http://schemas.microsoft.com/office/drawing/2014/main" id="{250D2139-92A6-4954-1A24-50A4301A2AFC}"/>
              </a:ext>
            </a:extLst>
          </p:cNvPr>
          <p:cNvSpPr/>
          <p:nvPr/>
        </p:nvSpPr>
        <p:spPr>
          <a:xfrm>
            <a:off x="8416236" y="4361519"/>
            <a:ext cx="970138" cy="722714"/>
          </a:xfrm>
          <a:prstGeom prst="flowChartDocumen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/>
              <a:t>Données</a:t>
            </a:r>
          </a:p>
          <a:p>
            <a:pPr algn="ctr"/>
            <a:r>
              <a:rPr lang="fr-FR" sz="1200" dirty="0"/>
              <a:t>(matrices)</a:t>
            </a:r>
          </a:p>
        </p:txBody>
      </p: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17D6D604-A82D-2D36-332E-B182EB331B47}"/>
              </a:ext>
            </a:extLst>
          </p:cNvPr>
          <p:cNvCxnSpPr>
            <a:cxnSpLocks/>
            <a:stCxn id="58" idx="3"/>
            <a:endCxn id="40" idx="1"/>
          </p:cNvCxnSpPr>
          <p:nvPr/>
        </p:nvCxnSpPr>
        <p:spPr>
          <a:xfrm>
            <a:off x="9386374" y="4722876"/>
            <a:ext cx="941759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B3E3197-6785-408E-7A2F-3888F0625C6C}"/>
              </a:ext>
            </a:extLst>
          </p:cNvPr>
          <p:cNvCxnSpPr>
            <a:cxnSpLocks/>
          </p:cNvCxnSpPr>
          <p:nvPr/>
        </p:nvCxnSpPr>
        <p:spPr>
          <a:xfrm>
            <a:off x="9609552" y="4722875"/>
            <a:ext cx="0" cy="840741"/>
          </a:xfrm>
          <a:prstGeom prst="straightConnector1">
            <a:avLst/>
          </a:prstGeom>
          <a:ln w="38100">
            <a:solidFill>
              <a:srgbClr val="00206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000541C6-A061-07FF-D4CC-0DFB4B405F5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9609552" y="5563616"/>
            <a:ext cx="1159198" cy="0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ZoneTexte 77">
            <a:extLst>
              <a:ext uri="{FF2B5EF4-FFF2-40B4-BE49-F238E27FC236}">
                <a16:creationId xmlns:a16="http://schemas.microsoft.com/office/drawing/2014/main" id="{A13E9A33-D392-67E3-5EE7-DE4FC74A4572}"/>
              </a:ext>
            </a:extLst>
          </p:cNvPr>
          <p:cNvSpPr txBox="1"/>
          <p:nvPr/>
        </p:nvSpPr>
        <p:spPr>
          <a:xfrm>
            <a:off x="9634850" y="5143245"/>
            <a:ext cx="1133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stockage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9A824087-261C-3CC4-6A43-48B79EE622EF}"/>
              </a:ext>
            </a:extLst>
          </p:cNvPr>
          <p:cNvSpPr/>
          <p:nvPr/>
        </p:nvSpPr>
        <p:spPr>
          <a:xfrm>
            <a:off x="1311149" y="3728666"/>
            <a:ext cx="3474207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simple modulé AM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47043317-3FE0-42AF-673E-5CC9A9933783}"/>
              </a:ext>
            </a:extLst>
          </p:cNvPr>
          <p:cNvSpPr/>
          <p:nvPr/>
        </p:nvSpPr>
        <p:spPr>
          <a:xfrm>
            <a:off x="1311148" y="4476495"/>
            <a:ext cx="3474208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un signal complexe modulé AM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9E7F5ABE-9BFF-546C-290B-E6842DCE8C44}"/>
              </a:ext>
            </a:extLst>
          </p:cNvPr>
          <p:cNvSpPr/>
          <p:nvPr/>
        </p:nvSpPr>
        <p:spPr>
          <a:xfrm>
            <a:off x="1323127" y="5225061"/>
            <a:ext cx="3474211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d’un fichier contenant des signaux sur des porteuses multiples</a:t>
            </a:r>
          </a:p>
        </p:txBody>
      </p:sp>
    </p:spTree>
    <p:extLst>
      <p:ext uri="{BB962C8B-B14F-4D97-AF65-F5344CB8AC3E}">
        <p14:creationId xmlns:p14="http://schemas.microsoft.com/office/powerpoint/2010/main" val="3188211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Travail à réaliser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>
                <a:solidFill>
                  <a:srgbClr val="00B0F0"/>
                </a:solidFill>
              </a:rPr>
              <a:t>Etape 1 </a:t>
            </a:r>
            <a:r>
              <a:rPr lang="fr-FR" sz="2000" b="1" dirty="0"/>
              <a:t>: Afficher des données provenant d’un fichier</a:t>
            </a:r>
          </a:p>
          <a:p>
            <a:pPr lvl="1"/>
            <a:r>
              <a:rPr lang="fr-FR" sz="1600" dirty="0"/>
              <a:t>Lire un fichier texte / tableur</a:t>
            </a:r>
          </a:p>
          <a:p>
            <a:pPr lvl="1"/>
            <a:r>
              <a:rPr lang="fr-FR" sz="1600" dirty="0"/>
              <a:t>Afficher les signaux contenus dans le fichier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2 </a:t>
            </a:r>
            <a:r>
              <a:rPr lang="fr-FR" sz="2000" b="1" dirty="0"/>
              <a:t>: Calculer, afficher et analyser le spectre du signal</a:t>
            </a:r>
          </a:p>
          <a:p>
            <a:pPr lvl="1"/>
            <a:r>
              <a:rPr lang="fr-FR" sz="1600" dirty="0"/>
              <a:t>Comprendre les données obtenues par le calcul</a:t>
            </a:r>
          </a:p>
          <a:p>
            <a:pPr lvl="1"/>
            <a:r>
              <a:rPr lang="fr-FR" sz="1600" dirty="0"/>
              <a:t>Afficher le spectre en recréant les axes fréquentiels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3</a:t>
            </a:r>
            <a:r>
              <a:rPr lang="fr-FR" sz="2000" b="1" dirty="0"/>
              <a:t> : Simuler le phénomène de modulation d’amplitude et sa démodulation</a:t>
            </a:r>
          </a:p>
          <a:p>
            <a:pPr lvl="1"/>
            <a:r>
              <a:rPr lang="fr-FR" sz="1600" dirty="0"/>
              <a:t>Générer des signaux de tests et valider les étapes de démodulation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Etape 4</a:t>
            </a:r>
            <a:r>
              <a:rPr lang="fr-FR" sz="2000" b="1" dirty="0"/>
              <a:t> : Démoduler un signal quelconque</a:t>
            </a:r>
          </a:p>
        </p:txBody>
      </p:sp>
    </p:spTree>
    <p:extLst>
      <p:ext uri="{BB962C8B-B14F-4D97-AF65-F5344CB8AC3E}">
        <p14:creationId xmlns:p14="http://schemas.microsoft.com/office/powerpoint/2010/main" val="2689497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10584820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Auto-Evaluation du travail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D06E8E0-9D1D-812E-12DC-DA74680A5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567" y="2880662"/>
            <a:ext cx="2083920" cy="2936255"/>
          </a:xfrm>
          <a:prstGeom prst="rect">
            <a:avLst/>
          </a:prstGeom>
        </p:spPr>
      </p:pic>
      <p:sp>
        <p:nvSpPr>
          <p:cNvPr id="11" name="CustomShape 3">
            <a:extLst>
              <a:ext uri="{FF2B5EF4-FFF2-40B4-BE49-F238E27FC236}">
                <a16:creationId xmlns:a16="http://schemas.microsoft.com/office/drawing/2014/main" id="{899C94FC-10AB-E4B3-84B0-AABE54FA3D33}"/>
              </a:ext>
            </a:extLst>
          </p:cNvPr>
          <p:cNvSpPr/>
          <p:nvPr/>
        </p:nvSpPr>
        <p:spPr>
          <a:xfrm>
            <a:off x="4561181" y="4668160"/>
            <a:ext cx="2459052" cy="67710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Mise en œuvre numérique</a:t>
            </a: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C05628E1-986A-6E67-5CCF-5CD8338258BD}"/>
              </a:ext>
            </a:extLst>
          </p:cNvPr>
          <p:cNvSpPr/>
          <p:nvPr/>
        </p:nvSpPr>
        <p:spPr>
          <a:xfrm>
            <a:off x="4561181" y="5465697"/>
            <a:ext cx="2459052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Lien avec la physique</a:t>
            </a: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E39A9320-7D0B-6D7F-A05C-3B25041AF98E}"/>
              </a:ext>
            </a:extLst>
          </p:cNvPr>
          <p:cNvSpPr/>
          <p:nvPr/>
        </p:nvSpPr>
        <p:spPr>
          <a:xfrm>
            <a:off x="4561181" y="4116844"/>
            <a:ext cx="2459052" cy="4308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600" b="0" strike="noStrike" spc="-1" dirty="0">
                <a:solidFill>
                  <a:schemeClr val="tx2"/>
                </a:solidFill>
                <a:latin typeface="Arial"/>
              </a:rPr>
              <a:t>Analyse du sujet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E59BF61-868F-680B-D99E-12024514E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6661" y="2123636"/>
            <a:ext cx="3553726" cy="472207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2F8DDC0A-7585-8CBE-9ED2-C787845E64C5}"/>
              </a:ext>
            </a:extLst>
          </p:cNvPr>
          <p:cNvSpPr txBox="1"/>
          <p:nvPr/>
        </p:nvSpPr>
        <p:spPr>
          <a:xfrm>
            <a:off x="3471145" y="3242212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b="1" dirty="0"/>
              <a:t>Evaluation en séances 3 et 4</a:t>
            </a:r>
          </a:p>
          <a:p>
            <a:pPr marL="342900" indent="-342900">
              <a:buFontTx/>
              <a:buChar char="-"/>
            </a:pPr>
            <a:endParaRPr lang="fr-FR" sz="2000" b="1" dirty="0"/>
          </a:p>
        </p:txBody>
      </p:sp>
    </p:spTree>
    <p:extLst>
      <p:ext uri="{BB962C8B-B14F-4D97-AF65-F5344CB8AC3E}">
        <p14:creationId xmlns:p14="http://schemas.microsoft.com/office/powerpoint/2010/main" val="183049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fonctions intéressantes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96119062-CBB4-87F4-D29F-DBE631A236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69072" y="2478024"/>
            <a:ext cx="6219298" cy="3694176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lire des fichiers CSV </a:t>
            </a:r>
            <a:endParaRPr lang="fr-FR" sz="1600" b="1" dirty="0"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genfromtxt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pandas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read_csv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créer de vecteurs / matrices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linspace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logspace</a:t>
            </a:r>
            <a:endParaRPr lang="fr-FR" sz="1600" b="1" u="none" strike="noStrike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ones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zeros</a:t>
            </a:r>
            <a:endParaRPr lang="fr-FR" sz="1600" b="1" dirty="0">
              <a:solidFill>
                <a:srgbClr val="1155CC"/>
              </a:solidFill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afficher des figures</a:t>
            </a:r>
            <a:r>
              <a:rPr lang="fr-FR" sz="1600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	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pyplot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.figure  .plot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title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xlabel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ylabel</a:t>
            </a:r>
            <a:r>
              <a:rPr lang="fr-FR" sz="1600" b="1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.</a:t>
            </a:r>
            <a:r>
              <a:rPr lang="fr-FR" sz="1600" b="1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legend</a:t>
            </a:r>
            <a:r>
              <a:rPr lang="fr-FR" sz="16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</a:p>
          <a:p>
            <a:pPr marL="342900" lvl="0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calculer la FFT</a:t>
            </a:r>
          </a:p>
          <a:p>
            <a:pPr marL="800100" lvl="1" indent="-342900" algn="just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fr-FR" sz="1600" b="1" u="none" strike="noStrike" dirty="0" err="1">
                <a:solidFill>
                  <a:srgbClr val="E36C0A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numpy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</a:t>
            </a:r>
            <a:r>
              <a:rPr lang="fr-FR" sz="1600" b="1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    .</a:t>
            </a:r>
            <a:r>
              <a:rPr lang="fr-FR" sz="1600" b="1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fft.fftshift</a:t>
            </a:r>
            <a:endParaRPr lang="fr-FR" sz="1600" b="1" dirty="0"/>
          </a:p>
        </p:txBody>
      </p:sp>
    </p:spTree>
    <p:extLst>
      <p:ext uri="{BB962C8B-B14F-4D97-AF65-F5344CB8AC3E}">
        <p14:creationId xmlns:p14="http://schemas.microsoft.com/office/powerpoint/2010/main" val="67377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Fichiers à analyser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5D7787-5672-CB74-A1C6-896A93BE6AF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B3_data_01.csv</a:t>
            </a:r>
          </a:p>
          <a:p>
            <a:pPr lvl="1"/>
            <a:r>
              <a:rPr lang="fr-FR" dirty="0"/>
              <a:t>modulante sinusoïdale</a:t>
            </a:r>
          </a:p>
          <a:p>
            <a:endParaRPr lang="fr-FR" dirty="0"/>
          </a:p>
          <a:p>
            <a:r>
              <a:rPr lang="fr-FR" dirty="0"/>
              <a:t>B3_data_02.csv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8758EE3-AB7D-E7C8-90BD-77D1155B966A}"/>
              </a:ext>
            </a:extLst>
          </p:cNvPr>
          <p:cNvSpPr txBox="1"/>
          <p:nvPr/>
        </p:nvSpPr>
        <p:spPr>
          <a:xfrm>
            <a:off x="5378244" y="5319318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solidFill>
                  <a:srgbClr val="00B0F0"/>
                </a:solidFill>
                <a:latin typeface="Bahnschrift SemiBold" panose="020B0502040204020203" pitchFamily="34" charset="0"/>
              </a:rPr>
              <a:t>http://lense.institutoptique.fr/outils_nums/</a:t>
            </a:r>
          </a:p>
        </p:txBody>
      </p:sp>
    </p:spTree>
    <p:extLst>
      <p:ext uri="{BB962C8B-B14F-4D97-AF65-F5344CB8AC3E}">
        <p14:creationId xmlns:p14="http://schemas.microsoft.com/office/powerpoint/2010/main" val="299662988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498</TotalTime>
  <Words>512</Words>
  <Application>Microsoft Office PowerPoint</Application>
  <PresentationFormat>Grand écran</PresentationFormat>
  <Paragraphs>111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7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Traitement 1D  Modulation AM</vt:lpstr>
      <vt:lpstr>Déroulement du bloc 3</vt:lpstr>
      <vt:lpstr>Contexte</vt:lpstr>
      <vt:lpstr>Etapes pour l’analyse</vt:lpstr>
      <vt:lpstr>Etapes pour l’analyse</vt:lpstr>
      <vt:lpstr>Travail à réaliser</vt:lpstr>
      <vt:lpstr>Evaluation</vt:lpstr>
      <vt:lpstr>Quelques fonctions intéressantes</vt:lpstr>
      <vt:lpstr>Fichiers à analyser</vt:lpstr>
      <vt:lpstr>Rappels sur la modulation d’amplitude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Deroulement</dc:title>
  <dc:creator>Julien VILLEMEJANE</dc:creator>
  <cp:lastModifiedBy>Julien VILLEMEJANE</cp:lastModifiedBy>
  <cp:revision>171</cp:revision>
  <dcterms:created xsi:type="dcterms:W3CDTF">2023-04-08T12:37:13Z</dcterms:created>
  <dcterms:modified xsi:type="dcterms:W3CDTF">2023-07-21T08:26:37Z</dcterms:modified>
</cp:coreProperties>
</file>