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0"/>
  </p:notesMasterIdLst>
  <p:sldIdLst>
    <p:sldId id="256" r:id="rId2"/>
    <p:sldId id="257" r:id="rId3"/>
    <p:sldId id="279" r:id="rId4"/>
    <p:sldId id="294" r:id="rId5"/>
    <p:sldId id="280" r:id="rId6"/>
    <p:sldId id="271" r:id="rId7"/>
    <p:sldId id="278" r:id="rId8"/>
    <p:sldId id="273" r:id="rId9"/>
    <p:sldId id="267" r:id="rId10"/>
    <p:sldId id="277" r:id="rId11"/>
    <p:sldId id="293" r:id="rId12"/>
    <p:sldId id="272" r:id="rId13"/>
    <p:sldId id="282" r:id="rId14"/>
    <p:sldId id="284" r:id="rId15"/>
    <p:sldId id="288" r:id="rId16"/>
    <p:sldId id="287" r:id="rId17"/>
    <p:sldId id="286" r:id="rId18"/>
    <p:sldId id="285" r:id="rId19"/>
    <p:sldId id="290" r:id="rId20"/>
    <p:sldId id="289" r:id="rId21"/>
    <p:sldId id="291" r:id="rId22"/>
    <p:sldId id="292" r:id="rId23"/>
    <p:sldId id="295" r:id="rId24"/>
    <p:sldId id="258" r:id="rId25"/>
    <p:sldId id="275" r:id="rId26"/>
    <p:sldId id="281" r:id="rId27"/>
    <p:sldId id="283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60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662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324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97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rs-online.com/web/p/led/2285994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OGS-Digital-Method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slideplayer.com/slide/5829764/19/images/37/Remember+the+Mars+Climate+Orbiter+incident+from+1999.jpg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de l’Information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800" b="1" dirty="0"/>
              <a:t>Analyser</a:t>
            </a:r>
            <a:r>
              <a:rPr lang="fr-FR" sz="2800" dirty="0"/>
              <a:t>, </a:t>
            </a:r>
            <a:r>
              <a:rPr lang="fr-FR" sz="2800" b="1" dirty="0"/>
              <a:t>concevoir</a:t>
            </a:r>
            <a:r>
              <a:rPr lang="fr-FR" sz="2800" dirty="0"/>
              <a:t> et </a:t>
            </a:r>
            <a:r>
              <a:rPr lang="fr-FR" sz="2800" b="1" dirty="0"/>
              <a:t>réaliser</a:t>
            </a:r>
            <a:r>
              <a:rPr lang="fr-FR" sz="2800" dirty="0"/>
              <a:t> des </a:t>
            </a:r>
            <a:r>
              <a:rPr lang="fr-FR" sz="2800" b="1" dirty="0"/>
              <a:t>circuits électroniques</a:t>
            </a:r>
            <a:r>
              <a:rPr lang="fr-FR" sz="2800" dirty="0"/>
              <a:t> pour la </a:t>
            </a:r>
            <a:r>
              <a:rPr lang="fr-FR" sz="2800" b="1" dirty="0"/>
              <a:t>mise en forme </a:t>
            </a:r>
            <a:r>
              <a:rPr lang="fr-FR" sz="2800" dirty="0"/>
              <a:t>de ces signaux dans le respect d’un cahier des charges et en lien avec la conversion électrons-photons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691FD8A8-20F3-DB95-98D4-A4F009EE3CA5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878C4A7-4377-BD4C-E2FE-7716910E7C64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5242AA-ED08-32F9-475B-9F95841C009A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39F4E9A-0E6F-BC6E-AE9B-457A6B4C3896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</a:t>
            </a:r>
            <a:r>
              <a:rPr lang="fr-FR" dirty="0" err="1"/>
              <a:t>CeTI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201FBD-6B84-07F4-9CD6-A4E1B2A89BCA}"/>
              </a:ext>
            </a:extLst>
          </p:cNvPr>
          <p:cNvSpPr txBox="1"/>
          <p:nvPr/>
        </p:nvSpPr>
        <p:spPr>
          <a:xfrm>
            <a:off x="3606800" y="2045813"/>
            <a:ext cx="8264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3600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D9D271-CC31-8966-F762-8EADBC9A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8" y="3166219"/>
            <a:ext cx="3447869" cy="26836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78BF14-D8F8-7C22-E073-91A23F35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08" y="3357403"/>
            <a:ext cx="7092338" cy="33268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AB94FE9-14A9-632C-E868-DB24C4C34FEE}"/>
              </a:ext>
            </a:extLst>
          </p:cNvPr>
          <p:cNvCxnSpPr>
            <a:cxnSpLocks/>
          </p:cNvCxnSpPr>
          <p:nvPr/>
        </p:nvCxnSpPr>
        <p:spPr>
          <a:xfrm flipV="1">
            <a:off x="3830320" y="3429000"/>
            <a:ext cx="837488" cy="72644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4474BA8-269B-3EC1-3AAB-9E3C7DD78ED5}"/>
              </a:ext>
            </a:extLst>
          </p:cNvPr>
          <p:cNvCxnSpPr>
            <a:cxnSpLocks/>
          </p:cNvCxnSpPr>
          <p:nvPr/>
        </p:nvCxnSpPr>
        <p:spPr>
          <a:xfrm>
            <a:off x="3779520" y="4734560"/>
            <a:ext cx="708515" cy="183896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8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3">
            <a:extLst>
              <a:ext uri="{FF2B5EF4-FFF2-40B4-BE49-F238E27FC236}">
                <a16:creationId xmlns:a16="http://schemas.microsoft.com/office/drawing/2014/main" id="{6445464B-E523-7421-5F82-22C4FE437955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4D6245D-F675-2A6E-AEBB-D8555A8F1EB9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F18A793-FE58-11B3-873B-B916FE79BC86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447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85231C-CAA7-29BE-C29B-8254BE69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02"/>
            <a:ext cx="5639540" cy="3520434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</p:txBody>
      </p:sp>
    </p:spTree>
    <p:extLst>
      <p:ext uri="{BB962C8B-B14F-4D97-AF65-F5344CB8AC3E}">
        <p14:creationId xmlns:p14="http://schemas.microsoft.com/office/powerpoint/2010/main" val="202709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27666BA-22B6-E4C4-2959-6BC3211A97E5}"/>
              </a:ext>
            </a:extLst>
          </p:cNvPr>
          <p:cNvSpPr txBox="1"/>
          <p:nvPr/>
        </p:nvSpPr>
        <p:spPr>
          <a:xfrm>
            <a:off x="6096000" y="2159949"/>
            <a:ext cx="55990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Un.e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artiste souhaite développer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œuvre dont l’éclairage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 à LED,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varie en fonction du volume sonore ambiant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(principalement le son produit par les voix des visiteurs).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Il.elle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 pour cela l’intention de réaliser un premier prototype basé sur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carte Nucléo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quelques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LEDs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de type </a:t>
            </a:r>
            <a:r>
              <a:rPr lang="fr-FR" b="0" i="0" u="none" strike="noStrike" dirty="0" err="1">
                <a:solidFill>
                  <a:srgbClr val="FF960A"/>
                </a:solidFill>
                <a:effectLst/>
                <a:latin typeface="inherit"/>
                <a:hlinkClick r:id="rId2"/>
              </a:rPr>
              <a:t>Kingbright</a:t>
            </a:r>
            <a:r>
              <a:rPr lang="fr-FR" b="0" i="0" u="none" strike="noStrike" dirty="0">
                <a:solidFill>
                  <a:srgbClr val="FF960A"/>
                </a:solidFill>
                <a:effectLst/>
                <a:latin typeface="inherit"/>
                <a:hlinkClick r:id="rId2"/>
              </a:rPr>
              <a:t> L-53ND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. Il a également déjà récupéré un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micro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pré-amplifié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lui fournissant un signal analogique dont la tension est comprise entre 0 et 10V (pour rappel, la voix a des fréquences comprises entre 200 et 3000 Hz).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  <a:p>
            <a:r>
              <a:rPr lang="fr-FR" sz="2200" b="1" dirty="0"/>
              <a:t>En fin de thème </a:t>
            </a:r>
            <a:r>
              <a:rPr lang="fr-FR" sz="1600" dirty="0"/>
              <a:t>(thèmes 1 et 2)</a:t>
            </a:r>
          </a:p>
          <a:p>
            <a:pPr lvl="1"/>
            <a:r>
              <a:rPr lang="fr-FR" sz="1800" dirty="0"/>
              <a:t>Synthèse </a:t>
            </a:r>
            <a:r>
              <a:rPr lang="fr-FR" sz="1400" dirty="0"/>
              <a:t>(≠ compte-rendu)</a:t>
            </a:r>
          </a:p>
          <a:p>
            <a:pPr lvl="1"/>
            <a:r>
              <a:rPr lang="fr-FR" sz="1800" dirty="0"/>
              <a:t>Carte conceptuelle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E225-8170-C71A-7E0E-DCE92B8C8ED0}"/>
              </a:ext>
            </a:extLst>
          </p:cNvPr>
          <p:cNvSpPr/>
          <p:nvPr/>
        </p:nvSpPr>
        <p:spPr>
          <a:xfrm>
            <a:off x="2658219" y="6163842"/>
            <a:ext cx="3142813" cy="5384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Dépôt sur </a:t>
            </a:r>
            <a:r>
              <a:rPr lang="fr-FR" sz="1400" b="1" dirty="0" err="1"/>
              <a:t>eCampus</a:t>
            </a:r>
            <a:endParaRPr lang="fr-FR" sz="1400" b="1" dirty="0"/>
          </a:p>
          <a:p>
            <a:pPr algn="ctr"/>
            <a:r>
              <a:rPr lang="fr-FR" sz="1400" dirty="0"/>
              <a:t>1 semaine après la dernière séance</a:t>
            </a:r>
          </a:p>
        </p:txBody>
      </p:sp>
    </p:spTree>
    <p:extLst>
      <p:ext uri="{BB962C8B-B14F-4D97-AF65-F5344CB8AC3E}">
        <p14:creationId xmlns:p14="http://schemas.microsoft.com/office/powerpoint/2010/main" val="1780351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F665BF59-136D-0754-7EE3-F83C4DBD1D54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F779BE-63E6-9F6B-6ECB-3FED257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endParaRPr lang="fr-FR" sz="2000" b="1" dirty="0"/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  <a:endParaRPr lang="fr-FR" sz="2000" b="1" dirty="0"/>
          </a:p>
          <a:p>
            <a:r>
              <a:rPr lang="fr-FR" sz="2000" b="1" dirty="0"/>
              <a:t>Ressources des constructeurs</a:t>
            </a:r>
          </a:p>
          <a:p>
            <a:r>
              <a:rPr lang="fr-FR" sz="2000" b="1" dirty="0"/>
              <a:t>Sites de composants</a:t>
            </a:r>
          </a:p>
          <a:p>
            <a:pPr lvl="1"/>
            <a:r>
              <a:rPr lang="fr-FR" sz="1400" dirty="0" err="1"/>
              <a:t>Radiospares</a:t>
            </a:r>
            <a:r>
              <a:rPr lang="fr-FR" sz="1400" dirty="0"/>
              <a:t>  RS</a:t>
            </a:r>
          </a:p>
          <a:p>
            <a:pPr lvl="1"/>
            <a:r>
              <a:rPr lang="fr-FR" sz="1400" dirty="0"/>
              <a:t>Conrad</a:t>
            </a:r>
          </a:p>
          <a:p>
            <a:pPr lvl="1"/>
            <a:r>
              <a:rPr lang="fr-FR" sz="1400" dirty="0" err="1"/>
              <a:t>Farnell</a:t>
            </a:r>
            <a:endParaRPr lang="fr-FR" sz="1400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D708399-807B-5432-94CB-AECBD6EA9803}"/>
              </a:ext>
            </a:extLst>
          </p:cNvPr>
          <p:cNvSpPr/>
          <p:nvPr/>
        </p:nvSpPr>
        <p:spPr>
          <a:xfrm>
            <a:off x="6388201" y="3152988"/>
            <a:ext cx="3348569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1614AF41-AF20-58CE-3DEF-1FE095E74CE8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9C09A4C8-48BC-5594-43BF-68F44822B298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48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55DDE97B-923A-BC23-890F-95DFE68EEB05}"/>
              </a:ext>
            </a:extLst>
          </p:cNvPr>
          <p:cNvSpPr/>
          <p:nvPr/>
        </p:nvSpPr>
        <p:spPr>
          <a:xfrm>
            <a:off x="3785605" y="5749790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3785605" y="6210644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1800" dirty="0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Synthèse et carte conceptuelle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EFA9F7-0DD9-6F34-21B7-9DFF0D1C0131}"/>
              </a:ext>
            </a:extLst>
          </p:cNvPr>
          <p:cNvSpPr txBox="1"/>
          <p:nvPr/>
        </p:nvSpPr>
        <p:spPr>
          <a:xfrm>
            <a:off x="6519042" y="3324792"/>
            <a:ext cx="456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</p:spTree>
    <p:extLst>
      <p:ext uri="{BB962C8B-B14F-4D97-AF65-F5344CB8AC3E}">
        <p14:creationId xmlns:p14="http://schemas.microsoft.com/office/powerpoint/2010/main" val="309448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24FF2786-2434-B9DD-A267-C35F4EFF0352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7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Diagramme de cas d'utilisation de l'internet des obje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563" y="2105053"/>
            <a:ext cx="7837576" cy="440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6993075" y="6513689"/>
            <a:ext cx="47740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https://www.tibco.com/fr/reference-center/what-is-the-internet-of-things-iot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996656"/>
            <a:ext cx="4529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BF074FB9-F19E-C0E7-05D8-FE2086332654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(A) Caractérisation d’un dipôle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0280F09E-AE25-3277-6827-3356680CBD03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6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416554"/>
            <a:ext cx="452918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PROTOCOLE</a:t>
            </a:r>
          </a:p>
          <a:p>
            <a:endParaRPr lang="fr-FR" sz="1600" b="1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Identifier le </a:t>
            </a:r>
            <a:r>
              <a:rPr lang="fr-FR" sz="1600" b="1" dirty="0"/>
              <a:t>comportement global </a:t>
            </a:r>
            <a:r>
              <a:rPr lang="fr-FR" sz="1600" dirty="0"/>
              <a:t>du système </a:t>
            </a:r>
            <a:r>
              <a:rPr lang="fr-FR" sz="1400" dirty="0"/>
              <a:t>(passe-bas, passe-haut, passe-bande)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la </a:t>
            </a:r>
            <a:r>
              <a:rPr lang="fr-FR" sz="1600" b="1" dirty="0"/>
              <a:t>bande-passante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le </a:t>
            </a:r>
            <a:r>
              <a:rPr lang="fr-FR" sz="1600" b="1" dirty="0"/>
              <a:t>gain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l’</a:t>
            </a:r>
            <a:r>
              <a:rPr lang="fr-FR" sz="1600" b="1" dirty="0"/>
              <a:t>ordre du système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</a:p>
          <a:p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0A9CDA6-B258-C949-657E-13F3BD54C580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(B) Etude fréquentielle d’un système 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2A1B81-3646-4206-FAD0-F1E1E3655173}"/>
              </a:ext>
            </a:extLst>
          </p:cNvPr>
          <p:cNvSpPr txBox="1"/>
          <p:nvPr/>
        </p:nvSpPr>
        <p:spPr>
          <a:xfrm>
            <a:off x="1115567" y="3168720"/>
            <a:ext cx="4529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Valider le fonctionnement linéaire du système</a:t>
            </a:r>
          </a:p>
        </p:txBody>
      </p:sp>
    </p:spTree>
    <p:extLst>
      <p:ext uri="{BB962C8B-B14F-4D97-AF65-F5344CB8AC3E}">
        <p14:creationId xmlns:p14="http://schemas.microsoft.com/office/powerpoint/2010/main" val="6443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2000" b="1" dirty="0"/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CABB28-69D9-47E7-8360-3D0389F71FBD}"/>
              </a:ext>
            </a:extLst>
          </p:cNvPr>
          <p:cNvSpPr/>
          <p:nvPr/>
        </p:nvSpPr>
        <p:spPr>
          <a:xfrm>
            <a:off x="1661837" y="4242978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345BCD6-9A79-1A13-E166-14F8DF9A15CA}"/>
              </a:ext>
            </a:extLst>
          </p:cNvPr>
          <p:cNvSpPr/>
          <p:nvPr/>
        </p:nvSpPr>
        <p:spPr>
          <a:xfrm>
            <a:off x="3716467" y="4242978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172FCA7B-4EE7-8362-A82E-98F0FFB51CE2}"/>
              </a:ext>
            </a:extLst>
          </p:cNvPr>
          <p:cNvSpPr/>
          <p:nvPr/>
        </p:nvSpPr>
        <p:spPr>
          <a:xfrm>
            <a:off x="3288287" y="6052752"/>
            <a:ext cx="2315787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40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  <a:p>
            <a:r>
              <a:rPr lang="fr-FR" sz="2000" b="1" dirty="0"/>
              <a:t>Evaluations</a:t>
            </a:r>
          </a:p>
          <a:p>
            <a:pPr lvl="1"/>
            <a:r>
              <a:rPr lang="fr-FR" sz="1800" dirty="0"/>
              <a:t>2 Synthèses </a:t>
            </a:r>
          </a:p>
          <a:p>
            <a:pPr lvl="1"/>
            <a:r>
              <a:rPr lang="fr-FR" sz="1800" dirty="0"/>
              <a:t>1 examen pratique</a:t>
            </a:r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27D7A807-912F-DE99-A361-5E164B081913}"/>
              </a:ext>
            </a:extLst>
          </p:cNvPr>
          <p:cNvSpPr/>
          <p:nvPr/>
        </p:nvSpPr>
        <p:spPr>
          <a:xfrm>
            <a:off x="6388201" y="3152988"/>
            <a:ext cx="4122483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D55F6028-F67A-9BAD-92BD-21B16856A673}"/>
              </a:ext>
            </a:extLst>
          </p:cNvPr>
          <p:cNvSpPr/>
          <p:nvPr/>
        </p:nvSpPr>
        <p:spPr>
          <a:xfrm>
            <a:off x="7637136" y="4055814"/>
            <a:ext cx="2880851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8DDF1354-EFFE-6F7D-84D0-B9C83C3B98AA}"/>
              </a:ext>
            </a:extLst>
          </p:cNvPr>
          <p:cNvSpPr/>
          <p:nvPr/>
        </p:nvSpPr>
        <p:spPr>
          <a:xfrm>
            <a:off x="6398273" y="4958644"/>
            <a:ext cx="4112410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AA22D5EA-ACE9-93A0-7870-C537209B265D}"/>
              </a:ext>
            </a:extLst>
          </p:cNvPr>
          <p:cNvSpPr/>
          <p:nvPr/>
        </p:nvSpPr>
        <p:spPr>
          <a:xfrm>
            <a:off x="6405577" y="4055812"/>
            <a:ext cx="1058133" cy="461665"/>
          </a:xfrm>
          <a:prstGeom prst="rect">
            <a:avLst/>
          </a:prstGeom>
          <a:solidFill>
            <a:srgbClr val="7030A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D2DA6D0E-72ED-DE3A-9D2E-73C746587BA5}"/>
              </a:ext>
            </a:extLst>
          </p:cNvPr>
          <p:cNvSpPr/>
          <p:nvPr/>
        </p:nvSpPr>
        <p:spPr>
          <a:xfrm>
            <a:off x="10722472" y="3152987"/>
            <a:ext cx="353961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00323E6C-96C7-BAC9-B968-65AEC09E7EC4}"/>
              </a:ext>
            </a:extLst>
          </p:cNvPr>
          <p:cNvSpPr/>
          <p:nvPr/>
        </p:nvSpPr>
        <p:spPr>
          <a:xfrm>
            <a:off x="10729775" y="4055813"/>
            <a:ext cx="353962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pc="-1" dirty="0">
                <a:solidFill>
                  <a:schemeClr val="bg1"/>
                </a:solidFill>
                <a:latin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B90B77EB-CDB1-19C1-FC56-3F261147AB95}"/>
              </a:ext>
            </a:extLst>
          </p:cNvPr>
          <p:cNvSpPr/>
          <p:nvPr/>
        </p:nvSpPr>
        <p:spPr>
          <a:xfrm>
            <a:off x="10729775" y="4947063"/>
            <a:ext cx="353962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BD6D2C-F2E4-894B-2B2B-BA515BBAE5B0}"/>
              </a:ext>
            </a:extLst>
          </p:cNvPr>
          <p:cNvSpPr txBox="1"/>
          <p:nvPr/>
        </p:nvSpPr>
        <p:spPr>
          <a:xfrm>
            <a:off x="9114503" y="4583531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DCFBFF5-697C-C110-43EA-541E8D2CA2CF}"/>
              </a:ext>
            </a:extLst>
          </p:cNvPr>
          <p:cNvSpPr txBox="1"/>
          <p:nvPr/>
        </p:nvSpPr>
        <p:spPr>
          <a:xfrm>
            <a:off x="9114503" y="5476064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2</a:t>
            </a:r>
          </a:p>
        </p:txBody>
      </p:sp>
    </p:spTree>
    <p:extLst>
      <p:ext uri="{BB962C8B-B14F-4D97-AF65-F5344CB8AC3E}">
        <p14:creationId xmlns:p14="http://schemas.microsoft.com/office/powerpoint/2010/main" val="2783966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Matériel expérimental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98C509-6267-AAB9-B0DD-FDB83845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" y="2224935"/>
            <a:ext cx="3376220" cy="18426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E1E8D0-9868-6222-8FDC-93D9CFD4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03" y="4279027"/>
            <a:ext cx="2673920" cy="1240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4EEA29-89EA-D988-3A13-4C66B5BB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9259" y="3156390"/>
            <a:ext cx="2971980" cy="22452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1C0628-8901-ECD8-9D3F-A632944DE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7329" y="5336234"/>
            <a:ext cx="3200677" cy="11964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4B0D16-6E51-26B0-C4E3-3F14647B0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775" y="2672694"/>
            <a:ext cx="2673921" cy="18677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2A1DD3B-98A3-2B3D-1643-67BC12F2E0EE}"/>
              </a:ext>
            </a:extLst>
          </p:cNvPr>
          <p:cNvSpPr txBox="1"/>
          <p:nvPr/>
        </p:nvSpPr>
        <p:spPr>
          <a:xfrm>
            <a:off x="2028213" y="6109305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24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TD / Déroulement et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CC1FE5-98F6-37A5-267F-B9C366F25D3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7A75A93-D68D-2AA1-CEAE-F654B587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202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r>
              <a:rPr lang="fr-FR" sz="2000" b="1" dirty="0"/>
              <a:t> </a:t>
            </a:r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</a:p>
          <a:p>
            <a:endParaRPr lang="fr-FR" sz="2000" b="1" dirty="0"/>
          </a:p>
          <a:p>
            <a:r>
              <a:rPr lang="fr-FR" sz="2000" b="1" dirty="0" err="1"/>
              <a:t>GitHUB</a:t>
            </a:r>
            <a:endParaRPr lang="fr-FR" sz="2000" b="1" dirty="0"/>
          </a:p>
          <a:p>
            <a:pPr lvl="1"/>
            <a:r>
              <a:rPr lang="fr-FR" sz="1800" dirty="0">
                <a:hlinkClick r:id="rId3"/>
              </a:rPr>
              <a:t>github.com/IOGS-Digital-Methods</a:t>
            </a: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3150404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TD / 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5ECC1FE5-98F6-37A5-267F-B9C366F25D3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67A75A93-D68D-2AA1-CEAE-F654B587F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88202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Examen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3h</a:t>
            </a:r>
          </a:p>
          <a:p>
            <a:pPr lvl="1"/>
            <a:r>
              <a:rPr lang="fr-FR" sz="1800" dirty="0"/>
              <a:t>Couvrant les </a:t>
            </a:r>
            <a:r>
              <a:rPr lang="fr-FR" sz="1800" b="1" dirty="0"/>
              <a:t>4 thèmes de TD </a:t>
            </a:r>
            <a:br>
              <a:rPr lang="fr-FR" sz="1800" dirty="0"/>
            </a:br>
            <a:r>
              <a:rPr lang="fr-FR" sz="1800" b="1" dirty="0"/>
              <a:t>et</a:t>
            </a:r>
            <a:r>
              <a:rPr lang="fr-FR" sz="1800" dirty="0"/>
              <a:t> les </a:t>
            </a:r>
            <a:r>
              <a:rPr lang="fr-FR" sz="1800" b="1" dirty="0"/>
              <a:t>2 thèmes centraux de TP</a:t>
            </a:r>
          </a:p>
          <a:p>
            <a:pPr lvl="1"/>
            <a:r>
              <a:rPr lang="fr-FR" sz="1800" dirty="0"/>
              <a:t>Aide : Feuille A4 / Recto/Verso</a:t>
            </a:r>
          </a:p>
          <a:p>
            <a:pPr lvl="1"/>
            <a:endParaRPr lang="fr-FR" sz="1800" dirty="0"/>
          </a:p>
          <a:p>
            <a:pPr lvl="1"/>
            <a:r>
              <a:rPr lang="fr-FR" sz="1800" dirty="0"/>
              <a:t>Anciens 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04259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Matlab</a:t>
            </a:r>
          </a:p>
          <a:p>
            <a:pPr lvl="1"/>
            <a:r>
              <a:rPr lang="fr-FR" dirty="0"/>
              <a:t>Simulink pour l’automatique</a:t>
            </a:r>
          </a:p>
          <a:p>
            <a:pPr lvl="1"/>
            <a:r>
              <a:rPr lang="fr-FR" i="1" dirty="0"/>
              <a:t>Licence académique</a:t>
            </a:r>
          </a:p>
          <a:p>
            <a:pPr lvl="1"/>
            <a:endParaRPr lang="fr-FR" i="1" dirty="0"/>
          </a:p>
          <a:p>
            <a:pPr lvl="1"/>
            <a:endParaRPr lang="fr-FR" i="1" dirty="0"/>
          </a:p>
          <a:p>
            <a:r>
              <a:rPr lang="fr-FR" dirty="0"/>
              <a:t>Démos sous </a:t>
            </a:r>
            <a:r>
              <a:rPr lang="fr-FR" b="1" dirty="0"/>
              <a:t>QUCS</a:t>
            </a:r>
          </a:p>
          <a:p>
            <a:pPr lvl="1"/>
            <a:r>
              <a:rPr lang="fr-FR" dirty="0"/>
              <a:t>Simulation électronique</a:t>
            </a:r>
            <a:endParaRPr lang="fr-FR" i="1" dirty="0"/>
          </a:p>
          <a:p>
            <a:pPr lvl="1"/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MATLAB for the University Department of Professional Studi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5924" y="3943941"/>
            <a:ext cx="1932317" cy="74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cs, simulador de circuitos electrónicos Open Sour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1520" y="5090449"/>
            <a:ext cx="1164100" cy="774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36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72544" y="6513689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https://fr.statista.com/infographie/17800/big-data-evolution-volume-donnees-numeriques-genere-dans-le-monde/</a:t>
            </a:r>
          </a:p>
        </p:txBody>
      </p:sp>
      <p:pic>
        <p:nvPicPr>
          <p:cNvPr id="1026" name="Picture 2" descr="Infographie: Le Big Bang du Big Data | Statist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06" y="146756"/>
            <a:ext cx="6366933" cy="63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31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anette métallique | SBA">
            <a:extLst>
              <a:ext uri="{FF2B5EF4-FFF2-40B4-BE49-F238E27FC236}">
                <a16:creationId xmlns:a16="http://schemas.microsoft.com/office/drawing/2014/main" id="{F6F0D9EA-8AAC-725C-7894-98BB2E683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873" y="3456652"/>
            <a:ext cx="1277977" cy="931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34D992C-FD97-D0C2-7D91-98FDE8F6A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25" y="2681691"/>
            <a:ext cx="904177" cy="904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472544" y="6513689"/>
            <a:ext cx="71929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https://fr.statista.com/infographie/17800/big-data-evolution-volume-donnees-numeriques-genere-dans-le-monde/</a:t>
            </a:r>
          </a:p>
        </p:txBody>
      </p:sp>
      <p:pic>
        <p:nvPicPr>
          <p:cNvPr id="1026" name="Picture 2" descr="Infographie: Le Big Bang du Big Data | Statist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06" y="146756"/>
            <a:ext cx="6366933" cy="636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E1382A-5DA2-CC06-1E28-652AE49B9EE1}"/>
              </a:ext>
            </a:extLst>
          </p:cNvPr>
          <p:cNvSpPr/>
          <p:nvPr/>
        </p:nvSpPr>
        <p:spPr>
          <a:xfrm>
            <a:off x="1215030" y="2228671"/>
            <a:ext cx="34159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rgbClr val="00B0F0"/>
                </a:solidFill>
                <a:latin typeface="Bahnschrift" panose="020B0502040204020203" pitchFamily="34" charset="0"/>
              </a:rPr>
              <a:t>181 zettaoctets = </a:t>
            </a:r>
          </a:p>
          <a:p>
            <a:pPr algn="ctr"/>
            <a:r>
              <a:rPr lang="fr-FR" sz="2400" dirty="0">
                <a:latin typeface="Bahnschrift" panose="020B0502040204020203" pitchFamily="34" charset="0"/>
              </a:rPr>
              <a:t>181 milliards de disques durs de 1 To</a:t>
            </a:r>
            <a:endParaRPr lang="fr-FR" sz="1600" dirty="0">
              <a:latin typeface="Bahnschrift" panose="020B0502040204020203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8D5FD3-3A4E-79C9-4CA9-E2572BE291E7}"/>
              </a:ext>
            </a:extLst>
          </p:cNvPr>
          <p:cNvSpPr txBox="1"/>
          <p:nvPr/>
        </p:nvSpPr>
        <p:spPr>
          <a:xfrm>
            <a:off x="307251" y="3459532"/>
            <a:ext cx="5855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≈ 5 cl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038484-96ED-2145-7E1A-603E64B1B741}"/>
              </a:ext>
            </a:extLst>
          </p:cNvPr>
          <p:cNvSpPr/>
          <p:nvPr/>
        </p:nvSpPr>
        <p:spPr>
          <a:xfrm>
            <a:off x="1535097" y="3630628"/>
            <a:ext cx="26027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sz="2000" dirty="0">
                <a:solidFill>
                  <a:srgbClr val="7030A0"/>
                </a:solidFill>
                <a:latin typeface="Bahnschrift" panose="020B0502040204020203" pitchFamily="34" charset="0"/>
              </a:rPr>
              <a:t>28 milliards </a:t>
            </a:r>
          </a:p>
          <a:p>
            <a:pPr algn="ctr"/>
            <a:r>
              <a:rPr lang="fr-FR" sz="1600" dirty="0">
                <a:latin typeface="Bahnschrift" panose="020B0502040204020203" pitchFamily="34" charset="0"/>
              </a:rPr>
              <a:t>de canettes de 33 cl</a:t>
            </a:r>
            <a:endParaRPr lang="fr-FR" sz="1200" dirty="0">
              <a:latin typeface="Bahnschrift" panose="020B0502040204020203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90FEF86-B907-8EB7-E435-B75A068D5ADE}"/>
              </a:ext>
            </a:extLst>
          </p:cNvPr>
          <p:cNvSpPr txBox="1"/>
          <p:nvPr/>
        </p:nvSpPr>
        <p:spPr>
          <a:xfrm>
            <a:off x="286648" y="4415456"/>
            <a:ext cx="17415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0" i="0" dirty="0">
                <a:solidFill>
                  <a:srgbClr val="202124"/>
                </a:solidFill>
                <a:effectLst/>
                <a:latin typeface="Google Sans"/>
              </a:rPr>
              <a:t>1728 canettes / palette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77CA16-989C-7BE2-2B9A-7CD4A39988BF}"/>
              </a:ext>
            </a:extLst>
          </p:cNvPr>
          <p:cNvSpPr/>
          <p:nvPr/>
        </p:nvSpPr>
        <p:spPr>
          <a:xfrm>
            <a:off x="1891908" y="4481942"/>
            <a:ext cx="2993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dirty="0">
                <a:solidFill>
                  <a:srgbClr val="FF0000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16</a:t>
            </a:r>
            <a:r>
              <a:rPr lang="fr-FR" dirty="0">
                <a:solidFill>
                  <a:srgbClr val="FF0000"/>
                </a:solidFill>
                <a:latin typeface="Bahnschrift" panose="020B0502040204020203" pitchFamily="34" charset="0"/>
              </a:rPr>
              <a:t> millions </a:t>
            </a:r>
          </a:p>
          <a:p>
            <a:pPr algn="ctr"/>
            <a:r>
              <a:rPr lang="fr-FR" sz="1400" dirty="0">
                <a:latin typeface="Bahnschrift" panose="020B0502040204020203" pitchFamily="34" charset="0"/>
              </a:rPr>
              <a:t>de palettes de canettes de 33 cl</a:t>
            </a:r>
            <a:endParaRPr lang="fr-FR" sz="1100" dirty="0">
              <a:latin typeface="Bahnschrift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4ABB032-5D62-6602-67A8-B3204AB5B336}"/>
              </a:ext>
            </a:extLst>
          </p:cNvPr>
          <p:cNvSpPr/>
          <p:nvPr/>
        </p:nvSpPr>
        <p:spPr>
          <a:xfrm>
            <a:off x="790713" y="5180406"/>
            <a:ext cx="299366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≈ </a:t>
            </a:r>
            <a:r>
              <a:rPr lang="fr-FR" sz="2800" dirty="0">
                <a:solidFill>
                  <a:schemeClr val="accent2"/>
                </a:solidFill>
                <a:latin typeface="Bahnschrift" panose="020B0502040204020203" pitchFamily="34" charset="0"/>
                <a:cs typeface="Arial" panose="020B0604020202020204" pitchFamily="34" charset="0"/>
              </a:rPr>
              <a:t>640 000</a:t>
            </a:r>
            <a:endParaRPr lang="fr-FR" sz="2800" dirty="0">
              <a:solidFill>
                <a:schemeClr val="accent2"/>
              </a:solidFill>
              <a:latin typeface="Bahnschrift" panose="020B0502040204020203" pitchFamily="34" charset="0"/>
            </a:endParaRPr>
          </a:p>
          <a:p>
            <a:pPr algn="ctr"/>
            <a:r>
              <a:rPr lang="fr-FR" sz="1600" dirty="0">
                <a:latin typeface="Bahnschrift" panose="020B0502040204020203" pitchFamily="34" charset="0"/>
              </a:rPr>
              <a:t>semi-remorques</a:t>
            </a:r>
            <a:endParaRPr lang="fr-FR" sz="1200" dirty="0">
              <a:latin typeface="Bahnschrift" panose="020B0502040204020203" pitchFamily="34" charset="0"/>
            </a:endParaRPr>
          </a:p>
        </p:txBody>
      </p:sp>
      <p:pic>
        <p:nvPicPr>
          <p:cNvPr id="1030" name="Picture 6" descr="Coussin décoratif Position de Vector camion semi-remorque - PIXERS.FR">
            <a:extLst>
              <a:ext uri="{FF2B5EF4-FFF2-40B4-BE49-F238E27FC236}">
                <a16:creationId xmlns:a16="http://schemas.microsoft.com/office/drawing/2014/main" id="{631F777A-5594-5338-E91A-D47DC2A96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22" y="5222678"/>
            <a:ext cx="1322698" cy="8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21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 / Trop de données !!!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2813995" cy="3694176"/>
          </a:xfrm>
        </p:spPr>
        <p:txBody>
          <a:bodyPr>
            <a:normAutofit/>
          </a:bodyPr>
          <a:lstStyle/>
          <a:p>
            <a:r>
              <a:rPr lang="fr-FR" sz="2000" dirty="0"/>
              <a:t>Données</a:t>
            </a:r>
          </a:p>
          <a:p>
            <a:pPr lvl="1"/>
            <a:r>
              <a:rPr lang="fr-FR" sz="1800" dirty="0"/>
              <a:t>Images</a:t>
            </a:r>
          </a:p>
          <a:p>
            <a:pPr lvl="1"/>
            <a:r>
              <a:rPr lang="fr-FR" sz="1800" dirty="0"/>
              <a:t>Sons</a:t>
            </a:r>
          </a:p>
          <a:p>
            <a:pPr lvl="1"/>
            <a:r>
              <a:rPr lang="fr-FR" sz="1800" dirty="0"/>
              <a:t>Grandeurs</a:t>
            </a:r>
            <a:br>
              <a:rPr lang="fr-FR" sz="1800" dirty="0"/>
            </a:br>
            <a:r>
              <a:rPr lang="fr-FR" sz="1800" dirty="0"/>
              <a:t>physiques</a:t>
            </a:r>
          </a:p>
          <a:p>
            <a:pPr lvl="1"/>
            <a:r>
              <a:rPr lang="fr-FR" sz="1800" dirty="0"/>
              <a:t>Textes</a:t>
            </a:r>
          </a:p>
          <a:p>
            <a:pPr lvl="1"/>
            <a:endParaRPr lang="fr-FR" sz="18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4069421" y="6513689"/>
            <a:ext cx="75680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https://www.top10hebergeurs.com/guide/infos-industrie/pollution-numerique-internet-plus-polluant-que-jamais-en-2023</a:t>
            </a:r>
          </a:p>
        </p:txBody>
      </p:sp>
      <p:sp>
        <p:nvSpPr>
          <p:cNvPr id="4" name="Rectangle 3"/>
          <p:cNvSpPr/>
          <p:nvPr/>
        </p:nvSpPr>
        <p:spPr>
          <a:xfrm>
            <a:off x="5442901" y="2436295"/>
            <a:ext cx="6306372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En 2022, le </a:t>
            </a:r>
            <a:r>
              <a:rPr lang="fr-FR" b="1" dirty="0">
                <a:solidFill>
                  <a:srgbClr val="00B0F0"/>
                </a:solidFill>
                <a:latin typeface="Bahnschrift" panose="020B0502040204020203" pitchFamily="34" charset="0"/>
              </a:rPr>
              <a:t>streaming</a:t>
            </a:r>
            <a:r>
              <a:rPr lang="fr-FR" dirty="0">
                <a:latin typeface="Bahnschrift" panose="020B0502040204020203" pitchFamily="34" charset="0"/>
              </a:rPr>
              <a:t> a mené à l’émission de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</a:t>
            </a:r>
            <a:r>
              <a:rPr lang="fr-FR" sz="2000" b="1" dirty="0">
                <a:latin typeface="Bahnschrift" panose="020B0502040204020203" pitchFamily="34" charset="0"/>
              </a:rPr>
              <a:t>30 millions de tonnes de carbone</a:t>
            </a:r>
            <a:endParaRPr lang="fr-FR" dirty="0">
              <a:latin typeface="Bahnschrift" panose="020B0502040204020203" pitchFamily="34" charset="0"/>
            </a:endParaRPr>
          </a:p>
          <a:p>
            <a:r>
              <a:rPr lang="fr-FR" dirty="0">
                <a:latin typeface="Bahnschrift" panose="020B0502040204020203" pitchFamily="34" charset="0"/>
              </a:rPr>
              <a:t>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		</a:t>
            </a:r>
            <a:r>
              <a:rPr lang="fr-FR" sz="1400" i="1" dirty="0">
                <a:latin typeface="Bahnschrift" panose="020B0502040204020203" pitchFamily="34" charset="0"/>
              </a:rPr>
              <a:t>Cela équivaut à plus qu’un pays comme l’Espagne !!</a:t>
            </a:r>
            <a:endParaRPr lang="fr-FR" sz="1400" dirty="0">
              <a:latin typeface="Bahnschrif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6266" y="4014547"/>
            <a:ext cx="6476236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Bahnschrift" panose="020B0502040204020203" pitchFamily="34" charset="0"/>
              </a:rPr>
              <a:t>L’ensemble des </a:t>
            </a:r>
            <a:r>
              <a:rPr lang="fr-FR" sz="2000" b="1" dirty="0">
                <a:solidFill>
                  <a:srgbClr val="00B0F0"/>
                </a:solidFill>
                <a:latin typeface="Bahnschrift" panose="020B0502040204020203" pitchFamily="34" charset="0"/>
              </a:rPr>
              <a:t>données sur le web </a:t>
            </a:r>
            <a:r>
              <a:rPr lang="fr-FR" dirty="0">
                <a:latin typeface="Bahnschrift" panose="020B0502040204020203" pitchFamily="34" charset="0"/>
              </a:rPr>
              <a:t>représente plus de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		</a:t>
            </a:r>
            <a:r>
              <a:rPr lang="fr-FR" b="1" dirty="0">
                <a:latin typeface="Bahnschrift" panose="020B0502040204020203" pitchFamily="34" charset="0"/>
              </a:rPr>
              <a:t>97 </a:t>
            </a:r>
            <a:r>
              <a:rPr lang="fr-FR" b="1" dirty="0" err="1">
                <a:latin typeface="Bahnschrift" panose="020B0502040204020203" pitchFamily="34" charset="0"/>
              </a:rPr>
              <a:t>Zettaoctets</a:t>
            </a:r>
            <a:r>
              <a:rPr lang="fr-FR" dirty="0">
                <a:latin typeface="Bahnschrift" panose="020B0502040204020203" pitchFamily="34" charset="0"/>
              </a:rPr>
              <a:t>, soit </a:t>
            </a:r>
            <a:r>
              <a:rPr lang="fr-FR" b="1" dirty="0">
                <a:latin typeface="Bahnschrift" panose="020B0502040204020203" pitchFamily="34" charset="0"/>
              </a:rPr>
              <a:t>97 000 milliards de Go</a:t>
            </a:r>
            <a:endParaRPr lang="fr-FR" dirty="0">
              <a:latin typeface="Bahnschrift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8087" y="507671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1600" dirty="0">
                <a:latin typeface="Bahnschrift" panose="020B0502040204020203" pitchFamily="34" charset="0"/>
              </a:rPr>
              <a:t>L’utilisation du </a:t>
            </a:r>
            <a:r>
              <a:rPr lang="fr-FR" sz="1600" b="1" dirty="0">
                <a:solidFill>
                  <a:srgbClr val="00B0F0"/>
                </a:solidFill>
                <a:latin typeface="Bahnschrift" panose="020B0502040204020203" pitchFamily="34" charset="0"/>
              </a:rPr>
              <a:t>web</a:t>
            </a:r>
            <a:r>
              <a:rPr lang="fr-FR" sz="1600" dirty="0">
                <a:latin typeface="Bahnschrift" panose="020B0502040204020203" pitchFamily="34" charset="0"/>
              </a:rPr>
              <a:t> et des </a:t>
            </a:r>
            <a:r>
              <a:rPr lang="fr-FR" sz="1600" b="1" dirty="0">
                <a:solidFill>
                  <a:srgbClr val="00B0F0"/>
                </a:solidFill>
                <a:latin typeface="Bahnschrift" panose="020B0502040204020203" pitchFamily="34" charset="0"/>
              </a:rPr>
              <a:t>technologies numériques </a:t>
            </a:r>
            <a:r>
              <a:rPr lang="fr-FR" sz="1600" dirty="0">
                <a:latin typeface="Bahnschrift" panose="020B0502040204020203" pitchFamily="34" charset="0"/>
              </a:rPr>
              <a:t>génère </a:t>
            </a:r>
            <a:br>
              <a:rPr lang="fr-FR" dirty="0">
                <a:latin typeface="Bahnschrift" panose="020B0502040204020203" pitchFamily="34" charset="0"/>
              </a:rPr>
            </a:br>
            <a:r>
              <a:rPr lang="fr-FR" dirty="0">
                <a:latin typeface="Bahnschrift" panose="020B0502040204020203" pitchFamily="34" charset="0"/>
              </a:rPr>
              <a:t>plus de </a:t>
            </a:r>
            <a:r>
              <a:rPr lang="fr-FR" sz="2000" b="1" dirty="0">
                <a:latin typeface="Bahnschrift" panose="020B0502040204020203" pitchFamily="34" charset="0"/>
              </a:rPr>
              <a:t>4% de toutes les émissions de CO2 </a:t>
            </a:r>
            <a:r>
              <a:rPr lang="fr-FR" dirty="0">
                <a:latin typeface="Bahnschrift" panose="020B0502040204020203" pitchFamily="34" charset="0"/>
              </a:rPr>
              <a:t>sur Terre</a:t>
            </a:r>
          </a:p>
        </p:txBody>
      </p:sp>
    </p:spTree>
    <p:extLst>
      <p:ext uri="{BB962C8B-B14F-4D97-AF65-F5344CB8AC3E}">
        <p14:creationId xmlns:p14="http://schemas.microsoft.com/office/powerpoint/2010/main" val="93300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Informations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074" name="Picture 2" descr="transformation numérique industrie : les 4 révolutions industrielles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711" y="2107162"/>
            <a:ext cx="8574263" cy="440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6993075" y="6513689"/>
            <a:ext cx="43733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https://www.visiativ-solutions.fr/transformation-numerique-industrie/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Traitement de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3" name="Image 2" descr="Une image contenant intérieur, Visage humain, sol, musée&#10;&#10;Description générée automatiquement">
            <a:extLst>
              <a:ext uri="{FF2B5EF4-FFF2-40B4-BE49-F238E27FC236}">
                <a16:creationId xmlns:a16="http://schemas.microsoft.com/office/drawing/2014/main" id="{84A73011-A0F0-FADD-4828-8979B5C02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452" y="509393"/>
            <a:ext cx="3043004" cy="579996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8C973D8-D1FF-2290-04E7-ADCDB7195EDB}"/>
              </a:ext>
            </a:extLst>
          </p:cNvPr>
          <p:cNvSpPr txBox="1"/>
          <p:nvPr/>
        </p:nvSpPr>
        <p:spPr>
          <a:xfrm>
            <a:off x="8345347" y="6309360"/>
            <a:ext cx="32447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Photo : Lionel </a:t>
            </a:r>
            <a:r>
              <a:rPr lang="fr-FR" sz="1100" dirty="0" err="1"/>
              <a:t>Jacubowiez</a:t>
            </a:r>
            <a:r>
              <a:rPr lang="fr-FR" sz="1100" dirty="0"/>
              <a:t> / Recyclerie Bagneux</a:t>
            </a:r>
          </a:p>
        </p:txBody>
      </p:sp>
      <p:pic>
        <p:nvPicPr>
          <p:cNvPr id="1030" name="Picture 6" descr="Mars Climate Orbiter Cartoon">
            <a:extLst>
              <a:ext uri="{FF2B5EF4-FFF2-40B4-BE49-F238E27FC236}">
                <a16:creationId xmlns:a16="http://schemas.microsoft.com/office/drawing/2014/main" id="{0A95D983-0F9A-A57D-5277-BB5A9B1FE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678" y="2123768"/>
            <a:ext cx="6312310" cy="473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6569F49-5E55-1224-2DF8-C4DE72B9644D}"/>
              </a:ext>
            </a:extLst>
          </p:cNvPr>
          <p:cNvSpPr txBox="1"/>
          <p:nvPr/>
        </p:nvSpPr>
        <p:spPr>
          <a:xfrm>
            <a:off x="501445" y="203979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6D6B6B"/>
                </a:solidFill>
                <a:effectLst/>
                <a:latin typeface="Lato" panose="020F0502020204030203" pitchFamily="34" charset="0"/>
              </a:rPr>
              <a:t>Newspaper cartoon depicting the incongruence in the units used by NASA and Lockheed Martin scientists that led to the Mars Climate Orbiter disaster. (Source: </a:t>
            </a:r>
            <a:r>
              <a:rPr lang="en-US" sz="1100" b="0" i="0" u="none" strike="noStrike" dirty="0">
                <a:solidFill>
                  <a:srgbClr val="3A85BF"/>
                </a:solidFill>
                <a:effectLst/>
                <a:latin typeface="Lato" panose="020F0502020204030203" pitchFamily="34" charset="0"/>
                <a:hlinkClick r:id="rId5"/>
              </a:rPr>
              <a:t>Slideplayer.com</a:t>
            </a:r>
            <a:r>
              <a:rPr lang="en-US" sz="1100" b="0" i="0" dirty="0">
                <a:solidFill>
                  <a:srgbClr val="6D6B6B"/>
                </a:solidFill>
                <a:effectLst/>
                <a:latin typeface="Lato" panose="020F0502020204030203" pitchFamily="34" charset="0"/>
              </a:rPr>
              <a:t>)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3884784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Objectifs pédagogiques / </a:t>
            </a:r>
            <a:r>
              <a:rPr lang="fr-FR" sz="2800" dirty="0"/>
              <a:t>Traitement Information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6" y="2478024"/>
            <a:ext cx="6414123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A travers cette </a:t>
            </a:r>
            <a:r>
              <a:rPr lang="fr-FR" sz="1200" b="1" dirty="0"/>
              <a:t>unité d’enseignement</a:t>
            </a:r>
            <a:r>
              <a:rPr lang="fr-FR" sz="1200" dirty="0"/>
              <a:t>, les apprenant.es seront capables :</a:t>
            </a:r>
          </a:p>
          <a:p>
            <a:endParaRPr lang="fr-FR" sz="1200" dirty="0"/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distinguer les différents types de signaux</a:t>
            </a:r>
            <a:r>
              <a:rPr lang="fr-FR" sz="1800" dirty="0"/>
              <a:t> qui peuvent coexister et se superposer 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proposer des outils de caractérisation</a:t>
            </a:r>
            <a:r>
              <a:rPr lang="fr-FR" sz="1800" dirty="0"/>
              <a:t> de ces différents signaux</a:t>
            </a:r>
          </a:p>
          <a:p>
            <a:pPr lvl="1"/>
            <a:r>
              <a:rPr lang="fr-FR" sz="1800" dirty="0"/>
              <a:t>de </a:t>
            </a:r>
            <a:r>
              <a:rPr lang="fr-FR" sz="1800" b="1" dirty="0"/>
              <a:t>réaliser une application de traitement de données </a:t>
            </a:r>
            <a:r>
              <a:rPr lang="fr-FR" sz="1800" dirty="0"/>
              <a:t>informatiques simple</a:t>
            </a:r>
          </a:p>
          <a:p>
            <a:pPr lvl="1"/>
            <a:r>
              <a:rPr lang="fr-FR" sz="1800" dirty="0"/>
              <a:t>d’</a:t>
            </a:r>
            <a:r>
              <a:rPr lang="fr-FR" sz="1800" b="1" dirty="0"/>
              <a:t>analyser</a:t>
            </a:r>
            <a:r>
              <a:rPr lang="fr-FR" sz="1800" dirty="0"/>
              <a:t>, de </a:t>
            </a:r>
            <a:r>
              <a:rPr lang="fr-FR" sz="1800" b="1" dirty="0"/>
              <a:t>concevoir</a:t>
            </a:r>
            <a:r>
              <a:rPr lang="fr-FR" sz="1800" dirty="0"/>
              <a:t> et de </a:t>
            </a:r>
            <a:r>
              <a:rPr lang="fr-FR" sz="1800" b="1" dirty="0"/>
              <a:t>réaliser</a:t>
            </a:r>
            <a:r>
              <a:rPr lang="fr-FR" sz="1800" dirty="0"/>
              <a:t> des </a:t>
            </a:r>
            <a:r>
              <a:rPr lang="fr-FR" sz="1800" b="1" dirty="0"/>
              <a:t>circuits électroniques</a:t>
            </a:r>
            <a:r>
              <a:rPr lang="fr-FR" sz="1800" dirty="0"/>
              <a:t> pour la </a:t>
            </a:r>
            <a:r>
              <a:rPr lang="fr-FR" sz="1800" b="1" dirty="0"/>
              <a:t>mise en forme </a:t>
            </a:r>
            <a:r>
              <a:rPr lang="fr-FR" sz="1800" dirty="0"/>
              <a:t>de ces signaux dans le respect d’un cahier des charges et en lien avec la conversion électrons-photons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Electronique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430</TotalTime>
  <Words>1534</Words>
  <Application>Microsoft Office PowerPoint</Application>
  <PresentationFormat>Grand écran</PresentationFormat>
  <Paragraphs>278</Paragraphs>
  <Slides>28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11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40" baseType="lpstr">
      <vt:lpstr>Arial</vt:lpstr>
      <vt:lpstr>Avenir Next LT Pro</vt:lpstr>
      <vt:lpstr>Bahnschrift</vt:lpstr>
      <vt:lpstr>Bahnschrift Light</vt:lpstr>
      <vt:lpstr>Bahnschrift SemiBold</vt:lpstr>
      <vt:lpstr>Calibri</vt:lpstr>
      <vt:lpstr>Google Sans</vt:lpstr>
      <vt:lpstr>inherit</vt:lpstr>
      <vt:lpstr>Lato</vt:lpstr>
      <vt:lpstr>Raleway ExtraBold</vt:lpstr>
      <vt:lpstr>Trebuchet MS</vt:lpstr>
      <vt:lpstr>AccentBoxVTI</vt:lpstr>
      <vt:lpstr>Traitement de l’Information</vt:lpstr>
      <vt:lpstr>Informations</vt:lpstr>
      <vt:lpstr>Informations</vt:lpstr>
      <vt:lpstr>Informations</vt:lpstr>
      <vt:lpstr>Informations / Trop de données !!!</vt:lpstr>
      <vt:lpstr>Informations</vt:lpstr>
      <vt:lpstr>Traitement de l’information</vt:lpstr>
      <vt:lpstr>Objectifs pédagogiques / Traitement Information</vt:lpstr>
      <vt:lpstr>Electronique</vt:lpstr>
      <vt:lpstr>Objectifs pédagogiques du module</vt:lpstr>
      <vt:lpstr>Ressources CeTI</vt:lpstr>
      <vt:lpstr>Déroulement des modules CéTI</vt:lpstr>
      <vt:lpstr>CeTI / TP</vt:lpstr>
      <vt:lpstr>CéTI / TP / Déroulement</vt:lpstr>
      <vt:lpstr>CéTI / TP / Déroulement</vt:lpstr>
      <vt:lpstr>CéTI / TP / Déroulement</vt:lpstr>
      <vt:lpstr>CéTI / TP / Ressources</vt:lpstr>
      <vt:lpstr>CéTI / TP / Evaluations</vt:lpstr>
      <vt:lpstr>CéTI / TP / Evaluations</vt:lpstr>
      <vt:lpstr>CéTI / TP / Evaluations</vt:lpstr>
      <vt:lpstr>CéTI / TP / Evaluations</vt:lpstr>
      <vt:lpstr>CéTI / TP / Evaluations</vt:lpstr>
      <vt:lpstr>CéTI / TP / Déroulement</vt:lpstr>
      <vt:lpstr>Matériel expérimental</vt:lpstr>
      <vt:lpstr>CeTI / TD</vt:lpstr>
      <vt:lpstr>CéTI / TD / Déroulement et Ressources</vt:lpstr>
      <vt:lpstr>CéTI / TD / Evaluation</vt:lpstr>
      <vt:lpstr>Outils numériques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181</cp:revision>
  <dcterms:created xsi:type="dcterms:W3CDTF">2023-04-08T12:37:13Z</dcterms:created>
  <dcterms:modified xsi:type="dcterms:W3CDTF">2023-09-08T05:35:59Z</dcterms:modified>
</cp:coreProperties>
</file>