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67" r:id="rId2"/>
    <p:sldId id="277" r:id="rId3"/>
    <p:sldId id="293" r:id="rId4"/>
    <p:sldId id="282" r:id="rId5"/>
    <p:sldId id="284" r:id="rId6"/>
    <p:sldId id="288" r:id="rId7"/>
    <p:sldId id="287" r:id="rId8"/>
    <p:sldId id="286" r:id="rId9"/>
    <p:sldId id="285" r:id="rId10"/>
    <p:sldId id="290" r:id="rId11"/>
    <p:sldId id="289" r:id="rId12"/>
    <p:sldId id="291" r:id="rId13"/>
    <p:sldId id="29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0" autoAdjust="0"/>
  </p:normalViewPr>
  <p:slideViewPr>
    <p:cSldViewPr snapToGrid="0">
      <p:cViewPr varScale="1">
        <p:scale>
          <a:sx n="75" d="100"/>
          <a:sy n="75" d="100"/>
        </p:scale>
        <p:origin x="58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rs-online.com/web/p/led/2285994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Electronique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24FF2786-2434-B9DD-A267-C35F4EFF0352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996656"/>
            <a:ext cx="4529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BF074FB9-F19E-C0E7-05D8-FE2086332654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(A) Caractérisation d’un dipôle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0280F09E-AE25-3277-6827-3356680CBD03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416554"/>
            <a:ext cx="45291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PROTOCOLE</a:t>
            </a:r>
          </a:p>
          <a:p>
            <a:endParaRPr lang="fr-FR" sz="1600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Identifier le </a:t>
            </a:r>
            <a:r>
              <a:rPr lang="fr-FR" sz="1600" b="1" dirty="0"/>
              <a:t>comportement global </a:t>
            </a:r>
            <a:r>
              <a:rPr lang="fr-FR" sz="1600" dirty="0"/>
              <a:t>du système </a:t>
            </a:r>
            <a:r>
              <a:rPr lang="fr-FR" sz="1400" dirty="0"/>
              <a:t>(passe-bas, passe-haut, passe-bande)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la </a:t>
            </a:r>
            <a:r>
              <a:rPr lang="fr-FR" sz="1600" b="1" dirty="0"/>
              <a:t>bande-passante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</a:t>
            </a:r>
            <a:r>
              <a:rPr lang="fr-FR" sz="1600" b="1" dirty="0"/>
              <a:t>gain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l’</a:t>
            </a:r>
            <a:r>
              <a:rPr lang="fr-FR" sz="1600" b="1" dirty="0"/>
              <a:t>ordre du système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</a:p>
          <a:p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0A9CDA6-B258-C949-657E-13F3BD54C580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(B) Etude fréquentielle d’un système 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2A1B81-3646-4206-FAD0-F1E1E3655173}"/>
              </a:ext>
            </a:extLst>
          </p:cNvPr>
          <p:cNvSpPr txBox="1"/>
          <p:nvPr/>
        </p:nvSpPr>
        <p:spPr>
          <a:xfrm>
            <a:off x="1115567" y="3168720"/>
            <a:ext cx="4529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Valider le fonctionnement linéaire du système</a:t>
            </a:r>
          </a:p>
        </p:txBody>
      </p:sp>
    </p:spTree>
    <p:extLst>
      <p:ext uri="{BB962C8B-B14F-4D97-AF65-F5344CB8AC3E}">
        <p14:creationId xmlns:p14="http://schemas.microsoft.com/office/powerpoint/2010/main" val="644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2000" b="1" dirty="0"/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CABB28-69D9-47E7-8360-3D0389F71FBD}"/>
              </a:ext>
            </a:extLst>
          </p:cNvPr>
          <p:cNvSpPr/>
          <p:nvPr/>
        </p:nvSpPr>
        <p:spPr>
          <a:xfrm>
            <a:off x="1661837" y="4242978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345BCD6-9A79-1A13-E166-14F8DF9A15CA}"/>
              </a:ext>
            </a:extLst>
          </p:cNvPr>
          <p:cNvSpPr/>
          <p:nvPr/>
        </p:nvSpPr>
        <p:spPr>
          <a:xfrm>
            <a:off x="3716467" y="4242978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172FCA7B-4EE7-8362-A82E-98F0FFB51CE2}"/>
              </a:ext>
            </a:extLst>
          </p:cNvPr>
          <p:cNvSpPr/>
          <p:nvPr/>
        </p:nvSpPr>
        <p:spPr>
          <a:xfrm>
            <a:off x="3288287" y="6052752"/>
            <a:ext cx="2315787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40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 expérimental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98C509-6267-AAB9-B0DD-FDB83845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" y="2224935"/>
            <a:ext cx="3376220" cy="18426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E1E8D0-9868-6222-8FDC-93D9CFD4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03" y="4279027"/>
            <a:ext cx="2673920" cy="1240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4EEA29-89EA-D988-3A13-4C66B5BB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259" y="3156390"/>
            <a:ext cx="2971980" cy="22452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1C0628-8901-ECD8-9D3F-A632944DE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7329" y="5336234"/>
            <a:ext cx="3200677" cy="11964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4B0D16-6E51-26B0-C4E3-3F14647B0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775" y="2672694"/>
            <a:ext cx="2673921" cy="1867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A1DD3B-98A3-2B3D-1643-67BC12F2E0EE}"/>
              </a:ext>
            </a:extLst>
          </p:cNvPr>
          <p:cNvSpPr txBox="1"/>
          <p:nvPr/>
        </p:nvSpPr>
        <p:spPr>
          <a:xfrm>
            <a:off x="2028213" y="610930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24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800" b="1" dirty="0"/>
              <a:t>Analyser</a:t>
            </a:r>
            <a:r>
              <a:rPr lang="fr-FR" sz="2800" dirty="0"/>
              <a:t>, </a:t>
            </a:r>
            <a:r>
              <a:rPr lang="fr-FR" sz="2800" b="1" dirty="0"/>
              <a:t>concevoir</a:t>
            </a:r>
            <a:r>
              <a:rPr lang="fr-FR" sz="2800" dirty="0"/>
              <a:t> et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circuits électroniques</a:t>
            </a:r>
            <a:r>
              <a:rPr lang="fr-FR" sz="2800" dirty="0"/>
              <a:t> pour la </a:t>
            </a:r>
            <a:r>
              <a:rPr lang="fr-FR" sz="2800" b="1" dirty="0"/>
              <a:t>mise en forme </a:t>
            </a:r>
            <a:r>
              <a:rPr lang="fr-FR" sz="2800" dirty="0"/>
              <a:t>de ces signaux dans le respect d’un cahier des charges et en lien avec la conversion électrons-photons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691FD8A8-20F3-DB95-98D4-A4F009EE3CA5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878C4A7-4377-BD4C-E2FE-7716910E7C64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5242AA-ED08-32F9-475B-9F95841C009A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39F4E9A-0E6F-BC6E-AE9B-457A6B4C3896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 dirty="0" err="1"/>
              <a:t>CeTI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201FBD-6B84-07F4-9CD6-A4E1B2A89BCA}"/>
              </a:ext>
            </a:extLst>
          </p:cNvPr>
          <p:cNvSpPr txBox="1"/>
          <p:nvPr/>
        </p:nvSpPr>
        <p:spPr>
          <a:xfrm>
            <a:off x="3606800" y="2045813"/>
            <a:ext cx="8264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3600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D9D271-CC31-8966-F762-8EADBC9A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3166219"/>
            <a:ext cx="3447869" cy="26836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78BF14-D8F8-7C22-E073-91A23F35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08" y="3357403"/>
            <a:ext cx="7092338" cy="33268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B94FE9-14A9-632C-E868-DB24C4C34FEE}"/>
              </a:ext>
            </a:extLst>
          </p:cNvPr>
          <p:cNvCxnSpPr>
            <a:cxnSpLocks/>
          </p:cNvCxnSpPr>
          <p:nvPr/>
        </p:nvCxnSpPr>
        <p:spPr>
          <a:xfrm flipV="1">
            <a:off x="3830320" y="3429000"/>
            <a:ext cx="837488" cy="72644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4474BA8-269B-3EC1-3AAB-9E3C7DD78ED5}"/>
              </a:ext>
            </a:extLst>
          </p:cNvPr>
          <p:cNvCxnSpPr>
            <a:cxnSpLocks/>
          </p:cNvCxnSpPr>
          <p:nvPr/>
        </p:nvCxnSpPr>
        <p:spPr>
          <a:xfrm>
            <a:off x="3779520" y="4734560"/>
            <a:ext cx="708515" cy="183896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4D6245D-F675-2A6E-AEBB-D8555A8F1EB9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F18A793-FE58-11B3-873B-B916FE79BC86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FC0F449-8AAE-65B7-649B-326D93C64A5E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80D3870-B253-4F6B-7AA7-F667BFAC9781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DAC146E-1AD3-73AC-6A02-4FE0A89D3218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D801BB16-2F6F-AEA9-B601-77478B6B70F0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658430-7FEA-CA67-4A18-ACA2416B731A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BF3FB5-18DD-94FF-B30D-0C9616625FEF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142744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85231C-CAA7-29BE-C29B-8254BE6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02"/>
            <a:ext cx="5639540" cy="3520434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</p:txBody>
      </p:sp>
    </p:spTree>
    <p:extLst>
      <p:ext uri="{BB962C8B-B14F-4D97-AF65-F5344CB8AC3E}">
        <p14:creationId xmlns:p14="http://schemas.microsoft.com/office/powerpoint/2010/main" val="202709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27666BA-22B6-E4C4-2959-6BC3211A97E5}"/>
              </a:ext>
            </a:extLst>
          </p:cNvPr>
          <p:cNvSpPr txBox="1"/>
          <p:nvPr/>
        </p:nvSpPr>
        <p:spPr>
          <a:xfrm>
            <a:off x="6096000" y="2159949"/>
            <a:ext cx="55990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Un.e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artiste souhaite développer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œuvre dont l’éclairage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 à LED,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varie en fonction du volume sonore ambiant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(principalement le son produit par les voix des visiteurs).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Il.elle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 pour cela l’intention de réaliser un premier prototype basé sur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carte Nucléo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quelques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LEDs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de type </a:t>
            </a:r>
            <a:r>
              <a:rPr lang="fr-FR" b="0" i="0" u="none" strike="noStrike" dirty="0" err="1">
                <a:solidFill>
                  <a:srgbClr val="FF960A"/>
                </a:solidFill>
                <a:effectLst/>
                <a:latin typeface="inherit"/>
                <a:hlinkClick r:id="rId2"/>
              </a:rPr>
              <a:t>Kingbright</a:t>
            </a:r>
            <a:r>
              <a:rPr lang="fr-FR" b="0" i="0" u="none" strike="noStrike" dirty="0">
                <a:solidFill>
                  <a:srgbClr val="FF960A"/>
                </a:solidFill>
                <a:effectLst/>
                <a:latin typeface="inherit"/>
                <a:hlinkClick r:id="rId2"/>
              </a:rPr>
              <a:t> L-53ND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. Il a également déjà récupéré un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micro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pré-amplifié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lui fournissant un signal analogique dont la tension est comprise entre 0 et 10V (pour rappel, la voix a des fréquences comprises entre 200 et 3000 Hz).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  <a:p>
            <a:r>
              <a:rPr lang="fr-FR" sz="2200" b="1" dirty="0"/>
              <a:t>En fin de thème </a:t>
            </a:r>
            <a:r>
              <a:rPr lang="fr-FR" sz="1600" dirty="0"/>
              <a:t>(thèmes 1 et 2)</a:t>
            </a:r>
          </a:p>
          <a:p>
            <a:pPr lvl="1"/>
            <a:r>
              <a:rPr lang="fr-FR" sz="1800" dirty="0"/>
              <a:t>Synthèse </a:t>
            </a:r>
            <a:r>
              <a:rPr lang="fr-FR" sz="1400" dirty="0"/>
              <a:t>(≠ compte-rendu)</a:t>
            </a:r>
          </a:p>
          <a:p>
            <a:pPr lvl="1"/>
            <a:r>
              <a:rPr lang="fr-FR" sz="1800" dirty="0"/>
              <a:t>Carte conceptuelle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E225-8170-C71A-7E0E-DCE92B8C8ED0}"/>
              </a:ext>
            </a:extLst>
          </p:cNvPr>
          <p:cNvSpPr/>
          <p:nvPr/>
        </p:nvSpPr>
        <p:spPr>
          <a:xfrm>
            <a:off x="2658219" y="6163842"/>
            <a:ext cx="3142813" cy="5384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Dépôt sur </a:t>
            </a:r>
            <a:r>
              <a:rPr lang="fr-FR" sz="1400" b="1" dirty="0" err="1"/>
              <a:t>eCampus</a:t>
            </a:r>
            <a:endParaRPr lang="fr-FR" sz="1400" b="1" dirty="0"/>
          </a:p>
          <a:p>
            <a:pPr algn="ctr"/>
            <a:r>
              <a:rPr lang="fr-FR" sz="1400" dirty="0"/>
              <a:t>1 semaine après la dernière séance</a:t>
            </a:r>
          </a:p>
        </p:txBody>
      </p:sp>
    </p:spTree>
    <p:extLst>
      <p:ext uri="{BB962C8B-B14F-4D97-AF65-F5344CB8AC3E}">
        <p14:creationId xmlns:p14="http://schemas.microsoft.com/office/powerpoint/2010/main" val="17803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F665BF59-136D-0754-7EE3-F83C4DBD1D54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F779BE-63E6-9F6B-6ECB-3FED257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endParaRPr lang="fr-FR" sz="2000" b="1" dirty="0"/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  <a:endParaRPr lang="fr-FR" sz="2000" b="1" dirty="0"/>
          </a:p>
          <a:p>
            <a:r>
              <a:rPr lang="fr-FR" sz="2000" b="1" dirty="0"/>
              <a:t>Ressources des constructeurs</a:t>
            </a:r>
          </a:p>
          <a:p>
            <a:r>
              <a:rPr lang="fr-FR" sz="2000" b="1" dirty="0"/>
              <a:t>Sites de composants</a:t>
            </a:r>
          </a:p>
          <a:p>
            <a:pPr lvl="1"/>
            <a:r>
              <a:rPr lang="fr-FR" sz="1400" dirty="0" err="1"/>
              <a:t>Radiospares</a:t>
            </a:r>
            <a:r>
              <a:rPr lang="fr-FR" sz="1400" dirty="0"/>
              <a:t>  RS</a:t>
            </a:r>
          </a:p>
          <a:p>
            <a:pPr lvl="1"/>
            <a:r>
              <a:rPr lang="fr-FR" sz="1400" dirty="0"/>
              <a:t>Conrad</a:t>
            </a:r>
          </a:p>
          <a:p>
            <a:pPr lvl="1"/>
            <a:r>
              <a:rPr lang="fr-FR" sz="1400" dirty="0" err="1"/>
              <a:t>Farnell</a:t>
            </a:r>
            <a:endParaRPr lang="fr-FR" sz="1400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AA12336-33C4-8BF9-6F56-F22DC523B434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C746637-A5C0-E84F-582D-ABD37AFAAEBB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CF0AB962-9DE7-E1D9-4490-202562E9E914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A61C3286-2A0C-70A6-2DDF-F1F775C29179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>
              <a:alpha val="4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2FDE2B16-2548-C1E6-0E9B-7820D7684A21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863AC09-D5AC-7D53-2A15-D0E5EC7B1BC1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D7F9B555-1C2E-D962-B9D0-B8A2FA3DD1A3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2FD6F0-4BC0-183E-81D5-6FB02D3E1172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18C07D-9D15-7265-F478-18A6FC2479CE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209548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55DDE97B-923A-BC23-890F-95DFE68EEB05}"/>
              </a:ext>
            </a:extLst>
          </p:cNvPr>
          <p:cNvSpPr/>
          <p:nvPr/>
        </p:nvSpPr>
        <p:spPr>
          <a:xfrm>
            <a:off x="3785605" y="5749790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3785605" y="6210644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1800" dirty="0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Synthèse et carte conceptuelle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FA9F7-0DD9-6F34-21B7-9DFF0D1C0131}"/>
              </a:ext>
            </a:extLst>
          </p:cNvPr>
          <p:cNvSpPr txBox="1"/>
          <p:nvPr/>
        </p:nvSpPr>
        <p:spPr>
          <a:xfrm>
            <a:off x="6519042" y="3324792"/>
            <a:ext cx="45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</p:spTree>
    <p:extLst>
      <p:ext uri="{BB962C8B-B14F-4D97-AF65-F5344CB8AC3E}">
        <p14:creationId xmlns:p14="http://schemas.microsoft.com/office/powerpoint/2010/main" val="30944832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434</TotalTime>
  <Words>895</Words>
  <Application>Microsoft Office PowerPoint</Application>
  <PresentationFormat>Grand écran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Bahnschrift Light</vt:lpstr>
      <vt:lpstr>Bahnschrift SemiBold</vt:lpstr>
      <vt:lpstr>Calibri</vt:lpstr>
      <vt:lpstr>inherit</vt:lpstr>
      <vt:lpstr>Lato</vt:lpstr>
      <vt:lpstr>Raleway ExtraBold</vt:lpstr>
      <vt:lpstr>Trebuchet MS</vt:lpstr>
      <vt:lpstr>AccentBoxVTI</vt:lpstr>
      <vt:lpstr>Electronique</vt:lpstr>
      <vt:lpstr>Objectifs pédagogiques du module</vt:lpstr>
      <vt:lpstr>Ressources CeTI</vt:lpstr>
      <vt:lpstr>CeTI / TP</vt:lpstr>
      <vt:lpstr>CéTI / TP / Déroulement</vt:lpstr>
      <vt:lpstr>CéTI / TP / Déroulement</vt:lpstr>
      <vt:lpstr>CéTI / TP / Déroulement</vt:lpstr>
      <vt:lpstr>CéTI / TP / Ressources</vt:lpstr>
      <vt:lpstr>CéTI / TP / Evaluations</vt:lpstr>
      <vt:lpstr>CéTI / TP / Evaluations</vt:lpstr>
      <vt:lpstr>CéTI / TP / Evaluations</vt:lpstr>
      <vt:lpstr>CéTI / TP / Evaluations</vt:lpstr>
      <vt:lpstr>CéTI / TP / Evaluations</vt:lpstr>
      <vt:lpstr>Matériel expérimental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184</cp:revision>
  <dcterms:created xsi:type="dcterms:W3CDTF">2023-04-08T12:37:13Z</dcterms:created>
  <dcterms:modified xsi:type="dcterms:W3CDTF">2023-09-08T05:34:45Z</dcterms:modified>
</cp:coreProperties>
</file>