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5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85" r:id="rId16"/>
    <p:sldId id="286" r:id="rId17"/>
    <p:sldId id="295" r:id="rId18"/>
    <p:sldId id="264" r:id="rId19"/>
    <p:sldId id="307" r:id="rId20"/>
    <p:sldId id="306" r:id="rId21"/>
    <p:sldId id="298" r:id="rId22"/>
    <p:sldId id="304" r:id="rId23"/>
    <p:sldId id="291" r:id="rId24"/>
    <p:sldId id="288" r:id="rId25"/>
    <p:sldId id="308" r:id="rId26"/>
    <p:sldId id="309" r:id="rId27"/>
    <p:sldId id="305" r:id="rId28"/>
    <p:sldId id="275" r:id="rId29"/>
    <p:sldId id="299" r:id="rId30"/>
    <p:sldId id="296" r:id="rId31"/>
    <p:sldId id="302" r:id="rId32"/>
    <p:sldId id="301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30/09/2023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4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/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02" y="2125040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3255147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3255147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3999261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180AB8B9-743B-E822-119A-4E6617829659}"/>
              </a:ext>
            </a:extLst>
          </p:cNvPr>
          <p:cNvSpPr txBox="1"/>
          <p:nvPr/>
        </p:nvSpPr>
        <p:spPr>
          <a:xfrm>
            <a:off x="822960" y="514100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sol = </a:t>
            </a:r>
            <a:r>
              <a:rPr lang="fr-FR" dirty="0" err="1"/>
              <a:t>scipy.integrate.</a:t>
            </a:r>
            <a:r>
              <a:rPr lang="fr-FR" b="1" dirty="0" err="1"/>
              <a:t>solve_ivp</a:t>
            </a:r>
            <a:r>
              <a:rPr lang="fr-FR" dirty="0"/>
              <a:t>(F, [0,1], [5])</a:t>
            </a:r>
            <a:r>
              <a:rPr lang="fr-FR" b="1" dirty="0"/>
              <a:t> </a:t>
            </a:r>
          </a:p>
          <a:p>
            <a:r>
              <a:rPr lang="fr-FR" b="1" dirty="0"/>
              <a:t>	</a:t>
            </a:r>
            <a:r>
              <a:rPr lang="fr-FR" sz="1400" dirty="0"/>
              <a:t># résolution entre t = 0 et t = 1, pour Vs(0) = 5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9DF765-98FB-E9D9-1C94-7CDAB992AB93}"/>
              </a:ext>
            </a:extLst>
          </p:cNvPr>
          <p:cNvSpPr txBox="1"/>
          <p:nvPr/>
        </p:nvSpPr>
        <p:spPr>
          <a:xfrm>
            <a:off x="6345936" y="514100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time = sol.t</a:t>
            </a:r>
          </a:p>
          <a:p>
            <a:r>
              <a:rPr lang="fr-FR" dirty="0" err="1"/>
              <a:t>Vs_t</a:t>
            </a:r>
            <a:r>
              <a:rPr lang="fr-FR" dirty="0"/>
              <a:t> = </a:t>
            </a:r>
            <a:r>
              <a:rPr lang="fr-FR" dirty="0" err="1"/>
              <a:t>sol.y.flat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7064871" cy="3694176"/>
          </a:xfrm>
        </p:spPr>
        <p:txBody>
          <a:bodyPr/>
          <a:lstStyle/>
          <a:p>
            <a:r>
              <a:rPr lang="fr-FR" dirty="0"/>
              <a:t>Résolution par intégration / Arguments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1327356" y="3255147"/>
                <a:ext cx="9600882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], args = [R, C]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356" y="3255147"/>
                <a:ext cx="9600882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3999261"/>
            <a:ext cx="63238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Passage d’arguments à la fonction F par l’intermédiaire de </a:t>
            </a:r>
            <a:r>
              <a:rPr lang="fr-FR" sz="2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solve_ivp</a:t>
            </a:r>
            <a:endParaRPr lang="fr-FR" sz="16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2F79ACBA-B57F-0C88-B6ED-9D957B10C1C1}"/>
              </a:ext>
            </a:extLst>
          </p:cNvPr>
          <p:cNvSpPr txBox="1"/>
          <p:nvPr/>
        </p:nvSpPr>
        <p:spPr>
          <a:xfrm>
            <a:off x="822960" y="5150843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</p:spTree>
    <p:extLst>
      <p:ext uri="{BB962C8B-B14F-4D97-AF65-F5344CB8AC3E}">
        <p14:creationId xmlns:p14="http://schemas.microsoft.com/office/powerpoint/2010/main" val="129275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solve_ivp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53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6A2EE1F-C850-0C5F-502C-DD5D365ADBCC}"/>
              </a:ext>
            </a:extLst>
          </p:cNvPr>
          <p:cNvSpPr txBox="1"/>
          <p:nvPr/>
        </p:nvSpPr>
        <p:spPr>
          <a:xfrm>
            <a:off x="9812867" y="5098661"/>
            <a:ext cx="15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 défaut / RK45</a:t>
            </a:r>
          </a:p>
        </p:txBody>
      </p:sp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Régime forcé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901412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13EC6-A8A0-8578-CB7B-03E4B510DEE4}"/>
              </a:ext>
            </a:extLst>
          </p:cNvPr>
          <p:cNvSpPr txBox="1"/>
          <p:nvPr/>
        </p:nvSpPr>
        <p:spPr>
          <a:xfrm>
            <a:off x="4258991" y="5326296"/>
            <a:ext cx="564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rendre paramétrable R et C ? 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1A2B-BB50-CDAF-0710-AAB930E330EE}"/>
                  </a:ext>
                </a:extLst>
              </p:cNvPr>
              <p:cNvSpPr txBox="1"/>
              <p:nvPr/>
            </p:nvSpPr>
            <p:spPr>
              <a:xfrm>
                <a:off x="7740491" y="2403113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1A2B-BB50-CDAF-0710-AAB930E3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91" y="2403113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l="-166" t="-2679" r="-1498" b="-8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4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85241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Créer une nouvelle fonction </a:t>
            </a:r>
            <a:r>
              <a:rPr lang="fr-FR" i="1" dirty="0" err="1">
                <a:solidFill>
                  <a:srgbClr val="00B050"/>
                </a:solidFill>
              </a:rPr>
              <a:t>F_sin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rgbClr val="00B050"/>
                </a:solidFill>
              </a:rPr>
              <a:t>qui prendra comme paramètres une amplitude et une fréquence</a:t>
            </a:r>
          </a:p>
          <a:p>
            <a:r>
              <a:rPr lang="fr-FR" b="1" dirty="0">
                <a:solidFill>
                  <a:srgbClr val="00B050"/>
                </a:solidFill>
              </a:rPr>
              <a:t>+ Créer une nouvelle fonction </a:t>
            </a:r>
            <a:r>
              <a:rPr lang="fr-FR" i="1" dirty="0">
                <a:solidFill>
                  <a:srgbClr val="00B050"/>
                </a:solidFill>
              </a:rPr>
              <a:t>F2</a:t>
            </a:r>
            <a:r>
              <a:rPr lang="fr-FR" b="1" dirty="0">
                <a:solidFill>
                  <a:srgbClr val="00B050"/>
                </a:solidFill>
              </a:rPr>
              <a:t> qui permet de prendre en compte le régime forcé pour Ve</a:t>
            </a:r>
          </a:p>
          <a:p>
            <a:r>
              <a:rPr lang="fr-FR" b="1" dirty="0">
                <a:solidFill>
                  <a:srgbClr val="00B050"/>
                </a:solidFill>
              </a:rPr>
              <a:t>+ Afficher le signal Vs(t) pour différentes valeurs du nombre de points </a:t>
            </a:r>
            <a:r>
              <a:rPr lang="fr-FR" i="1" dirty="0">
                <a:solidFill>
                  <a:srgbClr val="00B050"/>
                </a:solidFill>
              </a:rPr>
              <a:t>N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477304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1A2B-BB50-CDAF-0710-AAB930E330EE}"/>
                  </a:ext>
                </a:extLst>
              </p:cNvPr>
              <p:cNvSpPr txBox="1"/>
              <p:nvPr/>
            </p:nvSpPr>
            <p:spPr>
              <a:xfrm>
                <a:off x="7740491" y="2403113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E651A2B-BB50-CDAF-0710-AAB930E33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491" y="2403113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l="-166" t="-2679" r="-1498" b="-80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Résultats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A55D80-41C6-8ADF-73B6-52F93369F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35" y="3083299"/>
            <a:ext cx="4760118" cy="369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D139841-BC59-DF47-6780-F294D34F6A91}"/>
              </a:ext>
            </a:extLst>
          </p:cNvPr>
          <p:cNvSpPr txBox="1"/>
          <p:nvPr/>
        </p:nvSpPr>
        <p:spPr>
          <a:xfrm>
            <a:off x="7841441" y="3965018"/>
            <a:ext cx="31020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Résultats obtenus avec </a:t>
            </a:r>
            <a:r>
              <a:rPr lang="fr-FR" sz="1400" b="1" i="1" dirty="0" err="1"/>
              <a:t>solve_ivp</a:t>
            </a:r>
            <a:r>
              <a:rPr lang="fr-FR" sz="1400" b="1" i="1" dirty="0"/>
              <a:t> </a:t>
            </a:r>
            <a:r>
              <a:rPr lang="fr-FR" sz="1400" dirty="0"/>
              <a:t>pour les valeurs suivantes :</a:t>
            </a:r>
          </a:p>
          <a:p>
            <a:pPr lvl="1"/>
            <a:r>
              <a:rPr lang="fr-FR" sz="1400" dirty="0"/>
              <a:t>R = 1e3 </a:t>
            </a:r>
            <a:r>
              <a:rPr lang="el-GR" sz="1400" dirty="0"/>
              <a:t>Ω</a:t>
            </a:r>
            <a:endParaRPr lang="fr-FR" sz="1400" dirty="0"/>
          </a:p>
          <a:p>
            <a:pPr lvl="1"/>
            <a:r>
              <a:rPr lang="fr-FR" sz="1400" dirty="0"/>
              <a:t>C = 1e-6 F</a:t>
            </a:r>
          </a:p>
          <a:p>
            <a:pPr lvl="1"/>
            <a:r>
              <a:rPr lang="fr-FR" sz="1400" dirty="0"/>
              <a:t>Ve0 = 10V</a:t>
            </a:r>
          </a:p>
          <a:p>
            <a:pPr lvl="1"/>
            <a:r>
              <a:rPr lang="fr-FR" sz="1400" dirty="0"/>
              <a:t>f0 = 500 Hz</a:t>
            </a:r>
          </a:p>
        </p:txBody>
      </p:sp>
    </p:spTree>
    <p:extLst>
      <p:ext uri="{BB962C8B-B14F-4D97-AF65-F5344CB8AC3E}">
        <p14:creationId xmlns:p14="http://schemas.microsoft.com/office/powerpoint/2010/main" val="3320365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Second ordre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1341757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d’Euler</a:t>
            </a:r>
            <a:br>
              <a:rPr lang="fr-FR" dirty="0"/>
            </a:br>
            <a:r>
              <a:rPr lang="fr-FR" dirty="0"/>
              <a:t>forme matricielle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6443823" y="2378406"/>
            <a:ext cx="370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8929D80-5EF5-0BFF-85EC-4FF3C577891D}"/>
              </a:ext>
            </a:extLst>
          </p:cNvPr>
          <p:cNvSpPr/>
          <p:nvPr/>
        </p:nvSpPr>
        <p:spPr>
          <a:xfrm>
            <a:off x="9826131" y="236983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/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/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7005E21-DF50-DB2B-7258-AFCD106A9600}"/>
              </a:ext>
            </a:extLst>
          </p:cNvPr>
          <p:cNvSpPr txBox="1"/>
          <p:nvPr/>
        </p:nvSpPr>
        <p:spPr>
          <a:xfrm>
            <a:off x="681221" y="3487820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Posons :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6AE36AD-9023-97EC-7B1F-39D1CA12C353}"/>
              </a:ext>
            </a:extLst>
          </p:cNvPr>
          <p:cNvSpPr/>
          <p:nvPr/>
        </p:nvSpPr>
        <p:spPr>
          <a:xfrm>
            <a:off x="3230806" y="412519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/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E34740E-8559-00D2-F3C6-245C25EE0B68}"/>
              </a:ext>
            </a:extLst>
          </p:cNvPr>
          <p:cNvSpPr txBox="1"/>
          <p:nvPr/>
        </p:nvSpPr>
        <p:spPr>
          <a:xfrm>
            <a:off x="2348033" y="5273666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Ainsi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/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4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703</TotalTime>
  <Words>2087</Words>
  <Application>Microsoft Office PowerPoint</Application>
  <PresentationFormat>Grand écran</PresentationFormat>
  <Paragraphs>356</Paragraphs>
  <Slides>33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Intégration Numérique / SciPy</vt:lpstr>
      <vt:lpstr>Intégration Numérique / SciPy</vt:lpstr>
      <vt:lpstr>D’autres méthodes plus optimisées</vt:lpstr>
      <vt:lpstr>Intégration Numérique  Régime forcé</vt:lpstr>
      <vt:lpstr>Circuits similaires / Généralisation</vt:lpstr>
      <vt:lpstr>Implémentation de la méthode d’Euler</vt:lpstr>
      <vt:lpstr>Intégration Numérique / SciPy</vt:lpstr>
      <vt:lpstr>Intégration Numérique / SciPy</vt:lpstr>
      <vt:lpstr>Intégration Numérique  Second ordre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-Euler</dc:title>
  <dc:creator>Julien VILLEMEJANE</dc:creator>
  <cp:lastModifiedBy>Julien VILLEMEJANE</cp:lastModifiedBy>
  <cp:revision>330</cp:revision>
  <dcterms:created xsi:type="dcterms:W3CDTF">2023-04-08T12:37:13Z</dcterms:created>
  <dcterms:modified xsi:type="dcterms:W3CDTF">2023-09-30T18:15:43Z</dcterms:modified>
</cp:coreProperties>
</file>