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71" r:id="rId4"/>
    <p:sldId id="267" r:id="rId5"/>
    <p:sldId id="273" r:id="rId6"/>
    <p:sldId id="274" r:id="rId7"/>
    <p:sldId id="279" r:id="rId8"/>
    <p:sldId id="277" r:id="rId9"/>
    <p:sldId id="305" r:id="rId10"/>
    <p:sldId id="280" r:id="rId11"/>
    <p:sldId id="278" r:id="rId12"/>
    <p:sldId id="272" r:id="rId13"/>
    <p:sldId id="275" r:id="rId14"/>
    <p:sldId id="258" r:id="rId15"/>
    <p:sldId id="259" r:id="rId16"/>
    <p:sldId id="263" r:id="rId17"/>
    <p:sldId id="261" r:id="rId18"/>
    <p:sldId id="260" r:id="rId19"/>
    <p:sldId id="270" r:id="rId20"/>
    <p:sldId id="269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OGS-Digital-Metho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numériques, pour quoi faire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Concepts pour l’</a:t>
            </a:r>
            <a:r>
              <a:rPr lang="fr-FR" dirty="0" err="1"/>
              <a:t>ingénieur.e</a:t>
            </a:r>
            <a:r>
              <a:rPr lang="fr-FR" dirty="0"/>
              <a:t> en science </a:t>
            </a:r>
            <a:r>
              <a:rPr lang="fr-FR" sz="1800" i="1" dirty="0"/>
              <a:t>(BONUS)</a:t>
            </a:r>
          </a:p>
          <a:p>
            <a:pPr lvl="1"/>
            <a:r>
              <a:rPr lang="fr-FR" dirty="0"/>
              <a:t>écrire et valider une </a:t>
            </a:r>
            <a:r>
              <a:rPr lang="fr-FR" b="1" dirty="0"/>
              <a:t>classe</a:t>
            </a:r>
            <a:r>
              <a:rPr lang="fr-FR" dirty="0"/>
              <a:t> dans un langage de haut niveau</a:t>
            </a:r>
          </a:p>
          <a:p>
            <a:pPr lvl="1"/>
            <a:r>
              <a:rPr lang="fr-FR" dirty="0"/>
              <a:t>écrire une </a:t>
            </a:r>
            <a:r>
              <a:rPr lang="fr-FR" b="1" dirty="0"/>
              <a:t>bibliothèque</a:t>
            </a:r>
            <a:r>
              <a:rPr lang="fr-FR" dirty="0"/>
              <a:t> dans un langage de haut niveau et la </a:t>
            </a:r>
            <a:r>
              <a:rPr lang="fr-FR" b="1" dirty="0"/>
              <a:t>documenter</a:t>
            </a:r>
          </a:p>
        </p:txBody>
      </p:sp>
    </p:spTree>
    <p:extLst>
      <p:ext uri="{BB962C8B-B14F-4D97-AF65-F5344CB8AC3E}">
        <p14:creationId xmlns:p14="http://schemas.microsoft.com/office/powerpoint/2010/main" val="4769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4">
            <a:extLst>
              <a:ext uri="{FF2B5EF4-FFF2-40B4-BE49-F238E27FC236}">
                <a16:creationId xmlns:a16="http://schemas.microsoft.com/office/drawing/2014/main" id="{B290951D-7C6A-0EFE-13DC-D205B0D7DB62}"/>
              </a:ext>
            </a:extLst>
          </p:cNvPr>
          <p:cNvSpPr/>
          <p:nvPr/>
        </p:nvSpPr>
        <p:spPr>
          <a:xfrm>
            <a:off x="1199535" y="1729527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Outils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utiliser, écrire, documenter et valider des </a:t>
            </a:r>
            <a:r>
              <a:rPr lang="fr-FR" b="1" dirty="0"/>
              <a:t>fonctions</a:t>
            </a:r>
            <a:r>
              <a:rPr lang="fr-FR" dirty="0"/>
              <a:t> / </a:t>
            </a:r>
            <a:r>
              <a:rPr lang="fr-FR" b="1" dirty="0"/>
              <a:t>modules </a:t>
            </a:r>
            <a:r>
              <a:rPr lang="fr-FR" dirty="0"/>
              <a:t>dans un langage de haut niveau (type Python ou Matlab)</a:t>
            </a:r>
          </a:p>
          <a:p>
            <a:pPr lvl="1"/>
            <a:r>
              <a:rPr lang="fr-FR" dirty="0"/>
              <a:t>utiliser une </a:t>
            </a:r>
            <a:r>
              <a:rPr lang="fr-FR" b="1" dirty="0"/>
              <a:t>bibliothèque</a:t>
            </a:r>
            <a:r>
              <a:rPr lang="fr-FR" dirty="0"/>
              <a:t> / un </a:t>
            </a:r>
            <a:r>
              <a:rPr lang="fr-FR" b="1" dirty="0"/>
              <a:t>module</a:t>
            </a:r>
            <a:r>
              <a:rPr lang="fr-FR" dirty="0"/>
              <a:t> dans un langage de haut niveau</a:t>
            </a:r>
          </a:p>
          <a:p>
            <a:pPr lvl="1"/>
            <a:r>
              <a:rPr lang="fr-FR" b="1" dirty="0"/>
              <a:t>organiser les informations </a:t>
            </a:r>
            <a:r>
              <a:rPr lang="fr-FR" dirty="0"/>
              <a:t>à manipuler/générer</a:t>
            </a:r>
          </a:p>
          <a:p>
            <a:pPr lvl="1"/>
            <a:r>
              <a:rPr lang="fr-FR" dirty="0"/>
              <a:t>gérer les versions de ses codes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299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3">
            <a:extLst>
              <a:ext uri="{FF2B5EF4-FFF2-40B4-BE49-F238E27FC236}">
                <a16:creationId xmlns:a16="http://schemas.microsoft.com/office/drawing/2014/main" id="{960E6FB9-1A0E-CC22-03F8-5EEA6C13547A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8" name="CustomShape 24">
            <a:extLst>
              <a:ext uri="{FF2B5EF4-FFF2-40B4-BE49-F238E27FC236}">
                <a16:creationId xmlns:a16="http://schemas.microsoft.com/office/drawing/2014/main" id="{9CF220BA-6890-70F8-4D22-63D468AB6191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6940C1-34CE-FA02-B213-6A52C2290983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Intro / Langage haut niveau</a:t>
            </a:r>
          </a:p>
          <a:p>
            <a:r>
              <a:rPr lang="fr-FR" sz="1600" b="1" i="1" dirty="0"/>
              <a:t>Problème 1</a:t>
            </a:r>
            <a:r>
              <a:rPr lang="fr-FR" sz="1600" dirty="0"/>
              <a:t> : circuit RC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D1495A-CB91-7639-CC40-F9C70B8E8173}"/>
              </a:ext>
            </a:extLst>
          </p:cNvPr>
          <p:cNvSpPr txBox="1"/>
          <p:nvPr/>
        </p:nvSpPr>
        <p:spPr>
          <a:xfrm>
            <a:off x="7300845" y="4275189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9155A6-9FEB-D196-579E-5CDBB2301800}"/>
              </a:ext>
            </a:extLst>
          </p:cNvPr>
          <p:cNvSpPr txBox="1"/>
          <p:nvPr/>
        </p:nvSpPr>
        <p:spPr>
          <a:xfrm>
            <a:off x="7300845" y="5669945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signal modulé en amplitude / acquisition numérique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en </a:t>
            </a:r>
            <a:r>
              <a:rPr lang="fr-FR" b="1" dirty="0"/>
              <a:t>C/C++</a:t>
            </a:r>
          </a:p>
          <a:p>
            <a:pPr lvl="1"/>
            <a:r>
              <a:rPr lang="fr-FR" dirty="0"/>
              <a:t>GCC / </a:t>
            </a:r>
            <a:r>
              <a:rPr lang="fr-FR" dirty="0" err="1"/>
              <a:t>MingW</a:t>
            </a:r>
            <a:endParaRPr lang="fr-FR" dirty="0"/>
          </a:p>
          <a:p>
            <a:pPr lvl="1"/>
            <a:r>
              <a:rPr lang="fr-FR" dirty="0" err="1"/>
              <a:t>CodeBlocks</a:t>
            </a:r>
            <a:r>
              <a:rPr lang="fr-FR" dirty="0"/>
              <a:t> 17 (ou sup.)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 c++ logo&quot;">
            <a:extLst>
              <a:ext uri="{FF2B5EF4-FFF2-40B4-BE49-F238E27FC236}">
                <a16:creationId xmlns:a16="http://schemas.microsoft.com/office/drawing/2014/main" id="{C4A45510-F8E0-AD28-7EB3-D5A9E050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96" y="4813935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ode blocks logo&quot;">
            <a:extLst>
              <a:ext uri="{FF2B5EF4-FFF2-40B4-BE49-F238E27FC236}">
                <a16:creationId xmlns:a16="http://schemas.microsoft.com/office/drawing/2014/main" id="{4A3D98F0-0909-C943-85A7-6BB6180E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49461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Site du </a:t>
            </a:r>
            <a:r>
              <a:rPr lang="fr-FR" b="1" dirty="0" err="1"/>
              <a:t>LEnsE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lense.institutoptique.fr/python/</a:t>
            </a:r>
          </a:p>
          <a:p>
            <a:pPr lvl="1"/>
            <a:r>
              <a:rPr lang="fr-FR" dirty="0"/>
              <a:t>lense.institutoptique.fr/</a:t>
            </a:r>
            <a:r>
              <a:rPr lang="fr-FR" dirty="0" err="1"/>
              <a:t>outils_nums</a:t>
            </a:r>
            <a:r>
              <a:rPr lang="fr-FR" dirty="0"/>
              <a:t>/</a:t>
            </a:r>
          </a:p>
          <a:p>
            <a:r>
              <a:rPr lang="fr-FR" b="1" dirty="0" err="1"/>
              <a:t>GitHUB</a:t>
            </a:r>
            <a:endParaRPr lang="fr-FR" b="1" dirty="0"/>
          </a:p>
          <a:p>
            <a:pPr lvl="1"/>
            <a:r>
              <a:rPr lang="fr-FR" dirty="0">
                <a:hlinkClick r:id="rId2"/>
              </a:rPr>
              <a:t>github.com/IOGS-Digital-Methods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en ligne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92" y="439455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D1A380-037F-8C39-E9BA-1EC6DD10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8" y="2871018"/>
            <a:ext cx="2716639" cy="1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7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Méthodes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07838" cy="3694176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sous </a:t>
            </a:r>
            <a:r>
              <a:rPr lang="fr-FR" sz="2400" b="1" dirty="0"/>
              <a:t>Python 3.9 </a:t>
            </a:r>
            <a:r>
              <a:rPr lang="fr-FR" sz="2400" dirty="0"/>
              <a:t>(min) / </a:t>
            </a:r>
            <a:r>
              <a:rPr lang="fr-FR" sz="2400" b="1" dirty="0"/>
              <a:t>Anaconda 3</a:t>
            </a:r>
            <a:r>
              <a:rPr lang="fr-FR" sz="2400" dirty="0"/>
              <a:t> / </a:t>
            </a:r>
            <a:r>
              <a:rPr lang="fr-FR" sz="2400" b="1" dirty="0" err="1"/>
              <a:t>Spyder</a:t>
            </a:r>
            <a:r>
              <a:rPr lang="fr-FR" sz="2400" b="1" dirty="0"/>
              <a:t> 5</a:t>
            </a:r>
          </a:p>
          <a:p>
            <a:pPr lvl="1"/>
            <a:r>
              <a:rPr lang="fr-FR" dirty="0"/>
              <a:t>Style de code selon le guide </a:t>
            </a:r>
            <a:r>
              <a:rPr lang="fr-FR" b="1" dirty="0"/>
              <a:t>PEP 8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		https://peps.python.org/pep-0008/</a:t>
            </a:r>
          </a:p>
          <a:p>
            <a:pPr lvl="1"/>
            <a:r>
              <a:rPr lang="fr-FR" dirty="0"/>
              <a:t>Style de commentaires et de documentation selon le guide </a:t>
            </a:r>
            <a:r>
              <a:rPr lang="fr-FR" b="1" dirty="0"/>
              <a:t>PEP 257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https://peps.python.org/pep-0257/</a:t>
            </a:r>
          </a:p>
          <a:p>
            <a:r>
              <a:rPr lang="fr-FR" sz="2400" dirty="0"/>
              <a:t>Utilisation de bibliothèques standards (</a:t>
            </a:r>
            <a:r>
              <a:rPr lang="fr-FR" sz="2400" dirty="0" err="1"/>
              <a:t>Numpy</a:t>
            </a:r>
            <a:r>
              <a:rPr lang="fr-FR" sz="2400" dirty="0"/>
              <a:t>, </a:t>
            </a:r>
            <a:r>
              <a:rPr lang="fr-FR" sz="2400" dirty="0" err="1"/>
              <a:t>Matplotlib</a:t>
            </a:r>
            <a:r>
              <a:rPr lang="fr-FR" sz="2400" dirty="0"/>
              <a:t>, </a:t>
            </a:r>
            <a:r>
              <a:rPr lang="fr-FR" sz="2400" dirty="0" err="1"/>
              <a:t>Scipy</a:t>
            </a:r>
            <a:r>
              <a:rPr lang="fr-FR" sz="2400" dirty="0"/>
              <a:t>…)</a:t>
            </a:r>
          </a:p>
          <a:p>
            <a:r>
              <a:rPr lang="fr-FR" sz="2400" dirty="0"/>
              <a:t>Découpage en fonctions simples (fichiers .</a:t>
            </a:r>
            <a:r>
              <a:rPr lang="fr-FR" sz="2400" dirty="0" err="1"/>
              <a:t>py</a:t>
            </a:r>
            <a:r>
              <a:rPr lang="fr-FR" sz="2400" dirty="0"/>
              <a:t> séparés)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Bonnes pratiques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Démystifier les langages de haut niveau</a:t>
            </a:r>
            <a:endParaRPr lang="fr-FR" b="1" dirty="0"/>
          </a:p>
          <a:p>
            <a:pPr lvl="1"/>
            <a:r>
              <a:rPr lang="fr-FR" dirty="0"/>
              <a:t>Quelques notions théoriques</a:t>
            </a:r>
          </a:p>
          <a:p>
            <a:pPr lvl="1"/>
            <a:r>
              <a:rPr lang="fr-FR" dirty="0"/>
              <a:t>Des exemples pratiques en Python (ou C/C++)</a:t>
            </a:r>
          </a:p>
          <a:p>
            <a:r>
              <a:rPr lang="fr-FR" dirty="0"/>
              <a:t>Calcul scientifique / Plusieurs méthodes de résolution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64" y="4715256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412" y="4846474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726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à réaliser </a:t>
            </a:r>
          </a:p>
          <a:p>
            <a:pPr lvl="1"/>
            <a:r>
              <a:rPr lang="fr-FR" dirty="0"/>
              <a:t>Résultats à faire valider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r>
              <a:rPr lang="fr-FR" dirty="0"/>
              <a:t> durant la séance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Phases d’apprentissage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112433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d’équations / de systèmes d’équations</a:t>
            </a:r>
          </a:p>
          <a:p>
            <a:pPr lvl="1"/>
            <a:r>
              <a:rPr lang="fr-FR" dirty="0"/>
              <a:t>Symbolique</a:t>
            </a:r>
          </a:p>
          <a:p>
            <a:pPr lvl="1"/>
            <a:r>
              <a:rPr lang="fr-FR" dirty="0"/>
              <a:t>Numérique</a:t>
            </a:r>
          </a:p>
          <a:p>
            <a:r>
              <a:rPr lang="fr-FR" dirty="0"/>
              <a:t>Simulation de modèles physiques / mathématiques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Affichage et mise en forme de données</a:t>
            </a:r>
          </a:p>
          <a:p>
            <a:r>
              <a:rPr lang="fr-FR" dirty="0"/>
              <a:t>Traitement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7960641-FC60-EDB5-EFEB-9D90B9024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4385026"/>
            <a:ext cx="2686405" cy="20148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711335-F666-CACD-E7C7-DC017CA1E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105" y="4509344"/>
            <a:ext cx="2920768" cy="18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pour approfondir les notions / Valider ses acquis</a:t>
            </a:r>
          </a:p>
          <a:p>
            <a:pPr lvl="1"/>
            <a:r>
              <a:rPr lang="fr-FR" dirty="0"/>
              <a:t>Résultats que vous pouvez soumettre par mail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Approfondissement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2954999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Evaluations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74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réalisé</a:t>
            </a:r>
          </a:p>
          <a:p>
            <a:pPr lvl="1"/>
            <a:r>
              <a:rPr lang="fr-FR" dirty="0"/>
              <a:t>1 évaluation par bloc </a:t>
            </a:r>
            <a:br>
              <a:rPr lang="fr-FR" dirty="0"/>
            </a:br>
            <a:r>
              <a:rPr lang="fr-FR" dirty="0"/>
              <a:t>	faite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1 auto-évaluation</a:t>
            </a:r>
          </a:p>
          <a:p>
            <a:pPr lvl="1"/>
            <a:r>
              <a:rPr lang="fr-FR" dirty="0"/>
              <a:t>Grille critériée :</a:t>
            </a:r>
          </a:p>
          <a:p>
            <a:pPr lvl="2"/>
            <a:r>
              <a:rPr lang="fr-FR" sz="1600" dirty="0"/>
              <a:t>A – </a:t>
            </a:r>
            <a:r>
              <a:rPr lang="fr-FR" sz="1600" dirty="0" err="1"/>
              <a:t>Expert.e</a:t>
            </a:r>
            <a:r>
              <a:rPr lang="fr-FR" sz="1600" dirty="0"/>
              <a:t>  	</a:t>
            </a:r>
            <a:r>
              <a:rPr lang="fr-FR" sz="1200" dirty="0"/>
              <a:t>(4 points)</a:t>
            </a:r>
            <a:endParaRPr lang="fr-FR" sz="1600" dirty="0"/>
          </a:p>
          <a:p>
            <a:pPr lvl="2"/>
            <a:r>
              <a:rPr lang="fr-FR" sz="1600" dirty="0"/>
              <a:t>B – Maitrise  	</a:t>
            </a:r>
            <a:r>
              <a:rPr lang="fr-FR" sz="1200" dirty="0"/>
              <a:t>(2 points)</a:t>
            </a:r>
          </a:p>
          <a:p>
            <a:pPr lvl="2"/>
            <a:r>
              <a:rPr lang="fr-FR" sz="1600" dirty="0"/>
              <a:t>C – </a:t>
            </a:r>
            <a:r>
              <a:rPr lang="fr-FR" sz="1600" dirty="0" err="1"/>
              <a:t>Débutant.e</a:t>
            </a:r>
            <a:r>
              <a:rPr lang="fr-FR" sz="1600" dirty="0"/>
              <a:t> 	</a:t>
            </a:r>
            <a:r>
              <a:rPr lang="fr-FR" sz="1200" dirty="0"/>
              <a:t>(1 point)</a:t>
            </a:r>
            <a:endParaRPr lang="fr-FR" sz="1600" dirty="0"/>
          </a:p>
          <a:p>
            <a:pPr lvl="2"/>
            <a:r>
              <a:rPr lang="fr-FR" sz="1600" dirty="0"/>
              <a:t>D – Non démontré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7CBBA6B-DA77-0ACE-B756-C02530B93E3F}"/>
              </a:ext>
            </a:extLst>
          </p:cNvPr>
          <p:cNvSpPr txBox="1"/>
          <p:nvPr/>
        </p:nvSpPr>
        <p:spPr>
          <a:xfrm>
            <a:off x="4835296" y="5156537"/>
            <a:ext cx="2180492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Note Module</a:t>
            </a:r>
          </a:p>
          <a:p>
            <a:r>
              <a:rPr lang="fr-FR" sz="2000" dirty="0">
                <a:solidFill>
                  <a:schemeClr val="bg1"/>
                </a:solidFill>
              </a:rPr>
              <a:t>	50% Bloc 2</a:t>
            </a:r>
          </a:p>
          <a:p>
            <a:r>
              <a:rPr lang="fr-FR" sz="2000" dirty="0">
                <a:solidFill>
                  <a:schemeClr val="bg1"/>
                </a:solidFill>
              </a:rPr>
              <a:t>	50% Bloc 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A55481-2187-E790-4027-B11EE9D9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37" y="1612490"/>
            <a:ext cx="5030541" cy="50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3" name="Espace réservé du contenu 3">
            <a:extLst>
              <a:ext uri="{FF2B5EF4-FFF2-40B4-BE49-F238E27FC236}">
                <a16:creationId xmlns:a16="http://schemas.microsoft.com/office/drawing/2014/main" id="{1A389AF4-5554-3AE7-B0C9-041E101C4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649" y="3756583"/>
            <a:ext cx="3711486" cy="2661423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32DA94F-374C-4B54-B9E3-23A0E9436A4A}"/>
              </a:ext>
            </a:extLst>
          </p:cNvPr>
          <p:cNvSpPr txBox="1"/>
          <p:nvPr/>
        </p:nvSpPr>
        <p:spPr>
          <a:xfrm>
            <a:off x="7710649" y="6418006"/>
            <a:ext cx="41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Interface Humain Machine - Pilotage</a:t>
            </a:r>
          </a:p>
        </p:txBody>
      </p:sp>
      <p:pic>
        <p:nvPicPr>
          <p:cNvPr id="1026" name="Picture 2" descr="Formation Optical design with Zemax®-OpticStudio - Advanced - Formation  Continue - Institut d'Optique">
            <a:extLst>
              <a:ext uri="{FF2B5EF4-FFF2-40B4-BE49-F238E27FC236}">
                <a16:creationId xmlns:a16="http://schemas.microsoft.com/office/drawing/2014/main" id="{82C90881-2E21-D2EF-99FC-C4935EDF0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46" y="3758380"/>
            <a:ext cx="3626203" cy="265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DA4109F-9FAB-4C85-843F-93D3956AA8EA}"/>
              </a:ext>
            </a:extLst>
          </p:cNvPr>
          <p:cNvSpPr txBox="1"/>
          <p:nvPr/>
        </p:nvSpPr>
        <p:spPr>
          <a:xfrm>
            <a:off x="3537674" y="6418006"/>
            <a:ext cx="41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Conception Optique – </a:t>
            </a:r>
            <a:r>
              <a:rPr lang="fr-FR" sz="1100" i="1" dirty="0" err="1"/>
              <a:t>Zemax-OpticStudio</a:t>
            </a:r>
            <a:endParaRPr lang="fr-FR" sz="1400" i="1" dirty="0"/>
          </a:p>
        </p:txBody>
      </p:sp>
      <p:pic>
        <p:nvPicPr>
          <p:cNvPr id="1028" name="Picture 4" descr="Détecteurs pour l'instrumentation">
            <a:extLst>
              <a:ext uri="{FF2B5EF4-FFF2-40B4-BE49-F238E27FC236}">
                <a16:creationId xmlns:a16="http://schemas.microsoft.com/office/drawing/2014/main" id="{8B232668-C252-1B46-2AA7-097710DA0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55" y="3758380"/>
            <a:ext cx="2461620" cy="179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FB8CF8F7-3DF9-787C-85E0-19F42ECFDAE6}"/>
              </a:ext>
            </a:extLst>
          </p:cNvPr>
          <p:cNvSpPr/>
          <p:nvPr/>
        </p:nvSpPr>
        <p:spPr>
          <a:xfrm>
            <a:off x="490356" y="2424310"/>
            <a:ext cx="2461620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Acquisition et  Traitement de données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46A9104E-BE4B-C300-271D-773B95462CBF}"/>
              </a:ext>
            </a:extLst>
          </p:cNvPr>
          <p:cNvSpPr/>
          <p:nvPr/>
        </p:nvSpPr>
        <p:spPr>
          <a:xfrm>
            <a:off x="3534745" y="2424310"/>
            <a:ext cx="3626203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Simulation / Modélisation Conception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6ED3BA41-56BE-16D5-A9A1-947B4940C2DC}"/>
              </a:ext>
            </a:extLst>
          </p:cNvPr>
          <p:cNvSpPr/>
          <p:nvPr/>
        </p:nvSpPr>
        <p:spPr>
          <a:xfrm>
            <a:off x="7743717" y="2424310"/>
            <a:ext cx="3626203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Interface de pilotage</a:t>
            </a:r>
            <a:b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</a:b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Contrôle / Commande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32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 pour l’</a:t>
            </a:r>
            <a:r>
              <a:rPr lang="fr-FR" sz="4800" dirty="0" err="1">
                <a:latin typeface="Bahnschrift SemiBold" panose="020B0502040204020203" pitchFamily="34" charset="0"/>
              </a:rPr>
              <a:t>Ingénieur.e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34393" cy="3694176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Construire une </a:t>
            </a:r>
            <a:r>
              <a:rPr lang="fr-FR" b="1" dirty="0">
                <a:effectLst/>
              </a:rPr>
              <a:t>boite à outils </a:t>
            </a:r>
            <a:r>
              <a:rPr lang="fr-FR" dirty="0">
                <a:effectLst/>
              </a:rPr>
              <a:t>de </a:t>
            </a:r>
            <a:r>
              <a:rPr lang="fr-FR" b="1" dirty="0">
                <a:effectLst/>
              </a:rPr>
              <a:t>méthodes numériques </a:t>
            </a:r>
            <a:r>
              <a:rPr lang="fr-FR" dirty="0">
                <a:effectLst/>
              </a:rPr>
              <a:t>pour de futur.es </a:t>
            </a:r>
            <a:r>
              <a:rPr lang="fr-FR" b="1" dirty="0">
                <a:effectLst/>
              </a:rPr>
              <a:t>ingénieur.es en physique</a:t>
            </a:r>
            <a:endParaRPr lang="fr-FR"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7334865" y="3060957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23">
            <a:extLst>
              <a:ext uri="{FF2B5EF4-FFF2-40B4-BE49-F238E27FC236}">
                <a16:creationId xmlns:a16="http://schemas.microsoft.com/office/drawing/2014/main" id="{65210A4B-EA78-6E3A-2489-A15076D430B8}"/>
              </a:ext>
            </a:extLst>
          </p:cNvPr>
          <p:cNvSpPr/>
          <p:nvPr/>
        </p:nvSpPr>
        <p:spPr>
          <a:xfrm>
            <a:off x="7340174" y="4140398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24">
            <a:extLst>
              <a:ext uri="{FF2B5EF4-FFF2-40B4-BE49-F238E27FC236}">
                <a16:creationId xmlns:a16="http://schemas.microsoft.com/office/drawing/2014/main" id="{A8E4169A-5157-4EE2-AE19-20F232B5DE2D}"/>
              </a:ext>
            </a:extLst>
          </p:cNvPr>
          <p:cNvSpPr/>
          <p:nvPr/>
        </p:nvSpPr>
        <p:spPr>
          <a:xfrm>
            <a:off x="7334864" y="5219840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Outils</a:t>
            </a:r>
            <a:endParaRPr lang="fr-F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27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b="1" dirty="0"/>
              <a:t>produire un graphique pertinent </a:t>
            </a:r>
            <a:r>
              <a:rPr lang="fr-FR" dirty="0"/>
              <a:t>(axes, titre, légende) à partir de données expérimentales</a:t>
            </a:r>
          </a:p>
          <a:p>
            <a:pPr lvl="1"/>
            <a:r>
              <a:rPr lang="fr-FR" b="1" dirty="0"/>
              <a:t>générer un ensemble de données de test </a:t>
            </a:r>
            <a:r>
              <a:rPr lang="fr-FR" dirty="0"/>
              <a:t>pour valider un modèle numérique</a:t>
            </a:r>
          </a:p>
          <a:p>
            <a:pPr lvl="1"/>
            <a:r>
              <a:rPr lang="fr-FR" b="1" dirty="0"/>
              <a:t>utiliser l’écriture matricielle/vectorielle</a:t>
            </a:r>
            <a:r>
              <a:rPr lang="fr-FR" dirty="0"/>
              <a:t> pour stocker et traiter des données</a:t>
            </a:r>
          </a:p>
          <a:p>
            <a:endParaRPr lang="fr-FR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F6698FE5-45C9-D41D-2A99-F8A6543364C8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 (1/2)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0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choisir une </a:t>
            </a:r>
            <a:r>
              <a:rPr lang="fr-FR" b="1" dirty="0"/>
              <a:t>méthode de résolution numérique </a:t>
            </a:r>
            <a:r>
              <a:rPr lang="fr-FR" dirty="0"/>
              <a:t>adaptée à la problématique et en comprendre ses limites</a:t>
            </a:r>
          </a:p>
          <a:p>
            <a:pPr lvl="1"/>
            <a:r>
              <a:rPr lang="fr-FR" b="1" dirty="0"/>
              <a:t>analyser les résultats d’une modélisation physique simple</a:t>
            </a:r>
            <a:r>
              <a:rPr lang="fr-FR" dirty="0"/>
              <a:t> et </a:t>
            </a:r>
            <a:r>
              <a:rPr lang="fr-FR" b="1" dirty="0"/>
              <a:t>valider le modèle utilisé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F6698FE5-45C9-D41D-2A99-F8A6543364C8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 (2/2)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65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Concepts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décrire les éléments internes d’un </a:t>
            </a:r>
            <a:r>
              <a:rPr lang="fr-FR" b="1" dirty="0"/>
              <a:t>système à processeurs </a:t>
            </a:r>
            <a:r>
              <a:rPr lang="fr-FR" dirty="0"/>
              <a:t>et mémoire </a:t>
            </a:r>
          </a:p>
          <a:p>
            <a:pPr lvl="1"/>
            <a:r>
              <a:rPr lang="fr-FR" dirty="0"/>
              <a:t>décrire les différences de </a:t>
            </a:r>
            <a:r>
              <a:rPr lang="fr-FR" b="1" dirty="0"/>
              <a:t>codage des informations numériques</a:t>
            </a:r>
          </a:p>
          <a:p>
            <a:pPr lvl="1"/>
            <a:r>
              <a:rPr lang="fr-FR" dirty="0"/>
              <a:t>décrire les zones de </a:t>
            </a:r>
            <a:r>
              <a:rPr lang="fr-FR" b="1" dirty="0"/>
              <a:t>stockage des données </a:t>
            </a:r>
            <a:r>
              <a:rPr lang="fr-FR" dirty="0"/>
              <a:t>et lister les conséquences de chacun des types de support en termes d’impact sur les ressources (performances, énergie…)</a:t>
            </a:r>
          </a:p>
          <a:p>
            <a:pPr lvl="1"/>
            <a:r>
              <a:rPr lang="fr-FR" dirty="0"/>
              <a:t>organiser la résolution d’un problème en </a:t>
            </a:r>
            <a:r>
              <a:rPr lang="fr-FR" b="1" dirty="0"/>
              <a:t>actions élémentaires</a:t>
            </a:r>
            <a:r>
              <a:rPr lang="fr-FR" dirty="0"/>
              <a:t>, décrire les tests de validation et en évaluer l’impact sur les ressources</a:t>
            </a:r>
          </a:p>
        </p:txBody>
      </p:sp>
    </p:spTree>
    <p:extLst>
      <p:ext uri="{BB962C8B-B14F-4D97-AF65-F5344CB8AC3E}">
        <p14:creationId xmlns:p14="http://schemas.microsoft.com/office/powerpoint/2010/main" val="129065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6855615" cy="3694176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Que donnent les calculs suivants ?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		3 – 2 – 1  =  ??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		0.3 – 0.2 – 0.1  =  ??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Graphique 5" descr="Interface utilisateur ou expérience utilisateur avec un remplissage uni">
            <a:extLst>
              <a:ext uri="{FF2B5EF4-FFF2-40B4-BE49-F238E27FC236}">
                <a16:creationId xmlns:a16="http://schemas.microsoft.com/office/drawing/2014/main" id="{46377AE9-DBA0-15AA-566B-DEADBC24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968" y="2241755"/>
            <a:ext cx="1691149" cy="169114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197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317</TotalTime>
  <Words>900</Words>
  <Application>Microsoft Office PowerPoint</Application>
  <PresentationFormat>Grand écran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Outils numériques, pour quoi faire ?</vt:lpstr>
      <vt:lpstr>Outils numériques, intérêts</vt:lpstr>
      <vt:lpstr>Outils numériques, intérêts</vt:lpstr>
      <vt:lpstr>Outils Numériques pour l’Ingénieur.e</vt:lpstr>
      <vt:lpstr>Objectifs pédagogiques du module</vt:lpstr>
      <vt:lpstr>Objectifs pédagogiques du module</vt:lpstr>
      <vt:lpstr>Objectifs pédagogiques du module</vt:lpstr>
      <vt:lpstr>Objectifs pédagogiques du module</vt:lpstr>
      <vt:lpstr>Doit-on faire confiance aux ordinateurs ?</vt:lpstr>
      <vt:lpstr>Objectifs pédagogiques du module</vt:lpstr>
      <vt:lpstr>Objectifs pédagogiques du module</vt:lpstr>
      <vt:lpstr>Déroulement du module</vt:lpstr>
      <vt:lpstr>Outils de travail</vt:lpstr>
      <vt:lpstr>Outils numériques</vt:lpstr>
      <vt:lpstr>Ressources en ligne</vt:lpstr>
      <vt:lpstr>Méthodes de travail</vt:lpstr>
      <vt:lpstr>Méthode de travail / Bonnes pratiques</vt:lpstr>
      <vt:lpstr>Méthode de travail / Bloc 1</vt:lpstr>
      <vt:lpstr>Phases d’apprentissage</vt:lpstr>
      <vt:lpstr>Approfondissement</vt:lpstr>
      <vt:lpstr>Evaluations</vt:lpstr>
      <vt:lpstr>Evaluations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120</cp:revision>
  <dcterms:created xsi:type="dcterms:W3CDTF">2023-04-08T12:37:13Z</dcterms:created>
  <dcterms:modified xsi:type="dcterms:W3CDTF">2023-08-09T08:36:35Z</dcterms:modified>
</cp:coreProperties>
</file>