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40"/>
  </p:notesMasterIdLst>
  <p:sldIdLst>
    <p:sldId id="256" r:id="rId2"/>
    <p:sldId id="305" r:id="rId3"/>
    <p:sldId id="257" r:id="rId4"/>
    <p:sldId id="265" r:id="rId5"/>
    <p:sldId id="281" r:id="rId6"/>
    <p:sldId id="282" r:id="rId7"/>
    <p:sldId id="283" r:id="rId8"/>
    <p:sldId id="278" r:id="rId9"/>
    <p:sldId id="284" r:id="rId10"/>
    <p:sldId id="285" r:id="rId11"/>
    <p:sldId id="260" r:id="rId12"/>
    <p:sldId id="259" r:id="rId13"/>
    <p:sldId id="286" r:id="rId14"/>
    <p:sldId id="291" r:id="rId15"/>
    <p:sldId id="292" r:id="rId16"/>
    <p:sldId id="290" r:id="rId17"/>
    <p:sldId id="294" r:id="rId18"/>
    <p:sldId id="293" r:id="rId19"/>
    <p:sldId id="295" r:id="rId20"/>
    <p:sldId id="288" r:id="rId21"/>
    <p:sldId id="280" r:id="rId22"/>
    <p:sldId id="276" r:id="rId23"/>
    <p:sldId id="264" r:id="rId24"/>
    <p:sldId id="266" r:id="rId25"/>
    <p:sldId id="296" r:id="rId26"/>
    <p:sldId id="297" r:id="rId27"/>
    <p:sldId id="261" r:id="rId28"/>
    <p:sldId id="298" r:id="rId29"/>
    <p:sldId id="303" r:id="rId30"/>
    <p:sldId id="287" r:id="rId31"/>
    <p:sldId id="267" r:id="rId32"/>
    <p:sldId id="262" r:id="rId33"/>
    <p:sldId id="301" r:id="rId34"/>
    <p:sldId id="302" r:id="rId35"/>
    <p:sldId id="268" r:id="rId36"/>
    <p:sldId id="263" r:id="rId37"/>
    <p:sldId id="304" r:id="rId38"/>
    <p:sldId id="29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8DDB"/>
    <a:srgbClr val="CFC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F58B1-F1E7-421E-8CAB-1142E22FAA94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42375-3312-4D90-8484-18A4A9E41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7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210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013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05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804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25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77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22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326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59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520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42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494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22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09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2C6A9BE2-48D6-45F3-A4B0-8BE7C1136124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90F5-EACC-4966-A287-4B4216F53718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913E-3F18-4AE4-A521-5546F23394FD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421071EA-A2A1-4B83-9FE9-827C1480F45E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04F1-5060-4C10-BD92-0633042B2812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CF0797F-0516-4828-A9E8-BF81E916FC1D}" type="datetime1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AC274E3-1008-4E28-BFFC-77C935D233DD}" type="datetime1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1256-70AB-43BA-B638-B038FD1822DB}" type="datetime1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12F4-50C6-4AFD-90BE-024A8E4A2B02}" type="datetime1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D6EEE37-F261-4D0D-9D02-D22EFB5FB312}" type="datetime1">
              <a:rPr lang="en-US" smtClean="0"/>
              <a:t>9/17/2023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5E2207DD-F583-4331-A80F-94A5D95D3F6E}" type="datetime1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62E98-E19A-48A5-B163-ACC3DA57F658}" type="datetime1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0.png"/><Relationship Id="rId5" Type="http://schemas.openxmlformats.org/officeDocument/2006/relationships/image" Target="../media/image26.sv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emf"/><Relationship Id="rId5" Type="http://schemas.openxmlformats.org/officeDocument/2006/relationships/image" Target="../media/image26.sv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emf"/><Relationship Id="rId5" Type="http://schemas.openxmlformats.org/officeDocument/2006/relationships/image" Target="../media/image26.svg"/><Relationship Id="rId4" Type="http://schemas.openxmlformats.org/officeDocument/2006/relationships/image" Target="../media/image27.png"/><Relationship Id="rId9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0.png"/><Relationship Id="rId5" Type="http://schemas.openxmlformats.org/officeDocument/2006/relationships/image" Target="../media/image26.sv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0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0" Type="http://schemas.openxmlformats.org/officeDocument/2006/relationships/image" Target="../media/image32.jpe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0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0" Type="http://schemas.openxmlformats.org/officeDocument/2006/relationships/image" Target="../media/image32.jpe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26.sv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sv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7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7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14.jpe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3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7.jpeg"/><Relationship Id="rId10" Type="http://schemas.openxmlformats.org/officeDocument/2006/relationships/image" Target="../media/image40.w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r.wikibooks.org/wiki/Python_pour_le_calcul_scientifiqu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ense.institutoptique.f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IOGS-Digital-Methods/SupOpNumToo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hyperlink" Target="https://iogs-digital-methods.github.io/SupOpNumTools/" TargetMode="Externa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26E0BFB-CDF1-4990-8C11-AC849311E0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069A1F8-9BEB-4786-9694-FC48B2D75D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Démystifier les langages de haut niveau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8848722-2E88-A0D4-344D-A0021929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1352812A-12CA-D97B-47FE-3E14DD3C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830A6BE6-2232-7AC4-D806-7A713E613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6728" y="2281201"/>
            <a:ext cx="6920340" cy="444027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4FDA44EB-14FC-5478-488C-8759A28DC430}"/>
              </a:ext>
            </a:extLst>
          </p:cNvPr>
          <p:cNvSpPr txBox="1"/>
          <p:nvPr/>
        </p:nvSpPr>
        <p:spPr>
          <a:xfrm>
            <a:off x="613970" y="2548620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Outils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A66FFACA-62A8-4E31-4AFF-1EEE6A238434}"/>
              </a:ext>
            </a:extLst>
          </p:cNvPr>
          <p:cNvSpPr txBox="1"/>
          <p:nvPr/>
        </p:nvSpPr>
        <p:spPr>
          <a:xfrm>
            <a:off x="382290" y="4294100"/>
            <a:ext cx="15694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de textes </a:t>
            </a:r>
            <a:br>
              <a:rPr lang="fr-FR" dirty="0"/>
            </a:br>
            <a:r>
              <a:rPr lang="fr-FR" dirty="0" err="1"/>
              <a:t>pré-formatés</a:t>
            </a:r>
            <a:r>
              <a:rPr lang="fr-FR" dirty="0"/>
              <a:t> </a:t>
            </a:r>
            <a:r>
              <a:rPr lang="fr-FR" sz="1400" dirty="0"/>
              <a:t>(</a:t>
            </a:r>
            <a:r>
              <a:rPr lang="fr-FR" sz="1400" dirty="0" err="1"/>
              <a:t>Markdown</a:t>
            </a:r>
            <a:r>
              <a:rPr lang="fr-FR" sz="1400" dirty="0"/>
              <a:t>)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D303A637-5075-6306-0A99-EFA5A935263D}"/>
              </a:ext>
            </a:extLst>
          </p:cNvPr>
          <p:cNvSpPr txBox="1"/>
          <p:nvPr/>
        </p:nvSpPr>
        <p:spPr>
          <a:xfrm>
            <a:off x="10375045" y="3202652"/>
            <a:ext cx="1423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Web local</a:t>
            </a:r>
          </a:p>
        </p:txBody>
      </p:sp>
    </p:spTree>
    <p:extLst>
      <p:ext uri="{BB962C8B-B14F-4D97-AF65-F5344CB8AC3E}">
        <p14:creationId xmlns:p14="http://schemas.microsoft.com/office/powerpoint/2010/main" val="412237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Listes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6791B4E9-865B-BC73-B7D5-34201D8E7E81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= 2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'a =‘, a </a:t>
            </a:r>
            <a:r>
              <a:rPr lang="fr-FR" b="1" dirty="0"/>
              <a:t>)      </a:t>
            </a:r>
            <a:r>
              <a:rPr lang="fr-FR" dirty="0"/>
              <a:t>ou </a:t>
            </a:r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f’</a:t>
            </a:r>
            <a:r>
              <a:rPr lang="fr-FR" i="1" dirty="0" err="1"/>
              <a:t>a</a:t>
            </a:r>
            <a:r>
              <a:rPr lang="fr-FR" i="1" dirty="0"/>
              <a:t> = {a}</a:t>
            </a:r>
            <a:r>
              <a:rPr lang="fr-FR" b="1" dirty="0"/>
              <a:t>’)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D98B4CA4-C1C3-58C3-C241-7DE626F64960}"/>
              </a:ext>
            </a:extLst>
          </p:cNvPr>
          <p:cNvSpPr txBox="1"/>
          <p:nvPr/>
        </p:nvSpPr>
        <p:spPr>
          <a:xfrm>
            <a:off x="1391037" y="4305448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  <a:p>
            <a:r>
              <a:rPr lang="fr-FR" dirty="0"/>
              <a:t>a = 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9EFBC0E8-2C60-3A0F-C4E0-666595ED9ADC}"/>
              </a:ext>
            </a:extLst>
          </p:cNvPr>
          <p:cNvSpPr txBox="1"/>
          <p:nvPr/>
        </p:nvSpPr>
        <p:spPr>
          <a:xfrm>
            <a:off x="6913050" y="399561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[1, 2, 3]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38C09160-4D77-DED3-896F-2F1528589976}"/>
              </a:ext>
            </a:extLst>
          </p:cNvPr>
          <p:cNvSpPr txBox="1"/>
          <p:nvPr/>
        </p:nvSpPr>
        <p:spPr>
          <a:xfrm>
            <a:off x="6913050" y="4950353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8919C08D-4BD9-E355-43E2-5BD22F224950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 </a:t>
            </a:r>
            <a:r>
              <a:rPr lang="fr-FR" b="1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734810CA-E31C-6FF1-749A-102574572B11}"/>
              </a:ext>
            </a:extLst>
          </p:cNvPr>
          <p:cNvSpPr txBox="1"/>
          <p:nvPr/>
        </p:nvSpPr>
        <p:spPr>
          <a:xfrm>
            <a:off x="6344973" y="452440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</a:t>
            </a:r>
            <a:r>
              <a:rPr lang="fr-FR" b="1" dirty="0"/>
              <a:t>[</a:t>
            </a:r>
            <a:r>
              <a:rPr lang="fr-FR" dirty="0"/>
              <a:t>1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xmlns="" id="{7BA529AE-2C1D-FB91-CBE3-B975D0CA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2A54ADB9-57C9-0566-0E6A-8D074E8DB0DE}"/>
              </a:ext>
            </a:extLst>
          </p:cNvPr>
          <p:cNvSpPr txBox="1"/>
          <p:nvPr/>
        </p:nvSpPr>
        <p:spPr>
          <a:xfrm>
            <a:off x="6344972" y="54588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b</a:t>
            </a:r>
            <a:r>
              <a:rPr lang="fr-FR" b="1" dirty="0"/>
              <a:t> + </a:t>
            </a:r>
            <a:r>
              <a:rPr lang="fr-FR" dirty="0"/>
              <a:t>b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E7888D5E-D8DF-E8FF-AF96-96B55D22CC5A}"/>
              </a:ext>
            </a:extLst>
          </p:cNvPr>
          <p:cNvSpPr txBox="1"/>
          <p:nvPr/>
        </p:nvSpPr>
        <p:spPr>
          <a:xfrm>
            <a:off x="6913049" y="587852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6782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Doit-on faire confiance aux ordinateurs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Testez les deux calculs suivants sous Python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3 – 2 – 1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0.3 – 0.2 – 0.1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Graphique 5" descr="Interface utilisateur ou expérience utilisateur avec un remplissage uni">
            <a:extLst>
              <a:ext uri="{FF2B5EF4-FFF2-40B4-BE49-F238E27FC236}">
                <a16:creationId xmlns:a16="http://schemas.microsoft.com/office/drawing/2014/main" xmlns="" id="{46377AE9-DBA0-15AA-566B-DEADBC24E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676968" y="2241755"/>
            <a:ext cx="1691149" cy="169114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6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xmlns="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Représentation binaire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10251572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Deux niveaux de tension possible uniquement en machine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AB48E785-9B9F-7A8A-A552-D49F4BC6D9CC}"/>
              </a:ext>
            </a:extLst>
          </p:cNvPr>
          <p:cNvSpPr txBox="1"/>
          <p:nvPr/>
        </p:nvSpPr>
        <p:spPr>
          <a:xfrm>
            <a:off x="1602658" y="3528590"/>
            <a:ext cx="947377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Meilleure robustesse pour la transmission de données sur de longues distances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51D3E192-6748-17F8-649F-6E4E488333A4}"/>
              </a:ext>
            </a:extLst>
          </p:cNvPr>
          <p:cNvSpPr txBox="1"/>
          <p:nvPr/>
        </p:nvSpPr>
        <p:spPr>
          <a:xfrm>
            <a:off x="1602658" y="4152048"/>
            <a:ext cx="947377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Chaque </a:t>
            </a:r>
            <a:r>
              <a:rPr lang="fr-FR" b="1" dirty="0"/>
              <a:t>donnée binaire </a:t>
            </a:r>
            <a:r>
              <a:rPr lang="fr-FR" dirty="0"/>
              <a:t>est appelée </a:t>
            </a:r>
            <a:r>
              <a:rPr lang="fr-FR" b="1" dirty="0"/>
              <a:t>BIT</a:t>
            </a:r>
            <a:r>
              <a:rPr lang="fr-FR" dirty="0"/>
              <a:t> </a:t>
            </a:r>
            <a:r>
              <a:rPr lang="fr-FR" i="1" dirty="0"/>
              <a:t>(</a:t>
            </a:r>
            <a:r>
              <a:rPr lang="fr-FR" b="1" i="1" dirty="0" err="1"/>
              <a:t>BI</a:t>
            </a:r>
            <a:r>
              <a:rPr lang="fr-FR" i="1" dirty="0" err="1"/>
              <a:t>nary</a:t>
            </a:r>
            <a:r>
              <a:rPr lang="fr-FR" i="1" dirty="0"/>
              <a:t> </a:t>
            </a:r>
            <a:r>
              <a:rPr lang="fr-FR" i="1" dirty="0" err="1"/>
              <a:t>digi</a:t>
            </a:r>
            <a:r>
              <a:rPr lang="fr-FR" b="1" i="1" dirty="0" err="1"/>
              <a:t>T</a:t>
            </a:r>
            <a:r>
              <a:rPr lang="fr-FR" i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xmlns="" id="{2439B506-3A8F-9FA5-B604-6E5C98CC7D94}"/>
                  </a:ext>
                </a:extLst>
              </p:cNvPr>
              <p:cNvSpPr txBox="1"/>
              <p:nvPr/>
            </p:nvSpPr>
            <p:spPr>
              <a:xfrm>
                <a:off x="1602658" y="4598741"/>
                <a:ext cx="9473774" cy="66999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Un </a:t>
                </a:r>
                <a:r>
                  <a:rPr lang="fr-FR" b="1" dirty="0"/>
                  <a:t>mot binaire </a:t>
                </a:r>
                <a:r>
                  <a:rPr lang="fr-FR" dirty="0"/>
                  <a:t>est composé de plusieurs chiffres binaires</a:t>
                </a:r>
              </a:p>
              <a:p>
                <a:r>
                  <a:rPr lang="fr-FR" i="1" dirty="0"/>
                  <a:t>	Pour un mot binaire de n bits, il est possible d’obtenir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439B506-3A8F-9FA5-B604-6E5C98CC7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4598741"/>
                <a:ext cx="9473774" cy="669992"/>
              </a:xfrm>
              <a:prstGeom prst="rect">
                <a:avLst/>
              </a:prstGeom>
              <a:blipFill>
                <a:blip r:embed="rId6"/>
                <a:stretch>
                  <a:fillRect l="-579" t="-3636"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age 26">
            <a:extLst>
              <a:ext uri="{FF2B5EF4-FFF2-40B4-BE49-F238E27FC236}">
                <a16:creationId xmlns:a16="http://schemas.microsoft.com/office/drawing/2014/main" xmlns="" id="{26C6D6A8-6E25-F163-7BA4-0B897C569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26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xmlns="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Différentes sortes de données à coder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4142E706-A799-9DB1-5479-1AFD03D0E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24CDE4E9-3567-8000-2A1B-96D1C24A6DFA}"/>
              </a:ext>
            </a:extLst>
          </p:cNvPr>
          <p:cNvSpPr txBox="1"/>
          <p:nvPr/>
        </p:nvSpPr>
        <p:spPr>
          <a:xfrm>
            <a:off x="824860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numériques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DB03CDBD-88ED-B0E9-7F80-E32ED094B450}"/>
              </a:ext>
            </a:extLst>
          </p:cNvPr>
          <p:cNvSpPr txBox="1"/>
          <p:nvPr/>
        </p:nvSpPr>
        <p:spPr>
          <a:xfrm>
            <a:off x="1602658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naturels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2B1CED10-807A-D5F8-B62C-4737D9F3238E}"/>
              </a:ext>
            </a:extLst>
          </p:cNvPr>
          <p:cNvSpPr txBox="1"/>
          <p:nvPr/>
        </p:nvSpPr>
        <p:spPr>
          <a:xfrm>
            <a:off x="1602658" y="3989142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relatifs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DAFC0A4E-69B9-FD98-8F32-562B23FAD1BD}"/>
              </a:ext>
            </a:extLst>
          </p:cNvPr>
          <p:cNvSpPr txBox="1"/>
          <p:nvPr/>
        </p:nvSpPr>
        <p:spPr>
          <a:xfrm>
            <a:off x="1602658" y="4429840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Réels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31A9D692-B79E-F84C-70F8-2E79693D9542}"/>
              </a:ext>
            </a:extLst>
          </p:cNvPr>
          <p:cNvSpPr txBox="1"/>
          <p:nvPr/>
        </p:nvSpPr>
        <p:spPr>
          <a:xfrm>
            <a:off x="6335898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non-numériques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D8E8E1CF-D846-40C0-2E8B-666F8975DA7B}"/>
              </a:ext>
            </a:extLst>
          </p:cNvPr>
          <p:cNvSpPr txBox="1"/>
          <p:nvPr/>
        </p:nvSpPr>
        <p:spPr>
          <a:xfrm>
            <a:off x="7113696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Caractères alphanumériques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xmlns="" id="{FFFEADA9-8560-2C6D-917B-20041AB5F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074" y="4024920"/>
            <a:ext cx="3389910" cy="261619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xmlns="" id="{F44E1021-54C5-D4B0-8885-2493F9857418}"/>
              </a:ext>
            </a:extLst>
          </p:cNvPr>
          <p:cNvSpPr txBox="1"/>
          <p:nvPr/>
        </p:nvSpPr>
        <p:spPr>
          <a:xfrm>
            <a:off x="9172602" y="4007082"/>
            <a:ext cx="110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ASCII</a:t>
            </a:r>
            <a:br>
              <a:rPr lang="fr-FR" sz="1600" dirty="0"/>
            </a:br>
            <a:r>
              <a:rPr lang="fr-FR" sz="1200" dirty="0"/>
              <a:t>(7 bits)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xmlns="" id="{7A3A4C71-C5AA-5C2A-CC57-279E2646F6EB}"/>
              </a:ext>
            </a:extLst>
          </p:cNvPr>
          <p:cNvSpPr txBox="1"/>
          <p:nvPr/>
        </p:nvSpPr>
        <p:spPr>
          <a:xfrm>
            <a:off x="9394136" y="5785735"/>
            <a:ext cx="12610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UNICODE</a:t>
            </a:r>
          </a:p>
          <a:p>
            <a:pPr algn="ctr"/>
            <a:r>
              <a:rPr lang="fr-FR" sz="1200" dirty="0"/>
              <a:t>UTF-8/16/32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B70725A4-C1CE-600D-92DA-7F7D93576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9342" y="3936064"/>
            <a:ext cx="1485444" cy="249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00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2F5780F-F1B0-DEB6-D6AA-DA40DB2A8455}"/>
              </a:ext>
            </a:extLst>
          </p:cNvPr>
          <p:cNvSpPr/>
          <p:nvPr/>
        </p:nvSpPr>
        <p:spPr>
          <a:xfrm>
            <a:off x="2318921" y="5559552"/>
            <a:ext cx="2660489" cy="749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800" dirty="0">
                <a:solidFill>
                  <a:schemeClr val="tx1"/>
                </a:solidFill>
              </a:rPr>
              <a:t>1 ≠ ‘1’ 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xmlns="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Différentes sortes de données à coder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4142E706-A799-9DB1-5479-1AFD03D0E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24CDE4E9-3567-8000-2A1B-96D1C24A6DFA}"/>
              </a:ext>
            </a:extLst>
          </p:cNvPr>
          <p:cNvSpPr txBox="1"/>
          <p:nvPr/>
        </p:nvSpPr>
        <p:spPr>
          <a:xfrm>
            <a:off x="824860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numériques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DB03CDBD-88ED-B0E9-7F80-E32ED094B450}"/>
              </a:ext>
            </a:extLst>
          </p:cNvPr>
          <p:cNvSpPr txBox="1"/>
          <p:nvPr/>
        </p:nvSpPr>
        <p:spPr>
          <a:xfrm>
            <a:off x="1602658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naturels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2B1CED10-807A-D5F8-B62C-4737D9F3238E}"/>
              </a:ext>
            </a:extLst>
          </p:cNvPr>
          <p:cNvSpPr txBox="1"/>
          <p:nvPr/>
        </p:nvSpPr>
        <p:spPr>
          <a:xfrm>
            <a:off x="1602658" y="3989142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relatifs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DAFC0A4E-69B9-FD98-8F32-562B23FAD1BD}"/>
              </a:ext>
            </a:extLst>
          </p:cNvPr>
          <p:cNvSpPr txBox="1"/>
          <p:nvPr/>
        </p:nvSpPr>
        <p:spPr>
          <a:xfrm>
            <a:off x="1602658" y="4429840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Réels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31A9D692-B79E-F84C-70F8-2E79693D9542}"/>
              </a:ext>
            </a:extLst>
          </p:cNvPr>
          <p:cNvSpPr txBox="1"/>
          <p:nvPr/>
        </p:nvSpPr>
        <p:spPr>
          <a:xfrm>
            <a:off x="6335898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non-numériques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D8E8E1CF-D846-40C0-2E8B-666F8975DA7B}"/>
              </a:ext>
            </a:extLst>
          </p:cNvPr>
          <p:cNvSpPr txBox="1"/>
          <p:nvPr/>
        </p:nvSpPr>
        <p:spPr>
          <a:xfrm>
            <a:off x="7113696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Caractères alphanumériques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xmlns="" id="{FFFEADA9-8560-2C6D-917B-20041AB5F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074" y="4024920"/>
            <a:ext cx="3389910" cy="261619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xmlns="" id="{F44E1021-54C5-D4B0-8885-2493F9857418}"/>
              </a:ext>
            </a:extLst>
          </p:cNvPr>
          <p:cNvSpPr txBox="1"/>
          <p:nvPr/>
        </p:nvSpPr>
        <p:spPr>
          <a:xfrm>
            <a:off x="9172602" y="4007082"/>
            <a:ext cx="110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ASCII</a:t>
            </a:r>
            <a:br>
              <a:rPr lang="fr-FR" sz="1600" dirty="0"/>
            </a:br>
            <a:r>
              <a:rPr lang="fr-FR" sz="1200" dirty="0"/>
              <a:t>(7 bits)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xmlns="" id="{7A3A4C71-C5AA-5C2A-CC57-279E2646F6EB}"/>
              </a:ext>
            </a:extLst>
          </p:cNvPr>
          <p:cNvSpPr txBox="1"/>
          <p:nvPr/>
        </p:nvSpPr>
        <p:spPr>
          <a:xfrm>
            <a:off x="9394136" y="5785735"/>
            <a:ext cx="12610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UNICODE</a:t>
            </a:r>
          </a:p>
          <a:p>
            <a:pPr algn="ctr"/>
            <a:r>
              <a:rPr lang="fr-FR" sz="1200" dirty="0"/>
              <a:t>UTF-8/16/32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B70725A4-C1CE-600D-92DA-7F7D93576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9342" y="3936064"/>
            <a:ext cx="1485444" cy="2492168"/>
          </a:xfrm>
          <a:prstGeom prst="rect">
            <a:avLst/>
          </a:prstGeom>
        </p:spPr>
      </p:pic>
      <p:pic>
        <p:nvPicPr>
          <p:cNvPr id="3" name="Picture 2" descr="317,435 Panneau Attention Imágenes y Fotos - 123RF">
            <a:extLst>
              <a:ext uri="{FF2B5EF4-FFF2-40B4-BE49-F238E27FC236}">
                <a16:creationId xmlns:a16="http://schemas.microsoft.com/office/drawing/2014/main" xmlns="" id="{C5CE7DCB-C662-EB96-A3DD-BEBA56728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13" y="5591175"/>
            <a:ext cx="718185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768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xmlns="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xmlns="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="" id="{7413A552-37A8-3307-9961-C6CB27A4CFCB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2</a:t>
                </a:r>
                <a:r>
                  <a:rPr lang="fr-FR" i="1" baseline="30000" dirty="0"/>
                  <a:t>N</a:t>
                </a:r>
                <a:r>
                  <a:rPr lang="fr-FR" i="1" dirty="0"/>
                  <a:t>-1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xmlns="" id="{769549EB-74DF-F9CF-BBEC-3764917B8771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 à 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-1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xmlns="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8785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xmlns="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xmlns="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xmlns="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70C9EF-D3C0-AC3C-5F9C-66593DEB9BEA}"/>
              </a:ext>
            </a:extLst>
          </p:cNvPr>
          <p:cNvSpPr/>
          <p:nvPr/>
        </p:nvSpPr>
        <p:spPr>
          <a:xfrm>
            <a:off x="3783361" y="5684003"/>
            <a:ext cx="1635483" cy="55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dirty="0">
                <a:solidFill>
                  <a:schemeClr val="tx1"/>
                </a:solidFill>
              </a:rPr>
              <a:t>-0 ≠ 0  </a:t>
            </a:r>
          </a:p>
        </p:txBody>
      </p:sp>
      <p:pic>
        <p:nvPicPr>
          <p:cNvPr id="20" name="Picture 2" descr="317,435 Panneau Attention Imágenes y Fotos - 123RF">
            <a:extLst>
              <a:ext uri="{FF2B5EF4-FFF2-40B4-BE49-F238E27FC236}">
                <a16:creationId xmlns:a16="http://schemas.microsoft.com/office/drawing/2014/main" xmlns="" id="{DF67CF51-218B-EF6F-AF18-392B247D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11" y="5751551"/>
            <a:ext cx="425117" cy="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E5FA45D0-6225-B802-1092-B59A27FD3171}"/>
              </a:ext>
            </a:extLst>
          </p:cNvPr>
          <p:cNvSpPr txBox="1"/>
          <p:nvPr/>
        </p:nvSpPr>
        <p:spPr>
          <a:xfrm>
            <a:off x="3755921" y="6285280"/>
            <a:ext cx="182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Complément à 2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xmlns="" id="{D7EBA73D-2A54-8005-2FC3-01E3A010B27D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2</a:t>
                </a:r>
                <a:r>
                  <a:rPr lang="fr-FR" i="1" baseline="30000" dirty="0"/>
                  <a:t>N</a:t>
                </a:r>
                <a:r>
                  <a:rPr lang="fr-FR" i="1" dirty="0"/>
                  <a:t>-1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7EBA73D-2A54-8005-2FC3-01E3A010B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11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xmlns="" id="{E6F0AEC7-CC92-263A-85BB-CA7B8BB1CAEA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 à 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-1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6F0AEC7-CC92-263A-85BB-CA7B8BB1C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1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631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xmlns="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xmlns="" id="{D4304004-E95C-C7B7-E124-68B96032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Nombres réels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63CA3CDA-3E7F-DDD8-1281-21064B3FF8D2}"/>
              </a:ext>
            </a:extLst>
          </p:cNvPr>
          <p:cNvSpPr txBox="1"/>
          <p:nvPr/>
        </p:nvSpPr>
        <p:spPr>
          <a:xfrm>
            <a:off x="6344036" y="3090446"/>
            <a:ext cx="4765173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Infinité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xmlns="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xmlns="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70C9EF-D3C0-AC3C-5F9C-66593DEB9BEA}"/>
              </a:ext>
            </a:extLst>
          </p:cNvPr>
          <p:cNvSpPr/>
          <p:nvPr/>
        </p:nvSpPr>
        <p:spPr>
          <a:xfrm>
            <a:off x="3783361" y="5684003"/>
            <a:ext cx="1635483" cy="55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dirty="0">
                <a:solidFill>
                  <a:schemeClr val="tx1"/>
                </a:solidFill>
              </a:rPr>
              <a:t>-0 ≠ 0  </a:t>
            </a:r>
          </a:p>
        </p:txBody>
      </p:sp>
      <p:pic>
        <p:nvPicPr>
          <p:cNvPr id="20" name="Picture 2" descr="317,435 Panneau Attention Imágenes y Fotos - 123RF">
            <a:extLst>
              <a:ext uri="{FF2B5EF4-FFF2-40B4-BE49-F238E27FC236}">
                <a16:creationId xmlns:a16="http://schemas.microsoft.com/office/drawing/2014/main" xmlns="" id="{DF67CF51-218B-EF6F-AF18-392B247D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11" y="5751551"/>
            <a:ext cx="425117" cy="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E5FA45D0-6225-B802-1092-B59A27FD3171}"/>
              </a:ext>
            </a:extLst>
          </p:cNvPr>
          <p:cNvSpPr txBox="1"/>
          <p:nvPr/>
        </p:nvSpPr>
        <p:spPr>
          <a:xfrm>
            <a:off x="3755921" y="6285280"/>
            <a:ext cx="182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Complément à 2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8AA5AA59-00EF-D1AD-24C4-F5EFAE4FC449}"/>
              </a:ext>
            </a:extLst>
          </p:cNvPr>
          <p:cNvSpPr txBox="1"/>
          <p:nvPr/>
        </p:nvSpPr>
        <p:spPr>
          <a:xfrm>
            <a:off x="7121834" y="3821994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/>
              <a:t>Normalisation des informations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22B4BB14-D66D-B3F4-32F8-9F0B09E92775}"/>
              </a:ext>
            </a:extLst>
          </p:cNvPr>
          <p:cNvSpPr txBox="1"/>
          <p:nvPr/>
        </p:nvSpPr>
        <p:spPr>
          <a:xfrm>
            <a:off x="7142767" y="4259702"/>
            <a:ext cx="398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754, datant de 1985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B1E102A6-CED5-EC7E-8C1E-CC41FF59B2CA}"/>
              </a:ext>
            </a:extLst>
          </p:cNvPr>
          <p:cNvSpPr txBox="1"/>
          <p:nvPr/>
        </p:nvSpPr>
        <p:spPr>
          <a:xfrm>
            <a:off x="7121834" y="4864188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Simple précision : 32 bits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xmlns="" id="{D79FD8BC-E976-CC85-E751-A537F6110F7F}"/>
              </a:ext>
            </a:extLst>
          </p:cNvPr>
          <p:cNvSpPr txBox="1"/>
          <p:nvPr/>
        </p:nvSpPr>
        <p:spPr>
          <a:xfrm>
            <a:off x="7142767" y="5321136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Double précision : 64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xmlns="" id="{AAAFB85E-552D-5F63-87A4-5120DB1F9649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2</a:t>
                </a:r>
                <a:r>
                  <a:rPr lang="fr-FR" i="1" baseline="30000" dirty="0"/>
                  <a:t>N</a:t>
                </a:r>
                <a:r>
                  <a:rPr lang="fr-FR" i="1" dirty="0"/>
                  <a:t>-1</a:t>
                </a: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AAFB85E-552D-5F63-87A4-5120DB1F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11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xmlns="" id="{1EDB642D-F519-CA2F-FA5D-B5D88445A544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 à 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-1</a:t>
                </a: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EDB642D-F519-CA2F-FA5D-B5D88445A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1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644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xmlns="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Norme IEEE754 / Simple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xmlns="" id="{D4304004-E95C-C7B7-E124-68B96032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Nombres réels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63CA3CDA-3E7F-DDD8-1281-21064B3FF8D2}"/>
              </a:ext>
            </a:extLst>
          </p:cNvPr>
          <p:cNvSpPr txBox="1"/>
          <p:nvPr/>
        </p:nvSpPr>
        <p:spPr>
          <a:xfrm>
            <a:off x="6344036" y="3090446"/>
            <a:ext cx="4765173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Infinité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8AA5AA59-00EF-D1AD-24C4-F5EFAE4FC449}"/>
              </a:ext>
            </a:extLst>
          </p:cNvPr>
          <p:cNvSpPr txBox="1"/>
          <p:nvPr/>
        </p:nvSpPr>
        <p:spPr>
          <a:xfrm>
            <a:off x="7121834" y="3821994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/>
              <a:t>Normalisation des informations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22B4BB14-D66D-B3F4-32F8-9F0B09E92775}"/>
              </a:ext>
            </a:extLst>
          </p:cNvPr>
          <p:cNvSpPr txBox="1"/>
          <p:nvPr/>
        </p:nvSpPr>
        <p:spPr>
          <a:xfrm>
            <a:off x="7142767" y="4259702"/>
            <a:ext cx="398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754, datant de 1985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B1E102A6-CED5-EC7E-8C1E-CC41FF59B2CA}"/>
              </a:ext>
            </a:extLst>
          </p:cNvPr>
          <p:cNvSpPr txBox="1"/>
          <p:nvPr/>
        </p:nvSpPr>
        <p:spPr>
          <a:xfrm>
            <a:off x="7121834" y="4864188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Simple précision : 32 bits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xmlns="" id="{D79FD8BC-E976-CC85-E751-A537F6110F7F}"/>
              </a:ext>
            </a:extLst>
          </p:cNvPr>
          <p:cNvSpPr txBox="1"/>
          <p:nvPr/>
        </p:nvSpPr>
        <p:spPr>
          <a:xfrm>
            <a:off x="7142767" y="5321136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Double précision : 64 bits</a:t>
            </a:r>
          </a:p>
        </p:txBody>
      </p:sp>
      <p:pic>
        <p:nvPicPr>
          <p:cNvPr id="1026" name="Picture 2" descr="Représentation simple précision flottants IEEE 754">
            <a:extLst>
              <a:ext uri="{FF2B5EF4-FFF2-40B4-BE49-F238E27FC236}">
                <a16:creationId xmlns:a16="http://schemas.microsoft.com/office/drawing/2014/main" xmlns="" id="{BA7507BE-7792-3522-5613-5222CF2B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91" y="3139373"/>
            <a:ext cx="4382433" cy="69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7E875CD9-A3D9-54EF-09A0-C6BFE365B7EB}"/>
              </a:ext>
            </a:extLst>
          </p:cNvPr>
          <p:cNvSpPr txBox="1"/>
          <p:nvPr/>
        </p:nvSpPr>
        <p:spPr>
          <a:xfrm>
            <a:off x="2217476" y="6408107"/>
            <a:ext cx="36465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Wikipedia</a:t>
            </a:r>
            <a:r>
              <a:rPr lang="fr-FR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/ IEEE 754 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xmlns="" id="{CE2D0A9C-0C55-B290-E0CB-E44EBA9A8545}"/>
              </a:ext>
            </a:extLst>
          </p:cNvPr>
          <p:cNvSpPr txBox="1"/>
          <p:nvPr/>
        </p:nvSpPr>
        <p:spPr>
          <a:xfrm>
            <a:off x="2028213" y="4013418"/>
            <a:ext cx="3217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valeur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2</a:t>
            </a:r>
            <a:r>
              <a:rPr lang="fr-FR" sz="2400" b="0" i="1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 </a:t>
            </a:r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</a:t>
            </a:r>
            <a:endParaRPr lang="fr-FR" sz="2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xmlns="" id="{98F7D17D-19A9-398F-40B2-356FB8A9033C}"/>
              </a:ext>
            </a:extLst>
          </p:cNvPr>
          <p:cNvSpPr txBox="1"/>
          <p:nvPr/>
        </p:nvSpPr>
        <p:spPr>
          <a:xfrm>
            <a:off x="3506123" y="4475083"/>
            <a:ext cx="177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Cas normalisé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xmlns="" id="{5CFD3258-C603-8CBD-8995-60706EB1E302}"/>
              </a:ext>
            </a:extLst>
          </p:cNvPr>
          <p:cNvSpPr txBox="1"/>
          <p:nvPr/>
        </p:nvSpPr>
        <p:spPr>
          <a:xfrm>
            <a:off x="1219827" y="4871350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Possibilité de coder l’infini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xmlns="" id="{B8FE6DEC-C86E-A591-DEF5-9FB10D86A1F0}"/>
                  </a:ext>
                </a:extLst>
              </p:cNvPr>
              <p:cNvSpPr txBox="1"/>
              <p:nvPr/>
            </p:nvSpPr>
            <p:spPr>
              <a:xfrm>
                <a:off x="1219826" y="5374886"/>
                <a:ext cx="3987375" cy="66999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i="1" dirty="0"/>
                  <a:t>Plus petite valeur codifiée </a:t>
                </a:r>
                <a:br>
                  <a:rPr lang="fr-FR" i="1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i="1" dirty="0"/>
                      <m:t>1,175 494 35 × </m:t>
                    </m:r>
                    <m:sSup>
                      <m:sSupPr>
                        <m:ctrlPr>
                          <a:rPr lang="fr-FR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−38</m:t>
                        </m:r>
                      </m:sup>
                    </m:sSup>
                  </m:oMath>
                </a14:m>
                <a:r>
                  <a:rPr lang="fr-FR" i="1" dirty="0"/>
                  <a:t> </a:t>
                </a: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8FE6DEC-C86E-A591-DEF5-9FB10D86A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826" y="5374886"/>
                <a:ext cx="3987375" cy="669992"/>
              </a:xfrm>
              <a:prstGeom prst="rect">
                <a:avLst/>
              </a:prstGeom>
              <a:blipFill>
                <a:blip r:embed="rId7"/>
                <a:stretch>
                  <a:fillRect t="-4545" r="-24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61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C’est quoi cette syntaxe ???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976112"/>
            <a:ext cx="10159158" cy="3196087"/>
          </a:xfrm>
        </p:spPr>
        <p:txBody>
          <a:bodyPr/>
          <a:lstStyle/>
          <a:p>
            <a:r>
              <a:rPr lang="fr-FR" dirty="0" smtClean="0"/>
              <a:t>Que représentent ces différentes syntaxes ?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import</a:t>
            </a:r>
            <a:r>
              <a:rPr lang="fr-FR" dirty="0" smtClean="0"/>
              <a:t> </a:t>
            </a:r>
            <a:r>
              <a:rPr lang="fr-FR" dirty="0" err="1" smtClean="0"/>
              <a:t>numpy</a:t>
            </a:r>
            <a:endParaRPr lang="fr-FR" dirty="0" smtClean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8919C08D-4BD9-E355-43E2-5BD22F224950}"/>
              </a:ext>
            </a:extLst>
          </p:cNvPr>
          <p:cNvSpPr txBox="1"/>
          <p:nvPr/>
        </p:nvSpPr>
        <p:spPr>
          <a:xfrm>
            <a:off x="6344971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a </a:t>
            </a:r>
            <a:r>
              <a:rPr lang="fr-FR" b="1" dirty="0" smtClean="0"/>
              <a:t>=</a:t>
            </a:r>
            <a:r>
              <a:rPr lang="fr-FR" dirty="0" smtClean="0"/>
              <a:t> </a:t>
            </a:r>
            <a:r>
              <a:rPr lang="fr-FR" dirty="0" err="1" smtClean="0"/>
              <a:t>v.</a:t>
            </a:r>
            <a:r>
              <a:rPr lang="fr-FR" b="1" dirty="0" err="1" smtClean="0"/>
              <a:t>max</a:t>
            </a:r>
            <a:r>
              <a:rPr lang="fr-FR" dirty="0" smtClean="0"/>
              <a:t>()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v </a:t>
            </a:r>
            <a:r>
              <a:rPr lang="fr-FR" b="1" dirty="0" smtClean="0"/>
              <a:t>=</a:t>
            </a:r>
            <a:r>
              <a:rPr lang="fr-FR" dirty="0" smtClean="0"/>
              <a:t> </a:t>
            </a:r>
            <a:r>
              <a:rPr lang="fr-FR" b="1" dirty="0" err="1" smtClean="0"/>
              <a:t>numpy</a:t>
            </a:r>
            <a:r>
              <a:rPr lang="fr-FR" dirty="0" err="1" smtClean="0"/>
              <a:t>.</a:t>
            </a:r>
            <a:r>
              <a:rPr lang="fr-FR" b="1" dirty="0" err="1" smtClean="0"/>
              <a:t>array</a:t>
            </a:r>
            <a:r>
              <a:rPr lang="fr-FR" dirty="0" smtClean="0"/>
              <a:t>([1, 2, 3])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6791B4E9-865B-BC73-B7D5-34201D8E7E81}"/>
              </a:ext>
            </a:extLst>
          </p:cNvPr>
          <p:cNvSpPr txBox="1"/>
          <p:nvPr/>
        </p:nvSpPr>
        <p:spPr>
          <a:xfrm>
            <a:off x="6344971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</a:t>
            </a:r>
            <a:r>
              <a:rPr lang="fr-FR" b="1" dirty="0" err="1" smtClean="0"/>
              <a:t>rint</a:t>
            </a:r>
            <a:r>
              <a:rPr lang="fr-FR" dirty="0" smtClean="0"/>
              <a:t>( </a:t>
            </a:r>
            <a:r>
              <a:rPr lang="fr-FR" dirty="0" err="1" smtClean="0"/>
              <a:t>v.</a:t>
            </a:r>
            <a:r>
              <a:rPr lang="fr-FR" b="1" i="1" dirty="0" err="1" smtClean="0"/>
              <a:t>shape</a:t>
            </a:r>
            <a:r>
              <a:rPr lang="fr-FR" dirty="0" smtClean="0"/>
              <a:t> )</a:t>
            </a:r>
            <a:endParaRPr lang="fr-FR" dirty="0"/>
          </a:p>
        </p:txBody>
      </p:sp>
      <p:pic>
        <p:nvPicPr>
          <p:cNvPr id="9" name="Picture 2" descr="Stickers ch'ti hein - Stickers Ma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0678">
            <a:off x="2979043" y="4433986"/>
            <a:ext cx="1972737" cy="197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ug informatique sur les résultats des concours à Créte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354" y="439947"/>
            <a:ext cx="1850790" cy="138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432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xmlns="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Exemple en C++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55FDCBD0-DB70-C2F4-B91F-5B6FB02A3DF9}"/>
              </a:ext>
            </a:extLst>
          </p:cNvPr>
          <p:cNvSpPr txBox="1"/>
          <p:nvPr/>
        </p:nvSpPr>
        <p:spPr>
          <a:xfrm>
            <a:off x="822960" y="3302376"/>
            <a:ext cx="4765173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int</a:t>
            </a:r>
            <a:r>
              <a:rPr lang="fr-FR" dirty="0"/>
              <a:t> </a:t>
            </a:r>
            <a:r>
              <a:rPr lang="fr-FR" i="1" dirty="0"/>
              <a:t>main</a:t>
            </a:r>
            <a:r>
              <a:rPr lang="fr-FR" dirty="0"/>
              <a:t>(</a:t>
            </a:r>
            <a:r>
              <a:rPr lang="fr-FR" b="1" dirty="0" err="1"/>
              <a:t>void</a:t>
            </a:r>
            <a:r>
              <a:rPr lang="fr-FR" dirty="0"/>
              <a:t>){</a:t>
            </a:r>
          </a:p>
          <a:p>
            <a:r>
              <a:rPr lang="fr-FR" b="1" dirty="0"/>
              <a:t>	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dirty="0"/>
              <a:t>a </a:t>
            </a:r>
            <a:r>
              <a:rPr lang="fr-FR" b="1" dirty="0"/>
              <a:t>= </a:t>
            </a:r>
            <a:r>
              <a:rPr lang="fr-FR" dirty="0"/>
              <a:t>3</a:t>
            </a:r>
            <a:r>
              <a:rPr lang="fr-FR" b="1" dirty="0"/>
              <a:t>, </a:t>
            </a:r>
            <a:r>
              <a:rPr lang="fr-FR" dirty="0"/>
              <a:t>b </a:t>
            </a:r>
            <a:r>
              <a:rPr lang="fr-FR" b="1" dirty="0"/>
              <a:t>=</a:t>
            </a:r>
            <a:r>
              <a:rPr lang="fr-FR" dirty="0"/>
              <a:t> 2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dirty="0"/>
              <a:t>2.5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dirty="0"/>
              <a:t>c</a:t>
            </a:r>
            <a:r>
              <a:rPr lang="fr-FR" b="1" dirty="0"/>
              <a:t> =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 </a:t>
            </a:r>
          </a:p>
          <a:p>
            <a:r>
              <a:rPr lang="fr-FR" b="1" dirty="0"/>
              <a:t>	cout &lt;&lt; </a:t>
            </a:r>
            <a:r>
              <a:rPr lang="fr-FR" i="1" dirty="0"/>
              <a:t>"c = "</a:t>
            </a:r>
            <a:r>
              <a:rPr lang="fr-FR" b="1" dirty="0"/>
              <a:t> &lt;&lt; </a:t>
            </a:r>
            <a:r>
              <a:rPr lang="fr-FR" dirty="0"/>
              <a:t>c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d</a:t>
            </a:r>
            <a:r>
              <a:rPr lang="fr-FR" b="1" dirty="0"/>
              <a:t> =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</a:t>
            </a:r>
          </a:p>
          <a:p>
            <a:r>
              <a:rPr lang="fr-FR" b="1" dirty="0"/>
              <a:t>	cout &lt;&lt; </a:t>
            </a:r>
            <a:r>
              <a:rPr lang="fr-FR" i="1" dirty="0"/>
              <a:t>"d = "</a:t>
            </a:r>
            <a:r>
              <a:rPr lang="fr-FR" b="1" dirty="0"/>
              <a:t> &lt;&lt; </a:t>
            </a:r>
            <a:r>
              <a:rPr lang="fr-FR" dirty="0"/>
              <a:t>d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  <a:p>
            <a:r>
              <a:rPr lang="fr-FR" b="1" dirty="0"/>
              <a:t>	return </a:t>
            </a:r>
            <a:r>
              <a:rPr lang="fr-FR" dirty="0"/>
              <a:t>0</a:t>
            </a:r>
            <a:r>
              <a:rPr lang="fr-FR" b="1" dirty="0"/>
              <a:t>;</a:t>
            </a:r>
          </a:p>
          <a:p>
            <a:r>
              <a:rPr lang="fr-FR" b="1" dirty="0"/>
              <a:t>}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3F706486-367D-0C19-F450-07FF7D0D424A}"/>
              </a:ext>
            </a:extLst>
          </p:cNvPr>
          <p:cNvSpPr txBox="1"/>
          <p:nvPr/>
        </p:nvSpPr>
        <p:spPr>
          <a:xfrm>
            <a:off x="6965974" y="3302375"/>
            <a:ext cx="4197096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 </a:t>
            </a:r>
            <a:r>
              <a:rPr lang="en-US" b="1" dirty="0"/>
              <a:t>=</a:t>
            </a:r>
            <a:r>
              <a:rPr lang="en-US" dirty="0"/>
              <a:t> 1</a:t>
            </a:r>
          </a:p>
          <a:p>
            <a:r>
              <a:rPr lang="en-US" dirty="0"/>
              <a:t>d </a:t>
            </a:r>
            <a:r>
              <a:rPr lang="en-US" b="1" dirty="0"/>
              <a:t>=</a:t>
            </a:r>
            <a:r>
              <a:rPr lang="en-US" dirty="0"/>
              <a:t> 1</a:t>
            </a:r>
          </a:p>
          <a:p>
            <a:endParaRPr lang="en-US" dirty="0"/>
          </a:p>
          <a:p>
            <a:r>
              <a:rPr lang="en-US" sz="1200" dirty="0"/>
              <a:t>Process returned 0 (0x0)   execution time : 0.053 s</a:t>
            </a:r>
          </a:p>
          <a:p>
            <a:r>
              <a:rPr lang="en-US" sz="1200" dirty="0"/>
              <a:t>Press any key to continue.</a:t>
            </a:r>
            <a:endParaRPr lang="fr-FR" sz="1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AF23F051-9F59-B38E-8CF3-295B451685EB}"/>
              </a:ext>
            </a:extLst>
          </p:cNvPr>
          <p:cNvSpPr txBox="1"/>
          <p:nvPr/>
        </p:nvSpPr>
        <p:spPr>
          <a:xfrm>
            <a:off x="6397897" y="4709238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e</a:t>
            </a:r>
            <a:r>
              <a:rPr lang="fr-FR" b="1" dirty="0"/>
              <a:t> = (</a:t>
            </a:r>
            <a:r>
              <a:rPr lang="fr-FR" b="1" dirty="0" err="1"/>
              <a:t>float</a:t>
            </a:r>
            <a:r>
              <a:rPr lang="fr-FR" b="1" dirty="0"/>
              <a:t>)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</a:t>
            </a:r>
          </a:p>
          <a:p>
            <a:r>
              <a:rPr lang="fr-FR" b="1" dirty="0"/>
              <a:t>	cout &lt;&lt; </a:t>
            </a:r>
            <a:r>
              <a:rPr lang="fr-FR" i="1" dirty="0"/>
              <a:t>"e = "</a:t>
            </a:r>
            <a:r>
              <a:rPr lang="fr-FR" b="1" dirty="0"/>
              <a:t> &lt;&lt; </a:t>
            </a:r>
            <a:r>
              <a:rPr lang="fr-FR" dirty="0"/>
              <a:t>e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BDD139C3-2D1B-C2C6-41F1-7B1007645581}"/>
              </a:ext>
            </a:extLst>
          </p:cNvPr>
          <p:cNvSpPr txBox="1"/>
          <p:nvPr/>
        </p:nvSpPr>
        <p:spPr>
          <a:xfrm>
            <a:off x="6965974" y="543752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=</a:t>
            </a:r>
            <a:r>
              <a:rPr lang="en-US" dirty="0"/>
              <a:t> 1.5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37061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i="1" dirty="0"/>
              <a:t>Variable explorer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xmlns="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0ABB0E92-EFE8-C12C-5E6A-461A9F143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142" y="2543415"/>
            <a:ext cx="6793940" cy="388481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9B58F3D-E192-282A-4E8F-A1DE66F9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83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53472" cy="3694176"/>
          </a:xfrm>
        </p:spPr>
        <p:txBody>
          <a:bodyPr/>
          <a:lstStyle/>
          <a:p>
            <a:r>
              <a:rPr lang="fr-FR" dirty="0"/>
              <a:t>Connaître le type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xmlns="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0661C155-4B14-3CE6-1A5A-4344075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9A34E9B0-9059-373F-6E95-021980F75057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dirty="0"/>
              <a:t>1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f'</a:t>
            </a:r>
            <a:r>
              <a:rPr lang="fr-FR" i="1" dirty="0" err="1"/>
              <a:t>k</a:t>
            </a:r>
            <a:r>
              <a:rPr lang="fr-FR" i="1" dirty="0"/>
              <a:t> = {k}</a:t>
            </a:r>
            <a:r>
              <a:rPr lang="fr-FR" b="1" dirty="0"/>
              <a:t>’ )</a:t>
            </a:r>
          </a:p>
          <a:p>
            <a:r>
              <a:rPr lang="fr-FR" b="1" dirty="0" err="1"/>
              <a:t>print</a:t>
            </a:r>
            <a:r>
              <a:rPr lang="fr-FR" b="1" dirty="0"/>
              <a:t>( type( </a:t>
            </a:r>
            <a:r>
              <a:rPr lang="fr-FR" dirty="0"/>
              <a:t>k </a:t>
            </a:r>
            <a:r>
              <a:rPr lang="fr-FR" b="1" dirty="0"/>
              <a:t>) 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7EA73230-31A5-D5E1-46AC-949100B660F9}"/>
              </a:ext>
            </a:extLst>
          </p:cNvPr>
          <p:cNvSpPr txBox="1"/>
          <p:nvPr/>
        </p:nvSpPr>
        <p:spPr>
          <a:xfrm>
            <a:off x="1391037" y="4305448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 </a:t>
            </a:r>
            <a:r>
              <a:rPr lang="fr-FR" b="1" dirty="0"/>
              <a:t>=</a:t>
            </a:r>
            <a:r>
              <a:rPr lang="fr-FR" dirty="0"/>
              <a:t> 1</a:t>
            </a:r>
          </a:p>
          <a:p>
            <a:r>
              <a:rPr lang="fr-FR" dirty="0"/>
              <a:t>&lt;class '</a:t>
            </a:r>
            <a:r>
              <a:rPr lang="fr-FR" dirty="0" err="1"/>
              <a:t>int</a:t>
            </a:r>
            <a:r>
              <a:rPr lang="fr-FR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683804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Utilisation de bibliothèques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numpy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0E298DCA-6B4E-62F1-C504-2B8C7D8765E3}"/>
              </a:ext>
            </a:extLst>
          </p:cNvPr>
          <p:cNvSpPr txBox="1"/>
          <p:nvPr/>
        </p:nvSpPr>
        <p:spPr>
          <a:xfrm>
            <a:off x="824858" y="3864852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np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np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04FB51D4-DEEE-E2E1-73E5-A3EC50303A6D}"/>
              </a:ext>
            </a:extLst>
          </p:cNvPr>
          <p:cNvSpPr txBox="1"/>
          <p:nvPr/>
        </p:nvSpPr>
        <p:spPr>
          <a:xfrm>
            <a:off x="6344036" y="3074559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pyplot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B9EA9777-CCAB-F345-0144-5095DB027A58}"/>
              </a:ext>
            </a:extLst>
          </p:cNvPr>
          <p:cNvSpPr txBox="1"/>
          <p:nvPr/>
        </p:nvSpPr>
        <p:spPr>
          <a:xfrm>
            <a:off x="6344036" y="3872030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plt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plt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3CF15BDA-7247-9C2C-35BB-4E0ED833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51341FAA-347E-5BD9-4AE5-44D4B4AC0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458" y="4941285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D4E62603-BC17-66D8-7A8C-684AE7789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31" y="5098010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35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Utilisation des vecteurs / matrices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mb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</a:t>
            </a:r>
          </a:p>
          <a:p>
            <a:r>
              <a:rPr lang="en-US" dirty="0"/>
              <a:t>mc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 </a:t>
            </a:r>
          </a:p>
          <a:p>
            <a:r>
              <a:rPr lang="en-US" dirty="0"/>
              <a:t>mm </a:t>
            </a:r>
            <a:r>
              <a:rPr lang="en-US" b="1" dirty="0"/>
              <a:t>=</a:t>
            </a:r>
            <a:r>
              <a:rPr lang="en-US" dirty="0"/>
              <a:t> mb </a:t>
            </a:r>
            <a:r>
              <a:rPr lang="en-US" b="1" dirty="0"/>
              <a:t>+</a:t>
            </a:r>
            <a:r>
              <a:rPr lang="en-US" dirty="0"/>
              <a:t> mc</a:t>
            </a:r>
          </a:p>
          <a:p>
            <a:r>
              <a:rPr lang="en-US" b="1" dirty="0"/>
              <a:t>print( </a:t>
            </a:r>
            <a:r>
              <a:rPr lang="en-US" dirty="0"/>
              <a:t>mm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E6ED157B-06F2-9E4A-4DB0-EF754E129A72}"/>
              </a:ext>
            </a:extLst>
          </p:cNvPr>
          <p:cNvSpPr txBox="1"/>
          <p:nvPr/>
        </p:nvSpPr>
        <p:spPr>
          <a:xfrm>
            <a:off x="6913050" y="4590056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[[ 2  4  6]</a:t>
            </a:r>
          </a:p>
          <a:p>
            <a:r>
              <a:rPr lang="en-US" dirty="0"/>
              <a:t>  [ 8  10  12]]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xmlns="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/>
              <a:t>x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[1,2,3] )</a:t>
            </a:r>
          </a:p>
          <a:p>
            <a:r>
              <a:rPr lang="en-US" dirty="0"/>
              <a:t>y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sin</a:t>
            </a:r>
            <a:r>
              <a:rPr lang="en-US" dirty="0"/>
              <a:t>(x)</a:t>
            </a:r>
          </a:p>
          <a:p>
            <a:r>
              <a:rPr lang="en-US" b="1" dirty="0"/>
              <a:t>print( </a:t>
            </a:r>
            <a:r>
              <a:rPr lang="en-US" dirty="0"/>
              <a:t>y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01073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Quelques vecteurs particuliers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ones</a:t>
            </a:r>
            <a:r>
              <a:rPr lang="en-US" b="1" dirty="0"/>
              <a:t>( (</a:t>
            </a:r>
            <a:r>
              <a:rPr lang="en-US" dirty="0"/>
              <a:t>10,3</a:t>
            </a:r>
            <a:r>
              <a:rPr lang="en-US" b="1" dirty="0"/>
              <a:t>)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mo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mo.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mo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mo</a:t>
            </a:r>
            <a:r>
              <a:rPr lang="en-US" b="1" dirty="0"/>
              <a:t>}’ )</a:t>
            </a:r>
            <a:endParaRPr lang="fr-FR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xmlns="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 err="1"/>
              <a:t>vz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zeros</a:t>
            </a:r>
            <a:r>
              <a:rPr lang="en-US" b="1" dirty="0"/>
              <a:t>( </a:t>
            </a:r>
            <a:r>
              <a:rPr lang="en-US" dirty="0"/>
              <a:t>10</a:t>
            </a:r>
            <a:r>
              <a:rPr lang="en-US" b="1" dirty="0"/>
              <a:t>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vz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vz.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vz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vz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570B3EE8-C516-E6A9-A9E6-2CC134DD606D}"/>
              </a:ext>
            </a:extLst>
          </p:cNvPr>
          <p:cNvSpPr txBox="1"/>
          <p:nvPr/>
        </p:nvSpPr>
        <p:spPr>
          <a:xfrm>
            <a:off x="6913050" y="4306151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531921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Quelques vecteurs particuliers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vlog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logspace</a:t>
            </a:r>
            <a:r>
              <a:rPr lang="en-US" b="1" dirty="0"/>
              <a:t>( </a:t>
            </a:r>
            <a:r>
              <a:rPr lang="en-US" dirty="0"/>
              <a:t>1, 5, 11 </a:t>
            </a:r>
            <a:r>
              <a:rPr lang="en-US" b="1" dirty="0"/>
              <a:t>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vlog :</a:t>
            </a:r>
            <a:r>
              <a:rPr lang="en-US" b="1" dirty="0"/>
              <a:t> {</a:t>
            </a:r>
            <a:r>
              <a:rPr lang="en-US" dirty="0" err="1"/>
              <a:t>vlog.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vlog : </a:t>
            </a:r>
            <a:r>
              <a:rPr lang="en-US" b="1" dirty="0"/>
              <a:t>{</a:t>
            </a:r>
            <a:r>
              <a:rPr lang="en-US" dirty="0"/>
              <a:t>vlog</a:t>
            </a:r>
            <a:r>
              <a:rPr lang="en-US" b="1" dirty="0"/>
              <a:t>}’ )</a:t>
            </a:r>
            <a:endParaRPr lang="fr-FR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xmlns="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 err="1"/>
              <a:t>vlin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linspace</a:t>
            </a:r>
            <a:r>
              <a:rPr lang="en-US" b="1" dirty="0"/>
              <a:t>( </a:t>
            </a:r>
            <a:r>
              <a:rPr lang="en-US" dirty="0"/>
              <a:t>-1, 3, 21</a:t>
            </a:r>
            <a:r>
              <a:rPr lang="en-US" b="1" dirty="0"/>
              <a:t>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vlin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vlin.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vlin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vlin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570B3EE8-C516-E6A9-A9E6-2CC134DD606D}"/>
              </a:ext>
            </a:extLst>
          </p:cNvPr>
          <p:cNvSpPr txBox="1"/>
          <p:nvPr/>
        </p:nvSpPr>
        <p:spPr>
          <a:xfrm>
            <a:off x="6913050" y="4306151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43B339DF-E435-4D86-66B2-90C8FB26C82F}"/>
              </a:ext>
            </a:extLst>
          </p:cNvPr>
          <p:cNvSpPr txBox="1"/>
          <p:nvPr/>
        </p:nvSpPr>
        <p:spPr>
          <a:xfrm>
            <a:off x="6344972" y="4830535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arange</a:t>
            </a:r>
            <a:r>
              <a:rPr lang="en-US" b="1" dirty="0"/>
              <a:t>( </a:t>
            </a:r>
            <a:r>
              <a:rPr lang="en-US" dirty="0"/>
              <a:t>5, step=0.5 </a:t>
            </a:r>
            <a:r>
              <a:rPr lang="en-US" b="1" dirty="0"/>
              <a:t>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vara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vara.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vara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vara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3112B1D5-8556-E8E6-CDC3-7902937021F8}"/>
              </a:ext>
            </a:extLst>
          </p:cNvPr>
          <p:cNvSpPr txBox="1"/>
          <p:nvPr/>
        </p:nvSpPr>
        <p:spPr>
          <a:xfrm>
            <a:off x="6913049" y="584619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939030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Travailler avec des vecteurs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C1E9BCC-7E3A-6B7D-DBFB-30833C83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C602FF1A-ECC8-0713-6E48-03DC30535458}"/>
              </a:ext>
            </a:extLst>
          </p:cNvPr>
          <p:cNvSpPr txBox="1"/>
          <p:nvPr/>
        </p:nvSpPr>
        <p:spPr>
          <a:xfrm>
            <a:off x="822960" y="3302376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fr-FR" dirty="0"/>
              <a:t>mb </a:t>
            </a:r>
            <a:r>
              <a:rPr lang="fr-FR" b="1" dirty="0"/>
              <a:t>=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b="1" dirty="0"/>
              <a:t>(</a:t>
            </a:r>
            <a:r>
              <a:rPr lang="fr-FR" dirty="0"/>
              <a:t> [[1,2,3] , [4,5,6]] </a:t>
            </a:r>
            <a:r>
              <a:rPr lang="fr-FR" b="1" dirty="0"/>
              <a:t>)</a:t>
            </a:r>
          </a:p>
          <a:p>
            <a:endParaRPr lang="fr-FR" b="1" dirty="0"/>
          </a:p>
          <a:p>
            <a:r>
              <a:rPr lang="fr-FR" dirty="0"/>
              <a:t>total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(mb) </a:t>
            </a:r>
          </a:p>
          <a:p>
            <a:r>
              <a:rPr lang="fr-FR" dirty="0" err="1"/>
              <a:t>total_c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(mb, axis=0)</a:t>
            </a:r>
          </a:p>
          <a:p>
            <a:r>
              <a:rPr lang="fr-FR" dirty="0" err="1"/>
              <a:t>total_r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(mb, axis=1)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2423C45D-4E7B-CE8F-7CCF-FCCFAB07821C}"/>
              </a:ext>
            </a:extLst>
          </p:cNvPr>
          <p:cNvSpPr txBox="1"/>
          <p:nvPr/>
        </p:nvSpPr>
        <p:spPr>
          <a:xfrm>
            <a:off x="1391037" y="5160328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/>
              <a:t>total</a:t>
            </a:r>
            <a:r>
              <a:rPr lang="en-US" dirty="0"/>
              <a:t>, </a:t>
            </a:r>
            <a:r>
              <a:rPr lang="en-US" b="1" i="1" dirty="0" err="1"/>
              <a:t>total_c</a:t>
            </a:r>
            <a:r>
              <a:rPr lang="en-US" dirty="0"/>
              <a:t> et </a:t>
            </a:r>
            <a:r>
              <a:rPr lang="en-US" b="1" i="1" dirty="0" err="1"/>
              <a:t>total_r</a:t>
            </a:r>
            <a:r>
              <a:rPr lang="en-US" dirty="0"/>
              <a:t>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25733B9D-6F4B-2343-D49A-F00A4A40F1C5}"/>
              </a:ext>
            </a:extLst>
          </p:cNvPr>
          <p:cNvSpPr txBox="1"/>
          <p:nvPr/>
        </p:nvSpPr>
        <p:spPr>
          <a:xfrm>
            <a:off x="6345936" y="413337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moy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(mb) </a:t>
            </a:r>
          </a:p>
          <a:p>
            <a:r>
              <a:rPr lang="fr-FR" dirty="0" err="1"/>
              <a:t>moy_c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(mb, axis=0)</a:t>
            </a:r>
          </a:p>
          <a:p>
            <a:r>
              <a:rPr lang="fr-FR" dirty="0" err="1"/>
              <a:t>moy_r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(mb, axis=1)</a:t>
            </a:r>
            <a:endParaRPr lang="fr-FR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62D9C748-9CDA-385A-9D88-E27306823BF1}"/>
              </a:ext>
            </a:extLst>
          </p:cNvPr>
          <p:cNvSpPr txBox="1"/>
          <p:nvPr/>
        </p:nvSpPr>
        <p:spPr>
          <a:xfrm>
            <a:off x="6914013" y="5160328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 err="1"/>
              <a:t>moy</a:t>
            </a:r>
            <a:r>
              <a:rPr lang="en-US" dirty="0"/>
              <a:t>, </a:t>
            </a:r>
            <a:r>
              <a:rPr lang="en-US" b="1" i="1" dirty="0" err="1"/>
              <a:t>moy_c</a:t>
            </a:r>
            <a:r>
              <a:rPr lang="en-US" dirty="0"/>
              <a:t> et </a:t>
            </a:r>
            <a:r>
              <a:rPr lang="en-US" b="1" i="1" dirty="0" err="1"/>
              <a:t>moy_r</a:t>
            </a:r>
            <a:r>
              <a:rPr lang="en-US" dirty="0"/>
              <a:t> ?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xmlns="" id="{5182BDD5-3C87-A1F4-10DE-9EF331224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C249720D-01EF-E50A-48BC-BFC9E5B86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61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Travailler avec des vecteurs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C1E9BCC-7E3A-6B7D-DBFB-30833C83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C602FF1A-ECC8-0713-6E48-03DC30535458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fr-FR" dirty="0" err="1"/>
              <a:t>vect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arange</a:t>
            </a:r>
            <a:r>
              <a:rPr lang="fr-FR" b="1" dirty="0"/>
              <a:t>( </a:t>
            </a:r>
            <a:r>
              <a:rPr lang="fr-FR" dirty="0"/>
              <a:t>100 </a:t>
            </a:r>
            <a:r>
              <a:rPr lang="fr-FR" b="1" dirty="0"/>
              <a:t>) </a:t>
            </a:r>
          </a:p>
          <a:p>
            <a:r>
              <a:rPr lang="fr-FR" dirty="0" err="1"/>
              <a:t>vect_p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 </a:t>
            </a:r>
            <a:r>
              <a:rPr lang="fr-FR" dirty="0"/>
              <a:t>10 </a:t>
            </a:r>
            <a:r>
              <a:rPr lang="fr-FR" b="1" dirty="0"/>
              <a:t>: </a:t>
            </a:r>
            <a:r>
              <a:rPr lang="fr-FR" dirty="0"/>
              <a:t>30 </a:t>
            </a:r>
            <a:r>
              <a:rPr lang="fr-FR" b="1" dirty="0"/>
              <a:t>]</a:t>
            </a:r>
          </a:p>
          <a:p>
            <a:r>
              <a:rPr lang="fr-FR" dirty="0" err="1"/>
              <a:t>vect_s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 </a:t>
            </a:r>
            <a:r>
              <a:rPr lang="fr-FR" dirty="0"/>
              <a:t>50 </a:t>
            </a:r>
            <a:r>
              <a:rPr lang="fr-FR" b="1" dirty="0"/>
              <a:t>: 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2423C45D-4E7B-CE8F-7CCF-FCCFAB07821C}"/>
              </a:ext>
            </a:extLst>
          </p:cNvPr>
          <p:cNvSpPr txBox="1"/>
          <p:nvPr/>
        </p:nvSpPr>
        <p:spPr>
          <a:xfrm>
            <a:off x="1391037" y="4606182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 err="1"/>
              <a:t>vect</a:t>
            </a:r>
            <a:r>
              <a:rPr lang="en-US" b="1" i="1" dirty="0"/>
              <a:t> </a:t>
            </a:r>
            <a:r>
              <a:rPr lang="en-US" i="1" dirty="0"/>
              <a:t>,</a:t>
            </a:r>
            <a:r>
              <a:rPr lang="en-US" b="1" i="1" dirty="0"/>
              <a:t> </a:t>
            </a:r>
            <a:r>
              <a:rPr lang="en-US" b="1" i="1" dirty="0" err="1"/>
              <a:t>vect_p</a:t>
            </a:r>
            <a:r>
              <a:rPr lang="en-US" b="1" i="1" dirty="0"/>
              <a:t> </a:t>
            </a:r>
            <a:r>
              <a:rPr lang="en-US" dirty="0"/>
              <a:t>et</a:t>
            </a:r>
            <a:r>
              <a:rPr lang="en-US" i="1" dirty="0"/>
              <a:t> </a:t>
            </a:r>
            <a:r>
              <a:rPr lang="en-US" b="1" i="1" dirty="0" err="1"/>
              <a:t>vect_s</a:t>
            </a:r>
            <a:r>
              <a:rPr lang="en-US" dirty="0"/>
              <a:t>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5941BB55-A9AB-24D3-6609-F0D263121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D8FFAFC-E508-D8B6-7FC0-5EBE2F307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DEBED868-AC83-C5CE-655F-9E4423C9F6DC}"/>
              </a:ext>
            </a:extLst>
          </p:cNvPr>
          <p:cNvSpPr txBox="1"/>
          <p:nvPr/>
        </p:nvSpPr>
        <p:spPr>
          <a:xfrm>
            <a:off x="6345936" y="329763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[(</a:t>
            </a:r>
            <a:r>
              <a:rPr lang="fr-FR" dirty="0" err="1"/>
              <a:t>vect</a:t>
            </a:r>
            <a:r>
              <a:rPr lang="fr-FR" dirty="0"/>
              <a:t> &gt; 2</a:t>
            </a:r>
            <a:r>
              <a:rPr lang="fr-FR" b="1" dirty="0"/>
              <a:t>)</a:t>
            </a:r>
            <a:r>
              <a:rPr lang="fr-FR" dirty="0"/>
              <a:t> </a:t>
            </a:r>
            <a:r>
              <a:rPr lang="fr-FR" b="1" dirty="0"/>
              <a:t>&amp;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/>
              <a:t>vect</a:t>
            </a:r>
            <a:r>
              <a:rPr lang="fr-FR" dirty="0"/>
              <a:t> &lt; 11</a:t>
            </a:r>
            <a:r>
              <a:rPr lang="fr-FR" b="1" dirty="0"/>
              <a:t>)]</a:t>
            </a:r>
          </a:p>
          <a:p>
            <a:r>
              <a:rPr lang="fr-FR" dirty="0" err="1"/>
              <a:t>tf</a:t>
            </a:r>
            <a:r>
              <a:rPr lang="fr-FR" b="1" dirty="0"/>
              <a:t> = (</a:t>
            </a:r>
            <a:r>
              <a:rPr lang="fr-FR" dirty="0" err="1"/>
              <a:t>vect</a:t>
            </a:r>
            <a:r>
              <a:rPr lang="fr-FR" dirty="0"/>
              <a:t> &gt; 2</a:t>
            </a:r>
            <a:r>
              <a:rPr lang="fr-FR" b="1" dirty="0"/>
              <a:t>)</a:t>
            </a:r>
            <a:r>
              <a:rPr lang="fr-FR" dirty="0"/>
              <a:t> </a:t>
            </a:r>
            <a:r>
              <a:rPr lang="fr-FR" b="1" dirty="0"/>
              <a:t>&amp;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/>
              <a:t>vect</a:t>
            </a:r>
            <a:r>
              <a:rPr lang="fr-FR" dirty="0"/>
              <a:t> &lt; 11</a:t>
            </a:r>
            <a:r>
              <a:rPr lang="fr-FR" b="1" dirty="0"/>
              <a:t>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49EE023A-EA90-A539-0E4E-FF4AD622673C}"/>
              </a:ext>
            </a:extLst>
          </p:cNvPr>
          <p:cNvSpPr txBox="1"/>
          <p:nvPr/>
        </p:nvSpPr>
        <p:spPr>
          <a:xfrm>
            <a:off x="6914013" y="402015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/>
              <a:t>c </a:t>
            </a:r>
            <a:r>
              <a:rPr lang="en-US" dirty="0"/>
              <a:t>et</a:t>
            </a:r>
            <a:r>
              <a:rPr lang="en-US" i="1" dirty="0"/>
              <a:t> </a:t>
            </a:r>
            <a:r>
              <a:rPr lang="en-US" b="1" i="1" dirty="0" err="1"/>
              <a:t>tf</a:t>
            </a:r>
            <a:r>
              <a:rPr lang="en-US" dirty="0"/>
              <a:t> ?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EB4B4A01-98C5-F512-91E3-4EACC1EF8468}"/>
              </a:ext>
            </a:extLst>
          </p:cNvPr>
          <p:cNvSpPr txBox="1"/>
          <p:nvPr/>
        </p:nvSpPr>
        <p:spPr>
          <a:xfrm>
            <a:off x="6345936" y="4606181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mb </a:t>
            </a:r>
            <a:r>
              <a:rPr lang="fr-FR" b="1" dirty="0"/>
              <a:t>=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b="1" dirty="0"/>
              <a:t>(</a:t>
            </a:r>
            <a:r>
              <a:rPr lang="fr-FR" dirty="0"/>
              <a:t> [[1,2,3] , [4,5,6]] </a:t>
            </a:r>
            <a:r>
              <a:rPr lang="fr-FR" b="1" dirty="0"/>
              <a:t>)</a:t>
            </a:r>
          </a:p>
          <a:p>
            <a:r>
              <a:rPr lang="fr-FR" dirty="0"/>
              <a:t>mc</a:t>
            </a:r>
            <a:r>
              <a:rPr lang="fr-FR" b="1" dirty="0"/>
              <a:t> = </a:t>
            </a:r>
            <a:r>
              <a:rPr lang="fr-FR" dirty="0"/>
              <a:t>mb</a:t>
            </a:r>
            <a:r>
              <a:rPr lang="fr-FR" b="1" dirty="0"/>
              <a:t>[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b="1" dirty="0"/>
              <a:t>,</a:t>
            </a:r>
            <a:r>
              <a:rPr lang="fr-FR" dirty="0"/>
              <a:t> 1</a:t>
            </a:r>
            <a:r>
              <a:rPr lang="fr-FR" b="1" dirty="0"/>
              <a:t>:</a:t>
            </a:r>
            <a:r>
              <a:rPr lang="fr-FR" dirty="0"/>
              <a:t>3 </a:t>
            </a:r>
            <a:r>
              <a:rPr lang="fr-FR" b="1" dirty="0"/>
              <a:t>]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37228DD0-A076-F04E-18C2-12837F11ADCA}"/>
              </a:ext>
            </a:extLst>
          </p:cNvPr>
          <p:cNvSpPr txBox="1"/>
          <p:nvPr/>
        </p:nvSpPr>
        <p:spPr>
          <a:xfrm>
            <a:off x="6914013" y="5328709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contient</a:t>
            </a:r>
            <a:r>
              <a:rPr lang="en-US" dirty="0"/>
              <a:t> la variable </a:t>
            </a:r>
            <a:r>
              <a:rPr lang="en-US" b="1" i="1" dirty="0"/>
              <a:t>mc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248788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des figures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xmlns="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11ABFDFC-75A2-88F4-F96B-2B8D9352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51" y="2201595"/>
            <a:ext cx="5046867" cy="448266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45A21990-B3F6-9814-8531-9E1389F751D1}"/>
              </a:ext>
            </a:extLst>
          </p:cNvPr>
          <p:cNvSpPr txBox="1"/>
          <p:nvPr/>
        </p:nvSpPr>
        <p:spPr>
          <a:xfrm>
            <a:off x="1892539" y="3335687"/>
            <a:ext cx="352661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Tools / </a:t>
            </a:r>
            <a:r>
              <a:rPr lang="fr-FR" b="1" dirty="0" err="1"/>
              <a:t>Preferences</a:t>
            </a:r>
            <a:endParaRPr lang="fr-FR" b="1" dirty="0"/>
          </a:p>
          <a:p>
            <a:r>
              <a:rPr lang="fr-FR" i="1" dirty="0"/>
              <a:t>ou</a:t>
            </a:r>
          </a:p>
          <a:p>
            <a:r>
              <a:rPr lang="fr-FR" b="1" dirty="0"/>
              <a:t>Outils / Préférences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9B16F28D-D537-8B93-21FE-14A255FA4F9D}"/>
              </a:ext>
            </a:extLst>
          </p:cNvPr>
          <p:cNvSpPr txBox="1"/>
          <p:nvPr/>
        </p:nvSpPr>
        <p:spPr>
          <a:xfrm>
            <a:off x="1892539" y="4442929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IPython</a:t>
            </a:r>
            <a:r>
              <a:rPr lang="fr-FR" b="1" dirty="0"/>
              <a:t> console</a:t>
            </a:r>
          </a:p>
          <a:p>
            <a:r>
              <a:rPr lang="fr-FR" b="1" dirty="0"/>
              <a:t>	Graphics</a:t>
            </a:r>
          </a:p>
          <a:p>
            <a:r>
              <a:rPr lang="fr-FR" b="1" dirty="0"/>
              <a:t>		</a:t>
            </a:r>
            <a:r>
              <a:rPr lang="fr-FR" dirty="0" err="1"/>
              <a:t>Activate</a:t>
            </a:r>
            <a:r>
              <a:rPr lang="fr-FR" dirty="0"/>
              <a:t> Support 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Backend : </a:t>
            </a:r>
            <a:r>
              <a:rPr lang="fr-FR" b="1" dirty="0" err="1"/>
              <a:t>Automatic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0661C155-4B14-3CE6-1A5A-4344075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6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EBDA6E58-2251-5982-4AAF-0E1E916A99FD}"/>
              </a:ext>
            </a:extLst>
          </p:cNvPr>
          <p:cNvSpPr txBox="1"/>
          <p:nvPr/>
        </p:nvSpPr>
        <p:spPr>
          <a:xfrm>
            <a:off x="657741" y="2692556"/>
            <a:ext cx="576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Distribution</a:t>
            </a:r>
            <a:r>
              <a:rPr lang="fr-FR" dirty="0"/>
              <a:t> : ensemble de logiciels et de librairies</a:t>
            </a:r>
          </a:p>
          <a:p>
            <a:r>
              <a:rPr lang="fr-FR" dirty="0"/>
              <a:t>	</a:t>
            </a:r>
            <a:r>
              <a:rPr lang="fr-FR" i="1" dirty="0"/>
              <a:t>incluant des environnements et des interpréteurs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xmlns="" id="{076BDC28-1543-97A6-5937-15E1C57A3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4" y="2614745"/>
            <a:ext cx="670524" cy="6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xmlns="" id="{B430F697-725E-3BA2-E163-8C57A348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44" y="3341123"/>
            <a:ext cx="1054831" cy="82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9086001-61C5-5059-26C3-21480C402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8" y="5278149"/>
            <a:ext cx="1192908" cy="67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C74D3A4C-6622-2AAE-A699-C0F0833588A0}"/>
              </a:ext>
            </a:extLst>
          </p:cNvPr>
          <p:cNvSpPr txBox="1"/>
          <p:nvPr/>
        </p:nvSpPr>
        <p:spPr>
          <a:xfrm>
            <a:off x="657740" y="4231787"/>
            <a:ext cx="6108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Environnement (IDE)</a:t>
            </a:r>
            <a:r>
              <a:rPr lang="fr-FR" dirty="0"/>
              <a:t> : ensemble d'outils pour l’édition et l’interprétation des commandes / programmes</a:t>
            </a:r>
          </a:p>
          <a:p>
            <a:r>
              <a:rPr lang="fr-FR" dirty="0"/>
              <a:t>	</a:t>
            </a:r>
            <a:r>
              <a:rPr lang="fr-FR" i="1" dirty="0"/>
              <a:t>incluant des interpréteurs et des éditeurs de texte</a:t>
            </a:r>
          </a:p>
        </p:txBody>
      </p:sp>
      <p:pic>
        <p:nvPicPr>
          <p:cNvPr id="21" name="Picture 2" descr="alternate text">
            <a:extLst>
              <a:ext uri="{FF2B5EF4-FFF2-40B4-BE49-F238E27FC236}">
                <a16:creationId xmlns:a16="http://schemas.microsoft.com/office/drawing/2014/main" xmlns="" id="{417E1A28-45C5-4476-26A4-7994A5B7D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93" y="3371881"/>
            <a:ext cx="829148" cy="82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5462ADF9-7FFE-C6A7-48E3-BDEFAAC105F1}"/>
              </a:ext>
            </a:extLst>
          </p:cNvPr>
          <p:cNvSpPr txBox="1"/>
          <p:nvPr/>
        </p:nvSpPr>
        <p:spPr>
          <a:xfrm>
            <a:off x="7960749" y="2692555"/>
            <a:ext cx="370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Bibliothèques</a:t>
            </a:r>
            <a:r>
              <a:rPr lang="fr-FR" dirty="0"/>
              <a:t> : ensemble de modules supplémentaires </a:t>
            </a:r>
            <a:br>
              <a:rPr lang="fr-FR" dirty="0"/>
            </a:br>
            <a:r>
              <a:rPr lang="fr-FR" i="1" dirty="0"/>
              <a:t>incluant des classes, des fonctions…</a:t>
            </a: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xmlns="" id="{83C21B94-A65A-CD00-E802-46C4FBDB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01" y="4010158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xmlns="" id="{178B3986-522A-593E-BB88-C9DE7799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05" y="4201029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xmlns="" id="{BB627795-BC4D-1A64-774C-BB5B7450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863" y="4597164"/>
            <a:ext cx="1085760" cy="6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xmlns="" id="{09388F39-5468-4DD0-AEA9-34EC3DF4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19" y="4742698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xmlns="" id="{D0950A71-76B6-F20D-2DBC-30805FE25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557" y="5448726"/>
            <a:ext cx="1242289" cy="4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>
            <a:extLst>
              <a:ext uri="{FF2B5EF4-FFF2-40B4-BE49-F238E27FC236}">
                <a16:creationId xmlns:a16="http://schemas.microsoft.com/office/drawing/2014/main" xmlns="" id="{97F0E80A-0BC0-464B-88E6-6B3F9387A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963" y="5454171"/>
            <a:ext cx="672343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325794B8-7B67-F91A-F208-44686BEE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xmlns="" id="{0D012668-402E-25CE-0182-5AE9DB73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20" y="5278563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8B1B82AC-AB5C-36AB-448D-3F66F813F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323" y="5345599"/>
            <a:ext cx="558846" cy="6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Puis-je utiliser de la même manière…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des listes (</a:t>
            </a:r>
            <a:r>
              <a:rPr lang="fr-FR" b="1" i="1" dirty="0" err="1">
                <a:solidFill>
                  <a:schemeClr val="bg1"/>
                </a:solidFill>
              </a:rPr>
              <a:t>list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xmlns="" id="{A31D1948-09BB-3F18-457D-F90C1CA223AD}"/>
              </a:ext>
            </a:extLst>
          </p:cNvPr>
          <p:cNvSpPr txBox="1">
            <a:spLocks/>
          </p:cNvSpPr>
          <p:nvPr/>
        </p:nvSpPr>
        <p:spPr>
          <a:xfrm>
            <a:off x="6345936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des matrices (</a:t>
            </a:r>
            <a:r>
              <a:rPr lang="fr-FR" b="1" i="1" dirty="0" err="1">
                <a:solidFill>
                  <a:schemeClr val="bg1"/>
                </a:solidFill>
              </a:rPr>
              <a:t>np.array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19FA1F56-1272-B033-77D5-EAAFE3FC0267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</a:t>
            </a:r>
            <a:r>
              <a:rPr lang="fr-FR" b="1" dirty="0"/>
              <a:t>=</a:t>
            </a:r>
            <a:r>
              <a:rPr lang="fr-FR" dirty="0"/>
              <a:t> [1, 2, 3]</a:t>
            </a:r>
          </a:p>
          <a:p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b</a:t>
            </a:r>
            <a:r>
              <a:rPr lang="fr-FR" b="1" dirty="0"/>
              <a:t> + </a:t>
            </a:r>
            <a:r>
              <a:rPr lang="fr-FR" dirty="0"/>
              <a:t>b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F8FE1243-7BD7-BFD8-317C-3121A21DB6EC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[1,2,3] )</a:t>
            </a:r>
          </a:p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vb</a:t>
            </a:r>
            <a:endParaRPr lang="en-US" dirty="0"/>
          </a:p>
          <a:p>
            <a:r>
              <a:rPr lang="en-US" b="1" dirty="0"/>
              <a:t>print(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9A48BD89-BCE6-9CB2-103A-ED0530D44C08}"/>
              </a:ext>
            </a:extLst>
          </p:cNvPr>
          <p:cNvSpPr txBox="1"/>
          <p:nvPr/>
        </p:nvSpPr>
        <p:spPr>
          <a:xfrm>
            <a:off x="1391037" y="4297072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A57C9603-B8FB-67FD-1E61-13FCFF695BD5}"/>
              </a:ext>
            </a:extLst>
          </p:cNvPr>
          <p:cNvSpPr txBox="1"/>
          <p:nvPr/>
        </p:nvSpPr>
        <p:spPr>
          <a:xfrm>
            <a:off x="6913050" y="4293153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98040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Nombres complexes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xmlns="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7E8BA086-82C8-2D50-3177-752E898F6963}"/>
              </a:ext>
            </a:extLst>
          </p:cNvPr>
          <p:cNvSpPr txBox="1"/>
          <p:nvPr/>
        </p:nvSpPr>
        <p:spPr>
          <a:xfrm>
            <a:off x="6344973" y="268935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 err="1"/>
              <a:t>mk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([1j, 2, 3], </a:t>
            </a:r>
            <a:r>
              <a:rPr lang="fr-FR" b="1" dirty="0" err="1"/>
              <a:t>dtype</a:t>
            </a:r>
            <a:r>
              <a:rPr lang="fr-FR" b="1" dirty="0"/>
              <a:t>=</a:t>
            </a:r>
            <a:r>
              <a:rPr lang="fr-FR" dirty="0" err="1"/>
              <a:t>complex</a:t>
            </a:r>
            <a:r>
              <a:rPr lang="fr-FR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 err="1"/>
              <a:t>mk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834CF453-6922-C463-7E70-EDC4D3C4BFE6}"/>
              </a:ext>
            </a:extLst>
          </p:cNvPr>
          <p:cNvSpPr txBox="1"/>
          <p:nvPr/>
        </p:nvSpPr>
        <p:spPr>
          <a:xfrm>
            <a:off x="6913050" y="3688074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[ 0+1j  2+0j  3+0j]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2C376BC6-E211-C243-A1BA-4F533D6B269D}"/>
              </a:ext>
            </a:extLst>
          </p:cNvPr>
          <p:cNvSpPr txBox="1"/>
          <p:nvPr/>
        </p:nvSpPr>
        <p:spPr>
          <a:xfrm>
            <a:off x="6344973" y="4193947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nk</a:t>
            </a:r>
            <a:r>
              <a:rPr lang="fr-FR" dirty="0"/>
              <a:t> = 1j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b="1" dirty="0"/>
              <a:t>type(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 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970F7D5F-4060-7FF8-10D7-691399A6C862}"/>
              </a:ext>
            </a:extLst>
          </p:cNvPr>
          <p:cNvSpPr txBox="1"/>
          <p:nvPr/>
        </p:nvSpPr>
        <p:spPr>
          <a:xfrm>
            <a:off x="6913050" y="5212207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(1j + 3)</a:t>
            </a:r>
          </a:p>
          <a:p>
            <a:r>
              <a:rPr lang="en-US" dirty="0"/>
              <a:t>&lt;</a:t>
            </a:r>
            <a:r>
              <a:rPr lang="en-US" b="1" dirty="0"/>
              <a:t>class </a:t>
            </a:r>
            <a:r>
              <a:rPr lang="en-US" dirty="0"/>
              <a:t>‘</a:t>
            </a:r>
            <a:r>
              <a:rPr lang="en-US" b="1" dirty="0"/>
              <a:t>complex</a:t>
            </a:r>
            <a:r>
              <a:rPr lang="en-US" dirty="0"/>
              <a:t>’&gt;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F2EAD96-5186-D09C-707C-1E9271A3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65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Equation polynomiale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32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32790C4C-ADB4-C571-AEE7-B23CBB475642}"/>
              </a:ext>
            </a:extLst>
          </p:cNvPr>
          <p:cNvSpPr txBox="1"/>
          <p:nvPr/>
        </p:nvSpPr>
        <p:spPr>
          <a:xfrm>
            <a:off x="6345936" y="3297630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numpy.polynomial.polynomial</a:t>
            </a:r>
            <a:r>
              <a:rPr lang="fr-FR" i="1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i="1" dirty="0" err="1"/>
              <a:t>nppol</a:t>
            </a:r>
            <a:endParaRPr lang="fr-FR" i="1" dirty="0"/>
          </a:p>
          <a:p>
            <a:endParaRPr lang="fr-FR" dirty="0"/>
          </a:p>
          <a:p>
            <a:r>
              <a:rPr lang="fr-FR" dirty="0"/>
              <a:t>X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nppol</a:t>
            </a:r>
            <a:r>
              <a:rPr lang="fr-FR" dirty="0" err="1"/>
              <a:t>.</a:t>
            </a:r>
            <a:r>
              <a:rPr lang="fr-FR" b="1" dirty="0" err="1"/>
              <a:t>polyroots</a:t>
            </a:r>
            <a:r>
              <a:rPr lang="fr-FR" b="1" dirty="0"/>
              <a:t>( [ </a:t>
            </a:r>
            <a:r>
              <a:rPr lang="fr-FR" dirty="0"/>
              <a:t>4, -2, -6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X </a:t>
            </a:r>
            <a:r>
              <a:rPr lang="fr-FR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xmlns="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163706" y="3666962"/>
                <a:ext cx="2841483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−6.</m:t>
                      </m:r>
                      <m:sSup>
                        <m:sSupPr>
                          <m:ctrlPr>
                            <a:rPr lang="fr-F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−2.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706" y="3666962"/>
                <a:ext cx="2841483" cy="369332"/>
              </a:xfrm>
              <a:prstGeom prst="rect">
                <a:avLst/>
              </a:prstGeom>
              <a:blipFill>
                <a:blip r:embed="rId3"/>
                <a:stretch>
                  <a:fillRect l="-215" r="-1931" b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162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4937760" cy="3694176"/>
          </a:xfrm>
        </p:spPr>
        <p:txBody>
          <a:bodyPr/>
          <a:lstStyle/>
          <a:p>
            <a:r>
              <a:rPr lang="fr-FR" dirty="0"/>
              <a:t>Système d’équations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xmlns="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xmlns="" id="{2D45AEC2-C147-D7A5-728E-3A69339B2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Représentation matricielle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xmlns="" id="{173341BB-8100-DDE0-B2E3-DE49E2A9B5B9}"/>
                  </a:ext>
                </a:extLst>
              </p:cNvPr>
              <p:cNvSpPr txBox="1"/>
              <p:nvPr/>
            </p:nvSpPr>
            <p:spPr>
              <a:xfrm>
                <a:off x="6874452" y="3355395"/>
                <a:ext cx="1968679" cy="6987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73341BB-8100-DDE0-B2E3-DE49E2A9B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52" y="3355395"/>
                <a:ext cx="1968679" cy="698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xmlns="" id="{009798BB-2FE8-66C8-21BA-1E211E1E7500}"/>
                  </a:ext>
                </a:extLst>
              </p:cNvPr>
              <p:cNvSpPr txBox="1"/>
              <p:nvPr/>
            </p:nvSpPr>
            <p:spPr>
              <a:xfrm>
                <a:off x="6874452" y="4325112"/>
                <a:ext cx="1229247" cy="6176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09798BB-2FE8-66C8-21BA-1E211E1E7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52" y="4325112"/>
                <a:ext cx="1229247" cy="6176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xmlns="" id="{A276F9D2-0917-E493-E346-20FBB3F058E6}"/>
                  </a:ext>
                </a:extLst>
              </p:cNvPr>
              <p:cNvSpPr txBox="1"/>
              <p:nvPr/>
            </p:nvSpPr>
            <p:spPr>
              <a:xfrm>
                <a:off x="9371647" y="3395950"/>
                <a:ext cx="1228477" cy="5783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276F9D2-0917-E493-E346-20FBB3F05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647" y="3395950"/>
                <a:ext cx="1228477" cy="5783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F388E682-851B-B659-2F57-230903FB6104}"/>
              </a:ext>
            </a:extLst>
          </p:cNvPr>
          <p:cNvSpPr txBox="1"/>
          <p:nvPr/>
        </p:nvSpPr>
        <p:spPr>
          <a:xfrm>
            <a:off x="2940858" y="5248870"/>
            <a:ext cx="4036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Si le système possède une solution,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alors la </a:t>
            </a:r>
            <a:r>
              <a:rPr lang="fr-FR" b="1" i="0" dirty="0">
                <a:solidFill>
                  <a:srgbClr val="202122"/>
                </a:solidFill>
                <a:effectLst/>
                <a:latin typeface="+mj-lt"/>
              </a:rPr>
              <a:t>matrice A est inversible 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et le résultat peut s'obtenir par :</a:t>
            </a:r>
            <a:endParaRPr lang="fr-FR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xmlns="" id="{535450CA-8C3C-09DA-CCED-B027C2250130}"/>
                  </a:ext>
                </a:extLst>
              </p:cNvPr>
              <p:cNvSpPr txBox="1"/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92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4937760" cy="3694176"/>
          </a:xfrm>
        </p:spPr>
        <p:txBody>
          <a:bodyPr/>
          <a:lstStyle/>
          <a:p>
            <a:r>
              <a:rPr lang="fr-FR" dirty="0"/>
              <a:t>Système d’équations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xmlns="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xmlns="" id="{2D45AEC2-C147-D7A5-728E-3A69339B2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Résolution numérique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F388E682-851B-B659-2F57-230903FB6104}"/>
              </a:ext>
            </a:extLst>
          </p:cNvPr>
          <p:cNvSpPr txBox="1"/>
          <p:nvPr/>
        </p:nvSpPr>
        <p:spPr>
          <a:xfrm>
            <a:off x="2940858" y="5248870"/>
            <a:ext cx="4036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Si le système possède une solution,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alors la </a:t>
            </a:r>
            <a:r>
              <a:rPr lang="fr-FR" b="1" i="0" dirty="0">
                <a:solidFill>
                  <a:srgbClr val="202122"/>
                </a:solidFill>
                <a:effectLst/>
                <a:latin typeface="+mj-lt"/>
              </a:rPr>
              <a:t>matrice A est inversible 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et le résultat peut s'obtenir par :</a:t>
            </a:r>
            <a:endParaRPr lang="fr-FR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xmlns="" id="{535450CA-8C3C-09DA-CCED-B027C2250130}"/>
                  </a:ext>
                </a:extLst>
              </p:cNvPr>
              <p:cNvSpPr txBox="1"/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A99C2263-4B72-112A-4F9A-0BE7B0ADA272}"/>
              </a:ext>
            </a:extLst>
          </p:cNvPr>
          <p:cNvSpPr txBox="1"/>
          <p:nvPr/>
        </p:nvSpPr>
        <p:spPr>
          <a:xfrm>
            <a:off x="6344973" y="331862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b="1" dirty="0"/>
              <a:t> </a:t>
            </a:r>
            <a:r>
              <a:rPr lang="fr-FR" i="1" dirty="0" err="1"/>
              <a:t>scipy</a:t>
            </a:r>
            <a:r>
              <a:rPr lang="fr-FR" b="1" dirty="0"/>
              <a:t> import </a:t>
            </a:r>
            <a:r>
              <a:rPr lang="fr-FR" i="1" dirty="0" err="1"/>
              <a:t>linalg</a:t>
            </a:r>
            <a:endParaRPr lang="fr-FR" i="1" dirty="0"/>
          </a:p>
          <a:p>
            <a:r>
              <a:rPr lang="pt-BR" dirty="0"/>
              <a:t>X </a:t>
            </a:r>
            <a:r>
              <a:rPr lang="pt-BR" b="1" dirty="0"/>
              <a:t>=</a:t>
            </a:r>
            <a:r>
              <a:rPr lang="pt-BR" dirty="0"/>
              <a:t> </a:t>
            </a:r>
            <a:r>
              <a:rPr lang="pt-BR" i="1" dirty="0"/>
              <a:t>linalg</a:t>
            </a:r>
            <a:r>
              <a:rPr lang="pt-BR" dirty="0"/>
              <a:t>.</a:t>
            </a:r>
            <a:r>
              <a:rPr lang="pt-BR" b="1" dirty="0"/>
              <a:t>solve</a:t>
            </a:r>
            <a:r>
              <a:rPr lang="pt-BR" dirty="0"/>
              <a:t>( A , b )</a:t>
            </a:r>
            <a:endParaRPr lang="fr-FR" b="1" dirty="0"/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xmlns="" id="{9923CBA3-D270-5909-2C98-CD9DC24EE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694" y="1331057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xmlns="" id="{0A9CF165-296D-F887-0C36-37F58B287727}"/>
                  </a:ext>
                </a:extLst>
              </p:cNvPr>
              <p:cNvSpPr txBox="1"/>
              <p:nvPr/>
            </p:nvSpPr>
            <p:spPr>
              <a:xfrm>
                <a:off x="1125661" y="4335799"/>
                <a:ext cx="1968679" cy="6987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A9CF165-296D-F887-0C36-37F58B287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61" y="4335799"/>
                <a:ext cx="1968679" cy="6987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xmlns="" id="{7FD5D980-9B2B-D827-E5D9-62C5142899C9}"/>
                  </a:ext>
                </a:extLst>
              </p:cNvPr>
              <p:cNvSpPr txBox="1"/>
              <p:nvPr/>
            </p:nvSpPr>
            <p:spPr>
              <a:xfrm>
                <a:off x="3622856" y="4376354"/>
                <a:ext cx="1228477" cy="5783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FD5D980-9B2B-D827-E5D9-62C514289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56" y="4376354"/>
                <a:ext cx="1228477" cy="5783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004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Vecteurs (suite)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xmlns="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730F7556-7B31-F5B0-2399-51CE1961A556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v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</a:t>
            </a:r>
          </a:p>
        </p:txBody>
      </p:sp>
      <p:graphicFrame>
        <p:nvGraphicFramePr>
          <p:cNvPr id="13" name="Objet 12">
            <a:extLst>
              <a:ext uri="{FF2B5EF4-FFF2-40B4-BE49-F238E27FC236}">
                <a16:creationId xmlns:a16="http://schemas.microsoft.com/office/drawing/2014/main" xmlns="" id="{300564C3-9824-BD08-9D46-33E8C789E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43713"/>
              </p:ext>
            </p:extLst>
          </p:nvPr>
        </p:nvGraphicFramePr>
        <p:xfrm>
          <a:off x="1435879" y="3012521"/>
          <a:ext cx="4588784" cy="314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 bitmap" r:id="rId6" imgW="3591000" imgH="2457360" progId="Paint.Picture">
                  <p:embed/>
                </p:oleObj>
              </mc:Choice>
              <mc:Fallback>
                <p:oleObj name="Image bitmap" r:id="rId6" imgW="3591000" imgH="2457360" progId="Paint.Picture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xmlns="" id="{CC539050-DC71-40B7-9995-F867D8F46F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35879" y="3012521"/>
                        <a:ext cx="4588784" cy="3140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9A4874F0-4465-F97E-0D7F-B7EBD6F49ED4}"/>
              </a:ext>
            </a:extLst>
          </p:cNvPr>
          <p:cNvSpPr txBox="1"/>
          <p:nvPr/>
        </p:nvSpPr>
        <p:spPr>
          <a:xfrm>
            <a:off x="1892539" y="3335687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matplotlib.pyplot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plt</a:t>
            </a:r>
            <a:endParaRPr lang="fr-FR" dirty="0"/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</a:t>
            </a:r>
            <a:r>
              <a:rPr lang="fr-FR" b="1" dirty="0"/>
              <a:t> 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xmlns="" id="{FF5B628A-FB8E-8706-2245-A4BD3BE5E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13" y="4749901"/>
            <a:ext cx="1504236" cy="31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E0622A34-4DD9-B950-BE03-F584A3310D66}"/>
              </a:ext>
            </a:extLst>
          </p:cNvPr>
          <p:cNvSpPr txBox="1"/>
          <p:nvPr/>
        </p:nvSpPr>
        <p:spPr>
          <a:xfrm>
            <a:off x="6344973" y="3515268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v2 = v</a:t>
            </a:r>
            <a:r>
              <a:rPr lang="fr-FR" b="1" dirty="0"/>
              <a:t>[ </a:t>
            </a:r>
            <a:r>
              <a:rPr lang="fr-FR" dirty="0"/>
              <a:t>10</a:t>
            </a:r>
            <a:r>
              <a:rPr lang="fr-FR" b="1" dirty="0"/>
              <a:t> : </a:t>
            </a:r>
            <a:r>
              <a:rPr lang="fr-FR" dirty="0"/>
              <a:t>100</a:t>
            </a:r>
            <a:r>
              <a:rPr lang="fr-FR" b="1" dirty="0"/>
              <a:t> ]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 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v2 </a:t>
            </a:r>
            <a:r>
              <a:rPr lang="fr-FR" b="1" dirty="0"/>
              <a:t>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graphicFrame>
        <p:nvGraphicFramePr>
          <p:cNvPr id="16" name="Objet 15">
            <a:extLst>
              <a:ext uri="{FF2B5EF4-FFF2-40B4-BE49-F238E27FC236}">
                <a16:creationId xmlns:a16="http://schemas.microsoft.com/office/drawing/2014/main" xmlns="" id="{DB5813F3-7880-5D9F-EDFE-FA9D6D887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139167"/>
              </p:ext>
            </p:extLst>
          </p:nvPr>
        </p:nvGraphicFramePr>
        <p:xfrm>
          <a:off x="8291988" y="4101372"/>
          <a:ext cx="3571875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 bitmap" r:id="rId9" imgW="3571920" imgH="2467080" progId="Paint.Picture">
                  <p:embed/>
                </p:oleObj>
              </mc:Choice>
              <mc:Fallback>
                <p:oleObj name="Image bitmap" r:id="rId9" imgW="3571920" imgH="2467080" progId="Paint.Picture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xmlns="" id="{66B838F1-304B-4607-A8D0-B952634EF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91988" y="4101372"/>
                        <a:ext cx="3571875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34A08C9D-02BB-2E5D-168A-59D5BD1D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8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/>
              <a:t>Gestion des erreurs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C40FBD8-BBB0-F05E-F823-60664E26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36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E368A9FF-273A-CEA6-E61E-B7FCBDE2C122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try</a:t>
            </a:r>
            <a:r>
              <a:rPr lang="fr-FR" b="1" dirty="0"/>
              <a:t>:</a:t>
            </a:r>
          </a:p>
          <a:p>
            <a:r>
              <a:rPr lang="fr-FR" b="1" dirty="0"/>
              <a:t>    </a:t>
            </a:r>
            <a:r>
              <a:rPr lang="fr-FR" dirty="0"/>
              <a:t>g</a:t>
            </a:r>
            <a:r>
              <a:rPr lang="fr-FR" b="1" dirty="0"/>
              <a:t> = </a:t>
            </a:r>
            <a:r>
              <a:rPr lang="fr-FR" b="1" dirty="0" err="1"/>
              <a:t>int</a:t>
            </a:r>
            <a:r>
              <a:rPr lang="fr-FR" b="1" dirty="0"/>
              <a:t>( input('</a:t>
            </a:r>
            <a:r>
              <a:rPr lang="fr-FR" i="1" dirty="0"/>
              <a:t>Saisir un entier : </a:t>
            </a:r>
            <a:r>
              <a:rPr lang="fr-FR" b="1" dirty="0"/>
              <a:t>‘) )</a:t>
            </a:r>
          </a:p>
          <a:p>
            <a:r>
              <a:rPr lang="fr-FR" b="1" dirty="0"/>
              <a:t>    </a:t>
            </a:r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5</a:t>
            </a:r>
            <a:r>
              <a:rPr lang="fr-FR" b="1" dirty="0"/>
              <a:t>/</a:t>
            </a:r>
            <a:r>
              <a:rPr lang="fr-FR" dirty="0"/>
              <a:t>g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f'</a:t>
            </a:r>
            <a:r>
              <a:rPr lang="fr-FR" i="1" dirty="0" err="1"/>
              <a:t>g</a:t>
            </a:r>
            <a:r>
              <a:rPr lang="fr-FR" i="1" dirty="0"/>
              <a:t> = </a:t>
            </a:r>
            <a:r>
              <a:rPr lang="fr-FR" b="1" dirty="0"/>
              <a:t>{</a:t>
            </a:r>
            <a:r>
              <a:rPr lang="fr-FR" dirty="0"/>
              <a:t>g</a:t>
            </a:r>
            <a:r>
              <a:rPr lang="fr-FR" b="1" dirty="0"/>
              <a:t>}</a:t>
            </a:r>
            <a:r>
              <a:rPr lang="fr-FR" i="1" dirty="0"/>
              <a:t> et a = </a:t>
            </a:r>
            <a:r>
              <a:rPr lang="fr-FR" b="1" dirty="0"/>
              <a:t>{</a:t>
            </a:r>
            <a:r>
              <a:rPr lang="fr-FR" dirty="0"/>
              <a:t>a</a:t>
            </a:r>
            <a:r>
              <a:rPr lang="fr-FR" b="1" dirty="0"/>
              <a:t>}’ 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2F589F5D-CAAF-6CA9-34D7-A53D76B4494A}"/>
              </a:ext>
            </a:extLst>
          </p:cNvPr>
          <p:cNvSpPr txBox="1"/>
          <p:nvPr/>
        </p:nvSpPr>
        <p:spPr>
          <a:xfrm>
            <a:off x="6345936" y="4242510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except</a:t>
            </a:r>
            <a:r>
              <a:rPr lang="fr-FR" b="1" dirty="0"/>
              <a:t> </a:t>
            </a:r>
            <a:r>
              <a:rPr lang="fr-FR" i="1" dirty="0" err="1"/>
              <a:t>ValueError</a:t>
            </a:r>
            <a:r>
              <a:rPr lang="fr-FR" b="1" dirty="0"/>
              <a:t> :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('</a:t>
            </a:r>
            <a:r>
              <a:rPr lang="fr-FR" dirty="0"/>
              <a:t>Vous n\'avez pas saisi un entier !</a:t>
            </a:r>
            <a:r>
              <a:rPr lang="fr-FR" b="1" dirty="0"/>
              <a:t>')</a:t>
            </a:r>
          </a:p>
          <a:p>
            <a:r>
              <a:rPr lang="fr-FR" b="1" dirty="0" err="1"/>
              <a:t>except</a:t>
            </a:r>
            <a:r>
              <a:rPr lang="fr-FR" b="1" dirty="0"/>
              <a:t> </a:t>
            </a:r>
            <a:r>
              <a:rPr lang="fr-FR" i="1" dirty="0" err="1"/>
              <a:t>ZeroDivisionError</a:t>
            </a:r>
            <a:r>
              <a:rPr lang="fr-FR" b="1" dirty="0"/>
              <a:t> :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('</a:t>
            </a:r>
            <a:r>
              <a:rPr lang="fr-FR" i="1" dirty="0"/>
              <a:t>Division par 0 !!</a:t>
            </a:r>
            <a:r>
              <a:rPr lang="fr-FR" b="1" dirty="0"/>
              <a:t>’)</a:t>
            </a:r>
          </a:p>
          <a:p>
            <a:r>
              <a:rPr lang="fr-FR" b="1" dirty="0" err="1"/>
              <a:t>except</a:t>
            </a:r>
            <a:r>
              <a:rPr lang="fr-FR" b="1" dirty="0"/>
              <a:t> :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('</a:t>
            </a:r>
            <a:r>
              <a:rPr lang="fr-FR" i="1" dirty="0"/>
              <a:t>Erreur !!!</a:t>
            </a:r>
            <a:r>
              <a:rPr lang="fr-FR" b="1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467992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au lancement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TO DO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C40FBD8-BBB0-F05E-F823-60664E26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37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E368A9FF-273A-CEA6-E61E-B7FCBDE2C122}"/>
              </a:ext>
            </a:extLst>
          </p:cNvPr>
          <p:cNvSpPr txBox="1"/>
          <p:nvPr/>
        </p:nvSpPr>
        <p:spPr>
          <a:xfrm>
            <a:off x="822960" y="33023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*args et **</a:t>
            </a:r>
            <a:r>
              <a:rPr lang="fr-FR" b="1" dirty="0" err="1"/>
              <a:t>kwargs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88700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Python pour le calcul symbolique</a:t>
            </a:r>
            <a:r>
              <a:rPr lang="fr-FR" sz="2000" i="1" dirty="0"/>
              <a:t>– </a:t>
            </a:r>
            <a:r>
              <a:rPr lang="fr-FR" sz="2000" i="1" dirty="0" err="1"/>
              <a:t>WikiBooks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https://fr.wikibooks.org/wiki/Python_pour_le_calcul_scientifique</a:t>
            </a:r>
            <a:r>
              <a:rPr lang="fr-FR" sz="2000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4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xmlns="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Installation de bibliothèques / packages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pip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1242D1B6-FB6F-0BC3-3D48-25706D46377C}"/>
              </a:ext>
            </a:extLst>
          </p:cNvPr>
          <p:cNvSpPr txBox="1"/>
          <p:nvPr/>
        </p:nvSpPr>
        <p:spPr>
          <a:xfrm>
            <a:off x="6090755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 (Anaconda)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conda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B3EB1886-FAD6-557C-E4F7-2F713C3B3742}"/>
              </a:ext>
            </a:extLst>
          </p:cNvPr>
          <p:cNvSpPr txBox="1"/>
          <p:nvPr/>
        </p:nvSpPr>
        <p:spPr>
          <a:xfrm>
            <a:off x="3549446" y="5749864"/>
            <a:ext cx="761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Doc :		</a:t>
            </a:r>
            <a:r>
              <a:rPr lang="fr-FR" dirty="0">
                <a:hlinkClick r:id="rId5"/>
              </a:rPr>
              <a:t>https://iogs-digital-methods.github.io/SupOpNumTools/</a:t>
            </a:r>
            <a:r>
              <a:rPr lang="fr-FR" dirty="0"/>
              <a:t> </a:t>
            </a:r>
          </a:p>
        </p:txBody>
      </p:sp>
      <p:pic>
        <p:nvPicPr>
          <p:cNvPr id="10" name="Picture 2" descr="Résultat de recherche d'images pour &quot;github logo&quot;">
            <a:extLst>
              <a:ext uri="{FF2B5EF4-FFF2-40B4-BE49-F238E27FC236}">
                <a16:creationId xmlns:a16="http://schemas.microsoft.com/office/drawing/2014/main" xmlns="" id="{EB7A9F7E-3067-5BEE-E46C-4C510B70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65" y="4763584"/>
            <a:ext cx="1602658" cy="8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9A5C11AB-769F-0B3F-9398-0737AA9AF8C2}"/>
              </a:ext>
            </a:extLst>
          </p:cNvPr>
          <p:cNvSpPr txBox="1"/>
          <p:nvPr/>
        </p:nvSpPr>
        <p:spPr>
          <a:xfrm>
            <a:off x="3549446" y="5313323"/>
            <a:ext cx="7951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Dépôt : 		</a:t>
            </a:r>
            <a:r>
              <a:rPr lang="fr-FR" dirty="0">
                <a:hlinkClick r:id="rId7"/>
              </a:rPr>
              <a:t>https://github.com/IOGS-Digital-Methods/SupOpNumTools</a:t>
            </a:r>
            <a:r>
              <a:rPr lang="fr-FR" dirty="0"/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65454805-060C-A2E9-C403-20B8BD6F9A28}"/>
              </a:ext>
            </a:extLst>
          </p:cNvPr>
          <p:cNvSpPr txBox="1"/>
          <p:nvPr/>
        </p:nvSpPr>
        <p:spPr>
          <a:xfrm>
            <a:off x="3549446" y="4868468"/>
            <a:ext cx="7610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Package : 	</a:t>
            </a:r>
            <a:r>
              <a:rPr lang="fr-FR" b="1" i="1" dirty="0" err="1"/>
              <a:t>pip</a:t>
            </a:r>
            <a:r>
              <a:rPr lang="fr-FR" b="1" i="1" dirty="0"/>
              <a:t> </a:t>
            </a:r>
            <a:r>
              <a:rPr lang="fr-FR" b="1" i="1" dirty="0" err="1"/>
              <a:t>install</a:t>
            </a:r>
            <a:r>
              <a:rPr lang="fr-FR" b="1" i="1" dirty="0"/>
              <a:t> </a:t>
            </a:r>
            <a:r>
              <a:rPr lang="fr-FR" b="1" i="1" dirty="0" err="1"/>
              <a:t>SupOpNumTools</a:t>
            </a:r>
            <a:r>
              <a:rPr lang="fr-FR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903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 err="1"/>
              <a:t>Jupyter</a:t>
            </a:r>
            <a:r>
              <a:rPr lang="fr-FR" dirty="0"/>
              <a:t> ou </a:t>
            </a:r>
            <a:r>
              <a:rPr lang="fr-FR" dirty="0" err="1"/>
              <a:t>Spyder</a:t>
            </a:r>
            <a:r>
              <a:rPr lang="fr-FR" dirty="0"/>
              <a:t> 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xmlns="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A1589B22-21EB-9543-C743-420344955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xmlns="" id="{47EC6B8D-6544-7154-7232-900691255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4723" y="2432985"/>
            <a:ext cx="6191710" cy="370677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xmlns="" id="{D93C4246-A88B-6D38-AB32-7015D173C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437" y="3318199"/>
            <a:ext cx="4025184" cy="258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9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Lancer </a:t>
            </a:r>
            <a:r>
              <a:rPr lang="fr-FR" dirty="0" err="1"/>
              <a:t>Spyder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xmlns="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CF9AC86A-EA73-F19B-F7E0-2C06666F4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7512" y="2478024"/>
            <a:ext cx="7116564" cy="357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5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xmlns="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5E9CD94D-0E1B-960E-C384-476D9D4C2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7889" y="2155215"/>
            <a:ext cx="7855417" cy="470278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8960D621-EA77-DEAE-5352-67B444F5343D}"/>
              </a:ext>
            </a:extLst>
          </p:cNvPr>
          <p:cNvSpPr txBox="1"/>
          <p:nvPr/>
        </p:nvSpPr>
        <p:spPr>
          <a:xfrm>
            <a:off x="613970" y="2548620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Outils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B095624B-11F3-F4F3-A52D-8ECF3434534C}"/>
              </a:ext>
            </a:extLst>
          </p:cNvPr>
          <p:cNvSpPr txBox="1"/>
          <p:nvPr/>
        </p:nvSpPr>
        <p:spPr>
          <a:xfrm>
            <a:off x="613349" y="4471080"/>
            <a:ext cx="110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de texte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7FF2FCEF-2937-5613-4A96-5040869A58E6}"/>
              </a:ext>
            </a:extLst>
          </p:cNvPr>
          <p:cNvSpPr txBox="1"/>
          <p:nvPr/>
        </p:nvSpPr>
        <p:spPr>
          <a:xfrm>
            <a:off x="10587678" y="5429725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Console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D76E8F48-0068-DB2D-A213-91B4D177694B}"/>
              </a:ext>
            </a:extLst>
          </p:cNvPr>
          <p:cNvSpPr txBox="1"/>
          <p:nvPr/>
        </p:nvSpPr>
        <p:spPr>
          <a:xfrm>
            <a:off x="10587678" y="3676338"/>
            <a:ext cx="1106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66622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Sections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xmlns="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6052D9D8-83A4-E43E-EC15-140555F4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1694A60E-9C29-9F5A-9366-2072505B43CF}"/>
              </a:ext>
            </a:extLst>
          </p:cNvPr>
          <p:cNvSpPr txBox="1"/>
          <p:nvPr/>
        </p:nvSpPr>
        <p:spPr>
          <a:xfrm>
            <a:off x="824860" y="3090446"/>
            <a:ext cx="47651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#%%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036D108A-46A1-8FED-D3B4-BED4C040F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533" y="2604007"/>
            <a:ext cx="6257925" cy="14382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A4BE1C26-8E39-0513-9C9A-941F568DCBA5}"/>
              </a:ext>
            </a:extLst>
          </p:cNvPr>
          <p:cNvSpPr txBox="1"/>
          <p:nvPr/>
        </p:nvSpPr>
        <p:spPr>
          <a:xfrm>
            <a:off x="1238764" y="4477238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Exécutables indépendamment </a:t>
            </a:r>
          </a:p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(… ou presque)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0E895561-6C8E-1246-C868-A6A9FD440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691" y="5185124"/>
            <a:ext cx="1414462" cy="6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0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Lancer </a:t>
            </a:r>
            <a:r>
              <a:rPr lang="fr-FR" dirty="0" err="1"/>
              <a:t>Jupyter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1352812A-12CA-D97B-47FE-3E14DD3C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F84C6A73-54B2-CFFD-AB5C-F71F9134A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9715" y="2968377"/>
            <a:ext cx="7481427" cy="32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1215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514</TotalTime>
  <Words>1787</Words>
  <Application>Microsoft Office PowerPoint</Application>
  <PresentationFormat>Personnalisé</PresentationFormat>
  <Paragraphs>392</Paragraphs>
  <Slides>38</Slides>
  <Notes>14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0" baseType="lpstr">
      <vt:lpstr>AccentBoxVTI</vt:lpstr>
      <vt:lpstr>Image bitmap</vt:lpstr>
      <vt:lpstr>Démystifier les langages de haut niveau</vt:lpstr>
      <vt:lpstr>C’est quoi cette syntaxe ???</vt:lpstr>
      <vt:lpstr>Distributions / Environnements</vt:lpstr>
      <vt:lpstr>Distributions / Environnements</vt:lpstr>
      <vt:lpstr>Coder en Python</vt:lpstr>
      <vt:lpstr>Coder en Python</vt:lpstr>
      <vt:lpstr>Coder en Python</vt:lpstr>
      <vt:lpstr>Trucs et Astuces</vt:lpstr>
      <vt:lpstr>Coder en Python</vt:lpstr>
      <vt:lpstr>Coder en Python</vt:lpstr>
      <vt:lpstr>Quelques rappels sous Python</vt:lpstr>
      <vt:lpstr>Doit-on faire confiance aux ordinateurs ?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Trucs et Astuces</vt:lpstr>
      <vt:lpstr>Trucs et Astuces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Trucs et Astuces</vt:lpstr>
      <vt:lpstr>Puis-je utiliser de la même manière…</vt:lpstr>
      <vt:lpstr>Quelques rappels sous Python</vt:lpstr>
      <vt:lpstr>Résoudre des problèmes linéaires</vt:lpstr>
      <vt:lpstr>Résoudre des problèmes linéaires</vt:lpstr>
      <vt:lpstr>Résoudre des problèmes linéaires</vt:lpstr>
      <vt:lpstr>Quelques rappels sous Python</vt:lpstr>
      <vt:lpstr>Quelques rappels sous Python</vt:lpstr>
      <vt:lpstr>Arguments au lancement</vt:lpstr>
      <vt:lpstr>Bibliographie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Python</dc:title>
  <dc:creator>Julien VILLEMEJANE</dc:creator>
  <cp:lastModifiedBy>Julien Villemejane</cp:lastModifiedBy>
  <cp:revision>148</cp:revision>
  <dcterms:created xsi:type="dcterms:W3CDTF">2023-04-08T12:37:13Z</dcterms:created>
  <dcterms:modified xsi:type="dcterms:W3CDTF">2023-09-17T13:54:07Z</dcterms:modified>
</cp:coreProperties>
</file>