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7"/>
  </p:notesMasterIdLst>
  <p:sldIdLst>
    <p:sldId id="256" r:id="rId2"/>
    <p:sldId id="257" r:id="rId3"/>
    <p:sldId id="279" r:id="rId4"/>
    <p:sldId id="280" r:id="rId5"/>
    <p:sldId id="271" r:id="rId6"/>
    <p:sldId id="278" r:id="rId7"/>
    <p:sldId id="273" r:id="rId8"/>
    <p:sldId id="267" r:id="rId9"/>
    <p:sldId id="277" r:id="rId10"/>
    <p:sldId id="272" r:id="rId11"/>
    <p:sldId id="282" r:id="rId12"/>
    <p:sldId id="284" r:id="rId13"/>
    <p:sldId id="288" r:id="rId14"/>
    <p:sldId id="287" r:id="rId15"/>
    <p:sldId id="286" r:id="rId16"/>
    <p:sldId id="285" r:id="rId17"/>
    <p:sldId id="290" r:id="rId18"/>
    <p:sldId id="289" r:id="rId19"/>
    <p:sldId id="291" r:id="rId20"/>
    <p:sldId id="292" r:id="rId21"/>
    <p:sldId id="258" r:id="rId22"/>
    <p:sldId id="275" r:id="rId23"/>
    <p:sldId id="281" r:id="rId24"/>
    <p:sldId id="283"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60" autoAdjust="0"/>
  </p:normalViewPr>
  <p:slideViewPr>
    <p:cSldViewPr snapToGrid="0">
      <p:cViewPr varScale="1">
        <p:scale>
          <a:sx n="78" d="100"/>
          <a:sy n="78" d="100"/>
        </p:scale>
        <p:origin x="85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9C724E-499D-43AC-8699-CF969D2466FC}" type="datetimeFigureOut">
              <a:rPr lang="fr-FR" smtClean="0"/>
              <a:t>12/08/2023</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DC53D4-8BF5-4FDD-81EC-7AC957B0D210}" type="slidenum">
              <a:rPr lang="fr-FR" smtClean="0"/>
              <a:t>‹N°›</a:t>
            </a:fld>
            <a:endParaRPr lang="fr-FR"/>
          </a:p>
        </p:txBody>
      </p:sp>
    </p:spTree>
    <p:extLst>
      <p:ext uri="{BB962C8B-B14F-4D97-AF65-F5344CB8AC3E}">
        <p14:creationId xmlns:p14="http://schemas.microsoft.com/office/powerpoint/2010/main" val="228625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Une image, un son, un texte… autant de formes différentes d’informations qui transitent en quantité toujours plus importante chaque jour à travers les réseaux de télécommunications. C’est l’un des nouveaux enjeux de la photonique de s’intéresser au transport et au traitement de toutes ces informations. Pour cela, il est essentiel de pouvoir distinguer les différents types de signaux qui peuvent coexister et de connaître les causes de leur apparition ou de leur dégradation lorsqu’ils passent à travers différents systèmes (optique, électronique ou informatique). Cette unité d’enseignement inclut l’étude des outils théoriques et pratiques indispensables pour le traitement du signal (transformée de Fourier, convolution, corrélation, probabilités...), la mise en </a:t>
            </a:r>
            <a:r>
              <a:rPr lang="fr-FR" sz="1200" b="0" i="0" kern="1200" dirty="0" err="1">
                <a:solidFill>
                  <a:schemeClr val="tx1"/>
                </a:solidFill>
                <a:effectLst/>
                <a:latin typeface="+mn-lt"/>
                <a:ea typeface="+mn-ea"/>
                <a:cs typeface="+mn-cs"/>
              </a:rPr>
              <a:t>oeuvre</a:t>
            </a:r>
            <a:r>
              <a:rPr lang="fr-FR" sz="1200" b="0" i="0" kern="1200" dirty="0">
                <a:solidFill>
                  <a:schemeClr val="tx1"/>
                </a:solidFill>
                <a:effectLst/>
                <a:latin typeface="+mn-lt"/>
                <a:ea typeface="+mn-ea"/>
                <a:cs typeface="+mn-cs"/>
              </a:rPr>
              <a:t> de briques d’électronique fondamentales pour la mise en forme des signaux (pré-amplification, conversion…) et le développement d’une application informatique simple en langage C (traitement basique d’une image).</a:t>
            </a:r>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2</a:t>
            </a:fld>
            <a:endParaRPr lang="fr-FR"/>
          </a:p>
        </p:txBody>
      </p:sp>
    </p:spTree>
    <p:extLst>
      <p:ext uri="{BB962C8B-B14F-4D97-AF65-F5344CB8AC3E}">
        <p14:creationId xmlns:p14="http://schemas.microsoft.com/office/powerpoint/2010/main" val="206324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Une image, un son, un texte… autant de formes différentes d’informations qui transitent en quantité toujours plus importante chaque jour à travers les réseaux de télécommunications. C’est l’un des nouveaux enjeux de la photonique de s’intéresser au transport et au traitement de toutes ces informations. Pour cela, il est essentiel de pouvoir distinguer les différents types de signaux qui peuvent coexister et de connaître les causes de leur apparition ou de leur dégradation lorsqu’ils passent à travers différents systèmes (optique, électronique ou informatique). Cette unité d’enseignement inclut l’étude des outils théoriques et pratiques indispensables pour le traitement du signal (transformée de Fourier, convolution, corrélation, probabilités...), la mise en </a:t>
            </a:r>
            <a:r>
              <a:rPr lang="fr-FR" sz="1200" b="0" i="0" kern="1200" dirty="0" err="1">
                <a:solidFill>
                  <a:schemeClr val="tx1"/>
                </a:solidFill>
                <a:effectLst/>
                <a:latin typeface="+mn-lt"/>
                <a:ea typeface="+mn-ea"/>
                <a:cs typeface="+mn-cs"/>
              </a:rPr>
              <a:t>oeuvre</a:t>
            </a:r>
            <a:r>
              <a:rPr lang="fr-FR" sz="1200" b="0" i="0" kern="1200" dirty="0">
                <a:solidFill>
                  <a:schemeClr val="tx1"/>
                </a:solidFill>
                <a:effectLst/>
                <a:latin typeface="+mn-lt"/>
                <a:ea typeface="+mn-ea"/>
                <a:cs typeface="+mn-cs"/>
              </a:rPr>
              <a:t> de briques d’électronique fondamentales pour la mise en forme des signaux (pré-amplification, conversion…) et le développement d’une application informatique simple en langage C (traitement basique d’une image).</a:t>
            </a:r>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3</a:t>
            </a:fld>
            <a:endParaRPr lang="fr-FR"/>
          </a:p>
        </p:txBody>
      </p:sp>
    </p:spTree>
    <p:extLst>
      <p:ext uri="{BB962C8B-B14F-4D97-AF65-F5344CB8AC3E}">
        <p14:creationId xmlns:p14="http://schemas.microsoft.com/office/powerpoint/2010/main" val="2063242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Une image, un son, un texte… autant de formes différentes d’informations qui transitent en quantité toujours plus importante chaque jour à travers les réseaux de télécommunications. C’est l’un des nouveaux enjeux de la photonique de s’intéresser au transport et au traitement de toutes ces informations. Pour cela, il est essentiel de pouvoir distinguer les différents types de signaux qui peuvent coexister et de connaître les causes de leur apparition ou de leur dégradation lorsqu’ils passent à travers différents systèmes (optique, électronique ou informatique). Cette unité d’enseignement inclut l’étude des outils théoriques et pratiques indispensables pour le traitement du signal (transformée de Fourier, convolution, corrélation, probabilités...), la mise en </a:t>
            </a:r>
            <a:r>
              <a:rPr lang="fr-FR" sz="1200" b="0" i="0" kern="1200" dirty="0" err="1">
                <a:solidFill>
                  <a:schemeClr val="tx1"/>
                </a:solidFill>
                <a:effectLst/>
                <a:latin typeface="+mn-lt"/>
                <a:ea typeface="+mn-ea"/>
                <a:cs typeface="+mn-cs"/>
              </a:rPr>
              <a:t>oeuvre</a:t>
            </a:r>
            <a:r>
              <a:rPr lang="fr-FR" sz="1200" b="0" i="0" kern="1200" dirty="0">
                <a:solidFill>
                  <a:schemeClr val="tx1"/>
                </a:solidFill>
                <a:effectLst/>
                <a:latin typeface="+mn-lt"/>
                <a:ea typeface="+mn-ea"/>
                <a:cs typeface="+mn-cs"/>
              </a:rPr>
              <a:t> de briques d’électronique fondamentales pour la mise en forme des signaux (pré-amplification, conversion…) et le développement d’une application informatique simple en langage C (traitement basique d’une image).</a:t>
            </a:r>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4</a:t>
            </a:fld>
            <a:endParaRPr lang="fr-FR"/>
          </a:p>
        </p:txBody>
      </p:sp>
    </p:spTree>
    <p:extLst>
      <p:ext uri="{BB962C8B-B14F-4D97-AF65-F5344CB8AC3E}">
        <p14:creationId xmlns:p14="http://schemas.microsoft.com/office/powerpoint/2010/main" val="2063242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7</a:t>
            </a:fld>
            <a:endParaRPr lang="fr-FR"/>
          </a:p>
        </p:txBody>
      </p:sp>
    </p:spTree>
    <p:extLst>
      <p:ext uri="{BB962C8B-B14F-4D97-AF65-F5344CB8AC3E}">
        <p14:creationId xmlns:p14="http://schemas.microsoft.com/office/powerpoint/2010/main" val="40397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8/12/2023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83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8/12/2023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48059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8/12/2023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84778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8/12/2023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58820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8/12/2023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37679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8/12/2023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99507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8/12/2023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16634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8/12/2023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1905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8/12/2023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1727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8/12/2023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95995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8/12/2023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564264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8/12/2023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142481820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IOGS-Digital-Methods"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a:latin typeface="Bahnschrift SemiBold" panose="020B0502040204020203" pitchFamily="34" charset="0"/>
              </a:rPr>
              <a:t>Traitement de l’Information</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3283425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Déroulement des modules </a:t>
            </a:r>
            <a:r>
              <a:rPr lang="fr-FR" dirty="0" err="1"/>
              <a:t>CéTI</a:t>
            </a:r>
            <a:endParaRPr lang="fr-FR"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9" name="CustomShape 3">
            <a:extLst>
              <a:ext uri="{FF2B5EF4-FFF2-40B4-BE49-F238E27FC236}">
                <a16:creationId xmlns:a16="http://schemas.microsoft.com/office/drawing/2014/main" id="{7CD7374B-ED6D-6AF2-BD0B-1717C3940DB9}"/>
              </a:ext>
            </a:extLst>
          </p:cNvPr>
          <p:cNvSpPr/>
          <p:nvPr/>
        </p:nvSpPr>
        <p:spPr>
          <a:xfrm>
            <a:off x="1115567"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4 blocs de 2 séances de TD</a:t>
            </a:r>
            <a:endParaRPr lang="fr-FR" sz="2000" b="0" strike="noStrike" spc="-1" dirty="0">
              <a:solidFill>
                <a:schemeClr val="bg1"/>
              </a:solidFill>
              <a:latin typeface="Arial"/>
            </a:endParaRPr>
          </a:p>
        </p:txBody>
      </p:sp>
      <p:sp>
        <p:nvSpPr>
          <p:cNvPr id="12" name="ZoneTexte 11">
            <a:extLst>
              <a:ext uri="{FF2B5EF4-FFF2-40B4-BE49-F238E27FC236}">
                <a16:creationId xmlns:a16="http://schemas.microsoft.com/office/drawing/2014/main" id="{BBED6A26-211D-7C76-4C1A-96E6D0EC3C39}"/>
              </a:ext>
            </a:extLst>
          </p:cNvPr>
          <p:cNvSpPr txBox="1"/>
          <p:nvPr/>
        </p:nvSpPr>
        <p:spPr>
          <a:xfrm>
            <a:off x="1115567" y="2956004"/>
            <a:ext cx="4688234" cy="584775"/>
          </a:xfrm>
          <a:prstGeom prst="rect">
            <a:avLst/>
          </a:prstGeom>
          <a:noFill/>
        </p:spPr>
        <p:txBody>
          <a:bodyPr wrap="square">
            <a:spAutoFit/>
          </a:bodyPr>
          <a:lstStyle/>
          <a:p>
            <a:r>
              <a:rPr lang="fr-FR" sz="1600" dirty="0"/>
              <a:t>Séance 1 : travail en groupe sur une thématique</a:t>
            </a:r>
          </a:p>
          <a:p>
            <a:r>
              <a:rPr lang="fr-FR" sz="1600" dirty="0"/>
              <a:t>Séance 2 : synthèse / démo</a:t>
            </a:r>
          </a:p>
        </p:txBody>
      </p:sp>
      <p:sp>
        <p:nvSpPr>
          <p:cNvPr id="4" name="CustomShape 3">
            <a:extLst>
              <a:ext uri="{FF2B5EF4-FFF2-40B4-BE49-F238E27FC236}">
                <a16:creationId xmlns:a16="http://schemas.microsoft.com/office/drawing/2014/main" id="{5563BA39-C17B-A5DE-0920-F612FF2D3D9B}"/>
              </a:ext>
            </a:extLst>
          </p:cNvPr>
          <p:cNvSpPr/>
          <p:nvPr/>
        </p:nvSpPr>
        <p:spPr>
          <a:xfrm>
            <a:off x="2096863" y="3603070"/>
            <a:ext cx="3348569" cy="492443"/>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Capteurs et mise en forme</a:t>
            </a:r>
            <a:endParaRPr lang="fr-FR" sz="2000" b="0" strike="noStrike" spc="-1" dirty="0">
              <a:solidFill>
                <a:schemeClr val="bg1"/>
              </a:solidFill>
              <a:latin typeface="Arial"/>
            </a:endParaRPr>
          </a:p>
        </p:txBody>
      </p:sp>
      <p:sp>
        <p:nvSpPr>
          <p:cNvPr id="11" name="CustomShape 3">
            <a:extLst>
              <a:ext uri="{FF2B5EF4-FFF2-40B4-BE49-F238E27FC236}">
                <a16:creationId xmlns:a16="http://schemas.microsoft.com/office/drawing/2014/main" id="{B6E8CB13-25D1-089F-7458-FE3DBDBE8A88}"/>
              </a:ext>
            </a:extLst>
          </p:cNvPr>
          <p:cNvSpPr/>
          <p:nvPr/>
        </p:nvSpPr>
        <p:spPr>
          <a:xfrm>
            <a:off x="2096863" y="4250260"/>
            <a:ext cx="3348569" cy="492443"/>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Filtrage actif</a:t>
            </a:r>
            <a:endParaRPr lang="fr-FR" sz="2000" b="0" strike="noStrike" spc="-1" dirty="0">
              <a:solidFill>
                <a:schemeClr val="bg1"/>
              </a:solidFill>
              <a:latin typeface="Arial"/>
            </a:endParaRPr>
          </a:p>
        </p:txBody>
      </p:sp>
      <p:sp>
        <p:nvSpPr>
          <p:cNvPr id="16" name="CustomShape 3">
            <a:extLst>
              <a:ext uri="{FF2B5EF4-FFF2-40B4-BE49-F238E27FC236}">
                <a16:creationId xmlns:a16="http://schemas.microsoft.com/office/drawing/2014/main" id="{9CF8A9CC-D2EB-BDA6-0B03-3F4F465B96F8}"/>
              </a:ext>
            </a:extLst>
          </p:cNvPr>
          <p:cNvSpPr/>
          <p:nvPr/>
        </p:nvSpPr>
        <p:spPr>
          <a:xfrm>
            <a:off x="2096862" y="4897450"/>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
        <p:nvSpPr>
          <p:cNvPr id="17" name="CustomShape 3">
            <a:extLst>
              <a:ext uri="{FF2B5EF4-FFF2-40B4-BE49-F238E27FC236}">
                <a16:creationId xmlns:a16="http://schemas.microsoft.com/office/drawing/2014/main" id="{C2AE561C-1538-4EB9-203C-0BB62E4CC526}"/>
              </a:ext>
            </a:extLst>
          </p:cNvPr>
          <p:cNvSpPr/>
          <p:nvPr/>
        </p:nvSpPr>
        <p:spPr>
          <a:xfrm>
            <a:off x="2096861" y="5544640"/>
            <a:ext cx="3348569" cy="492443"/>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Asservissement</a:t>
            </a:r>
            <a:endParaRPr lang="fr-FR" sz="2000" b="0" strike="noStrike" spc="-1" dirty="0">
              <a:solidFill>
                <a:schemeClr val="bg1"/>
              </a:solidFill>
              <a:latin typeface="Arial"/>
            </a:endParaRPr>
          </a:p>
        </p:txBody>
      </p:sp>
      <p:sp>
        <p:nvSpPr>
          <p:cNvPr id="18" name="CustomShape 3">
            <a:extLst>
              <a:ext uri="{FF2B5EF4-FFF2-40B4-BE49-F238E27FC236}">
                <a16:creationId xmlns:a16="http://schemas.microsoft.com/office/drawing/2014/main" id="{67756887-8D7D-16CA-99A7-DCA51C63AE43}"/>
              </a:ext>
            </a:extLst>
          </p:cNvPr>
          <p:cNvSpPr/>
          <p:nvPr/>
        </p:nvSpPr>
        <p:spPr>
          <a:xfrm>
            <a:off x="6390968"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3 blocs de 2 séances de TP</a:t>
            </a:r>
            <a:endParaRPr lang="fr-FR" sz="2000" b="0" strike="noStrike" spc="-1" dirty="0">
              <a:solidFill>
                <a:schemeClr val="bg1"/>
              </a:solidFill>
              <a:latin typeface="Arial"/>
            </a:endParaRPr>
          </a:p>
        </p:txBody>
      </p:sp>
      <p:sp>
        <p:nvSpPr>
          <p:cNvPr id="19" name="CustomShape 3">
            <a:extLst>
              <a:ext uri="{FF2B5EF4-FFF2-40B4-BE49-F238E27FC236}">
                <a16:creationId xmlns:a16="http://schemas.microsoft.com/office/drawing/2014/main" id="{0A1DB7D8-E96B-C55E-F704-22C897EDE261}"/>
              </a:ext>
            </a:extLst>
          </p:cNvPr>
          <p:cNvSpPr/>
          <p:nvPr/>
        </p:nvSpPr>
        <p:spPr>
          <a:xfrm>
            <a:off x="6388201" y="3152988"/>
            <a:ext cx="3348569" cy="492443"/>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Mise en forme / Filtrage</a:t>
            </a:r>
            <a:endParaRPr lang="fr-FR" sz="2000" b="0" strike="noStrike" spc="-1" dirty="0">
              <a:solidFill>
                <a:schemeClr val="bg1"/>
              </a:solidFill>
              <a:latin typeface="Arial"/>
            </a:endParaRPr>
          </a:p>
        </p:txBody>
      </p:sp>
      <p:sp>
        <p:nvSpPr>
          <p:cNvPr id="21" name="CustomShape 3">
            <a:extLst>
              <a:ext uri="{FF2B5EF4-FFF2-40B4-BE49-F238E27FC236}">
                <a16:creationId xmlns:a16="http://schemas.microsoft.com/office/drawing/2014/main" id="{C4F009B7-348E-6E4E-D3E6-A48A8134EA26}"/>
              </a:ext>
            </a:extLst>
          </p:cNvPr>
          <p:cNvSpPr/>
          <p:nvPr/>
        </p:nvSpPr>
        <p:spPr>
          <a:xfrm>
            <a:off x="7069579" y="3806269"/>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
        <p:nvSpPr>
          <p:cNvPr id="22" name="CustomShape 3">
            <a:extLst>
              <a:ext uri="{FF2B5EF4-FFF2-40B4-BE49-F238E27FC236}">
                <a16:creationId xmlns:a16="http://schemas.microsoft.com/office/drawing/2014/main" id="{CE6EC910-9A26-3624-9DD4-5C9F133E72DA}"/>
              </a:ext>
            </a:extLst>
          </p:cNvPr>
          <p:cNvSpPr/>
          <p:nvPr/>
        </p:nvSpPr>
        <p:spPr>
          <a:xfrm>
            <a:off x="7727864" y="5100650"/>
            <a:ext cx="3348569" cy="492443"/>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rPr>
              <a:t>Notions avancées</a:t>
            </a:r>
            <a:endParaRPr lang="fr-FR" sz="2000" b="0" strike="noStrike" spc="-1" dirty="0">
              <a:solidFill>
                <a:schemeClr val="bg1"/>
              </a:solidFill>
              <a:latin typeface="Arial"/>
            </a:endParaRPr>
          </a:p>
        </p:txBody>
      </p:sp>
      <p:sp>
        <p:nvSpPr>
          <p:cNvPr id="23" name="CustomShape 3">
            <a:extLst>
              <a:ext uri="{FF2B5EF4-FFF2-40B4-BE49-F238E27FC236}">
                <a16:creationId xmlns:a16="http://schemas.microsoft.com/office/drawing/2014/main" id="{D07EBB44-0FC5-22B6-B831-C9AE212D70CF}"/>
              </a:ext>
            </a:extLst>
          </p:cNvPr>
          <p:cNvSpPr/>
          <p:nvPr/>
        </p:nvSpPr>
        <p:spPr>
          <a:xfrm>
            <a:off x="7059415" y="4453460"/>
            <a:ext cx="3348569"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Numérique</a:t>
            </a:r>
            <a:endParaRPr lang="fr-FR" sz="2000" b="0" strike="noStrike" spc="-1" dirty="0">
              <a:solidFill>
                <a:schemeClr val="bg1"/>
              </a:solidFill>
              <a:latin typeface="Arial"/>
            </a:endParaRPr>
          </a:p>
        </p:txBody>
      </p:sp>
    </p:spTree>
    <p:extLst>
      <p:ext uri="{BB962C8B-B14F-4D97-AF65-F5344CB8AC3E}">
        <p14:creationId xmlns:p14="http://schemas.microsoft.com/office/powerpoint/2010/main" val="3265517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err="1">
                <a:latin typeface="Bahnschrift SemiBold" panose="020B0502040204020203" pitchFamily="34" charset="0"/>
              </a:rPr>
              <a:t>CeTI</a:t>
            </a:r>
            <a:r>
              <a:rPr lang="fr-FR" sz="4800" dirty="0">
                <a:latin typeface="Bahnschrift SemiBold" panose="020B0502040204020203" pitchFamily="34" charset="0"/>
              </a:rPr>
              <a:t> / TP</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337588283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Déroulement</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18" name="CustomShape 3">
            <a:extLst>
              <a:ext uri="{FF2B5EF4-FFF2-40B4-BE49-F238E27FC236}">
                <a16:creationId xmlns:a16="http://schemas.microsoft.com/office/drawing/2014/main" id="{67756887-8D7D-16CA-99A7-DCA51C63AE43}"/>
              </a:ext>
            </a:extLst>
          </p:cNvPr>
          <p:cNvSpPr/>
          <p:nvPr/>
        </p:nvSpPr>
        <p:spPr>
          <a:xfrm>
            <a:off x="6390968"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3 blocs de 2 séances de TP</a:t>
            </a:r>
            <a:endParaRPr lang="fr-FR" sz="2000" b="0" strike="noStrike" spc="-1" dirty="0">
              <a:solidFill>
                <a:schemeClr val="bg1"/>
              </a:solidFill>
              <a:latin typeface="Arial"/>
            </a:endParaRPr>
          </a:p>
        </p:txBody>
      </p:sp>
      <p:sp>
        <p:nvSpPr>
          <p:cNvPr id="19" name="CustomShape 3">
            <a:extLst>
              <a:ext uri="{FF2B5EF4-FFF2-40B4-BE49-F238E27FC236}">
                <a16:creationId xmlns:a16="http://schemas.microsoft.com/office/drawing/2014/main" id="{0A1DB7D8-E96B-C55E-F704-22C897EDE261}"/>
              </a:ext>
            </a:extLst>
          </p:cNvPr>
          <p:cNvSpPr/>
          <p:nvPr/>
        </p:nvSpPr>
        <p:spPr>
          <a:xfrm>
            <a:off x="6388201" y="3152988"/>
            <a:ext cx="3348569" cy="461665"/>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b="1" strike="noStrike" spc="-1" dirty="0">
                <a:solidFill>
                  <a:schemeClr val="bg1"/>
                </a:solidFill>
                <a:latin typeface="Trebuchet MS"/>
                <a:ea typeface="Trebuchet MS"/>
              </a:rPr>
              <a:t>(0) Mise en forme / Filtrage</a:t>
            </a:r>
            <a:endParaRPr lang="fr-FR" b="0" strike="noStrike" spc="-1" dirty="0">
              <a:solidFill>
                <a:schemeClr val="bg1"/>
              </a:solidFill>
              <a:latin typeface="Arial"/>
            </a:endParaRPr>
          </a:p>
        </p:txBody>
      </p:sp>
      <p:sp>
        <p:nvSpPr>
          <p:cNvPr id="21" name="CustomShape 3">
            <a:extLst>
              <a:ext uri="{FF2B5EF4-FFF2-40B4-BE49-F238E27FC236}">
                <a16:creationId xmlns:a16="http://schemas.microsoft.com/office/drawing/2014/main" id="{C4F009B7-348E-6E4E-D3E6-A48A8134EA26}"/>
              </a:ext>
            </a:extLst>
          </p:cNvPr>
          <p:cNvSpPr/>
          <p:nvPr/>
        </p:nvSpPr>
        <p:spPr>
          <a:xfrm>
            <a:off x="7069579" y="3806269"/>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(1) </a:t>
            </a: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
        <p:nvSpPr>
          <p:cNvPr id="22" name="CustomShape 3">
            <a:extLst>
              <a:ext uri="{FF2B5EF4-FFF2-40B4-BE49-F238E27FC236}">
                <a16:creationId xmlns:a16="http://schemas.microsoft.com/office/drawing/2014/main" id="{CE6EC910-9A26-3624-9DD4-5C9F133E72DA}"/>
              </a:ext>
            </a:extLst>
          </p:cNvPr>
          <p:cNvSpPr/>
          <p:nvPr/>
        </p:nvSpPr>
        <p:spPr>
          <a:xfrm>
            <a:off x="7727864" y="5100650"/>
            <a:ext cx="3348569" cy="492443"/>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rPr>
              <a:t>(3) Notions avancées</a:t>
            </a:r>
            <a:endParaRPr lang="fr-FR" sz="2000" b="0" strike="noStrike" spc="-1" dirty="0">
              <a:solidFill>
                <a:schemeClr val="bg1"/>
              </a:solidFill>
              <a:latin typeface="Arial"/>
            </a:endParaRPr>
          </a:p>
        </p:txBody>
      </p:sp>
      <p:sp>
        <p:nvSpPr>
          <p:cNvPr id="23" name="CustomShape 3">
            <a:extLst>
              <a:ext uri="{FF2B5EF4-FFF2-40B4-BE49-F238E27FC236}">
                <a16:creationId xmlns:a16="http://schemas.microsoft.com/office/drawing/2014/main" id="{D07EBB44-0FC5-22B6-B831-C9AE212D70CF}"/>
              </a:ext>
            </a:extLst>
          </p:cNvPr>
          <p:cNvSpPr/>
          <p:nvPr/>
        </p:nvSpPr>
        <p:spPr>
          <a:xfrm>
            <a:off x="7059415" y="4453460"/>
            <a:ext cx="3348569"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(2) Numérique</a:t>
            </a:r>
            <a:endParaRPr lang="fr-FR" sz="2000" b="0" strike="noStrike" spc="-1" dirty="0">
              <a:solidFill>
                <a:schemeClr val="bg1"/>
              </a:solidFill>
              <a:latin typeface="Arial"/>
            </a:endParaRPr>
          </a:p>
        </p:txBody>
      </p:sp>
      <p:sp>
        <p:nvSpPr>
          <p:cNvPr id="7" name="CustomShape 3">
            <a:extLst>
              <a:ext uri="{FF2B5EF4-FFF2-40B4-BE49-F238E27FC236}">
                <a16:creationId xmlns:a16="http://schemas.microsoft.com/office/drawing/2014/main" id="{D72796BA-C4FB-0B68-53DE-1739E281DCE7}"/>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Déroulement</a:t>
            </a:r>
            <a:endParaRPr lang="fr-FR" sz="2000" b="0" strike="noStrike" spc="-1" dirty="0">
              <a:solidFill>
                <a:schemeClr val="bg1"/>
              </a:solidFill>
              <a:latin typeface="Arial"/>
            </a:endParaRPr>
          </a:p>
        </p:txBody>
      </p:sp>
      <p:sp>
        <p:nvSpPr>
          <p:cNvPr id="8" name="Espace réservé du contenu 2">
            <a:extLst>
              <a:ext uri="{FF2B5EF4-FFF2-40B4-BE49-F238E27FC236}">
                <a16:creationId xmlns:a16="http://schemas.microsoft.com/office/drawing/2014/main" id="{AFB50BFF-D75E-AF18-215D-57F48FD8A0AF}"/>
              </a:ext>
            </a:extLst>
          </p:cNvPr>
          <p:cNvSpPr>
            <a:spLocks noGrp="1"/>
          </p:cNvSpPr>
          <p:nvPr>
            <p:ph sz="half" idx="1"/>
          </p:nvPr>
        </p:nvSpPr>
        <p:spPr>
          <a:xfrm>
            <a:off x="1108263" y="3050362"/>
            <a:ext cx="4685466" cy="3694176"/>
          </a:xfrm>
        </p:spPr>
        <p:txBody>
          <a:bodyPr>
            <a:normAutofit/>
          </a:bodyPr>
          <a:lstStyle/>
          <a:p>
            <a:r>
              <a:rPr lang="fr-FR" sz="2000" b="1" dirty="0"/>
              <a:t>Séances</a:t>
            </a:r>
          </a:p>
          <a:p>
            <a:pPr lvl="1"/>
            <a:r>
              <a:rPr lang="fr-FR" sz="1800" dirty="0"/>
              <a:t>Durée : </a:t>
            </a:r>
            <a:r>
              <a:rPr lang="fr-FR" sz="1800" b="1" dirty="0"/>
              <a:t>4h30</a:t>
            </a:r>
            <a:r>
              <a:rPr lang="fr-FR" sz="1800" dirty="0"/>
              <a:t> – </a:t>
            </a:r>
            <a:r>
              <a:rPr lang="fr-FR" sz="1800" b="1" dirty="0"/>
              <a:t>Début à 8h30 !!</a:t>
            </a:r>
          </a:p>
          <a:p>
            <a:pPr lvl="1"/>
            <a:r>
              <a:rPr lang="fr-FR" sz="1800" dirty="0"/>
              <a:t>Nombre : </a:t>
            </a:r>
            <a:r>
              <a:rPr lang="fr-FR" sz="1800" b="1" dirty="0"/>
              <a:t>6 séances</a:t>
            </a:r>
          </a:p>
          <a:p>
            <a:r>
              <a:rPr lang="fr-FR" sz="2000" b="1" dirty="0"/>
              <a:t>4 thèmes</a:t>
            </a:r>
          </a:p>
          <a:p>
            <a:pPr lvl="1"/>
            <a:r>
              <a:rPr lang="fr-FR" sz="1800" dirty="0"/>
              <a:t>Durée : </a:t>
            </a:r>
            <a:r>
              <a:rPr lang="fr-FR" sz="1800" b="1" dirty="0"/>
              <a:t>2 séances</a:t>
            </a:r>
          </a:p>
          <a:p>
            <a:r>
              <a:rPr lang="fr-FR" sz="2200" b="1" dirty="0"/>
              <a:t>2 parcours : </a:t>
            </a:r>
          </a:p>
          <a:p>
            <a:pPr lvl="1"/>
            <a:r>
              <a:rPr lang="fr-FR" sz="1800" b="1" dirty="0"/>
              <a:t>Initiation</a:t>
            </a:r>
            <a:r>
              <a:rPr lang="fr-FR" sz="1800" dirty="0"/>
              <a:t> (Thème 0, 1 et 2)</a:t>
            </a:r>
          </a:p>
          <a:p>
            <a:pPr lvl="1"/>
            <a:r>
              <a:rPr lang="fr-FR" sz="1800" b="1" dirty="0"/>
              <a:t>Avancé</a:t>
            </a:r>
            <a:r>
              <a:rPr lang="fr-FR" sz="1800" dirty="0"/>
              <a:t> (Thèmes 1, 2 et 3)</a:t>
            </a:r>
          </a:p>
        </p:txBody>
      </p:sp>
      <p:sp>
        <p:nvSpPr>
          <p:cNvPr id="10" name="Rectangle 9">
            <a:extLst>
              <a:ext uri="{FF2B5EF4-FFF2-40B4-BE49-F238E27FC236}">
                <a16:creationId xmlns:a16="http://schemas.microsoft.com/office/drawing/2014/main" id="{7393C8FB-A9FB-4E97-53C8-BEC456713BC2}"/>
              </a:ext>
            </a:extLst>
          </p:cNvPr>
          <p:cNvSpPr/>
          <p:nvPr/>
        </p:nvSpPr>
        <p:spPr>
          <a:xfrm rot="5400000">
            <a:off x="9993162" y="3862634"/>
            <a:ext cx="1792916" cy="373626"/>
          </a:xfrm>
          <a:prstGeom prst="rect">
            <a:avLst/>
          </a:prstGeom>
          <a:solidFill>
            <a:srgbClr val="00206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Initiation</a:t>
            </a:r>
          </a:p>
        </p:txBody>
      </p:sp>
      <p:sp>
        <p:nvSpPr>
          <p:cNvPr id="13" name="Rectangle 12">
            <a:extLst>
              <a:ext uri="{FF2B5EF4-FFF2-40B4-BE49-F238E27FC236}">
                <a16:creationId xmlns:a16="http://schemas.microsoft.com/office/drawing/2014/main" id="{CA90388C-EE6E-B10D-0DC1-B914A000A349}"/>
              </a:ext>
            </a:extLst>
          </p:cNvPr>
          <p:cNvSpPr/>
          <p:nvPr/>
        </p:nvSpPr>
        <p:spPr>
          <a:xfrm rot="5400000">
            <a:off x="5678556" y="4509822"/>
            <a:ext cx="1792916" cy="373626"/>
          </a:xfrm>
          <a:prstGeom prst="rect">
            <a:avLst/>
          </a:prstGeom>
          <a:solidFill>
            <a:srgbClr val="00206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Avancé</a:t>
            </a:r>
          </a:p>
        </p:txBody>
      </p:sp>
      <p:cxnSp>
        <p:nvCxnSpPr>
          <p:cNvPr id="15" name="Connecteur droit 14">
            <a:extLst>
              <a:ext uri="{FF2B5EF4-FFF2-40B4-BE49-F238E27FC236}">
                <a16:creationId xmlns:a16="http://schemas.microsoft.com/office/drawing/2014/main" id="{5792277F-83A5-6917-3F13-B7C5DD6AD6F5}"/>
              </a:ext>
            </a:extLst>
          </p:cNvPr>
          <p:cNvCxnSpPr/>
          <p:nvPr/>
        </p:nvCxnSpPr>
        <p:spPr>
          <a:xfrm flipH="1">
            <a:off x="9746602" y="3152988"/>
            <a:ext cx="966037" cy="0"/>
          </a:xfrm>
          <a:prstGeom prst="line">
            <a:avLst/>
          </a:prstGeom>
          <a:ln w="127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06907E2B-F1FA-BBE3-B2E3-EEE62CE1A149}"/>
              </a:ext>
            </a:extLst>
          </p:cNvPr>
          <p:cNvCxnSpPr>
            <a:cxnSpLocks/>
          </p:cNvCxnSpPr>
          <p:nvPr/>
        </p:nvCxnSpPr>
        <p:spPr>
          <a:xfrm flipH="1">
            <a:off x="6791178" y="5593093"/>
            <a:ext cx="848487" cy="0"/>
          </a:xfrm>
          <a:prstGeom prst="line">
            <a:avLst/>
          </a:prstGeom>
          <a:ln w="127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AD852AD8-2FB4-AA44-E178-82388CE7F6BB}"/>
              </a:ext>
            </a:extLst>
          </p:cNvPr>
          <p:cNvCxnSpPr>
            <a:cxnSpLocks/>
          </p:cNvCxnSpPr>
          <p:nvPr/>
        </p:nvCxnSpPr>
        <p:spPr>
          <a:xfrm flipH="1">
            <a:off x="6771513" y="3803631"/>
            <a:ext cx="258406" cy="0"/>
          </a:xfrm>
          <a:prstGeom prst="line">
            <a:avLst/>
          </a:prstGeom>
          <a:ln w="127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E2687EA2-51BE-8556-F16F-F9122527D034}"/>
              </a:ext>
            </a:extLst>
          </p:cNvPr>
          <p:cNvCxnSpPr>
            <a:cxnSpLocks/>
          </p:cNvCxnSpPr>
          <p:nvPr/>
        </p:nvCxnSpPr>
        <p:spPr>
          <a:xfrm flipH="1">
            <a:off x="10444401" y="4939534"/>
            <a:ext cx="258406" cy="0"/>
          </a:xfrm>
          <a:prstGeom prst="line">
            <a:avLst/>
          </a:prstGeom>
          <a:ln w="12700">
            <a:solidFill>
              <a:srgbClr val="00206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44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Déroulement</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6" name="Image 5">
            <a:extLst>
              <a:ext uri="{FF2B5EF4-FFF2-40B4-BE49-F238E27FC236}">
                <a16:creationId xmlns:a16="http://schemas.microsoft.com/office/drawing/2014/main" id="{C785231C-CAA7-29BE-C29B-8254BE697AE1}"/>
              </a:ext>
            </a:extLst>
          </p:cNvPr>
          <p:cNvPicPr>
            <a:picLocks noChangeAspect="1"/>
          </p:cNvPicPr>
          <p:nvPr/>
        </p:nvPicPr>
        <p:blipFill>
          <a:blip r:embed="rId3"/>
          <a:stretch>
            <a:fillRect/>
          </a:stretch>
        </p:blipFill>
        <p:spPr>
          <a:xfrm>
            <a:off x="6096000" y="2440602"/>
            <a:ext cx="5639540" cy="3520434"/>
          </a:xfrm>
          <a:prstGeom prst="rect">
            <a:avLst/>
          </a:prstGeom>
        </p:spPr>
      </p:pic>
      <p:sp>
        <p:nvSpPr>
          <p:cNvPr id="3" name="CustomShape 3">
            <a:extLst>
              <a:ext uri="{FF2B5EF4-FFF2-40B4-BE49-F238E27FC236}">
                <a16:creationId xmlns:a16="http://schemas.microsoft.com/office/drawing/2014/main" id="{D0B66582-DD89-E125-987B-BF9482C13816}"/>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Déroulement</a:t>
            </a:r>
            <a:endParaRPr lang="fr-FR" sz="2000" b="0" strike="noStrike" spc="-1" dirty="0">
              <a:solidFill>
                <a:schemeClr val="bg1"/>
              </a:solidFill>
              <a:latin typeface="Arial"/>
            </a:endParaRPr>
          </a:p>
        </p:txBody>
      </p:sp>
      <p:sp>
        <p:nvSpPr>
          <p:cNvPr id="4" name="Espace réservé du contenu 2">
            <a:extLst>
              <a:ext uri="{FF2B5EF4-FFF2-40B4-BE49-F238E27FC236}">
                <a16:creationId xmlns:a16="http://schemas.microsoft.com/office/drawing/2014/main" id="{1F8D6EF3-7C57-CB24-A956-E894E5DB98E8}"/>
              </a:ext>
            </a:extLst>
          </p:cNvPr>
          <p:cNvSpPr>
            <a:spLocks noGrp="1"/>
          </p:cNvSpPr>
          <p:nvPr>
            <p:ph sz="half" idx="1"/>
          </p:nvPr>
        </p:nvSpPr>
        <p:spPr>
          <a:xfrm>
            <a:off x="1108263" y="3050362"/>
            <a:ext cx="4685466" cy="3694176"/>
          </a:xfrm>
        </p:spPr>
        <p:txBody>
          <a:bodyPr>
            <a:normAutofit/>
          </a:bodyPr>
          <a:lstStyle/>
          <a:p>
            <a:r>
              <a:rPr lang="fr-FR" sz="2000" b="1" dirty="0"/>
              <a:t>Durant la séance</a:t>
            </a:r>
          </a:p>
          <a:p>
            <a:pPr lvl="1"/>
            <a:r>
              <a:rPr lang="fr-FR" sz="1800" b="1" dirty="0"/>
              <a:t>En binôme</a:t>
            </a:r>
          </a:p>
          <a:p>
            <a:pPr lvl="1"/>
            <a:r>
              <a:rPr lang="fr-FR" sz="1800" dirty="0"/>
              <a:t>Prise de </a:t>
            </a:r>
            <a:r>
              <a:rPr lang="fr-FR" sz="1800" b="1" dirty="0"/>
              <a:t>notes numériques </a:t>
            </a:r>
            <a:r>
              <a:rPr lang="fr-FR" sz="1800" dirty="0"/>
              <a:t>(outils partagés : Drive, Notion…)</a:t>
            </a:r>
          </a:p>
          <a:p>
            <a:pPr lvl="1"/>
            <a:r>
              <a:rPr lang="fr-FR" sz="1800" dirty="0"/>
              <a:t>Sujet sous forme de mission</a:t>
            </a:r>
          </a:p>
        </p:txBody>
      </p:sp>
    </p:spTree>
    <p:extLst>
      <p:ext uri="{BB962C8B-B14F-4D97-AF65-F5344CB8AC3E}">
        <p14:creationId xmlns:p14="http://schemas.microsoft.com/office/powerpoint/2010/main" val="2027090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Déroulement</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3" name="CustomShape 3">
            <a:extLst>
              <a:ext uri="{FF2B5EF4-FFF2-40B4-BE49-F238E27FC236}">
                <a16:creationId xmlns:a16="http://schemas.microsoft.com/office/drawing/2014/main" id="{D0B66582-DD89-E125-987B-BF9482C13816}"/>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Déroulement</a:t>
            </a:r>
            <a:endParaRPr lang="fr-FR" sz="2000" b="0" strike="noStrike" spc="-1" dirty="0">
              <a:solidFill>
                <a:schemeClr val="bg1"/>
              </a:solidFill>
              <a:latin typeface="Arial"/>
            </a:endParaRPr>
          </a:p>
        </p:txBody>
      </p:sp>
      <p:sp>
        <p:nvSpPr>
          <p:cNvPr id="4" name="Espace réservé du contenu 2">
            <a:extLst>
              <a:ext uri="{FF2B5EF4-FFF2-40B4-BE49-F238E27FC236}">
                <a16:creationId xmlns:a16="http://schemas.microsoft.com/office/drawing/2014/main" id="{1F8D6EF3-7C57-CB24-A956-E894E5DB98E8}"/>
              </a:ext>
            </a:extLst>
          </p:cNvPr>
          <p:cNvSpPr>
            <a:spLocks noGrp="1"/>
          </p:cNvSpPr>
          <p:nvPr>
            <p:ph sz="half" idx="1"/>
          </p:nvPr>
        </p:nvSpPr>
        <p:spPr>
          <a:xfrm>
            <a:off x="1108263" y="3050362"/>
            <a:ext cx="4685466" cy="3694176"/>
          </a:xfrm>
        </p:spPr>
        <p:txBody>
          <a:bodyPr>
            <a:normAutofit/>
          </a:bodyPr>
          <a:lstStyle/>
          <a:p>
            <a:r>
              <a:rPr lang="fr-FR" sz="2000" b="1" dirty="0"/>
              <a:t>Durant la séance</a:t>
            </a:r>
          </a:p>
          <a:p>
            <a:pPr lvl="1"/>
            <a:r>
              <a:rPr lang="fr-FR" sz="1800" b="1" dirty="0"/>
              <a:t>En binôme</a:t>
            </a:r>
          </a:p>
          <a:p>
            <a:pPr lvl="1"/>
            <a:r>
              <a:rPr lang="fr-FR" sz="1800" dirty="0"/>
              <a:t>Prise de </a:t>
            </a:r>
            <a:r>
              <a:rPr lang="fr-FR" sz="1800" b="1" dirty="0"/>
              <a:t>notes numériques </a:t>
            </a:r>
            <a:r>
              <a:rPr lang="fr-FR" sz="1800" dirty="0"/>
              <a:t>(outils partagés : Drive, Notion…)</a:t>
            </a:r>
          </a:p>
          <a:p>
            <a:pPr lvl="1"/>
            <a:r>
              <a:rPr lang="fr-FR" sz="1800" dirty="0"/>
              <a:t>Sujet sous forme de mission</a:t>
            </a:r>
          </a:p>
          <a:p>
            <a:r>
              <a:rPr lang="fr-FR" sz="2200" b="1" dirty="0"/>
              <a:t>En fin de thème </a:t>
            </a:r>
            <a:r>
              <a:rPr lang="fr-FR" sz="1600" dirty="0"/>
              <a:t>(thèmes 1 et 2)</a:t>
            </a:r>
          </a:p>
          <a:p>
            <a:pPr lvl="1"/>
            <a:r>
              <a:rPr lang="fr-FR" sz="1800" dirty="0"/>
              <a:t>Synthèse </a:t>
            </a:r>
            <a:r>
              <a:rPr lang="fr-FR" sz="1400" dirty="0"/>
              <a:t>(≠ compte-rendu)</a:t>
            </a:r>
          </a:p>
          <a:p>
            <a:pPr lvl="1"/>
            <a:r>
              <a:rPr lang="fr-FR" sz="1800" dirty="0"/>
              <a:t>Carte conceptuelle</a:t>
            </a:r>
          </a:p>
        </p:txBody>
      </p:sp>
      <p:sp>
        <p:nvSpPr>
          <p:cNvPr id="7" name="Rectangle 6">
            <a:extLst>
              <a:ext uri="{FF2B5EF4-FFF2-40B4-BE49-F238E27FC236}">
                <a16:creationId xmlns:a16="http://schemas.microsoft.com/office/drawing/2014/main" id="{A50DE225-8170-C71A-7E0E-DCE92B8C8ED0}"/>
              </a:ext>
            </a:extLst>
          </p:cNvPr>
          <p:cNvSpPr/>
          <p:nvPr/>
        </p:nvSpPr>
        <p:spPr>
          <a:xfrm>
            <a:off x="2658219" y="6163842"/>
            <a:ext cx="3142813" cy="538417"/>
          </a:xfrm>
          <a:prstGeom prst="rect">
            <a:avLst/>
          </a:prstGeom>
          <a:solidFill>
            <a:srgbClr val="00206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t>Dépôt sur </a:t>
            </a:r>
            <a:r>
              <a:rPr lang="fr-FR" sz="1400" b="1" dirty="0" err="1"/>
              <a:t>eCampus</a:t>
            </a:r>
            <a:endParaRPr lang="fr-FR" sz="1400" b="1" dirty="0"/>
          </a:p>
          <a:p>
            <a:pPr algn="ctr"/>
            <a:r>
              <a:rPr lang="fr-FR" sz="1400" dirty="0"/>
              <a:t>1 semaine après la dernière séance</a:t>
            </a:r>
          </a:p>
        </p:txBody>
      </p:sp>
      <p:sp>
        <p:nvSpPr>
          <p:cNvPr id="8" name="CustomShape 3">
            <a:extLst>
              <a:ext uri="{FF2B5EF4-FFF2-40B4-BE49-F238E27FC236}">
                <a16:creationId xmlns:a16="http://schemas.microsoft.com/office/drawing/2014/main" id="{D452A0BD-81AA-830F-9914-E2670BF6325F}"/>
              </a:ext>
            </a:extLst>
          </p:cNvPr>
          <p:cNvSpPr/>
          <p:nvPr/>
        </p:nvSpPr>
        <p:spPr>
          <a:xfrm rot="19599468">
            <a:off x="7892778" y="3841698"/>
            <a:ext cx="2362269" cy="800219"/>
          </a:xfrm>
          <a:prstGeom prst="rect">
            <a:avLst/>
          </a:prstGeom>
          <a:solidFill>
            <a:srgbClr val="FF000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Ajouter Sujet Thème 1</a:t>
            </a:r>
            <a:endParaRPr lang="fr-FR" sz="2000" b="0" strike="noStrike" spc="-1" dirty="0">
              <a:solidFill>
                <a:schemeClr val="bg1"/>
              </a:solidFill>
              <a:latin typeface="Arial"/>
            </a:endParaRPr>
          </a:p>
        </p:txBody>
      </p:sp>
    </p:spTree>
    <p:extLst>
      <p:ext uri="{BB962C8B-B14F-4D97-AF65-F5344CB8AC3E}">
        <p14:creationId xmlns:p14="http://schemas.microsoft.com/office/powerpoint/2010/main" val="1780351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Ressources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18" name="CustomShape 3">
            <a:extLst>
              <a:ext uri="{FF2B5EF4-FFF2-40B4-BE49-F238E27FC236}">
                <a16:creationId xmlns:a16="http://schemas.microsoft.com/office/drawing/2014/main" id="{67756887-8D7D-16CA-99A7-DCA51C63AE43}"/>
              </a:ext>
            </a:extLst>
          </p:cNvPr>
          <p:cNvSpPr/>
          <p:nvPr/>
        </p:nvSpPr>
        <p:spPr>
          <a:xfrm>
            <a:off x="6390968"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3 blocs de 2 séances de TP</a:t>
            </a:r>
            <a:endParaRPr lang="fr-FR" sz="2000" b="0" strike="noStrike" spc="-1" dirty="0">
              <a:solidFill>
                <a:schemeClr val="bg1"/>
              </a:solidFill>
              <a:latin typeface="Arial"/>
            </a:endParaRPr>
          </a:p>
        </p:txBody>
      </p:sp>
      <p:sp>
        <p:nvSpPr>
          <p:cNvPr id="3" name="CustomShape 3">
            <a:extLst>
              <a:ext uri="{FF2B5EF4-FFF2-40B4-BE49-F238E27FC236}">
                <a16:creationId xmlns:a16="http://schemas.microsoft.com/office/drawing/2014/main" id="{F665BF59-136D-0754-7EE3-F83C4DBD1D54}"/>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Ressources</a:t>
            </a:r>
            <a:endParaRPr lang="fr-FR" sz="2000" b="0" strike="noStrike" spc="-1" dirty="0">
              <a:solidFill>
                <a:schemeClr val="bg1"/>
              </a:solidFill>
              <a:latin typeface="Arial"/>
            </a:endParaRPr>
          </a:p>
        </p:txBody>
      </p:sp>
      <p:sp>
        <p:nvSpPr>
          <p:cNvPr id="4" name="Espace réservé du contenu 2">
            <a:extLst>
              <a:ext uri="{FF2B5EF4-FFF2-40B4-BE49-F238E27FC236}">
                <a16:creationId xmlns:a16="http://schemas.microsoft.com/office/drawing/2014/main" id="{EDF779BE-63E6-9F6B-6ECB-3FED2571DCDE}"/>
              </a:ext>
            </a:extLst>
          </p:cNvPr>
          <p:cNvSpPr>
            <a:spLocks noGrp="1"/>
          </p:cNvSpPr>
          <p:nvPr>
            <p:ph sz="half" idx="1"/>
          </p:nvPr>
        </p:nvSpPr>
        <p:spPr>
          <a:xfrm>
            <a:off x="1108263" y="3050362"/>
            <a:ext cx="4685466" cy="3694176"/>
          </a:xfrm>
        </p:spPr>
        <p:txBody>
          <a:bodyPr>
            <a:normAutofit/>
          </a:bodyPr>
          <a:lstStyle/>
          <a:p>
            <a:r>
              <a:rPr lang="fr-FR" sz="2000" b="1" dirty="0"/>
              <a:t>Site du </a:t>
            </a:r>
            <a:r>
              <a:rPr lang="fr-FR" sz="2000" b="1" dirty="0" err="1"/>
              <a:t>LEnsE</a:t>
            </a:r>
            <a:endParaRPr lang="fr-FR" sz="2000" b="1" dirty="0"/>
          </a:p>
          <a:p>
            <a:pPr lvl="1"/>
            <a:r>
              <a:rPr lang="fr-FR" sz="1800" dirty="0"/>
              <a:t>Sujets : lense.institutoptique.fr/</a:t>
            </a:r>
            <a:r>
              <a:rPr lang="fr-FR" sz="1800" dirty="0" err="1"/>
              <a:t>ceti</a:t>
            </a:r>
            <a:r>
              <a:rPr lang="fr-FR" sz="1800" dirty="0"/>
              <a:t>/</a:t>
            </a:r>
            <a:endParaRPr lang="fr-FR" sz="2000" b="1" dirty="0"/>
          </a:p>
          <a:p>
            <a:r>
              <a:rPr lang="fr-FR" sz="2000" b="1" dirty="0"/>
              <a:t>Ressources des constructeurs</a:t>
            </a:r>
          </a:p>
          <a:p>
            <a:r>
              <a:rPr lang="fr-FR" sz="2000" b="1" dirty="0"/>
              <a:t>Sites de composants</a:t>
            </a:r>
          </a:p>
          <a:p>
            <a:pPr lvl="1"/>
            <a:r>
              <a:rPr lang="fr-FR" sz="1400" dirty="0" err="1"/>
              <a:t>Radiospares</a:t>
            </a:r>
            <a:r>
              <a:rPr lang="fr-FR" sz="1400" dirty="0"/>
              <a:t>  RS</a:t>
            </a:r>
          </a:p>
          <a:p>
            <a:pPr lvl="1"/>
            <a:r>
              <a:rPr lang="fr-FR" sz="1400" dirty="0"/>
              <a:t>Conrad</a:t>
            </a:r>
          </a:p>
          <a:p>
            <a:pPr lvl="1"/>
            <a:r>
              <a:rPr lang="fr-FR" sz="1400" dirty="0" err="1"/>
              <a:t>Farnell</a:t>
            </a:r>
            <a:endParaRPr lang="fr-FR" sz="1400" dirty="0"/>
          </a:p>
        </p:txBody>
      </p:sp>
      <p:sp>
        <p:nvSpPr>
          <p:cNvPr id="6" name="CustomShape 3">
            <a:extLst>
              <a:ext uri="{FF2B5EF4-FFF2-40B4-BE49-F238E27FC236}">
                <a16:creationId xmlns:a16="http://schemas.microsoft.com/office/drawing/2014/main" id="{5D708399-807B-5432-94CB-AECBD6EA9803}"/>
              </a:ext>
            </a:extLst>
          </p:cNvPr>
          <p:cNvSpPr/>
          <p:nvPr/>
        </p:nvSpPr>
        <p:spPr>
          <a:xfrm>
            <a:off x="6388201" y="3152988"/>
            <a:ext cx="3348569" cy="461665"/>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b="1" strike="noStrike" spc="-1" dirty="0">
                <a:solidFill>
                  <a:schemeClr val="bg1"/>
                </a:solidFill>
                <a:latin typeface="Trebuchet MS"/>
                <a:ea typeface="Trebuchet MS"/>
              </a:rPr>
              <a:t>(0) Mise en forme / Filtrage</a:t>
            </a:r>
            <a:endParaRPr lang="fr-FR" b="0" strike="noStrike" spc="-1" dirty="0">
              <a:solidFill>
                <a:schemeClr val="bg1"/>
              </a:solidFill>
              <a:latin typeface="Arial"/>
            </a:endParaRPr>
          </a:p>
        </p:txBody>
      </p:sp>
      <p:sp>
        <p:nvSpPr>
          <p:cNvPr id="7" name="CustomShape 3">
            <a:extLst>
              <a:ext uri="{FF2B5EF4-FFF2-40B4-BE49-F238E27FC236}">
                <a16:creationId xmlns:a16="http://schemas.microsoft.com/office/drawing/2014/main" id="{BA43BA0B-E178-4436-CF25-C278D81C92E1}"/>
              </a:ext>
            </a:extLst>
          </p:cNvPr>
          <p:cNvSpPr/>
          <p:nvPr/>
        </p:nvSpPr>
        <p:spPr>
          <a:xfrm>
            <a:off x="7069579" y="3806269"/>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(1) </a:t>
            </a: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
        <p:nvSpPr>
          <p:cNvPr id="8" name="CustomShape 3">
            <a:extLst>
              <a:ext uri="{FF2B5EF4-FFF2-40B4-BE49-F238E27FC236}">
                <a16:creationId xmlns:a16="http://schemas.microsoft.com/office/drawing/2014/main" id="{0E444A1F-8DDE-A4F5-61C0-69D05181B4DC}"/>
              </a:ext>
            </a:extLst>
          </p:cNvPr>
          <p:cNvSpPr/>
          <p:nvPr/>
        </p:nvSpPr>
        <p:spPr>
          <a:xfrm>
            <a:off x="7727864" y="5100650"/>
            <a:ext cx="3348569" cy="492443"/>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rPr>
              <a:t>(3) Notions avancées</a:t>
            </a:r>
            <a:endParaRPr lang="fr-FR" sz="2000" b="0" strike="noStrike" spc="-1" dirty="0">
              <a:solidFill>
                <a:schemeClr val="bg1"/>
              </a:solidFill>
              <a:latin typeface="Arial"/>
            </a:endParaRPr>
          </a:p>
        </p:txBody>
      </p:sp>
      <p:sp>
        <p:nvSpPr>
          <p:cNvPr id="9" name="CustomShape 3">
            <a:extLst>
              <a:ext uri="{FF2B5EF4-FFF2-40B4-BE49-F238E27FC236}">
                <a16:creationId xmlns:a16="http://schemas.microsoft.com/office/drawing/2014/main" id="{FE91E76A-7E18-6815-3574-9EBE33315FFD}"/>
              </a:ext>
            </a:extLst>
          </p:cNvPr>
          <p:cNvSpPr/>
          <p:nvPr/>
        </p:nvSpPr>
        <p:spPr>
          <a:xfrm>
            <a:off x="7059415" y="4453460"/>
            <a:ext cx="3348569"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(2) Numérique</a:t>
            </a:r>
            <a:endParaRPr lang="fr-FR" sz="2000" b="0" strike="noStrike" spc="-1" dirty="0">
              <a:solidFill>
                <a:schemeClr val="bg1"/>
              </a:solidFill>
              <a:latin typeface="Arial"/>
            </a:endParaRPr>
          </a:p>
        </p:txBody>
      </p:sp>
      <p:sp>
        <p:nvSpPr>
          <p:cNvPr id="10" name="Rectangle 9">
            <a:extLst>
              <a:ext uri="{FF2B5EF4-FFF2-40B4-BE49-F238E27FC236}">
                <a16:creationId xmlns:a16="http://schemas.microsoft.com/office/drawing/2014/main" id="{954FA0DC-F6CA-E8FE-8F21-6B27E01180FD}"/>
              </a:ext>
            </a:extLst>
          </p:cNvPr>
          <p:cNvSpPr/>
          <p:nvPr/>
        </p:nvSpPr>
        <p:spPr>
          <a:xfrm rot="5400000">
            <a:off x="9993162" y="3862634"/>
            <a:ext cx="1792916" cy="373626"/>
          </a:xfrm>
          <a:prstGeom prst="rect">
            <a:avLst/>
          </a:prstGeom>
          <a:solidFill>
            <a:srgbClr val="00206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Initiation</a:t>
            </a:r>
          </a:p>
        </p:txBody>
      </p:sp>
      <p:sp>
        <p:nvSpPr>
          <p:cNvPr id="11" name="Rectangle 10">
            <a:extLst>
              <a:ext uri="{FF2B5EF4-FFF2-40B4-BE49-F238E27FC236}">
                <a16:creationId xmlns:a16="http://schemas.microsoft.com/office/drawing/2014/main" id="{93C416C5-03AF-E864-333D-C7CC1577B023}"/>
              </a:ext>
            </a:extLst>
          </p:cNvPr>
          <p:cNvSpPr/>
          <p:nvPr/>
        </p:nvSpPr>
        <p:spPr>
          <a:xfrm rot="5400000">
            <a:off x="5678556" y="4509822"/>
            <a:ext cx="1792916" cy="373626"/>
          </a:xfrm>
          <a:prstGeom prst="rect">
            <a:avLst/>
          </a:prstGeom>
          <a:solidFill>
            <a:srgbClr val="00206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Avancé</a:t>
            </a:r>
          </a:p>
        </p:txBody>
      </p:sp>
      <p:cxnSp>
        <p:nvCxnSpPr>
          <p:cNvPr id="12" name="Connecteur droit 11">
            <a:extLst>
              <a:ext uri="{FF2B5EF4-FFF2-40B4-BE49-F238E27FC236}">
                <a16:creationId xmlns:a16="http://schemas.microsoft.com/office/drawing/2014/main" id="{6F041CFD-36B1-3704-F563-6FC5B32C8857}"/>
              </a:ext>
            </a:extLst>
          </p:cNvPr>
          <p:cNvCxnSpPr/>
          <p:nvPr/>
        </p:nvCxnSpPr>
        <p:spPr>
          <a:xfrm flipH="1">
            <a:off x="9746602" y="3152988"/>
            <a:ext cx="966037" cy="0"/>
          </a:xfrm>
          <a:prstGeom prst="line">
            <a:avLst/>
          </a:prstGeom>
          <a:ln w="127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E7D468E2-0231-E320-B5E5-6C61B714398E}"/>
              </a:ext>
            </a:extLst>
          </p:cNvPr>
          <p:cNvCxnSpPr>
            <a:cxnSpLocks/>
          </p:cNvCxnSpPr>
          <p:nvPr/>
        </p:nvCxnSpPr>
        <p:spPr>
          <a:xfrm flipH="1">
            <a:off x="6791178" y="5593093"/>
            <a:ext cx="848487" cy="0"/>
          </a:xfrm>
          <a:prstGeom prst="line">
            <a:avLst/>
          </a:prstGeom>
          <a:ln w="127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0FDD5683-CDF2-083C-0D66-983164DEFA3A}"/>
              </a:ext>
            </a:extLst>
          </p:cNvPr>
          <p:cNvCxnSpPr>
            <a:cxnSpLocks/>
          </p:cNvCxnSpPr>
          <p:nvPr/>
        </p:nvCxnSpPr>
        <p:spPr>
          <a:xfrm flipH="1">
            <a:off x="6771513" y="3803631"/>
            <a:ext cx="258406" cy="0"/>
          </a:xfrm>
          <a:prstGeom prst="line">
            <a:avLst/>
          </a:prstGeom>
          <a:ln w="127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99548418-5C65-28CD-02EE-2839F76ED00A}"/>
              </a:ext>
            </a:extLst>
          </p:cNvPr>
          <p:cNvCxnSpPr>
            <a:cxnSpLocks/>
          </p:cNvCxnSpPr>
          <p:nvPr/>
        </p:nvCxnSpPr>
        <p:spPr>
          <a:xfrm flipH="1">
            <a:off x="10444401" y="4939534"/>
            <a:ext cx="258406" cy="0"/>
          </a:xfrm>
          <a:prstGeom prst="line">
            <a:avLst/>
          </a:prstGeom>
          <a:ln w="12700">
            <a:solidFill>
              <a:srgbClr val="00206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487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Evaluations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21" name="CustomShape 3">
            <a:extLst>
              <a:ext uri="{FF2B5EF4-FFF2-40B4-BE49-F238E27FC236}">
                <a16:creationId xmlns:a16="http://schemas.microsoft.com/office/drawing/2014/main" id="{C4F009B7-348E-6E4E-D3E6-A48A8134EA26}"/>
              </a:ext>
            </a:extLst>
          </p:cNvPr>
          <p:cNvSpPr/>
          <p:nvPr/>
        </p:nvSpPr>
        <p:spPr>
          <a:xfrm>
            <a:off x="3785606" y="5749790"/>
            <a:ext cx="1887607" cy="369332"/>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(1) </a:t>
            </a:r>
            <a:r>
              <a:rPr lang="fr-FR" sz="1200" b="1" strike="noStrike" spc="-1" dirty="0" err="1">
                <a:solidFill>
                  <a:schemeClr val="bg1"/>
                </a:solidFill>
                <a:latin typeface="Trebuchet MS"/>
                <a:ea typeface="Trebuchet MS"/>
              </a:rPr>
              <a:t>Photodétection</a:t>
            </a:r>
            <a:endParaRPr lang="fr-FR" sz="1200" b="0" strike="noStrike" spc="-1" dirty="0">
              <a:solidFill>
                <a:schemeClr val="bg1"/>
              </a:solidFill>
              <a:latin typeface="Arial"/>
            </a:endParaRPr>
          </a:p>
        </p:txBody>
      </p:sp>
      <p:sp>
        <p:nvSpPr>
          <p:cNvPr id="23" name="CustomShape 3">
            <a:extLst>
              <a:ext uri="{FF2B5EF4-FFF2-40B4-BE49-F238E27FC236}">
                <a16:creationId xmlns:a16="http://schemas.microsoft.com/office/drawing/2014/main" id="{D07EBB44-0FC5-22B6-B831-C9AE212D70CF}"/>
              </a:ext>
            </a:extLst>
          </p:cNvPr>
          <p:cNvSpPr/>
          <p:nvPr/>
        </p:nvSpPr>
        <p:spPr>
          <a:xfrm>
            <a:off x="3785605" y="6190504"/>
            <a:ext cx="1887607" cy="369332"/>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(2) Numérique</a:t>
            </a:r>
            <a:endParaRPr lang="fr-FR" sz="1200" b="0" strike="noStrike" spc="-1" dirty="0">
              <a:solidFill>
                <a:schemeClr val="bg1"/>
              </a:solidFill>
              <a:latin typeface="Arial"/>
            </a:endParaRPr>
          </a:p>
        </p:txBody>
      </p:sp>
      <p:sp>
        <p:nvSpPr>
          <p:cNvPr id="3" name="CustomShape 3">
            <a:extLst>
              <a:ext uri="{FF2B5EF4-FFF2-40B4-BE49-F238E27FC236}">
                <a16:creationId xmlns:a16="http://schemas.microsoft.com/office/drawing/2014/main" id="{3A2757AF-7204-5C84-F3F3-C24EF7A3A399}"/>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Evaluations</a:t>
            </a:r>
            <a:endParaRPr lang="fr-FR" sz="2000" b="0" strike="noStrike" spc="-1" dirty="0">
              <a:solidFill>
                <a:schemeClr val="bg1"/>
              </a:solidFill>
              <a:latin typeface="Arial"/>
            </a:endParaRPr>
          </a:p>
        </p:txBody>
      </p:sp>
      <p:sp>
        <p:nvSpPr>
          <p:cNvPr id="4" name="Espace réservé du contenu 2">
            <a:extLst>
              <a:ext uri="{FF2B5EF4-FFF2-40B4-BE49-F238E27FC236}">
                <a16:creationId xmlns:a16="http://schemas.microsoft.com/office/drawing/2014/main" id="{7DB7DACE-1CDC-F9B9-9553-754869EC293A}"/>
              </a:ext>
            </a:extLst>
          </p:cNvPr>
          <p:cNvSpPr>
            <a:spLocks noGrp="1"/>
          </p:cNvSpPr>
          <p:nvPr>
            <p:ph sz="half" idx="1"/>
          </p:nvPr>
        </p:nvSpPr>
        <p:spPr>
          <a:xfrm>
            <a:off x="1108263" y="3050362"/>
            <a:ext cx="4685466" cy="3694176"/>
          </a:xfrm>
        </p:spPr>
        <p:txBody>
          <a:bodyPr>
            <a:normAutofit/>
          </a:bodyPr>
          <a:lstStyle/>
          <a:p>
            <a:r>
              <a:rPr lang="fr-FR" sz="2000" b="1" dirty="0"/>
              <a:t>Synthèses </a:t>
            </a:r>
            <a:r>
              <a:rPr lang="fr-FR" sz="2000" dirty="0"/>
              <a:t>(50 %)</a:t>
            </a:r>
          </a:p>
          <a:p>
            <a:pPr lvl="1"/>
            <a:r>
              <a:rPr lang="fr-FR" sz="1800" dirty="0"/>
              <a:t>Thème 1 : évaluée mais non notée</a:t>
            </a:r>
          </a:p>
          <a:p>
            <a:pPr lvl="1"/>
            <a:r>
              <a:rPr lang="fr-FR" sz="1800" dirty="0"/>
              <a:t>Thème 2 : évaluée et notée (50%)</a:t>
            </a:r>
          </a:p>
          <a:p>
            <a:endParaRPr lang="fr-FR" sz="1800" dirty="0"/>
          </a:p>
        </p:txBody>
      </p:sp>
      <p:sp>
        <p:nvSpPr>
          <p:cNvPr id="9" name="CustomShape 3">
            <a:extLst>
              <a:ext uri="{FF2B5EF4-FFF2-40B4-BE49-F238E27FC236}">
                <a16:creationId xmlns:a16="http://schemas.microsoft.com/office/drawing/2014/main" id="{4BDDD5A9-51DE-277E-D8B4-6E62D0688F1C}"/>
              </a:ext>
            </a:extLst>
          </p:cNvPr>
          <p:cNvSpPr/>
          <p:nvPr/>
        </p:nvSpPr>
        <p:spPr>
          <a:xfrm>
            <a:off x="6401130" y="2440601"/>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Synthèse et carte conceptuelle</a:t>
            </a:r>
            <a:endParaRPr lang="fr-FR" sz="2000" b="0" strike="noStrike" spc="-1" dirty="0">
              <a:solidFill>
                <a:schemeClr val="bg1"/>
              </a:solidFill>
              <a:latin typeface="Arial"/>
            </a:endParaRPr>
          </a:p>
        </p:txBody>
      </p:sp>
      <p:sp>
        <p:nvSpPr>
          <p:cNvPr id="10" name="CustomShape 3">
            <a:extLst>
              <a:ext uri="{FF2B5EF4-FFF2-40B4-BE49-F238E27FC236}">
                <a16:creationId xmlns:a16="http://schemas.microsoft.com/office/drawing/2014/main" id="{BE2E5222-4280-FEE3-6F7C-3036B658BAA1}"/>
              </a:ext>
            </a:extLst>
          </p:cNvPr>
          <p:cNvSpPr/>
          <p:nvPr/>
        </p:nvSpPr>
        <p:spPr>
          <a:xfrm rot="19599468">
            <a:off x="7892778" y="3841698"/>
            <a:ext cx="2362269" cy="800219"/>
          </a:xfrm>
          <a:prstGeom prst="rect">
            <a:avLst/>
          </a:prstGeom>
          <a:solidFill>
            <a:srgbClr val="FF000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Ajouter Sujet Thème 1</a:t>
            </a:r>
            <a:endParaRPr lang="fr-FR" sz="2000" b="0" strike="noStrike" spc="-1" dirty="0">
              <a:solidFill>
                <a:schemeClr val="bg1"/>
              </a:solidFill>
              <a:latin typeface="Arial"/>
            </a:endParaRPr>
          </a:p>
        </p:txBody>
      </p:sp>
    </p:spTree>
    <p:extLst>
      <p:ext uri="{BB962C8B-B14F-4D97-AF65-F5344CB8AC3E}">
        <p14:creationId xmlns:p14="http://schemas.microsoft.com/office/powerpoint/2010/main" val="3094483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Evaluations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21" name="CustomShape 3">
            <a:extLst>
              <a:ext uri="{FF2B5EF4-FFF2-40B4-BE49-F238E27FC236}">
                <a16:creationId xmlns:a16="http://schemas.microsoft.com/office/drawing/2014/main" id="{C4F009B7-348E-6E4E-D3E6-A48A8134EA26}"/>
              </a:ext>
            </a:extLst>
          </p:cNvPr>
          <p:cNvSpPr/>
          <p:nvPr/>
        </p:nvSpPr>
        <p:spPr>
          <a:xfrm>
            <a:off x="3785606" y="5749790"/>
            <a:ext cx="1887607" cy="369332"/>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(1) </a:t>
            </a:r>
            <a:r>
              <a:rPr lang="fr-FR" sz="1200" b="1" strike="noStrike" spc="-1" dirty="0" err="1">
                <a:solidFill>
                  <a:schemeClr val="bg1"/>
                </a:solidFill>
                <a:latin typeface="Trebuchet MS"/>
                <a:ea typeface="Trebuchet MS"/>
              </a:rPr>
              <a:t>Photodétection</a:t>
            </a:r>
            <a:endParaRPr lang="fr-FR" sz="1200" b="0" strike="noStrike" spc="-1" dirty="0">
              <a:solidFill>
                <a:schemeClr val="bg1"/>
              </a:solidFill>
              <a:latin typeface="Arial"/>
            </a:endParaRPr>
          </a:p>
        </p:txBody>
      </p:sp>
      <p:sp>
        <p:nvSpPr>
          <p:cNvPr id="23" name="CustomShape 3">
            <a:extLst>
              <a:ext uri="{FF2B5EF4-FFF2-40B4-BE49-F238E27FC236}">
                <a16:creationId xmlns:a16="http://schemas.microsoft.com/office/drawing/2014/main" id="{D07EBB44-0FC5-22B6-B831-C9AE212D70CF}"/>
              </a:ext>
            </a:extLst>
          </p:cNvPr>
          <p:cNvSpPr/>
          <p:nvPr/>
        </p:nvSpPr>
        <p:spPr>
          <a:xfrm>
            <a:off x="3785605" y="6190504"/>
            <a:ext cx="1887607" cy="369332"/>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(2) Numérique</a:t>
            </a:r>
            <a:endParaRPr lang="fr-FR" sz="1200" b="0" strike="noStrike" spc="-1" dirty="0">
              <a:solidFill>
                <a:schemeClr val="bg1"/>
              </a:solidFill>
              <a:latin typeface="Arial"/>
            </a:endParaRPr>
          </a:p>
        </p:txBody>
      </p:sp>
      <p:sp>
        <p:nvSpPr>
          <p:cNvPr id="3" name="CustomShape 3">
            <a:extLst>
              <a:ext uri="{FF2B5EF4-FFF2-40B4-BE49-F238E27FC236}">
                <a16:creationId xmlns:a16="http://schemas.microsoft.com/office/drawing/2014/main" id="{3A2757AF-7204-5C84-F3F3-C24EF7A3A399}"/>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Evaluations</a:t>
            </a:r>
            <a:endParaRPr lang="fr-FR" sz="2000" b="0" strike="noStrike" spc="-1" dirty="0">
              <a:solidFill>
                <a:schemeClr val="bg1"/>
              </a:solidFill>
              <a:latin typeface="Arial"/>
            </a:endParaRPr>
          </a:p>
        </p:txBody>
      </p:sp>
      <p:sp>
        <p:nvSpPr>
          <p:cNvPr id="4" name="Espace réservé du contenu 2">
            <a:extLst>
              <a:ext uri="{FF2B5EF4-FFF2-40B4-BE49-F238E27FC236}">
                <a16:creationId xmlns:a16="http://schemas.microsoft.com/office/drawing/2014/main" id="{7DB7DACE-1CDC-F9B9-9553-754869EC293A}"/>
              </a:ext>
            </a:extLst>
          </p:cNvPr>
          <p:cNvSpPr>
            <a:spLocks noGrp="1"/>
          </p:cNvSpPr>
          <p:nvPr>
            <p:ph sz="half" idx="1"/>
          </p:nvPr>
        </p:nvSpPr>
        <p:spPr>
          <a:xfrm>
            <a:off x="1108263" y="3050362"/>
            <a:ext cx="4685466" cy="3694176"/>
          </a:xfrm>
        </p:spPr>
        <p:txBody>
          <a:bodyPr>
            <a:normAutofit/>
          </a:bodyPr>
          <a:lstStyle/>
          <a:p>
            <a:r>
              <a:rPr lang="fr-FR" sz="2000" b="1" dirty="0"/>
              <a:t>Synthèses </a:t>
            </a:r>
            <a:r>
              <a:rPr lang="fr-FR" sz="2000" dirty="0"/>
              <a:t>(50 %)</a:t>
            </a:r>
          </a:p>
          <a:p>
            <a:pPr lvl="1"/>
            <a:r>
              <a:rPr lang="fr-FR" sz="1800" dirty="0"/>
              <a:t>Thème 1 : évaluée mais non notée</a:t>
            </a:r>
          </a:p>
          <a:p>
            <a:pPr lvl="1"/>
            <a:r>
              <a:rPr lang="fr-FR" sz="1800" dirty="0"/>
              <a:t>Thème 2 : évaluée et notée (50%)</a:t>
            </a:r>
          </a:p>
          <a:p>
            <a:r>
              <a:rPr lang="fr-FR" sz="2000" b="1" dirty="0"/>
              <a:t>Examen pratique </a:t>
            </a:r>
            <a:r>
              <a:rPr lang="fr-FR" sz="2000" dirty="0"/>
              <a:t>(50 %)</a:t>
            </a:r>
          </a:p>
          <a:p>
            <a:pPr lvl="1"/>
            <a:r>
              <a:rPr lang="fr-FR" sz="1800" dirty="0"/>
              <a:t>Durée : </a:t>
            </a:r>
            <a:r>
              <a:rPr lang="fr-FR" sz="1800" b="1" dirty="0"/>
              <a:t>1h</a:t>
            </a:r>
          </a:p>
          <a:p>
            <a:pPr lvl="1"/>
            <a:r>
              <a:rPr lang="fr-FR" sz="1800" dirty="0"/>
              <a:t>Tous les </a:t>
            </a:r>
            <a:r>
              <a:rPr lang="fr-FR" sz="1800" b="1" dirty="0"/>
              <a:t>documents numériques </a:t>
            </a:r>
            <a:r>
              <a:rPr lang="fr-FR" sz="1800" dirty="0"/>
              <a:t>autorisés</a:t>
            </a:r>
          </a:p>
          <a:p>
            <a:endParaRPr lang="fr-FR" sz="1800" dirty="0"/>
          </a:p>
        </p:txBody>
      </p:sp>
      <p:sp>
        <p:nvSpPr>
          <p:cNvPr id="8" name="ZoneTexte 7">
            <a:extLst>
              <a:ext uri="{FF2B5EF4-FFF2-40B4-BE49-F238E27FC236}">
                <a16:creationId xmlns:a16="http://schemas.microsoft.com/office/drawing/2014/main" id="{0F3A1F2E-F441-C31C-7EC1-D6A75227ACF3}"/>
              </a:ext>
            </a:extLst>
          </p:cNvPr>
          <p:cNvSpPr txBox="1"/>
          <p:nvPr/>
        </p:nvSpPr>
        <p:spPr>
          <a:xfrm>
            <a:off x="6928088" y="3422090"/>
            <a:ext cx="3611221" cy="369332"/>
          </a:xfrm>
          <a:prstGeom prst="rect">
            <a:avLst/>
          </a:prstGeom>
          <a:noFill/>
        </p:spPr>
        <p:txBody>
          <a:bodyPr wrap="square">
            <a:spAutoFit/>
          </a:bodyPr>
          <a:lstStyle/>
          <a:p>
            <a:r>
              <a:rPr lang="fr-FR" dirty="0">
                <a:highlight>
                  <a:srgbClr val="00FFFF"/>
                </a:highlight>
              </a:rPr>
              <a:t>ASPECT </a:t>
            </a:r>
            <a:r>
              <a:rPr lang="fr-FR" b="1" dirty="0">
                <a:highlight>
                  <a:srgbClr val="00FFFF"/>
                </a:highlight>
              </a:rPr>
              <a:t>INSTRUMENTATION</a:t>
            </a:r>
            <a:endParaRPr lang="fr-FR" dirty="0">
              <a:highlight>
                <a:srgbClr val="00FFFF"/>
              </a:highlight>
            </a:endParaRPr>
          </a:p>
        </p:txBody>
      </p:sp>
      <p:sp>
        <p:nvSpPr>
          <p:cNvPr id="9" name="CustomShape 3">
            <a:extLst>
              <a:ext uri="{FF2B5EF4-FFF2-40B4-BE49-F238E27FC236}">
                <a16:creationId xmlns:a16="http://schemas.microsoft.com/office/drawing/2014/main" id="{4BDDD5A9-51DE-277E-D8B4-6E62D0688F1C}"/>
              </a:ext>
            </a:extLst>
          </p:cNvPr>
          <p:cNvSpPr/>
          <p:nvPr/>
        </p:nvSpPr>
        <p:spPr>
          <a:xfrm>
            <a:off x="6401130" y="2440601"/>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Evaluatio</a:t>
            </a:r>
            <a:r>
              <a:rPr lang="fr-FR" sz="2000" b="1" spc="-1" dirty="0">
                <a:solidFill>
                  <a:schemeClr val="bg1"/>
                </a:solidFill>
                <a:latin typeface="Trebuchet MS"/>
                <a:ea typeface="Trebuchet MS"/>
              </a:rPr>
              <a:t>n pratique</a:t>
            </a:r>
            <a:endParaRPr lang="fr-FR" sz="2000" b="0" strike="noStrike" spc="-1" dirty="0">
              <a:solidFill>
                <a:schemeClr val="bg1"/>
              </a:solidFill>
              <a:latin typeface="Arial"/>
            </a:endParaRPr>
          </a:p>
        </p:txBody>
      </p:sp>
      <p:sp>
        <p:nvSpPr>
          <p:cNvPr id="6" name="ZoneTexte 5">
            <a:extLst>
              <a:ext uri="{FF2B5EF4-FFF2-40B4-BE49-F238E27FC236}">
                <a16:creationId xmlns:a16="http://schemas.microsoft.com/office/drawing/2014/main" id="{5F5CBFC5-B974-1AD1-A1C9-845C2F711D5E}"/>
              </a:ext>
            </a:extLst>
          </p:cNvPr>
          <p:cNvSpPr txBox="1"/>
          <p:nvPr/>
        </p:nvSpPr>
        <p:spPr>
          <a:xfrm>
            <a:off x="6928088" y="4353972"/>
            <a:ext cx="4355608" cy="369332"/>
          </a:xfrm>
          <a:prstGeom prst="rect">
            <a:avLst/>
          </a:prstGeom>
          <a:noFill/>
        </p:spPr>
        <p:txBody>
          <a:bodyPr wrap="square">
            <a:spAutoFit/>
          </a:bodyPr>
          <a:lstStyle/>
          <a:p>
            <a:r>
              <a:rPr lang="fr-FR" dirty="0">
                <a:highlight>
                  <a:srgbClr val="00FFFF"/>
                </a:highlight>
              </a:rPr>
              <a:t>ASPECT </a:t>
            </a:r>
            <a:r>
              <a:rPr lang="fr-FR" b="1" dirty="0">
                <a:highlight>
                  <a:srgbClr val="00FFFF"/>
                </a:highlight>
              </a:rPr>
              <a:t>INGENIEUR.E PHYSICIEN.NE</a:t>
            </a:r>
            <a:endParaRPr lang="fr-FR" dirty="0">
              <a:highlight>
                <a:srgbClr val="00FFFF"/>
              </a:highlight>
            </a:endParaRPr>
          </a:p>
        </p:txBody>
      </p:sp>
      <p:sp>
        <p:nvSpPr>
          <p:cNvPr id="10" name="ZoneTexte 9">
            <a:extLst>
              <a:ext uri="{FF2B5EF4-FFF2-40B4-BE49-F238E27FC236}">
                <a16:creationId xmlns:a16="http://schemas.microsoft.com/office/drawing/2014/main" id="{00B3FB53-8556-BE15-925F-813B2A0DA05A}"/>
              </a:ext>
            </a:extLst>
          </p:cNvPr>
          <p:cNvSpPr txBox="1"/>
          <p:nvPr/>
        </p:nvSpPr>
        <p:spPr>
          <a:xfrm>
            <a:off x="6928088" y="3886615"/>
            <a:ext cx="6096000" cy="369332"/>
          </a:xfrm>
          <a:prstGeom prst="rect">
            <a:avLst/>
          </a:prstGeom>
          <a:noFill/>
        </p:spPr>
        <p:txBody>
          <a:bodyPr wrap="square">
            <a:spAutoFit/>
          </a:bodyPr>
          <a:lstStyle/>
          <a:p>
            <a:r>
              <a:rPr lang="fr-FR" dirty="0">
                <a:highlight>
                  <a:srgbClr val="00FFFF"/>
                </a:highlight>
              </a:rPr>
              <a:t>ASPECT </a:t>
            </a:r>
            <a:r>
              <a:rPr lang="fr-FR" b="1" dirty="0">
                <a:effectLst/>
                <a:highlight>
                  <a:srgbClr val="00FFFF"/>
                </a:highlight>
              </a:rPr>
              <a:t>PROTOCOLE</a:t>
            </a:r>
            <a:endParaRPr lang="fr-FR" dirty="0">
              <a:highlight>
                <a:srgbClr val="00FFFF"/>
              </a:highlight>
            </a:endParaRPr>
          </a:p>
        </p:txBody>
      </p:sp>
      <p:sp>
        <p:nvSpPr>
          <p:cNvPr id="12" name="ZoneTexte 11">
            <a:extLst>
              <a:ext uri="{FF2B5EF4-FFF2-40B4-BE49-F238E27FC236}">
                <a16:creationId xmlns:a16="http://schemas.microsoft.com/office/drawing/2014/main" id="{BB342786-8F97-9FA2-84B9-9198AB29863A}"/>
              </a:ext>
            </a:extLst>
          </p:cNvPr>
          <p:cNvSpPr txBox="1"/>
          <p:nvPr/>
        </p:nvSpPr>
        <p:spPr>
          <a:xfrm>
            <a:off x="6510218" y="2975383"/>
            <a:ext cx="6513870" cy="369332"/>
          </a:xfrm>
          <a:prstGeom prst="rect">
            <a:avLst/>
          </a:prstGeom>
          <a:noFill/>
        </p:spPr>
        <p:txBody>
          <a:bodyPr wrap="square">
            <a:spAutoFit/>
          </a:bodyPr>
          <a:lstStyle/>
          <a:p>
            <a:r>
              <a:rPr lang="fr-FR" sz="1800" b="1" dirty="0"/>
              <a:t>Selon 3 catégories de critères :</a:t>
            </a:r>
            <a:endParaRPr lang="fr-FR" dirty="0"/>
          </a:p>
        </p:txBody>
      </p:sp>
      <p:sp>
        <p:nvSpPr>
          <p:cNvPr id="13" name="ZoneTexte 12">
            <a:extLst>
              <a:ext uri="{FF2B5EF4-FFF2-40B4-BE49-F238E27FC236}">
                <a16:creationId xmlns:a16="http://schemas.microsoft.com/office/drawing/2014/main" id="{A8D62458-BE05-F551-57A3-CB5FA9C437E5}"/>
              </a:ext>
            </a:extLst>
          </p:cNvPr>
          <p:cNvSpPr txBox="1"/>
          <p:nvPr/>
        </p:nvSpPr>
        <p:spPr>
          <a:xfrm>
            <a:off x="6510218" y="5054905"/>
            <a:ext cx="6513870" cy="369332"/>
          </a:xfrm>
          <a:prstGeom prst="rect">
            <a:avLst/>
          </a:prstGeom>
          <a:noFill/>
        </p:spPr>
        <p:txBody>
          <a:bodyPr wrap="square">
            <a:spAutoFit/>
          </a:bodyPr>
          <a:lstStyle/>
          <a:p>
            <a:r>
              <a:rPr lang="fr-FR" sz="1800" b="1" dirty="0"/>
              <a:t>2 savoir-faire évalués :</a:t>
            </a:r>
          </a:p>
        </p:txBody>
      </p:sp>
      <p:sp>
        <p:nvSpPr>
          <p:cNvPr id="14" name="ZoneTexte 13">
            <a:extLst>
              <a:ext uri="{FF2B5EF4-FFF2-40B4-BE49-F238E27FC236}">
                <a16:creationId xmlns:a16="http://schemas.microsoft.com/office/drawing/2014/main" id="{E2C0D2DC-CADC-12A0-FC98-284019FE533A}"/>
              </a:ext>
            </a:extLst>
          </p:cNvPr>
          <p:cNvSpPr txBox="1"/>
          <p:nvPr/>
        </p:nvSpPr>
        <p:spPr>
          <a:xfrm>
            <a:off x="6928088" y="5492765"/>
            <a:ext cx="4355608" cy="646331"/>
          </a:xfrm>
          <a:prstGeom prst="rect">
            <a:avLst/>
          </a:prstGeom>
          <a:noFill/>
        </p:spPr>
        <p:txBody>
          <a:bodyPr wrap="square">
            <a:spAutoFit/>
          </a:bodyPr>
          <a:lstStyle/>
          <a:p>
            <a:pPr marL="285750" indent="-285750">
              <a:buFont typeface="Arial" panose="020B0604020202020204" pitchFamily="34" charset="0"/>
              <a:buChar char="•"/>
            </a:pPr>
            <a:r>
              <a:rPr lang="fr-FR" dirty="0"/>
              <a:t>(A) Caractérisation d’un dipôle</a:t>
            </a:r>
          </a:p>
          <a:p>
            <a:pPr marL="285750" indent="-285750">
              <a:buFont typeface="Arial" panose="020B0604020202020204" pitchFamily="34" charset="0"/>
              <a:buChar char="•"/>
            </a:pPr>
            <a:r>
              <a:rPr lang="fr-FR" dirty="0"/>
              <a:t>(B) Etude fréquentielle d’un système</a:t>
            </a:r>
          </a:p>
        </p:txBody>
      </p:sp>
    </p:spTree>
    <p:extLst>
      <p:ext uri="{BB962C8B-B14F-4D97-AF65-F5344CB8AC3E}">
        <p14:creationId xmlns:p14="http://schemas.microsoft.com/office/powerpoint/2010/main" val="199917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Evaluations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3" name="CustomShape 3">
            <a:extLst>
              <a:ext uri="{FF2B5EF4-FFF2-40B4-BE49-F238E27FC236}">
                <a16:creationId xmlns:a16="http://schemas.microsoft.com/office/drawing/2014/main" id="{3A2757AF-7204-5C84-F3F3-C24EF7A3A399}"/>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Evaluations</a:t>
            </a:r>
            <a:endParaRPr lang="fr-FR" sz="2000" b="0" strike="noStrike" spc="-1" dirty="0">
              <a:solidFill>
                <a:schemeClr val="bg1"/>
              </a:solidFill>
              <a:latin typeface="Arial"/>
            </a:endParaRPr>
          </a:p>
        </p:txBody>
      </p:sp>
      <p:sp>
        <p:nvSpPr>
          <p:cNvPr id="4" name="Espace réservé du contenu 2">
            <a:extLst>
              <a:ext uri="{FF2B5EF4-FFF2-40B4-BE49-F238E27FC236}">
                <a16:creationId xmlns:a16="http://schemas.microsoft.com/office/drawing/2014/main" id="{7DB7DACE-1CDC-F9B9-9553-754869EC293A}"/>
              </a:ext>
            </a:extLst>
          </p:cNvPr>
          <p:cNvSpPr>
            <a:spLocks noGrp="1"/>
          </p:cNvSpPr>
          <p:nvPr>
            <p:ph sz="half" idx="1"/>
          </p:nvPr>
        </p:nvSpPr>
        <p:spPr>
          <a:xfrm>
            <a:off x="1108263" y="3050362"/>
            <a:ext cx="4685466" cy="3694176"/>
          </a:xfrm>
        </p:spPr>
        <p:txBody>
          <a:bodyPr>
            <a:normAutofit/>
          </a:bodyPr>
          <a:lstStyle/>
          <a:p>
            <a:r>
              <a:rPr lang="fr-FR" sz="2000" b="1" dirty="0"/>
              <a:t>Synthèses </a:t>
            </a:r>
            <a:r>
              <a:rPr lang="fr-FR" sz="2000" dirty="0"/>
              <a:t>(50 %)</a:t>
            </a:r>
          </a:p>
          <a:p>
            <a:pPr lvl="1"/>
            <a:r>
              <a:rPr lang="fr-FR" sz="1800" dirty="0"/>
              <a:t>Thème 1 : évaluée mais non notée</a:t>
            </a:r>
          </a:p>
          <a:p>
            <a:pPr lvl="1"/>
            <a:r>
              <a:rPr lang="fr-FR" sz="1800" dirty="0"/>
              <a:t>Thème 2 : évaluée et notée (50%)</a:t>
            </a:r>
          </a:p>
          <a:p>
            <a:r>
              <a:rPr lang="fr-FR" sz="2000" b="1" dirty="0"/>
              <a:t>Examen pratique </a:t>
            </a:r>
            <a:r>
              <a:rPr lang="fr-FR" sz="2000" dirty="0"/>
              <a:t>(50 %)</a:t>
            </a:r>
          </a:p>
          <a:p>
            <a:pPr lvl="1"/>
            <a:r>
              <a:rPr lang="fr-FR" sz="1800" dirty="0"/>
              <a:t>Durée : </a:t>
            </a:r>
            <a:r>
              <a:rPr lang="fr-FR" sz="1800" b="1" dirty="0"/>
              <a:t>1h</a:t>
            </a:r>
          </a:p>
          <a:p>
            <a:pPr lvl="1"/>
            <a:r>
              <a:rPr lang="fr-FR" sz="1800" dirty="0"/>
              <a:t>Tous les </a:t>
            </a:r>
            <a:r>
              <a:rPr lang="fr-FR" sz="1800" b="1" dirty="0"/>
              <a:t>documents numériques </a:t>
            </a:r>
            <a:r>
              <a:rPr lang="fr-FR" sz="1800" dirty="0"/>
              <a:t>autorisés</a:t>
            </a:r>
          </a:p>
          <a:p>
            <a:endParaRPr lang="fr-FR" sz="1800" dirty="0"/>
          </a:p>
        </p:txBody>
      </p:sp>
      <p:sp>
        <p:nvSpPr>
          <p:cNvPr id="8" name="ZoneTexte 7">
            <a:extLst>
              <a:ext uri="{FF2B5EF4-FFF2-40B4-BE49-F238E27FC236}">
                <a16:creationId xmlns:a16="http://schemas.microsoft.com/office/drawing/2014/main" id="{14CCE582-9B9D-0764-83CC-13654B460E43}"/>
              </a:ext>
            </a:extLst>
          </p:cNvPr>
          <p:cNvSpPr txBox="1"/>
          <p:nvPr/>
        </p:nvSpPr>
        <p:spPr>
          <a:xfrm>
            <a:off x="6554552" y="2996656"/>
            <a:ext cx="4529185" cy="3785652"/>
          </a:xfrm>
          <a:prstGeom prst="rect">
            <a:avLst/>
          </a:prstGeom>
          <a:noFill/>
        </p:spPr>
        <p:txBody>
          <a:bodyPr wrap="square">
            <a:spAutoFit/>
          </a:bodyPr>
          <a:lstStyle/>
          <a:p>
            <a:r>
              <a:rPr lang="fr-FR" sz="1600" dirty="0">
                <a:highlight>
                  <a:srgbClr val="00FFFF"/>
                </a:highlight>
              </a:rPr>
              <a:t>ASPECT </a:t>
            </a:r>
            <a:r>
              <a:rPr lang="fr-FR" sz="1600" b="1" dirty="0">
                <a:highlight>
                  <a:srgbClr val="00FFFF"/>
                </a:highlight>
              </a:rPr>
              <a:t>INSTRUMENTATION</a:t>
            </a:r>
          </a:p>
          <a:p>
            <a:pPr marL="285750" indent="-285750">
              <a:buFont typeface="Arial" panose="020B0604020202020204" pitchFamily="34" charset="0"/>
              <a:buChar char="•"/>
            </a:pPr>
            <a:r>
              <a:rPr lang="fr-FR" sz="1600" b="1" dirty="0"/>
              <a:t>Utiliser des instruments de mesure pertinents</a:t>
            </a:r>
            <a:r>
              <a:rPr lang="fr-FR" sz="1600" dirty="0"/>
              <a:t> et les </a:t>
            </a:r>
            <a:r>
              <a:rPr lang="fr-FR" sz="1600" b="1" dirty="0"/>
              <a:t>câbler</a:t>
            </a:r>
            <a:r>
              <a:rPr lang="fr-FR" sz="1600" dirty="0"/>
              <a:t> correctement</a:t>
            </a:r>
          </a:p>
          <a:p>
            <a:pPr marL="285750" indent="-285750">
              <a:buFont typeface="Arial" panose="020B0604020202020204" pitchFamily="34" charset="0"/>
              <a:buChar char="•"/>
            </a:pPr>
            <a:r>
              <a:rPr lang="fr-FR" sz="1600" b="1" dirty="0"/>
              <a:t>Paramétrer correctement les appareils de mesure</a:t>
            </a:r>
            <a:r>
              <a:rPr lang="fr-FR" sz="1600" dirty="0"/>
              <a:t> en prenant en considération les </a:t>
            </a:r>
            <a:r>
              <a:rPr lang="fr-FR" sz="1600" b="1" dirty="0"/>
              <a:t>limites des composants</a:t>
            </a:r>
            <a:r>
              <a:rPr lang="fr-FR" sz="1600" dirty="0"/>
              <a:t> à analyser</a:t>
            </a:r>
          </a:p>
          <a:p>
            <a:endParaRPr lang="fr-FR" sz="1600" dirty="0"/>
          </a:p>
          <a:p>
            <a:r>
              <a:rPr lang="fr-FR" sz="1600" dirty="0">
                <a:highlight>
                  <a:srgbClr val="00FFFF"/>
                </a:highlight>
              </a:rPr>
              <a:t>ASPECT </a:t>
            </a:r>
            <a:r>
              <a:rPr lang="fr-FR" sz="1600" b="1" dirty="0">
                <a:highlight>
                  <a:srgbClr val="00FFFF"/>
                </a:highlight>
              </a:rPr>
              <a:t>INGENIEUR.E PHYSICIEN.NE</a:t>
            </a:r>
            <a:endParaRPr lang="fr-FR" sz="1600" dirty="0">
              <a:highlight>
                <a:srgbClr val="00FFFF"/>
              </a:highlight>
            </a:endParaRPr>
          </a:p>
          <a:p>
            <a:pPr marL="285750" indent="-285750">
              <a:buFont typeface="Arial" panose="020B0604020202020204" pitchFamily="34" charset="0"/>
              <a:buChar char="•"/>
            </a:pPr>
            <a:r>
              <a:rPr lang="fr-FR" sz="1600" b="1" dirty="0"/>
              <a:t>Produire des résultats pertinents</a:t>
            </a:r>
            <a:r>
              <a:rPr lang="fr-FR" sz="1600" dirty="0"/>
              <a:t> à partir des données expérimentales</a:t>
            </a:r>
          </a:p>
          <a:p>
            <a:pPr marL="285750" indent="-285750">
              <a:buFont typeface="Arial" panose="020B0604020202020204" pitchFamily="34" charset="0"/>
              <a:buChar char="•"/>
            </a:pPr>
            <a:r>
              <a:rPr lang="fr-FR" sz="1600" b="1" dirty="0"/>
              <a:t>Générer un ensemble de signaux de test</a:t>
            </a:r>
            <a:r>
              <a:rPr lang="fr-FR" sz="1600" dirty="0"/>
              <a:t> pour valider le bon fonctionnement</a:t>
            </a:r>
          </a:p>
          <a:p>
            <a:pPr marL="285750" indent="-285750">
              <a:buFont typeface="Arial" panose="020B0604020202020204" pitchFamily="34" charset="0"/>
              <a:buChar char="•"/>
            </a:pPr>
            <a:r>
              <a:rPr lang="fr-FR" sz="1600" b="1" dirty="0"/>
              <a:t>Analyser les résultats d’une modélisation physique simple</a:t>
            </a:r>
            <a:r>
              <a:rPr lang="fr-FR" sz="1600" dirty="0"/>
              <a:t> et </a:t>
            </a:r>
            <a:r>
              <a:rPr lang="fr-FR" sz="1600" b="1" dirty="0"/>
              <a:t>valider le modèle utilisé</a:t>
            </a:r>
            <a:endParaRPr lang="fr-FR" sz="1600" dirty="0"/>
          </a:p>
        </p:txBody>
      </p:sp>
      <p:sp>
        <p:nvSpPr>
          <p:cNvPr id="9" name="CustomShape 3">
            <a:extLst>
              <a:ext uri="{FF2B5EF4-FFF2-40B4-BE49-F238E27FC236}">
                <a16:creationId xmlns:a16="http://schemas.microsoft.com/office/drawing/2014/main" id="{0E16B71A-DAC3-A544-1C6A-FEF061532B0B}"/>
              </a:ext>
            </a:extLst>
          </p:cNvPr>
          <p:cNvSpPr/>
          <p:nvPr/>
        </p:nvSpPr>
        <p:spPr>
          <a:xfrm>
            <a:off x="3785606" y="5749790"/>
            <a:ext cx="1887607" cy="369332"/>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(1) </a:t>
            </a:r>
            <a:r>
              <a:rPr lang="fr-FR" sz="1200" b="1" strike="noStrike" spc="-1" dirty="0" err="1">
                <a:solidFill>
                  <a:schemeClr val="bg1"/>
                </a:solidFill>
                <a:latin typeface="Trebuchet MS"/>
                <a:ea typeface="Trebuchet MS"/>
              </a:rPr>
              <a:t>Photodétection</a:t>
            </a:r>
            <a:endParaRPr lang="fr-FR" sz="1200" b="0" strike="noStrike" spc="-1" dirty="0">
              <a:solidFill>
                <a:schemeClr val="bg1"/>
              </a:solidFill>
              <a:latin typeface="Arial"/>
            </a:endParaRPr>
          </a:p>
        </p:txBody>
      </p:sp>
      <p:sp>
        <p:nvSpPr>
          <p:cNvPr id="10" name="CustomShape 3">
            <a:extLst>
              <a:ext uri="{FF2B5EF4-FFF2-40B4-BE49-F238E27FC236}">
                <a16:creationId xmlns:a16="http://schemas.microsoft.com/office/drawing/2014/main" id="{F056B93A-3809-D2D1-E451-112F3A528A42}"/>
              </a:ext>
            </a:extLst>
          </p:cNvPr>
          <p:cNvSpPr/>
          <p:nvPr/>
        </p:nvSpPr>
        <p:spPr>
          <a:xfrm>
            <a:off x="3785605" y="6190504"/>
            <a:ext cx="1887607" cy="369332"/>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(2) Numérique</a:t>
            </a:r>
            <a:endParaRPr lang="fr-FR" sz="1200" b="0" strike="noStrike" spc="-1" dirty="0">
              <a:solidFill>
                <a:schemeClr val="bg1"/>
              </a:solidFill>
              <a:latin typeface="Arial"/>
            </a:endParaRPr>
          </a:p>
        </p:txBody>
      </p:sp>
      <p:sp>
        <p:nvSpPr>
          <p:cNvPr id="12" name="CustomShape 3">
            <a:extLst>
              <a:ext uri="{FF2B5EF4-FFF2-40B4-BE49-F238E27FC236}">
                <a16:creationId xmlns:a16="http://schemas.microsoft.com/office/drawing/2014/main" id="{BF074FB9-F19E-C0E7-05D8-FE2086332654}"/>
              </a:ext>
            </a:extLst>
          </p:cNvPr>
          <p:cNvSpPr/>
          <p:nvPr/>
        </p:nvSpPr>
        <p:spPr>
          <a:xfrm>
            <a:off x="6401130" y="2440601"/>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(A) Caractérisation d’un dipôle</a:t>
            </a:r>
            <a:endParaRPr lang="fr-FR" sz="2000" b="0" strike="noStrike" spc="-1" dirty="0">
              <a:solidFill>
                <a:schemeClr val="bg1"/>
              </a:solidFill>
              <a:latin typeface="Arial"/>
            </a:endParaRPr>
          </a:p>
        </p:txBody>
      </p:sp>
    </p:spTree>
    <p:extLst>
      <p:ext uri="{BB962C8B-B14F-4D97-AF65-F5344CB8AC3E}">
        <p14:creationId xmlns:p14="http://schemas.microsoft.com/office/powerpoint/2010/main" val="4192165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Evaluations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8" name="ZoneTexte 7">
            <a:extLst>
              <a:ext uri="{FF2B5EF4-FFF2-40B4-BE49-F238E27FC236}">
                <a16:creationId xmlns:a16="http://schemas.microsoft.com/office/drawing/2014/main" id="{14CCE582-9B9D-0764-83CC-13654B460E43}"/>
              </a:ext>
            </a:extLst>
          </p:cNvPr>
          <p:cNvSpPr txBox="1"/>
          <p:nvPr/>
        </p:nvSpPr>
        <p:spPr>
          <a:xfrm>
            <a:off x="6554552" y="2416554"/>
            <a:ext cx="4529185" cy="4278094"/>
          </a:xfrm>
          <a:prstGeom prst="rect">
            <a:avLst/>
          </a:prstGeom>
          <a:noFill/>
        </p:spPr>
        <p:txBody>
          <a:bodyPr wrap="square">
            <a:spAutoFit/>
          </a:bodyPr>
          <a:lstStyle/>
          <a:p>
            <a:r>
              <a:rPr lang="fr-FR" sz="1600" dirty="0">
                <a:highlight>
                  <a:srgbClr val="00FFFF"/>
                </a:highlight>
              </a:rPr>
              <a:t>ASPECT </a:t>
            </a:r>
            <a:r>
              <a:rPr lang="fr-FR" sz="1600" b="1" dirty="0">
                <a:highlight>
                  <a:srgbClr val="00FFFF"/>
                </a:highlight>
              </a:rPr>
              <a:t>PROTOCOLE</a:t>
            </a:r>
          </a:p>
          <a:p>
            <a:endParaRPr lang="fr-FR" sz="1600" b="1" dirty="0">
              <a:highlight>
                <a:srgbClr val="00FFFF"/>
              </a:highlight>
            </a:endParaRPr>
          </a:p>
          <a:p>
            <a:pPr marL="285750" indent="-285750">
              <a:buFont typeface="Arial" panose="020B0604020202020204" pitchFamily="34" charset="0"/>
              <a:buChar char="•"/>
            </a:pPr>
            <a:r>
              <a:rPr lang="fr-FR" sz="1600" dirty="0"/>
              <a:t>Identifier le </a:t>
            </a:r>
            <a:r>
              <a:rPr lang="fr-FR" sz="1600" b="1" dirty="0"/>
              <a:t>comportement global </a:t>
            </a:r>
            <a:r>
              <a:rPr lang="fr-FR" sz="1600" dirty="0"/>
              <a:t>du système </a:t>
            </a:r>
            <a:r>
              <a:rPr lang="fr-FR" sz="1400" dirty="0"/>
              <a:t>(passe-bas, passe-haut, passe-bande)</a:t>
            </a:r>
            <a:endParaRPr lang="fr-FR" sz="1600" dirty="0"/>
          </a:p>
          <a:p>
            <a:pPr marL="285750" indent="-285750">
              <a:buFont typeface="Arial" panose="020B0604020202020204" pitchFamily="34" charset="0"/>
              <a:buChar char="•"/>
            </a:pPr>
            <a:r>
              <a:rPr lang="fr-FR" sz="1600" dirty="0"/>
              <a:t>Mesurer la </a:t>
            </a:r>
            <a:r>
              <a:rPr lang="fr-FR" sz="1600" b="1" dirty="0"/>
              <a:t>bande-passante</a:t>
            </a:r>
            <a:r>
              <a:rPr lang="fr-FR" sz="1600" dirty="0"/>
              <a:t> du système</a:t>
            </a:r>
          </a:p>
          <a:p>
            <a:pPr marL="285750" indent="-285750">
              <a:buFont typeface="Arial" panose="020B0604020202020204" pitchFamily="34" charset="0"/>
              <a:buChar char="•"/>
            </a:pPr>
            <a:r>
              <a:rPr lang="fr-FR" sz="1600" dirty="0"/>
              <a:t>Mesurer le </a:t>
            </a:r>
            <a:r>
              <a:rPr lang="fr-FR" sz="1600" b="1" dirty="0"/>
              <a:t>gain</a:t>
            </a:r>
            <a:r>
              <a:rPr lang="fr-FR" sz="1600" dirty="0"/>
              <a:t> du système</a:t>
            </a:r>
          </a:p>
          <a:p>
            <a:pPr marL="285750" indent="-285750">
              <a:buFont typeface="Arial" panose="020B0604020202020204" pitchFamily="34" charset="0"/>
              <a:buChar char="•"/>
            </a:pPr>
            <a:r>
              <a:rPr lang="fr-FR" sz="1600" dirty="0"/>
              <a:t>Déterminer l’</a:t>
            </a:r>
            <a:r>
              <a:rPr lang="fr-FR" sz="1600" b="1" dirty="0"/>
              <a:t>ordre du système</a:t>
            </a:r>
          </a:p>
          <a:p>
            <a:pPr>
              <a:buFont typeface="Arial" panose="020B0604020202020204" pitchFamily="34" charset="0"/>
              <a:buChar char="•"/>
            </a:pPr>
            <a:endParaRPr lang="fr-FR" sz="1600" dirty="0"/>
          </a:p>
          <a:p>
            <a:r>
              <a:rPr lang="fr-FR" sz="1600" dirty="0">
                <a:highlight>
                  <a:srgbClr val="00FFFF"/>
                </a:highlight>
              </a:rPr>
              <a:t>ASPECT </a:t>
            </a:r>
            <a:r>
              <a:rPr lang="fr-FR" sz="1600" b="1" dirty="0">
                <a:highlight>
                  <a:srgbClr val="00FFFF"/>
                </a:highlight>
              </a:rPr>
              <a:t>INGENIEUR.E PHYSICIEN.NE</a:t>
            </a:r>
          </a:p>
          <a:p>
            <a:endParaRPr lang="fr-FR" sz="1600" dirty="0">
              <a:highlight>
                <a:srgbClr val="00FFFF"/>
              </a:highlight>
            </a:endParaRPr>
          </a:p>
          <a:p>
            <a:pPr marL="285750" indent="-285750">
              <a:buFont typeface="Arial" panose="020B0604020202020204" pitchFamily="34" charset="0"/>
              <a:buChar char="•"/>
            </a:pPr>
            <a:r>
              <a:rPr lang="fr-FR" sz="1600" b="1" dirty="0"/>
              <a:t>Produire des résultats pertinents</a:t>
            </a:r>
            <a:r>
              <a:rPr lang="fr-FR" sz="1600" dirty="0"/>
              <a:t> à partir des données expérimentales</a:t>
            </a:r>
          </a:p>
          <a:p>
            <a:pPr marL="285750" indent="-285750">
              <a:buFont typeface="Arial" panose="020B0604020202020204" pitchFamily="34" charset="0"/>
              <a:buChar char="•"/>
            </a:pPr>
            <a:r>
              <a:rPr lang="fr-FR" sz="1600" b="1" dirty="0"/>
              <a:t>Générer un ensemble de signaux de test</a:t>
            </a:r>
            <a:r>
              <a:rPr lang="fr-FR" sz="1600" dirty="0"/>
              <a:t> pour valider le bon fonctionnement</a:t>
            </a:r>
          </a:p>
          <a:p>
            <a:pPr marL="285750" indent="-285750">
              <a:buFont typeface="Arial" panose="020B0604020202020204" pitchFamily="34" charset="0"/>
              <a:buChar char="•"/>
            </a:pPr>
            <a:r>
              <a:rPr lang="fr-FR" sz="1600" b="1" dirty="0"/>
              <a:t>Analyser les résultats d’une modélisation physique simple</a:t>
            </a:r>
            <a:r>
              <a:rPr lang="fr-FR" sz="1600" dirty="0"/>
              <a:t> et </a:t>
            </a:r>
            <a:r>
              <a:rPr lang="fr-FR" sz="1600" b="1" dirty="0"/>
              <a:t>valider le modèle utilisé</a:t>
            </a:r>
            <a:endParaRPr lang="fr-FR" sz="1600" dirty="0"/>
          </a:p>
        </p:txBody>
      </p:sp>
      <p:sp>
        <p:nvSpPr>
          <p:cNvPr id="11" name="CustomShape 3">
            <a:extLst>
              <a:ext uri="{FF2B5EF4-FFF2-40B4-BE49-F238E27FC236}">
                <a16:creationId xmlns:a16="http://schemas.microsoft.com/office/drawing/2014/main" id="{80A9CDA6-B258-C949-657E-13F3BD54C580}"/>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(B) Etude fréquentielle d’un système </a:t>
            </a:r>
            <a:endParaRPr lang="fr-FR" sz="2000" b="0" strike="noStrike" spc="-1" dirty="0">
              <a:solidFill>
                <a:schemeClr val="bg1"/>
              </a:solidFill>
              <a:latin typeface="Arial"/>
            </a:endParaRPr>
          </a:p>
        </p:txBody>
      </p:sp>
      <p:sp>
        <p:nvSpPr>
          <p:cNvPr id="13" name="ZoneTexte 12">
            <a:extLst>
              <a:ext uri="{FF2B5EF4-FFF2-40B4-BE49-F238E27FC236}">
                <a16:creationId xmlns:a16="http://schemas.microsoft.com/office/drawing/2014/main" id="{E92A1B81-3646-4206-FAD0-F1E1E3655173}"/>
              </a:ext>
            </a:extLst>
          </p:cNvPr>
          <p:cNvSpPr txBox="1"/>
          <p:nvPr/>
        </p:nvSpPr>
        <p:spPr>
          <a:xfrm>
            <a:off x="1115567" y="3168720"/>
            <a:ext cx="4529185" cy="2308324"/>
          </a:xfrm>
          <a:prstGeom prst="rect">
            <a:avLst/>
          </a:prstGeom>
          <a:noFill/>
        </p:spPr>
        <p:txBody>
          <a:bodyPr wrap="square">
            <a:spAutoFit/>
          </a:bodyPr>
          <a:lstStyle/>
          <a:p>
            <a:r>
              <a:rPr lang="fr-FR" sz="1600" dirty="0">
                <a:highlight>
                  <a:srgbClr val="00FFFF"/>
                </a:highlight>
              </a:rPr>
              <a:t>ASPECT </a:t>
            </a:r>
            <a:r>
              <a:rPr lang="fr-FR" sz="1600" b="1" dirty="0">
                <a:highlight>
                  <a:srgbClr val="00FFFF"/>
                </a:highlight>
              </a:rPr>
              <a:t>INSTRUMENTATION</a:t>
            </a:r>
          </a:p>
          <a:p>
            <a:endParaRPr lang="fr-FR" sz="1600" dirty="0"/>
          </a:p>
          <a:p>
            <a:pPr marL="285750" indent="-285750">
              <a:buFont typeface="Arial" panose="020B0604020202020204" pitchFamily="34" charset="0"/>
              <a:buChar char="•"/>
            </a:pPr>
            <a:r>
              <a:rPr lang="fr-FR" sz="1600" b="1" dirty="0"/>
              <a:t>Utiliser des instruments de mesure pertinents</a:t>
            </a:r>
            <a:r>
              <a:rPr lang="fr-FR" sz="1600" dirty="0"/>
              <a:t> et les </a:t>
            </a:r>
            <a:r>
              <a:rPr lang="fr-FR" sz="1600" b="1" dirty="0"/>
              <a:t>câbler</a:t>
            </a:r>
            <a:r>
              <a:rPr lang="fr-FR" sz="1600" dirty="0"/>
              <a:t> correctement</a:t>
            </a:r>
          </a:p>
          <a:p>
            <a:pPr marL="285750" indent="-285750">
              <a:buFont typeface="Arial" panose="020B0604020202020204" pitchFamily="34" charset="0"/>
              <a:buChar char="•"/>
            </a:pPr>
            <a:r>
              <a:rPr lang="fr-FR" sz="1600" b="1" dirty="0"/>
              <a:t>Paramétrer correctement les appareils de mesure</a:t>
            </a:r>
            <a:r>
              <a:rPr lang="fr-FR" sz="1600" dirty="0"/>
              <a:t> en prenant en considération les </a:t>
            </a:r>
            <a:r>
              <a:rPr lang="fr-FR" sz="1600" b="1" dirty="0"/>
              <a:t>limites des composants</a:t>
            </a:r>
            <a:r>
              <a:rPr lang="fr-FR" sz="1600" dirty="0"/>
              <a:t> à analyser</a:t>
            </a:r>
          </a:p>
          <a:p>
            <a:pPr marL="285750" indent="-285750">
              <a:buFont typeface="Arial" panose="020B0604020202020204" pitchFamily="34" charset="0"/>
              <a:buChar char="•"/>
            </a:pPr>
            <a:r>
              <a:rPr lang="fr-FR" sz="1600" dirty="0"/>
              <a:t>Valider le fonctionnement linéaire du système</a:t>
            </a:r>
          </a:p>
        </p:txBody>
      </p:sp>
    </p:spTree>
    <p:extLst>
      <p:ext uri="{BB962C8B-B14F-4D97-AF65-F5344CB8AC3E}">
        <p14:creationId xmlns:p14="http://schemas.microsoft.com/office/powerpoint/2010/main" val="644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2813995" cy="3694176"/>
          </a:xfrm>
        </p:spPr>
        <p:txBody>
          <a:bodyPr>
            <a:normAutofit/>
          </a:bodyPr>
          <a:lstStyle/>
          <a:p>
            <a:r>
              <a:rPr lang="fr-FR" sz="2000" dirty="0"/>
              <a:t>Données</a:t>
            </a:r>
          </a:p>
          <a:p>
            <a:pPr lvl="1"/>
            <a:r>
              <a:rPr lang="fr-FR" sz="1800" dirty="0"/>
              <a:t>Images</a:t>
            </a:r>
          </a:p>
          <a:p>
            <a:pPr lvl="1"/>
            <a:r>
              <a:rPr lang="fr-FR" sz="1800" dirty="0"/>
              <a:t>Sons</a:t>
            </a:r>
          </a:p>
          <a:p>
            <a:pPr lvl="1"/>
            <a:r>
              <a:rPr lang="fr-FR" sz="1800" dirty="0"/>
              <a:t>Grandeurs</a:t>
            </a:r>
            <a:br>
              <a:rPr lang="fr-FR" sz="1800" dirty="0"/>
            </a:br>
            <a:r>
              <a:rPr lang="fr-FR" sz="1800" dirty="0"/>
              <a:t>physiques</a:t>
            </a:r>
          </a:p>
          <a:p>
            <a:pPr lvl="1"/>
            <a:r>
              <a:rPr lang="fr-FR" sz="1800" dirty="0"/>
              <a:t>Textes</a:t>
            </a:r>
          </a:p>
          <a:p>
            <a:pPr lvl="1"/>
            <a:endParaRPr lang="fr-FR" sz="1800"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2050" name="Picture 2" descr="Diagramme de cas d'utilisation de l'internet des obj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563" y="2105053"/>
            <a:ext cx="7837576" cy="4408636"/>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p:cNvSpPr txBox="1"/>
          <p:nvPr/>
        </p:nvSpPr>
        <p:spPr>
          <a:xfrm>
            <a:off x="6993075" y="6513689"/>
            <a:ext cx="4774064" cy="261610"/>
          </a:xfrm>
          <a:prstGeom prst="rect">
            <a:avLst/>
          </a:prstGeom>
          <a:noFill/>
        </p:spPr>
        <p:txBody>
          <a:bodyPr wrap="none" rtlCol="0">
            <a:spAutoFit/>
          </a:bodyPr>
          <a:lstStyle/>
          <a:p>
            <a:r>
              <a:rPr lang="fr-FR" sz="1100" dirty="0">
                <a:solidFill>
                  <a:schemeClr val="bg1">
                    <a:lumMod val="50000"/>
                  </a:schemeClr>
                </a:solidFill>
              </a:rPr>
              <a:t>https://www.tibco.com/fr/reference-center/what-is-the-internet-of-things-iot</a:t>
            </a:r>
          </a:p>
        </p:txBody>
      </p:sp>
    </p:spTree>
    <p:extLst>
      <p:ext uri="{BB962C8B-B14F-4D97-AF65-F5344CB8AC3E}">
        <p14:creationId xmlns:p14="http://schemas.microsoft.com/office/powerpoint/2010/main" val="3231121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Evaluations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21" name="CustomShape 3">
            <a:extLst>
              <a:ext uri="{FF2B5EF4-FFF2-40B4-BE49-F238E27FC236}">
                <a16:creationId xmlns:a16="http://schemas.microsoft.com/office/drawing/2014/main" id="{C4F009B7-348E-6E4E-D3E6-A48A8134EA26}"/>
              </a:ext>
            </a:extLst>
          </p:cNvPr>
          <p:cNvSpPr/>
          <p:nvPr/>
        </p:nvSpPr>
        <p:spPr>
          <a:xfrm>
            <a:off x="3785606" y="5749790"/>
            <a:ext cx="1887607" cy="369332"/>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(1) </a:t>
            </a:r>
            <a:r>
              <a:rPr lang="fr-FR" sz="1200" b="1" strike="noStrike" spc="-1" dirty="0" err="1">
                <a:solidFill>
                  <a:schemeClr val="bg1"/>
                </a:solidFill>
                <a:latin typeface="Trebuchet MS"/>
                <a:ea typeface="Trebuchet MS"/>
              </a:rPr>
              <a:t>Photodétection</a:t>
            </a:r>
            <a:endParaRPr lang="fr-FR" sz="1200" b="0" strike="noStrike" spc="-1" dirty="0">
              <a:solidFill>
                <a:schemeClr val="bg1"/>
              </a:solidFill>
              <a:latin typeface="Arial"/>
            </a:endParaRPr>
          </a:p>
        </p:txBody>
      </p:sp>
      <p:sp>
        <p:nvSpPr>
          <p:cNvPr id="23" name="CustomShape 3">
            <a:extLst>
              <a:ext uri="{FF2B5EF4-FFF2-40B4-BE49-F238E27FC236}">
                <a16:creationId xmlns:a16="http://schemas.microsoft.com/office/drawing/2014/main" id="{D07EBB44-0FC5-22B6-B831-C9AE212D70CF}"/>
              </a:ext>
            </a:extLst>
          </p:cNvPr>
          <p:cNvSpPr/>
          <p:nvPr/>
        </p:nvSpPr>
        <p:spPr>
          <a:xfrm>
            <a:off x="3785605" y="6190504"/>
            <a:ext cx="1887607" cy="369332"/>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(2) Numérique</a:t>
            </a:r>
            <a:endParaRPr lang="fr-FR" sz="1200" b="0" strike="noStrike" spc="-1" dirty="0">
              <a:solidFill>
                <a:schemeClr val="bg1"/>
              </a:solidFill>
              <a:latin typeface="Arial"/>
            </a:endParaRPr>
          </a:p>
        </p:txBody>
      </p:sp>
      <p:sp>
        <p:nvSpPr>
          <p:cNvPr id="3" name="CustomShape 3">
            <a:extLst>
              <a:ext uri="{FF2B5EF4-FFF2-40B4-BE49-F238E27FC236}">
                <a16:creationId xmlns:a16="http://schemas.microsoft.com/office/drawing/2014/main" id="{3A2757AF-7204-5C84-F3F3-C24EF7A3A399}"/>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Evaluations</a:t>
            </a:r>
            <a:endParaRPr lang="fr-FR" sz="2000" b="0" strike="noStrike" spc="-1" dirty="0">
              <a:solidFill>
                <a:schemeClr val="bg1"/>
              </a:solidFill>
              <a:latin typeface="Arial"/>
            </a:endParaRPr>
          </a:p>
        </p:txBody>
      </p:sp>
      <p:sp>
        <p:nvSpPr>
          <p:cNvPr id="4" name="Espace réservé du contenu 2">
            <a:extLst>
              <a:ext uri="{FF2B5EF4-FFF2-40B4-BE49-F238E27FC236}">
                <a16:creationId xmlns:a16="http://schemas.microsoft.com/office/drawing/2014/main" id="{7DB7DACE-1CDC-F9B9-9553-754869EC293A}"/>
              </a:ext>
            </a:extLst>
          </p:cNvPr>
          <p:cNvSpPr>
            <a:spLocks noGrp="1"/>
          </p:cNvSpPr>
          <p:nvPr>
            <p:ph sz="half" idx="1"/>
          </p:nvPr>
        </p:nvSpPr>
        <p:spPr>
          <a:xfrm>
            <a:off x="1108263" y="3050362"/>
            <a:ext cx="4685466" cy="3694176"/>
          </a:xfrm>
        </p:spPr>
        <p:txBody>
          <a:bodyPr>
            <a:normAutofit/>
          </a:bodyPr>
          <a:lstStyle/>
          <a:p>
            <a:r>
              <a:rPr lang="fr-FR" sz="2000" b="1" dirty="0"/>
              <a:t>Synthèses </a:t>
            </a:r>
            <a:r>
              <a:rPr lang="fr-FR" sz="2000" dirty="0"/>
              <a:t>(50 %)</a:t>
            </a:r>
          </a:p>
          <a:p>
            <a:pPr lvl="1"/>
            <a:r>
              <a:rPr lang="fr-FR" sz="1800" dirty="0"/>
              <a:t>Thème 1 : évaluée mais non notée</a:t>
            </a:r>
          </a:p>
          <a:p>
            <a:pPr lvl="1"/>
            <a:r>
              <a:rPr lang="fr-FR" sz="1800" dirty="0"/>
              <a:t>Thème 2 : évaluée et notée (50%)</a:t>
            </a:r>
          </a:p>
          <a:p>
            <a:r>
              <a:rPr lang="fr-FR" sz="2000" b="1" dirty="0"/>
              <a:t>Examen pratique </a:t>
            </a:r>
            <a:r>
              <a:rPr lang="fr-FR" sz="2000" dirty="0"/>
              <a:t>(50 %)</a:t>
            </a:r>
          </a:p>
          <a:p>
            <a:pPr lvl="1"/>
            <a:r>
              <a:rPr lang="fr-FR" sz="1800" dirty="0"/>
              <a:t>Durée : </a:t>
            </a:r>
            <a:r>
              <a:rPr lang="fr-FR" sz="1800" b="1" dirty="0"/>
              <a:t>1h</a:t>
            </a:r>
          </a:p>
          <a:p>
            <a:pPr lvl="1"/>
            <a:r>
              <a:rPr lang="fr-FR" sz="1800" dirty="0"/>
              <a:t>Tous les </a:t>
            </a:r>
            <a:r>
              <a:rPr lang="fr-FR" sz="1800" b="1" dirty="0"/>
              <a:t>documents numériques </a:t>
            </a:r>
            <a:r>
              <a:rPr lang="fr-FR" sz="1800" dirty="0"/>
              <a:t>autorisés</a:t>
            </a:r>
          </a:p>
          <a:p>
            <a:endParaRPr lang="fr-FR" sz="1800" dirty="0"/>
          </a:p>
        </p:txBody>
      </p:sp>
      <p:sp>
        <p:nvSpPr>
          <p:cNvPr id="8" name="ZoneTexte 7">
            <a:extLst>
              <a:ext uri="{FF2B5EF4-FFF2-40B4-BE49-F238E27FC236}">
                <a16:creationId xmlns:a16="http://schemas.microsoft.com/office/drawing/2014/main" id="{0F3A1F2E-F441-C31C-7EC1-D6A75227ACF3}"/>
              </a:ext>
            </a:extLst>
          </p:cNvPr>
          <p:cNvSpPr txBox="1"/>
          <p:nvPr/>
        </p:nvSpPr>
        <p:spPr>
          <a:xfrm>
            <a:off x="6928088" y="3422090"/>
            <a:ext cx="3611221" cy="369332"/>
          </a:xfrm>
          <a:prstGeom prst="rect">
            <a:avLst/>
          </a:prstGeom>
          <a:noFill/>
        </p:spPr>
        <p:txBody>
          <a:bodyPr wrap="square">
            <a:spAutoFit/>
          </a:bodyPr>
          <a:lstStyle/>
          <a:p>
            <a:r>
              <a:rPr lang="fr-FR" dirty="0">
                <a:highlight>
                  <a:srgbClr val="00FFFF"/>
                </a:highlight>
              </a:rPr>
              <a:t>ASPECT </a:t>
            </a:r>
            <a:r>
              <a:rPr lang="fr-FR" b="1" dirty="0">
                <a:highlight>
                  <a:srgbClr val="00FFFF"/>
                </a:highlight>
              </a:rPr>
              <a:t>INSTRUMENTATION</a:t>
            </a:r>
            <a:endParaRPr lang="fr-FR" dirty="0">
              <a:highlight>
                <a:srgbClr val="00FFFF"/>
              </a:highlight>
            </a:endParaRPr>
          </a:p>
        </p:txBody>
      </p:sp>
      <p:sp>
        <p:nvSpPr>
          <p:cNvPr id="9" name="CustomShape 3">
            <a:extLst>
              <a:ext uri="{FF2B5EF4-FFF2-40B4-BE49-F238E27FC236}">
                <a16:creationId xmlns:a16="http://schemas.microsoft.com/office/drawing/2014/main" id="{4BDDD5A9-51DE-277E-D8B4-6E62D0688F1C}"/>
              </a:ext>
            </a:extLst>
          </p:cNvPr>
          <p:cNvSpPr/>
          <p:nvPr/>
        </p:nvSpPr>
        <p:spPr>
          <a:xfrm>
            <a:off x="6401130" y="2440601"/>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Evaluatio</a:t>
            </a:r>
            <a:r>
              <a:rPr lang="fr-FR" sz="2000" b="1" spc="-1" dirty="0">
                <a:solidFill>
                  <a:schemeClr val="bg1"/>
                </a:solidFill>
                <a:latin typeface="Trebuchet MS"/>
                <a:ea typeface="Trebuchet MS"/>
              </a:rPr>
              <a:t>n pratique</a:t>
            </a:r>
            <a:endParaRPr lang="fr-FR" sz="2000" b="0" strike="noStrike" spc="-1" dirty="0">
              <a:solidFill>
                <a:schemeClr val="bg1"/>
              </a:solidFill>
              <a:latin typeface="Arial"/>
            </a:endParaRPr>
          </a:p>
        </p:txBody>
      </p:sp>
      <p:sp>
        <p:nvSpPr>
          <p:cNvPr id="6" name="ZoneTexte 5">
            <a:extLst>
              <a:ext uri="{FF2B5EF4-FFF2-40B4-BE49-F238E27FC236}">
                <a16:creationId xmlns:a16="http://schemas.microsoft.com/office/drawing/2014/main" id="{5F5CBFC5-B974-1AD1-A1C9-845C2F711D5E}"/>
              </a:ext>
            </a:extLst>
          </p:cNvPr>
          <p:cNvSpPr txBox="1"/>
          <p:nvPr/>
        </p:nvSpPr>
        <p:spPr>
          <a:xfrm>
            <a:off x="6928088" y="4353972"/>
            <a:ext cx="4355608" cy="369332"/>
          </a:xfrm>
          <a:prstGeom prst="rect">
            <a:avLst/>
          </a:prstGeom>
          <a:noFill/>
        </p:spPr>
        <p:txBody>
          <a:bodyPr wrap="square">
            <a:spAutoFit/>
          </a:bodyPr>
          <a:lstStyle/>
          <a:p>
            <a:r>
              <a:rPr lang="fr-FR" dirty="0">
                <a:highlight>
                  <a:srgbClr val="00FFFF"/>
                </a:highlight>
              </a:rPr>
              <a:t>ASPECT </a:t>
            </a:r>
            <a:r>
              <a:rPr lang="fr-FR" b="1" dirty="0">
                <a:highlight>
                  <a:srgbClr val="00FFFF"/>
                </a:highlight>
              </a:rPr>
              <a:t>INGENIEUR.E PHYSICIEN.NE</a:t>
            </a:r>
            <a:endParaRPr lang="fr-FR" dirty="0">
              <a:highlight>
                <a:srgbClr val="00FFFF"/>
              </a:highlight>
            </a:endParaRPr>
          </a:p>
        </p:txBody>
      </p:sp>
      <p:sp>
        <p:nvSpPr>
          <p:cNvPr id="10" name="ZoneTexte 9">
            <a:extLst>
              <a:ext uri="{FF2B5EF4-FFF2-40B4-BE49-F238E27FC236}">
                <a16:creationId xmlns:a16="http://schemas.microsoft.com/office/drawing/2014/main" id="{00B3FB53-8556-BE15-925F-813B2A0DA05A}"/>
              </a:ext>
            </a:extLst>
          </p:cNvPr>
          <p:cNvSpPr txBox="1"/>
          <p:nvPr/>
        </p:nvSpPr>
        <p:spPr>
          <a:xfrm>
            <a:off x="6928088" y="3886615"/>
            <a:ext cx="6096000" cy="369332"/>
          </a:xfrm>
          <a:prstGeom prst="rect">
            <a:avLst/>
          </a:prstGeom>
          <a:noFill/>
        </p:spPr>
        <p:txBody>
          <a:bodyPr wrap="square">
            <a:spAutoFit/>
          </a:bodyPr>
          <a:lstStyle/>
          <a:p>
            <a:r>
              <a:rPr lang="fr-FR" dirty="0">
                <a:highlight>
                  <a:srgbClr val="00FFFF"/>
                </a:highlight>
              </a:rPr>
              <a:t>ASPECT </a:t>
            </a:r>
            <a:r>
              <a:rPr lang="fr-FR" b="1" dirty="0">
                <a:effectLst/>
                <a:highlight>
                  <a:srgbClr val="00FFFF"/>
                </a:highlight>
              </a:rPr>
              <a:t>PROTOCOLE</a:t>
            </a:r>
            <a:endParaRPr lang="fr-FR" dirty="0">
              <a:highlight>
                <a:srgbClr val="00FFFF"/>
              </a:highlight>
            </a:endParaRPr>
          </a:p>
        </p:txBody>
      </p:sp>
      <p:sp>
        <p:nvSpPr>
          <p:cNvPr id="12" name="ZoneTexte 11">
            <a:extLst>
              <a:ext uri="{FF2B5EF4-FFF2-40B4-BE49-F238E27FC236}">
                <a16:creationId xmlns:a16="http://schemas.microsoft.com/office/drawing/2014/main" id="{BB342786-8F97-9FA2-84B9-9198AB29863A}"/>
              </a:ext>
            </a:extLst>
          </p:cNvPr>
          <p:cNvSpPr txBox="1"/>
          <p:nvPr/>
        </p:nvSpPr>
        <p:spPr>
          <a:xfrm>
            <a:off x="6510218" y="2975383"/>
            <a:ext cx="6513870" cy="369332"/>
          </a:xfrm>
          <a:prstGeom prst="rect">
            <a:avLst/>
          </a:prstGeom>
          <a:noFill/>
        </p:spPr>
        <p:txBody>
          <a:bodyPr wrap="square">
            <a:spAutoFit/>
          </a:bodyPr>
          <a:lstStyle/>
          <a:p>
            <a:r>
              <a:rPr lang="fr-FR" sz="1800" b="1" dirty="0"/>
              <a:t>Selon 3 catégories de critères :</a:t>
            </a:r>
            <a:endParaRPr lang="fr-FR" dirty="0"/>
          </a:p>
        </p:txBody>
      </p:sp>
      <p:sp>
        <p:nvSpPr>
          <p:cNvPr id="13" name="ZoneTexte 12">
            <a:extLst>
              <a:ext uri="{FF2B5EF4-FFF2-40B4-BE49-F238E27FC236}">
                <a16:creationId xmlns:a16="http://schemas.microsoft.com/office/drawing/2014/main" id="{A8D62458-BE05-F551-57A3-CB5FA9C437E5}"/>
              </a:ext>
            </a:extLst>
          </p:cNvPr>
          <p:cNvSpPr txBox="1"/>
          <p:nvPr/>
        </p:nvSpPr>
        <p:spPr>
          <a:xfrm>
            <a:off x="6510218" y="5054905"/>
            <a:ext cx="6513870" cy="369332"/>
          </a:xfrm>
          <a:prstGeom prst="rect">
            <a:avLst/>
          </a:prstGeom>
          <a:noFill/>
        </p:spPr>
        <p:txBody>
          <a:bodyPr wrap="square">
            <a:spAutoFit/>
          </a:bodyPr>
          <a:lstStyle/>
          <a:p>
            <a:r>
              <a:rPr lang="fr-FR" sz="1800" b="1" dirty="0"/>
              <a:t>2 savoir-faire évalués :</a:t>
            </a:r>
          </a:p>
        </p:txBody>
      </p:sp>
      <p:sp>
        <p:nvSpPr>
          <p:cNvPr id="14" name="ZoneTexte 13">
            <a:extLst>
              <a:ext uri="{FF2B5EF4-FFF2-40B4-BE49-F238E27FC236}">
                <a16:creationId xmlns:a16="http://schemas.microsoft.com/office/drawing/2014/main" id="{E2C0D2DC-CADC-12A0-FC98-284019FE533A}"/>
              </a:ext>
            </a:extLst>
          </p:cNvPr>
          <p:cNvSpPr txBox="1"/>
          <p:nvPr/>
        </p:nvSpPr>
        <p:spPr>
          <a:xfrm>
            <a:off x="6928088" y="5492765"/>
            <a:ext cx="4355608" cy="646331"/>
          </a:xfrm>
          <a:prstGeom prst="rect">
            <a:avLst/>
          </a:prstGeom>
          <a:noFill/>
        </p:spPr>
        <p:txBody>
          <a:bodyPr wrap="square">
            <a:spAutoFit/>
          </a:bodyPr>
          <a:lstStyle/>
          <a:p>
            <a:pPr marL="285750" indent="-285750">
              <a:buFont typeface="Arial" panose="020B0604020202020204" pitchFamily="34" charset="0"/>
              <a:buChar char="•"/>
            </a:pPr>
            <a:r>
              <a:rPr lang="fr-FR" dirty="0"/>
              <a:t>(A) Caractérisation d’un dipôle</a:t>
            </a:r>
          </a:p>
          <a:p>
            <a:pPr marL="285750" indent="-285750">
              <a:buFont typeface="Arial" panose="020B0604020202020204" pitchFamily="34" charset="0"/>
              <a:buChar char="•"/>
            </a:pPr>
            <a:r>
              <a:rPr lang="fr-FR" dirty="0"/>
              <a:t>(B) Etude fréquentielle d’un système</a:t>
            </a:r>
          </a:p>
        </p:txBody>
      </p:sp>
    </p:spTree>
    <p:extLst>
      <p:ext uri="{BB962C8B-B14F-4D97-AF65-F5344CB8AC3E}">
        <p14:creationId xmlns:p14="http://schemas.microsoft.com/office/powerpoint/2010/main" val="3311402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Matériel expérimental</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p:txBody>
          <a:bodyPr>
            <a:normAutofit/>
          </a:bodyPr>
          <a:lstStyle/>
          <a:p>
            <a:r>
              <a:rPr lang="fr-FR" dirty="0"/>
              <a:t>To do</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Tree>
    <p:extLst>
      <p:ext uri="{BB962C8B-B14F-4D97-AF65-F5344CB8AC3E}">
        <p14:creationId xmlns:p14="http://schemas.microsoft.com/office/powerpoint/2010/main" val="4154382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err="1">
                <a:latin typeface="Bahnschrift SemiBold" panose="020B0502040204020203" pitchFamily="34" charset="0"/>
              </a:rPr>
              <a:t>CeTI</a:t>
            </a:r>
            <a:r>
              <a:rPr lang="fr-FR" sz="4800" dirty="0">
                <a:latin typeface="Bahnschrift SemiBold" panose="020B0502040204020203" pitchFamily="34" charset="0"/>
              </a:rPr>
              <a:t> / TD</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30919139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TD / Déroulement et Ressources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9" name="CustomShape 3">
            <a:extLst>
              <a:ext uri="{FF2B5EF4-FFF2-40B4-BE49-F238E27FC236}">
                <a16:creationId xmlns:a16="http://schemas.microsoft.com/office/drawing/2014/main" id="{7CD7374B-ED6D-6AF2-BD0B-1717C3940DB9}"/>
              </a:ext>
            </a:extLst>
          </p:cNvPr>
          <p:cNvSpPr/>
          <p:nvPr/>
        </p:nvSpPr>
        <p:spPr>
          <a:xfrm>
            <a:off x="1115567"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4 blocs de 2 séances de TD</a:t>
            </a:r>
            <a:endParaRPr lang="fr-FR" sz="2000" b="0" strike="noStrike" spc="-1" dirty="0">
              <a:solidFill>
                <a:schemeClr val="bg1"/>
              </a:solidFill>
              <a:latin typeface="Arial"/>
            </a:endParaRPr>
          </a:p>
        </p:txBody>
      </p:sp>
      <p:sp>
        <p:nvSpPr>
          <p:cNvPr id="12" name="ZoneTexte 11">
            <a:extLst>
              <a:ext uri="{FF2B5EF4-FFF2-40B4-BE49-F238E27FC236}">
                <a16:creationId xmlns:a16="http://schemas.microsoft.com/office/drawing/2014/main" id="{BBED6A26-211D-7C76-4C1A-96E6D0EC3C39}"/>
              </a:ext>
            </a:extLst>
          </p:cNvPr>
          <p:cNvSpPr txBox="1"/>
          <p:nvPr/>
        </p:nvSpPr>
        <p:spPr>
          <a:xfrm>
            <a:off x="1115567" y="2956004"/>
            <a:ext cx="4688234" cy="584775"/>
          </a:xfrm>
          <a:prstGeom prst="rect">
            <a:avLst/>
          </a:prstGeom>
          <a:noFill/>
        </p:spPr>
        <p:txBody>
          <a:bodyPr wrap="square">
            <a:spAutoFit/>
          </a:bodyPr>
          <a:lstStyle/>
          <a:p>
            <a:r>
              <a:rPr lang="fr-FR" sz="1600" dirty="0"/>
              <a:t>Séance 1 : travail en groupe sur une thématique</a:t>
            </a:r>
          </a:p>
          <a:p>
            <a:r>
              <a:rPr lang="fr-FR" sz="1600" dirty="0"/>
              <a:t>Séance 2 : synthèse / démo</a:t>
            </a:r>
          </a:p>
        </p:txBody>
      </p:sp>
      <p:sp>
        <p:nvSpPr>
          <p:cNvPr id="4" name="CustomShape 3">
            <a:extLst>
              <a:ext uri="{FF2B5EF4-FFF2-40B4-BE49-F238E27FC236}">
                <a16:creationId xmlns:a16="http://schemas.microsoft.com/office/drawing/2014/main" id="{5563BA39-C17B-A5DE-0920-F612FF2D3D9B}"/>
              </a:ext>
            </a:extLst>
          </p:cNvPr>
          <p:cNvSpPr/>
          <p:nvPr/>
        </p:nvSpPr>
        <p:spPr>
          <a:xfrm>
            <a:off x="2096863" y="3603070"/>
            <a:ext cx="3348569" cy="492443"/>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Capteurs et mise en forme</a:t>
            </a:r>
            <a:endParaRPr lang="fr-FR" sz="2000" b="0" strike="noStrike" spc="-1" dirty="0">
              <a:solidFill>
                <a:schemeClr val="bg1"/>
              </a:solidFill>
              <a:latin typeface="Arial"/>
            </a:endParaRPr>
          </a:p>
        </p:txBody>
      </p:sp>
      <p:sp>
        <p:nvSpPr>
          <p:cNvPr id="11" name="CustomShape 3">
            <a:extLst>
              <a:ext uri="{FF2B5EF4-FFF2-40B4-BE49-F238E27FC236}">
                <a16:creationId xmlns:a16="http://schemas.microsoft.com/office/drawing/2014/main" id="{B6E8CB13-25D1-089F-7458-FE3DBDBE8A88}"/>
              </a:ext>
            </a:extLst>
          </p:cNvPr>
          <p:cNvSpPr/>
          <p:nvPr/>
        </p:nvSpPr>
        <p:spPr>
          <a:xfrm>
            <a:off x="2096863" y="4250260"/>
            <a:ext cx="3348569" cy="492443"/>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Filtrage actif</a:t>
            </a:r>
            <a:endParaRPr lang="fr-FR" sz="2000" b="0" strike="noStrike" spc="-1" dirty="0">
              <a:solidFill>
                <a:schemeClr val="bg1"/>
              </a:solidFill>
              <a:latin typeface="Arial"/>
            </a:endParaRPr>
          </a:p>
        </p:txBody>
      </p:sp>
      <p:sp>
        <p:nvSpPr>
          <p:cNvPr id="16" name="CustomShape 3">
            <a:extLst>
              <a:ext uri="{FF2B5EF4-FFF2-40B4-BE49-F238E27FC236}">
                <a16:creationId xmlns:a16="http://schemas.microsoft.com/office/drawing/2014/main" id="{9CF8A9CC-D2EB-BDA6-0B03-3F4F465B96F8}"/>
              </a:ext>
            </a:extLst>
          </p:cNvPr>
          <p:cNvSpPr/>
          <p:nvPr/>
        </p:nvSpPr>
        <p:spPr>
          <a:xfrm>
            <a:off x="2096862" y="4897450"/>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
        <p:nvSpPr>
          <p:cNvPr id="17" name="CustomShape 3">
            <a:extLst>
              <a:ext uri="{FF2B5EF4-FFF2-40B4-BE49-F238E27FC236}">
                <a16:creationId xmlns:a16="http://schemas.microsoft.com/office/drawing/2014/main" id="{C2AE561C-1538-4EB9-203C-0BB62E4CC526}"/>
              </a:ext>
            </a:extLst>
          </p:cNvPr>
          <p:cNvSpPr/>
          <p:nvPr/>
        </p:nvSpPr>
        <p:spPr>
          <a:xfrm>
            <a:off x="2096861" y="5544640"/>
            <a:ext cx="3348569" cy="492443"/>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Asservissement</a:t>
            </a:r>
            <a:endParaRPr lang="fr-FR" sz="2000" b="0" strike="noStrike" spc="-1" dirty="0">
              <a:solidFill>
                <a:schemeClr val="bg1"/>
              </a:solidFill>
              <a:latin typeface="Arial"/>
            </a:endParaRPr>
          </a:p>
        </p:txBody>
      </p:sp>
      <p:sp>
        <p:nvSpPr>
          <p:cNvPr id="3" name="CustomShape 3">
            <a:extLst>
              <a:ext uri="{FF2B5EF4-FFF2-40B4-BE49-F238E27FC236}">
                <a16:creationId xmlns:a16="http://schemas.microsoft.com/office/drawing/2014/main" id="{5ECC1FE5-98F6-37A5-267F-B9C366F25D33}"/>
              </a:ext>
            </a:extLst>
          </p:cNvPr>
          <p:cNvSpPr/>
          <p:nvPr/>
        </p:nvSpPr>
        <p:spPr>
          <a:xfrm>
            <a:off x="6390968"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Ressources</a:t>
            </a:r>
          </a:p>
        </p:txBody>
      </p:sp>
      <p:sp>
        <p:nvSpPr>
          <p:cNvPr id="6" name="Espace réservé du contenu 2">
            <a:extLst>
              <a:ext uri="{FF2B5EF4-FFF2-40B4-BE49-F238E27FC236}">
                <a16:creationId xmlns:a16="http://schemas.microsoft.com/office/drawing/2014/main" id="{67A75A93-D68D-2AA1-CEAE-F654B587F3A1}"/>
              </a:ext>
            </a:extLst>
          </p:cNvPr>
          <p:cNvSpPr>
            <a:spLocks noGrp="1"/>
          </p:cNvSpPr>
          <p:nvPr>
            <p:ph sz="half" idx="1"/>
          </p:nvPr>
        </p:nvSpPr>
        <p:spPr>
          <a:xfrm>
            <a:off x="6388202" y="3050362"/>
            <a:ext cx="4685466" cy="3694176"/>
          </a:xfrm>
        </p:spPr>
        <p:txBody>
          <a:bodyPr>
            <a:normAutofit/>
          </a:bodyPr>
          <a:lstStyle/>
          <a:p>
            <a:r>
              <a:rPr lang="fr-FR" sz="2000" b="1" dirty="0"/>
              <a:t>Site du </a:t>
            </a:r>
            <a:r>
              <a:rPr lang="fr-FR" sz="2000" b="1" dirty="0" err="1"/>
              <a:t>LEnsE</a:t>
            </a:r>
            <a:r>
              <a:rPr lang="fr-FR" sz="2000" b="1" dirty="0"/>
              <a:t> </a:t>
            </a:r>
          </a:p>
          <a:p>
            <a:pPr lvl="1"/>
            <a:r>
              <a:rPr lang="fr-FR" sz="1800" dirty="0"/>
              <a:t>Sujets : lense.institutoptique.fr/</a:t>
            </a:r>
            <a:r>
              <a:rPr lang="fr-FR" sz="1800" dirty="0" err="1"/>
              <a:t>ceti</a:t>
            </a:r>
            <a:r>
              <a:rPr lang="fr-FR" sz="1800" dirty="0"/>
              <a:t>/</a:t>
            </a:r>
          </a:p>
          <a:p>
            <a:endParaRPr lang="fr-FR" sz="2000" b="1" dirty="0"/>
          </a:p>
          <a:p>
            <a:r>
              <a:rPr lang="fr-FR" sz="2000" b="1" dirty="0" err="1"/>
              <a:t>GitHUB</a:t>
            </a:r>
            <a:endParaRPr lang="fr-FR" sz="2000" b="1" dirty="0"/>
          </a:p>
          <a:p>
            <a:pPr lvl="1"/>
            <a:r>
              <a:rPr lang="fr-FR" sz="1800" dirty="0">
                <a:hlinkClick r:id="rId3"/>
              </a:rPr>
              <a:t>github.com/IOGS-Digital-Methods</a:t>
            </a:r>
            <a:endParaRPr lang="fr-FR" sz="1800" dirty="0"/>
          </a:p>
        </p:txBody>
      </p:sp>
    </p:spTree>
    <p:extLst>
      <p:ext uri="{BB962C8B-B14F-4D97-AF65-F5344CB8AC3E}">
        <p14:creationId xmlns:p14="http://schemas.microsoft.com/office/powerpoint/2010/main" val="3150404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TD / Evaluation</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9" name="CustomShape 3">
            <a:extLst>
              <a:ext uri="{FF2B5EF4-FFF2-40B4-BE49-F238E27FC236}">
                <a16:creationId xmlns:a16="http://schemas.microsoft.com/office/drawing/2014/main" id="{7CD7374B-ED6D-6AF2-BD0B-1717C3940DB9}"/>
              </a:ext>
            </a:extLst>
          </p:cNvPr>
          <p:cNvSpPr/>
          <p:nvPr/>
        </p:nvSpPr>
        <p:spPr>
          <a:xfrm>
            <a:off x="1115567"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4 blocs de 2 séances de TD</a:t>
            </a:r>
            <a:endParaRPr lang="fr-FR" sz="2000" b="0" strike="noStrike" spc="-1" dirty="0">
              <a:solidFill>
                <a:schemeClr val="bg1"/>
              </a:solidFill>
              <a:latin typeface="Arial"/>
            </a:endParaRPr>
          </a:p>
        </p:txBody>
      </p:sp>
      <p:sp>
        <p:nvSpPr>
          <p:cNvPr id="12" name="ZoneTexte 11">
            <a:extLst>
              <a:ext uri="{FF2B5EF4-FFF2-40B4-BE49-F238E27FC236}">
                <a16:creationId xmlns:a16="http://schemas.microsoft.com/office/drawing/2014/main" id="{BBED6A26-211D-7C76-4C1A-96E6D0EC3C39}"/>
              </a:ext>
            </a:extLst>
          </p:cNvPr>
          <p:cNvSpPr txBox="1"/>
          <p:nvPr/>
        </p:nvSpPr>
        <p:spPr>
          <a:xfrm>
            <a:off x="1115567" y="2956004"/>
            <a:ext cx="4688234" cy="584775"/>
          </a:xfrm>
          <a:prstGeom prst="rect">
            <a:avLst/>
          </a:prstGeom>
          <a:noFill/>
        </p:spPr>
        <p:txBody>
          <a:bodyPr wrap="square">
            <a:spAutoFit/>
          </a:bodyPr>
          <a:lstStyle/>
          <a:p>
            <a:r>
              <a:rPr lang="fr-FR" sz="1600" dirty="0"/>
              <a:t>Séance 1 : travail en groupe sur une thématique</a:t>
            </a:r>
          </a:p>
          <a:p>
            <a:r>
              <a:rPr lang="fr-FR" sz="1600" dirty="0"/>
              <a:t>Séance 2 : synthèse / démo</a:t>
            </a:r>
          </a:p>
        </p:txBody>
      </p:sp>
      <p:sp>
        <p:nvSpPr>
          <p:cNvPr id="4" name="CustomShape 3">
            <a:extLst>
              <a:ext uri="{FF2B5EF4-FFF2-40B4-BE49-F238E27FC236}">
                <a16:creationId xmlns:a16="http://schemas.microsoft.com/office/drawing/2014/main" id="{5563BA39-C17B-A5DE-0920-F612FF2D3D9B}"/>
              </a:ext>
            </a:extLst>
          </p:cNvPr>
          <p:cNvSpPr/>
          <p:nvPr/>
        </p:nvSpPr>
        <p:spPr>
          <a:xfrm>
            <a:off x="2096863" y="3603070"/>
            <a:ext cx="3348569" cy="492443"/>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Capteurs et mise en forme</a:t>
            </a:r>
            <a:endParaRPr lang="fr-FR" sz="2000" b="0" strike="noStrike" spc="-1" dirty="0">
              <a:solidFill>
                <a:schemeClr val="bg1"/>
              </a:solidFill>
              <a:latin typeface="Arial"/>
            </a:endParaRPr>
          </a:p>
        </p:txBody>
      </p:sp>
      <p:sp>
        <p:nvSpPr>
          <p:cNvPr id="11" name="CustomShape 3">
            <a:extLst>
              <a:ext uri="{FF2B5EF4-FFF2-40B4-BE49-F238E27FC236}">
                <a16:creationId xmlns:a16="http://schemas.microsoft.com/office/drawing/2014/main" id="{B6E8CB13-25D1-089F-7458-FE3DBDBE8A88}"/>
              </a:ext>
            </a:extLst>
          </p:cNvPr>
          <p:cNvSpPr/>
          <p:nvPr/>
        </p:nvSpPr>
        <p:spPr>
          <a:xfrm>
            <a:off x="2096863" y="4250260"/>
            <a:ext cx="3348569" cy="492443"/>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Filtrage actif</a:t>
            </a:r>
            <a:endParaRPr lang="fr-FR" sz="2000" b="0" strike="noStrike" spc="-1" dirty="0">
              <a:solidFill>
                <a:schemeClr val="bg1"/>
              </a:solidFill>
              <a:latin typeface="Arial"/>
            </a:endParaRPr>
          </a:p>
        </p:txBody>
      </p:sp>
      <p:sp>
        <p:nvSpPr>
          <p:cNvPr id="16" name="CustomShape 3">
            <a:extLst>
              <a:ext uri="{FF2B5EF4-FFF2-40B4-BE49-F238E27FC236}">
                <a16:creationId xmlns:a16="http://schemas.microsoft.com/office/drawing/2014/main" id="{9CF8A9CC-D2EB-BDA6-0B03-3F4F465B96F8}"/>
              </a:ext>
            </a:extLst>
          </p:cNvPr>
          <p:cNvSpPr/>
          <p:nvPr/>
        </p:nvSpPr>
        <p:spPr>
          <a:xfrm>
            <a:off x="2096862" y="4897450"/>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
        <p:nvSpPr>
          <p:cNvPr id="17" name="CustomShape 3">
            <a:extLst>
              <a:ext uri="{FF2B5EF4-FFF2-40B4-BE49-F238E27FC236}">
                <a16:creationId xmlns:a16="http://schemas.microsoft.com/office/drawing/2014/main" id="{C2AE561C-1538-4EB9-203C-0BB62E4CC526}"/>
              </a:ext>
            </a:extLst>
          </p:cNvPr>
          <p:cNvSpPr/>
          <p:nvPr/>
        </p:nvSpPr>
        <p:spPr>
          <a:xfrm>
            <a:off x="2096861" y="5544640"/>
            <a:ext cx="3348569" cy="492443"/>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Asservissement</a:t>
            </a:r>
            <a:endParaRPr lang="fr-FR" sz="2000" b="0" strike="noStrike" spc="-1" dirty="0">
              <a:solidFill>
                <a:schemeClr val="bg1"/>
              </a:solidFill>
              <a:latin typeface="Arial"/>
            </a:endParaRPr>
          </a:p>
        </p:txBody>
      </p:sp>
      <p:sp>
        <p:nvSpPr>
          <p:cNvPr id="3" name="CustomShape 3">
            <a:extLst>
              <a:ext uri="{FF2B5EF4-FFF2-40B4-BE49-F238E27FC236}">
                <a16:creationId xmlns:a16="http://schemas.microsoft.com/office/drawing/2014/main" id="{5ECC1FE5-98F6-37A5-267F-B9C366F25D33}"/>
              </a:ext>
            </a:extLst>
          </p:cNvPr>
          <p:cNvSpPr/>
          <p:nvPr/>
        </p:nvSpPr>
        <p:spPr>
          <a:xfrm>
            <a:off x="6390968"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Evaluation</a:t>
            </a:r>
          </a:p>
        </p:txBody>
      </p:sp>
      <p:sp>
        <p:nvSpPr>
          <p:cNvPr id="6" name="Espace réservé du contenu 2">
            <a:extLst>
              <a:ext uri="{FF2B5EF4-FFF2-40B4-BE49-F238E27FC236}">
                <a16:creationId xmlns:a16="http://schemas.microsoft.com/office/drawing/2014/main" id="{67A75A93-D68D-2AA1-CEAE-F654B587F3A1}"/>
              </a:ext>
            </a:extLst>
          </p:cNvPr>
          <p:cNvSpPr>
            <a:spLocks noGrp="1"/>
          </p:cNvSpPr>
          <p:nvPr>
            <p:ph sz="half" idx="1"/>
          </p:nvPr>
        </p:nvSpPr>
        <p:spPr>
          <a:xfrm>
            <a:off x="6388202" y="3050362"/>
            <a:ext cx="4685466" cy="3694176"/>
          </a:xfrm>
        </p:spPr>
        <p:txBody>
          <a:bodyPr>
            <a:normAutofit/>
          </a:bodyPr>
          <a:lstStyle/>
          <a:p>
            <a:r>
              <a:rPr lang="fr-FR" sz="2000" b="1" dirty="0"/>
              <a:t>Examen</a:t>
            </a:r>
          </a:p>
          <a:p>
            <a:pPr lvl="1"/>
            <a:r>
              <a:rPr lang="fr-FR" sz="1800" dirty="0"/>
              <a:t>Durée : </a:t>
            </a:r>
            <a:r>
              <a:rPr lang="fr-FR" sz="1800" b="1" dirty="0"/>
              <a:t>3h</a:t>
            </a:r>
          </a:p>
          <a:p>
            <a:pPr lvl="1"/>
            <a:r>
              <a:rPr lang="fr-FR" sz="1800" dirty="0"/>
              <a:t>Couvrant les </a:t>
            </a:r>
            <a:r>
              <a:rPr lang="fr-FR" sz="1800" b="1" dirty="0"/>
              <a:t>4 thèmes de TD </a:t>
            </a:r>
            <a:br>
              <a:rPr lang="fr-FR" sz="1800" dirty="0"/>
            </a:br>
            <a:r>
              <a:rPr lang="fr-FR" sz="1800" b="1" dirty="0"/>
              <a:t>et</a:t>
            </a:r>
            <a:r>
              <a:rPr lang="fr-FR" sz="1800" dirty="0"/>
              <a:t> les </a:t>
            </a:r>
            <a:r>
              <a:rPr lang="fr-FR" sz="1800" b="1" dirty="0"/>
              <a:t>2 thèmes centraux de TP</a:t>
            </a:r>
          </a:p>
          <a:p>
            <a:pPr lvl="1"/>
            <a:r>
              <a:rPr lang="fr-FR" sz="1800" dirty="0"/>
              <a:t>Aide : Feuille A4 / Recto/Verso</a:t>
            </a:r>
          </a:p>
          <a:p>
            <a:pPr lvl="1"/>
            <a:endParaRPr lang="fr-FR" sz="1800" dirty="0"/>
          </a:p>
          <a:p>
            <a:pPr lvl="1"/>
            <a:r>
              <a:rPr lang="fr-FR" sz="1800" dirty="0"/>
              <a:t>Anciens sujets : lense.institutoptique.fr/</a:t>
            </a:r>
            <a:r>
              <a:rPr lang="fr-FR" sz="1800" dirty="0" err="1"/>
              <a:t>ceti</a:t>
            </a:r>
            <a:r>
              <a:rPr lang="fr-FR" sz="1800" dirty="0"/>
              <a:t>/</a:t>
            </a:r>
          </a:p>
        </p:txBody>
      </p:sp>
    </p:spTree>
    <p:extLst>
      <p:ext uri="{BB962C8B-B14F-4D97-AF65-F5344CB8AC3E}">
        <p14:creationId xmlns:p14="http://schemas.microsoft.com/office/powerpoint/2010/main" val="3204259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aconda | Anaconda Distribution">
            <a:extLst>
              <a:ext uri="{FF2B5EF4-FFF2-40B4-BE49-F238E27FC236}">
                <a16:creationId xmlns:a16="http://schemas.microsoft.com/office/drawing/2014/main" id="{9C0B1909-1CB6-7715-8E08-A90D70EDCD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8032" y="4174578"/>
            <a:ext cx="2676144" cy="140497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Outils numériques</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p:txBody>
          <a:bodyPr>
            <a:normAutofit/>
          </a:bodyPr>
          <a:lstStyle/>
          <a:p>
            <a:r>
              <a:rPr lang="fr-FR" dirty="0"/>
              <a:t>Utilisation de </a:t>
            </a:r>
            <a:r>
              <a:rPr lang="fr-FR" b="1" dirty="0"/>
              <a:t>Python</a:t>
            </a:r>
          </a:p>
          <a:p>
            <a:pPr lvl="1"/>
            <a:r>
              <a:rPr lang="fr-FR" dirty="0"/>
              <a:t>Anaconda 3</a:t>
            </a:r>
          </a:p>
          <a:p>
            <a:pPr lvl="1"/>
            <a:r>
              <a:rPr lang="fr-FR" dirty="0"/>
              <a:t>Python 3.9 (ou supérieur)</a:t>
            </a:r>
          </a:p>
          <a:p>
            <a:pPr lvl="1"/>
            <a:r>
              <a:rPr lang="fr-FR" dirty="0" err="1"/>
              <a:t>Spyder</a:t>
            </a:r>
            <a:r>
              <a:rPr lang="fr-FR" dirty="0"/>
              <a:t> 5</a:t>
            </a:r>
          </a:p>
        </p:txBody>
      </p:sp>
      <p:sp>
        <p:nvSpPr>
          <p:cNvPr id="4" name="Espace réservé du contenu 3">
            <a:extLst>
              <a:ext uri="{FF2B5EF4-FFF2-40B4-BE49-F238E27FC236}">
                <a16:creationId xmlns:a16="http://schemas.microsoft.com/office/drawing/2014/main" id="{933F96BD-2653-AD25-8139-9FF3B2C19755}"/>
              </a:ext>
            </a:extLst>
          </p:cNvPr>
          <p:cNvSpPr>
            <a:spLocks noGrp="1"/>
          </p:cNvSpPr>
          <p:nvPr>
            <p:ph sz="half" idx="2"/>
          </p:nvPr>
        </p:nvSpPr>
        <p:spPr/>
        <p:txBody>
          <a:bodyPr>
            <a:normAutofit/>
          </a:bodyPr>
          <a:lstStyle/>
          <a:p>
            <a:r>
              <a:rPr lang="fr-FR" dirty="0"/>
              <a:t>Utilisation de </a:t>
            </a:r>
            <a:r>
              <a:rPr lang="fr-FR" b="1" dirty="0"/>
              <a:t>Matlab</a:t>
            </a:r>
          </a:p>
          <a:p>
            <a:pPr lvl="1"/>
            <a:r>
              <a:rPr lang="fr-FR" dirty="0"/>
              <a:t>Simulink pour l’automatique</a:t>
            </a:r>
          </a:p>
          <a:p>
            <a:pPr lvl="1"/>
            <a:r>
              <a:rPr lang="fr-FR" i="1" dirty="0"/>
              <a:t>Licence académique</a:t>
            </a:r>
          </a:p>
          <a:p>
            <a:pPr lvl="1"/>
            <a:endParaRPr lang="fr-FR" i="1" dirty="0"/>
          </a:p>
          <a:p>
            <a:pPr lvl="1"/>
            <a:endParaRPr lang="fr-FR" i="1" dirty="0"/>
          </a:p>
          <a:p>
            <a:r>
              <a:rPr lang="fr-FR" dirty="0"/>
              <a:t>Démos sous </a:t>
            </a:r>
            <a:r>
              <a:rPr lang="fr-FR" b="1" dirty="0"/>
              <a:t>QUCS</a:t>
            </a:r>
          </a:p>
          <a:p>
            <a:pPr lvl="1"/>
            <a:r>
              <a:rPr lang="fr-FR" dirty="0"/>
              <a:t>Simulation électronique</a:t>
            </a:r>
            <a:endParaRPr lang="fr-FR" i="1" dirty="0"/>
          </a:p>
          <a:p>
            <a:pPr lvl="1"/>
            <a:endParaRPr lang="fr-FR" i="1"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1028" name="Picture 4" descr="Résultat de recherche d'images pour &quot;python logo&quot;">
            <a:extLst>
              <a:ext uri="{FF2B5EF4-FFF2-40B4-BE49-F238E27FC236}">
                <a16:creationId xmlns:a16="http://schemas.microsoft.com/office/drawing/2014/main" id="{6AACFEBA-EE5D-EEE7-D00C-2240541AF1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023" y="4863930"/>
            <a:ext cx="767663" cy="8438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ésultat de recherche d'images pour &quot;spyder logo&quot;">
            <a:extLst>
              <a:ext uri="{FF2B5EF4-FFF2-40B4-BE49-F238E27FC236}">
                <a16:creationId xmlns:a16="http://schemas.microsoft.com/office/drawing/2014/main" id="{B9E90EDC-B810-E4E5-D39F-BA24025012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8709" y="5101171"/>
            <a:ext cx="1913528" cy="9567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MATLAB for the University Department of Professional Studi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5924" y="3943941"/>
            <a:ext cx="1932317" cy="7465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Qucs, simulador de circuitos electrónicos Open Sourc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511520" y="5090449"/>
            <a:ext cx="1164100" cy="77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36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2813995" cy="3694176"/>
          </a:xfrm>
        </p:spPr>
        <p:txBody>
          <a:bodyPr>
            <a:normAutofit/>
          </a:bodyPr>
          <a:lstStyle/>
          <a:p>
            <a:r>
              <a:rPr lang="fr-FR" sz="2000" dirty="0"/>
              <a:t>Données</a:t>
            </a:r>
          </a:p>
          <a:p>
            <a:pPr lvl="1"/>
            <a:r>
              <a:rPr lang="fr-FR" sz="1800" dirty="0"/>
              <a:t>Images</a:t>
            </a:r>
          </a:p>
          <a:p>
            <a:pPr lvl="1"/>
            <a:r>
              <a:rPr lang="fr-FR" sz="1800" dirty="0"/>
              <a:t>Sons</a:t>
            </a:r>
          </a:p>
          <a:p>
            <a:pPr lvl="1"/>
            <a:r>
              <a:rPr lang="fr-FR" sz="1800" dirty="0"/>
              <a:t>Grandeurs</a:t>
            </a:r>
            <a:br>
              <a:rPr lang="fr-FR" sz="1800" dirty="0"/>
            </a:br>
            <a:r>
              <a:rPr lang="fr-FR" sz="1800" dirty="0"/>
              <a:t>physiques</a:t>
            </a:r>
          </a:p>
          <a:p>
            <a:pPr lvl="1"/>
            <a:r>
              <a:rPr lang="fr-FR" sz="1800" dirty="0"/>
              <a:t>Textes</a:t>
            </a:r>
          </a:p>
          <a:p>
            <a:pPr lvl="1"/>
            <a:endParaRPr lang="fr-FR" sz="1800"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10" name="ZoneTexte 9"/>
          <p:cNvSpPr txBox="1"/>
          <p:nvPr/>
        </p:nvSpPr>
        <p:spPr>
          <a:xfrm>
            <a:off x="4472544" y="6513689"/>
            <a:ext cx="7192995" cy="261610"/>
          </a:xfrm>
          <a:prstGeom prst="rect">
            <a:avLst/>
          </a:prstGeom>
          <a:noFill/>
        </p:spPr>
        <p:txBody>
          <a:bodyPr wrap="none" rtlCol="0">
            <a:spAutoFit/>
          </a:bodyPr>
          <a:lstStyle/>
          <a:p>
            <a:r>
              <a:rPr lang="fr-FR" sz="1100" dirty="0">
                <a:solidFill>
                  <a:schemeClr val="bg1">
                    <a:lumMod val="50000"/>
                  </a:schemeClr>
                </a:solidFill>
              </a:rPr>
              <a:t>https://fr.statista.com/infographie/17800/big-data-evolution-volume-donnees-numeriques-genere-dans-le-monde/</a:t>
            </a:r>
          </a:p>
        </p:txBody>
      </p:sp>
      <p:pic>
        <p:nvPicPr>
          <p:cNvPr id="1026" name="Picture 2" descr="Infographie: Le Big Bang du Big Data | Statis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8606" y="146756"/>
            <a:ext cx="6366933" cy="6366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31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 / Trop de données !!!</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2813995" cy="3694176"/>
          </a:xfrm>
        </p:spPr>
        <p:txBody>
          <a:bodyPr>
            <a:normAutofit/>
          </a:bodyPr>
          <a:lstStyle/>
          <a:p>
            <a:r>
              <a:rPr lang="fr-FR" sz="2000" dirty="0"/>
              <a:t>Données</a:t>
            </a:r>
          </a:p>
          <a:p>
            <a:pPr lvl="1"/>
            <a:r>
              <a:rPr lang="fr-FR" sz="1800" dirty="0"/>
              <a:t>Images</a:t>
            </a:r>
          </a:p>
          <a:p>
            <a:pPr lvl="1"/>
            <a:r>
              <a:rPr lang="fr-FR" sz="1800" dirty="0"/>
              <a:t>Sons</a:t>
            </a:r>
          </a:p>
          <a:p>
            <a:pPr lvl="1"/>
            <a:r>
              <a:rPr lang="fr-FR" sz="1800" dirty="0"/>
              <a:t>Grandeurs</a:t>
            </a:r>
            <a:br>
              <a:rPr lang="fr-FR" sz="1800" dirty="0"/>
            </a:br>
            <a:r>
              <a:rPr lang="fr-FR" sz="1800" dirty="0"/>
              <a:t>physiques</a:t>
            </a:r>
          </a:p>
          <a:p>
            <a:pPr lvl="1"/>
            <a:r>
              <a:rPr lang="fr-FR" sz="1800" dirty="0"/>
              <a:t>Textes</a:t>
            </a:r>
          </a:p>
          <a:p>
            <a:pPr lvl="1"/>
            <a:endParaRPr lang="fr-FR" sz="1800"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10" name="ZoneTexte 9"/>
          <p:cNvSpPr txBox="1"/>
          <p:nvPr/>
        </p:nvSpPr>
        <p:spPr>
          <a:xfrm>
            <a:off x="4069421" y="6513689"/>
            <a:ext cx="7568097" cy="261610"/>
          </a:xfrm>
          <a:prstGeom prst="rect">
            <a:avLst/>
          </a:prstGeom>
          <a:noFill/>
        </p:spPr>
        <p:txBody>
          <a:bodyPr wrap="none" rtlCol="0">
            <a:spAutoFit/>
          </a:bodyPr>
          <a:lstStyle/>
          <a:p>
            <a:r>
              <a:rPr lang="fr-FR" sz="1100" dirty="0">
                <a:solidFill>
                  <a:schemeClr val="bg1">
                    <a:lumMod val="50000"/>
                  </a:schemeClr>
                </a:solidFill>
              </a:rPr>
              <a:t>https://www.top10hebergeurs.com/guide/infos-industrie/pollution-numerique-internet-plus-polluant-que-jamais-en-2023</a:t>
            </a:r>
          </a:p>
        </p:txBody>
      </p:sp>
      <p:sp>
        <p:nvSpPr>
          <p:cNvPr id="4" name="Rectangle 3"/>
          <p:cNvSpPr/>
          <p:nvPr/>
        </p:nvSpPr>
        <p:spPr>
          <a:xfrm>
            <a:off x="5442901" y="2436295"/>
            <a:ext cx="6306372" cy="1231106"/>
          </a:xfrm>
          <a:prstGeom prst="rect">
            <a:avLst/>
          </a:prstGeom>
        </p:spPr>
        <p:txBody>
          <a:bodyPr wrap="square">
            <a:spAutoFit/>
          </a:bodyPr>
          <a:lstStyle/>
          <a:p>
            <a:r>
              <a:rPr lang="fr-FR" dirty="0">
                <a:latin typeface="Bahnschrift" panose="020B0502040204020203" pitchFamily="34" charset="0"/>
              </a:rPr>
              <a:t>En 2022, le </a:t>
            </a:r>
            <a:r>
              <a:rPr lang="fr-FR" b="1" dirty="0">
                <a:solidFill>
                  <a:srgbClr val="00B0F0"/>
                </a:solidFill>
                <a:latin typeface="Bahnschrift" panose="020B0502040204020203" pitchFamily="34" charset="0"/>
              </a:rPr>
              <a:t>streaming</a:t>
            </a:r>
            <a:r>
              <a:rPr lang="fr-FR" dirty="0">
                <a:latin typeface="Bahnschrift" panose="020B0502040204020203" pitchFamily="34" charset="0"/>
              </a:rPr>
              <a:t> a mené à l’émission de </a:t>
            </a:r>
            <a:br>
              <a:rPr lang="fr-FR" dirty="0">
                <a:latin typeface="Bahnschrift" panose="020B0502040204020203" pitchFamily="34" charset="0"/>
              </a:rPr>
            </a:br>
            <a:r>
              <a:rPr lang="fr-FR" dirty="0">
                <a:latin typeface="Bahnschrift" panose="020B0502040204020203" pitchFamily="34" charset="0"/>
              </a:rPr>
              <a:t>		</a:t>
            </a:r>
            <a:r>
              <a:rPr lang="fr-FR" sz="2000" b="1" dirty="0">
                <a:latin typeface="Bahnschrift" panose="020B0502040204020203" pitchFamily="34" charset="0"/>
              </a:rPr>
              <a:t>30 millions de tonnes de carbone</a:t>
            </a:r>
            <a:endParaRPr lang="fr-FR" dirty="0">
              <a:latin typeface="Bahnschrift" panose="020B0502040204020203" pitchFamily="34" charset="0"/>
            </a:endParaRPr>
          </a:p>
          <a:p>
            <a:r>
              <a:rPr lang="fr-FR" dirty="0">
                <a:latin typeface="Bahnschrift" panose="020B0502040204020203" pitchFamily="34" charset="0"/>
              </a:rPr>
              <a:t> </a:t>
            </a:r>
            <a:br>
              <a:rPr lang="fr-FR" dirty="0">
                <a:latin typeface="Bahnschrift" panose="020B0502040204020203" pitchFamily="34" charset="0"/>
              </a:rPr>
            </a:br>
            <a:r>
              <a:rPr lang="fr-FR" dirty="0">
                <a:latin typeface="Bahnschrift" panose="020B0502040204020203" pitchFamily="34" charset="0"/>
              </a:rPr>
              <a:t>				</a:t>
            </a:r>
            <a:r>
              <a:rPr lang="fr-FR" sz="1400" i="1" dirty="0">
                <a:latin typeface="Bahnschrift" panose="020B0502040204020203" pitchFamily="34" charset="0"/>
              </a:rPr>
              <a:t>Cela équivaut à plus qu’un pays comme l’Espagne !!</a:t>
            </a:r>
            <a:endParaRPr lang="fr-FR" sz="1400" dirty="0">
              <a:latin typeface="Bahnschrift" panose="020B0502040204020203" pitchFamily="34" charset="0"/>
            </a:endParaRPr>
          </a:p>
        </p:txBody>
      </p:sp>
      <p:sp>
        <p:nvSpPr>
          <p:cNvPr id="6" name="Rectangle 5"/>
          <p:cNvSpPr/>
          <p:nvPr/>
        </p:nvSpPr>
        <p:spPr>
          <a:xfrm>
            <a:off x="3996266" y="4014547"/>
            <a:ext cx="6476236" cy="677108"/>
          </a:xfrm>
          <a:prstGeom prst="rect">
            <a:avLst/>
          </a:prstGeom>
        </p:spPr>
        <p:txBody>
          <a:bodyPr wrap="square">
            <a:spAutoFit/>
          </a:bodyPr>
          <a:lstStyle/>
          <a:p>
            <a:r>
              <a:rPr lang="fr-FR" dirty="0">
                <a:latin typeface="Bahnschrift" panose="020B0502040204020203" pitchFamily="34" charset="0"/>
              </a:rPr>
              <a:t>L’ensemble des </a:t>
            </a:r>
            <a:r>
              <a:rPr lang="fr-FR" sz="2000" b="1" dirty="0">
                <a:solidFill>
                  <a:srgbClr val="00B0F0"/>
                </a:solidFill>
                <a:latin typeface="Bahnschrift" panose="020B0502040204020203" pitchFamily="34" charset="0"/>
              </a:rPr>
              <a:t>données sur le web </a:t>
            </a:r>
            <a:r>
              <a:rPr lang="fr-FR" dirty="0">
                <a:latin typeface="Bahnschrift" panose="020B0502040204020203" pitchFamily="34" charset="0"/>
              </a:rPr>
              <a:t>représente plus de </a:t>
            </a:r>
            <a:br>
              <a:rPr lang="fr-FR" dirty="0">
                <a:latin typeface="Bahnschrift" panose="020B0502040204020203" pitchFamily="34" charset="0"/>
              </a:rPr>
            </a:br>
            <a:r>
              <a:rPr lang="fr-FR" dirty="0">
                <a:latin typeface="Bahnschrift" panose="020B0502040204020203" pitchFamily="34" charset="0"/>
              </a:rPr>
              <a:t>		</a:t>
            </a:r>
            <a:r>
              <a:rPr lang="fr-FR" b="1" dirty="0">
                <a:latin typeface="Bahnschrift" panose="020B0502040204020203" pitchFamily="34" charset="0"/>
              </a:rPr>
              <a:t>97 </a:t>
            </a:r>
            <a:r>
              <a:rPr lang="fr-FR" b="1" dirty="0" err="1">
                <a:latin typeface="Bahnschrift" panose="020B0502040204020203" pitchFamily="34" charset="0"/>
              </a:rPr>
              <a:t>Zettaoctets</a:t>
            </a:r>
            <a:r>
              <a:rPr lang="fr-FR" dirty="0">
                <a:latin typeface="Bahnschrift" panose="020B0502040204020203" pitchFamily="34" charset="0"/>
              </a:rPr>
              <a:t>, soit </a:t>
            </a:r>
            <a:r>
              <a:rPr lang="fr-FR" b="1" dirty="0">
                <a:latin typeface="Bahnschrift" panose="020B0502040204020203" pitchFamily="34" charset="0"/>
              </a:rPr>
              <a:t>97 000 milliards de Go</a:t>
            </a:r>
            <a:endParaRPr lang="fr-FR" dirty="0">
              <a:latin typeface="Bahnschrift" panose="020B0502040204020203" pitchFamily="34" charset="0"/>
            </a:endParaRPr>
          </a:p>
        </p:txBody>
      </p:sp>
      <p:sp>
        <p:nvSpPr>
          <p:cNvPr id="7" name="Rectangle 6"/>
          <p:cNvSpPr/>
          <p:nvPr/>
        </p:nvSpPr>
        <p:spPr>
          <a:xfrm>
            <a:off x="5548087" y="5076713"/>
            <a:ext cx="6096000" cy="646331"/>
          </a:xfrm>
          <a:prstGeom prst="rect">
            <a:avLst/>
          </a:prstGeom>
        </p:spPr>
        <p:txBody>
          <a:bodyPr>
            <a:spAutoFit/>
          </a:bodyPr>
          <a:lstStyle/>
          <a:p>
            <a:r>
              <a:rPr lang="fr-FR" sz="1600" dirty="0">
                <a:latin typeface="Bahnschrift" panose="020B0502040204020203" pitchFamily="34" charset="0"/>
              </a:rPr>
              <a:t>L’utilisation du </a:t>
            </a:r>
            <a:r>
              <a:rPr lang="fr-FR" sz="1600" b="1" dirty="0">
                <a:solidFill>
                  <a:srgbClr val="00B0F0"/>
                </a:solidFill>
                <a:latin typeface="Bahnschrift" panose="020B0502040204020203" pitchFamily="34" charset="0"/>
              </a:rPr>
              <a:t>web</a:t>
            </a:r>
            <a:r>
              <a:rPr lang="fr-FR" sz="1600" dirty="0">
                <a:latin typeface="Bahnschrift" panose="020B0502040204020203" pitchFamily="34" charset="0"/>
              </a:rPr>
              <a:t> et des </a:t>
            </a:r>
            <a:r>
              <a:rPr lang="fr-FR" sz="1600" b="1" dirty="0">
                <a:solidFill>
                  <a:srgbClr val="00B0F0"/>
                </a:solidFill>
                <a:latin typeface="Bahnschrift" panose="020B0502040204020203" pitchFamily="34" charset="0"/>
              </a:rPr>
              <a:t>technologies numériques </a:t>
            </a:r>
            <a:r>
              <a:rPr lang="fr-FR" sz="1600" dirty="0">
                <a:latin typeface="Bahnschrift" panose="020B0502040204020203" pitchFamily="34" charset="0"/>
              </a:rPr>
              <a:t>génère </a:t>
            </a:r>
            <a:br>
              <a:rPr lang="fr-FR" dirty="0">
                <a:latin typeface="Bahnschrift" panose="020B0502040204020203" pitchFamily="34" charset="0"/>
              </a:rPr>
            </a:br>
            <a:r>
              <a:rPr lang="fr-FR" dirty="0">
                <a:latin typeface="Bahnschrift" panose="020B0502040204020203" pitchFamily="34" charset="0"/>
              </a:rPr>
              <a:t>plus de </a:t>
            </a:r>
            <a:r>
              <a:rPr lang="fr-FR" sz="2000" b="1" dirty="0">
                <a:latin typeface="Bahnschrift" panose="020B0502040204020203" pitchFamily="34" charset="0"/>
              </a:rPr>
              <a:t>4% de toutes les émissions de CO2 </a:t>
            </a:r>
            <a:r>
              <a:rPr lang="fr-FR" dirty="0">
                <a:latin typeface="Bahnschrift" panose="020B0502040204020203" pitchFamily="34" charset="0"/>
              </a:rPr>
              <a:t>sur Terre</a:t>
            </a:r>
          </a:p>
        </p:txBody>
      </p:sp>
    </p:spTree>
    <p:extLst>
      <p:ext uri="{BB962C8B-B14F-4D97-AF65-F5344CB8AC3E}">
        <p14:creationId xmlns:p14="http://schemas.microsoft.com/office/powerpoint/2010/main" val="93300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3074" name="Picture 2" descr="transformation numérique industrie : les 4 révolutions industriell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6711" y="2107162"/>
            <a:ext cx="8574263" cy="4405398"/>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6993075" y="6513689"/>
            <a:ext cx="4373313" cy="261610"/>
          </a:xfrm>
          <a:prstGeom prst="rect">
            <a:avLst/>
          </a:prstGeom>
          <a:noFill/>
        </p:spPr>
        <p:txBody>
          <a:bodyPr wrap="none" rtlCol="0">
            <a:spAutoFit/>
          </a:bodyPr>
          <a:lstStyle/>
          <a:p>
            <a:r>
              <a:rPr lang="fr-FR" sz="1100" dirty="0">
                <a:solidFill>
                  <a:schemeClr val="bg1">
                    <a:lumMod val="50000"/>
                  </a:schemeClr>
                </a:solidFill>
              </a:rPr>
              <a:t>https://www.visiativ-solutions.fr/transformation-numerique-industrie/</a:t>
            </a:r>
          </a:p>
        </p:txBody>
      </p:sp>
    </p:spTree>
    <p:extLst>
      <p:ext uri="{BB962C8B-B14F-4D97-AF65-F5344CB8AC3E}">
        <p14:creationId xmlns:p14="http://schemas.microsoft.com/office/powerpoint/2010/main" val="3539329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Traitement de l’information</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3" name="Image 2" descr="Une image contenant intérieur, Visage humain, sol, musée&#10;&#10;Description générée automatiquement">
            <a:extLst>
              <a:ext uri="{FF2B5EF4-FFF2-40B4-BE49-F238E27FC236}">
                <a16:creationId xmlns:a16="http://schemas.microsoft.com/office/drawing/2014/main" id="{84A73011-A0F0-FADD-4828-8979B5C02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4452" y="509393"/>
            <a:ext cx="3043004" cy="5799967"/>
          </a:xfrm>
          <a:prstGeom prst="rect">
            <a:avLst/>
          </a:prstGeom>
        </p:spPr>
      </p:pic>
      <p:sp>
        <p:nvSpPr>
          <p:cNvPr id="4" name="ZoneTexte 3">
            <a:extLst>
              <a:ext uri="{FF2B5EF4-FFF2-40B4-BE49-F238E27FC236}">
                <a16:creationId xmlns:a16="http://schemas.microsoft.com/office/drawing/2014/main" id="{B8C973D8-D1FF-2290-04E7-ADCDB7195EDB}"/>
              </a:ext>
            </a:extLst>
          </p:cNvPr>
          <p:cNvSpPr txBox="1"/>
          <p:nvPr/>
        </p:nvSpPr>
        <p:spPr>
          <a:xfrm>
            <a:off x="8345347" y="6309360"/>
            <a:ext cx="3244799" cy="261610"/>
          </a:xfrm>
          <a:prstGeom prst="rect">
            <a:avLst/>
          </a:prstGeom>
          <a:noFill/>
        </p:spPr>
        <p:txBody>
          <a:bodyPr wrap="none" rtlCol="0">
            <a:spAutoFit/>
          </a:bodyPr>
          <a:lstStyle/>
          <a:p>
            <a:r>
              <a:rPr lang="fr-FR" sz="1100" dirty="0"/>
              <a:t>Photo : Lionel </a:t>
            </a:r>
            <a:r>
              <a:rPr lang="fr-FR" sz="1100" dirty="0" err="1"/>
              <a:t>Jacubowiez</a:t>
            </a:r>
            <a:r>
              <a:rPr lang="fr-FR" sz="1100" dirty="0"/>
              <a:t> / Recyclerie Bagneux</a:t>
            </a:r>
          </a:p>
        </p:txBody>
      </p:sp>
    </p:spTree>
    <p:extLst>
      <p:ext uri="{BB962C8B-B14F-4D97-AF65-F5344CB8AC3E}">
        <p14:creationId xmlns:p14="http://schemas.microsoft.com/office/powerpoint/2010/main" val="388478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3DE99D-D7A2-89F5-4CDD-A4230BF00E5E}"/>
              </a:ext>
            </a:extLst>
          </p:cNvPr>
          <p:cNvSpPr>
            <a:spLocks noGrp="1"/>
          </p:cNvSpPr>
          <p:nvPr>
            <p:ph type="title"/>
          </p:nvPr>
        </p:nvSpPr>
        <p:spPr/>
        <p:txBody>
          <a:bodyPr>
            <a:normAutofit fontScale="90000"/>
          </a:bodyPr>
          <a:lstStyle/>
          <a:p>
            <a:r>
              <a:rPr lang="fr-FR" dirty="0"/>
              <a:t>Objectifs pédagogiques / Traitement Information</a:t>
            </a:r>
          </a:p>
        </p:txBody>
      </p:sp>
      <p:sp>
        <p:nvSpPr>
          <p:cNvPr id="6" name="Espace réservé du contenu 2">
            <a:extLst>
              <a:ext uri="{FF2B5EF4-FFF2-40B4-BE49-F238E27FC236}">
                <a16:creationId xmlns:a16="http://schemas.microsoft.com/office/drawing/2014/main" id="{1523F83B-B807-6C1C-1823-AF4B66F5CCA5}"/>
              </a:ext>
            </a:extLst>
          </p:cNvPr>
          <p:cNvSpPr>
            <a:spLocks noGrp="1"/>
          </p:cNvSpPr>
          <p:nvPr>
            <p:ph sz="half" idx="1"/>
          </p:nvPr>
        </p:nvSpPr>
        <p:spPr>
          <a:xfrm>
            <a:off x="1115566" y="2478024"/>
            <a:ext cx="6414123" cy="3694176"/>
          </a:xfrm>
        </p:spPr>
        <p:txBody>
          <a:bodyPr>
            <a:noAutofit/>
          </a:bodyPr>
          <a:lstStyle/>
          <a:p>
            <a:pPr marL="0" indent="0">
              <a:buNone/>
            </a:pPr>
            <a:r>
              <a:rPr lang="fr-FR" sz="1200" dirty="0"/>
              <a:t>A travers cette </a:t>
            </a:r>
            <a:r>
              <a:rPr lang="fr-FR" sz="1200" b="1" dirty="0"/>
              <a:t>unité d’enseignement</a:t>
            </a:r>
            <a:r>
              <a:rPr lang="fr-FR" sz="1200" dirty="0"/>
              <a:t>, les apprenant.es seront capables :</a:t>
            </a:r>
          </a:p>
          <a:p>
            <a:endParaRPr lang="fr-FR" sz="1200" dirty="0"/>
          </a:p>
          <a:p>
            <a:pPr lvl="1"/>
            <a:r>
              <a:rPr lang="fr-FR" sz="1800" dirty="0"/>
              <a:t>de </a:t>
            </a:r>
            <a:r>
              <a:rPr lang="fr-FR" sz="1800" b="1" dirty="0"/>
              <a:t>distinguer les différents types de signaux</a:t>
            </a:r>
            <a:r>
              <a:rPr lang="fr-FR" sz="1800" dirty="0"/>
              <a:t> qui peuvent coexister et se superposer </a:t>
            </a:r>
          </a:p>
          <a:p>
            <a:pPr lvl="1"/>
            <a:r>
              <a:rPr lang="fr-FR" sz="1800" dirty="0"/>
              <a:t>de </a:t>
            </a:r>
            <a:r>
              <a:rPr lang="fr-FR" sz="1800" b="1" dirty="0"/>
              <a:t>proposer des outils de caractérisation</a:t>
            </a:r>
            <a:r>
              <a:rPr lang="fr-FR" sz="1800" dirty="0"/>
              <a:t> de ces différents signaux</a:t>
            </a:r>
          </a:p>
          <a:p>
            <a:pPr lvl="1"/>
            <a:r>
              <a:rPr lang="fr-FR" sz="1800" dirty="0"/>
              <a:t>de </a:t>
            </a:r>
            <a:r>
              <a:rPr lang="fr-FR" sz="1800" b="1" dirty="0"/>
              <a:t>réaliser une application de traitement de données </a:t>
            </a:r>
            <a:r>
              <a:rPr lang="fr-FR" sz="1800" dirty="0"/>
              <a:t>informatiques simple</a:t>
            </a:r>
          </a:p>
          <a:p>
            <a:pPr lvl="1"/>
            <a:r>
              <a:rPr lang="fr-FR" sz="1800" dirty="0"/>
              <a:t>d’</a:t>
            </a:r>
            <a:r>
              <a:rPr lang="fr-FR" sz="1800" b="1" dirty="0"/>
              <a:t>analyser</a:t>
            </a:r>
            <a:r>
              <a:rPr lang="fr-FR" sz="1800" dirty="0"/>
              <a:t>, de </a:t>
            </a:r>
            <a:r>
              <a:rPr lang="fr-FR" sz="1800" b="1" dirty="0"/>
              <a:t>concevoir</a:t>
            </a:r>
            <a:r>
              <a:rPr lang="fr-FR" sz="1800" dirty="0"/>
              <a:t> et de </a:t>
            </a:r>
            <a:r>
              <a:rPr lang="fr-FR" sz="1800" b="1" dirty="0"/>
              <a:t>réaliser</a:t>
            </a:r>
            <a:r>
              <a:rPr lang="fr-FR" sz="1800" dirty="0"/>
              <a:t> des </a:t>
            </a:r>
            <a:r>
              <a:rPr lang="fr-FR" sz="1800" b="1" dirty="0"/>
              <a:t>circuits électroniques</a:t>
            </a:r>
            <a:r>
              <a:rPr lang="fr-FR" sz="1800" dirty="0"/>
              <a:t> pour la </a:t>
            </a:r>
            <a:r>
              <a:rPr lang="fr-FR" sz="1800" b="1" dirty="0"/>
              <a:t>mise en forme </a:t>
            </a:r>
            <a:r>
              <a:rPr lang="fr-FR" sz="1800" dirty="0"/>
              <a:t>de ces signaux dans le respect d’un cahier des charges et en lien avec la conversion électrons-photons</a:t>
            </a:r>
          </a:p>
        </p:txBody>
      </p:sp>
      <p:sp>
        <p:nvSpPr>
          <p:cNvPr id="7" name="CustomShape 3">
            <a:extLst>
              <a:ext uri="{FF2B5EF4-FFF2-40B4-BE49-F238E27FC236}">
                <a16:creationId xmlns:a16="http://schemas.microsoft.com/office/drawing/2014/main" id="{4C5A234C-C7E6-A992-E13C-02BDE9947CB1}"/>
              </a:ext>
            </a:extLst>
          </p:cNvPr>
          <p:cNvSpPr/>
          <p:nvPr/>
        </p:nvSpPr>
        <p:spPr>
          <a:xfrm>
            <a:off x="8037689" y="3060957"/>
            <a:ext cx="3348569"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Maths et Signal</a:t>
            </a:r>
            <a:endParaRPr lang="fr-FR" sz="2000" b="0" strike="noStrike" spc="-1" dirty="0">
              <a:solidFill>
                <a:schemeClr val="bg1"/>
              </a:solidFill>
              <a:latin typeface="Arial"/>
            </a:endParaRPr>
          </a:p>
        </p:txBody>
      </p:sp>
      <p:sp>
        <p:nvSpPr>
          <p:cNvPr id="10" name="CustomShape 3">
            <a:extLst>
              <a:ext uri="{FF2B5EF4-FFF2-40B4-BE49-F238E27FC236}">
                <a16:creationId xmlns:a16="http://schemas.microsoft.com/office/drawing/2014/main" id="{4C5A234C-C7E6-A992-E13C-02BDE9947CB1}"/>
              </a:ext>
            </a:extLst>
          </p:cNvPr>
          <p:cNvSpPr/>
          <p:nvPr/>
        </p:nvSpPr>
        <p:spPr>
          <a:xfrm>
            <a:off x="8037689" y="3705800"/>
            <a:ext cx="3348569" cy="677108"/>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ONIP</a:t>
            </a:r>
            <a:br>
              <a:rPr lang="fr-FR" sz="2000" b="1" strike="noStrike" spc="-1" dirty="0">
                <a:solidFill>
                  <a:schemeClr val="bg1"/>
                </a:solidFill>
                <a:latin typeface="Trebuchet MS"/>
                <a:ea typeface="Trebuchet MS"/>
              </a:rPr>
            </a:br>
            <a:r>
              <a:rPr lang="fr-FR" sz="1200" b="1" strike="noStrike" spc="-1" dirty="0">
                <a:solidFill>
                  <a:schemeClr val="bg1"/>
                </a:solidFill>
                <a:latin typeface="Trebuchet MS"/>
                <a:ea typeface="Trebuchet MS"/>
              </a:rPr>
              <a:t>Outils </a:t>
            </a:r>
            <a:r>
              <a:rPr lang="fr-FR" sz="1200" b="1" strike="noStrike" spc="-1" dirty="0" err="1">
                <a:solidFill>
                  <a:schemeClr val="bg1"/>
                </a:solidFill>
                <a:latin typeface="Trebuchet MS"/>
                <a:ea typeface="Trebuchet MS"/>
              </a:rPr>
              <a:t>Num</a:t>
            </a:r>
            <a:r>
              <a:rPr lang="fr-FR" sz="1200" b="1" strike="noStrike" spc="-1" dirty="0">
                <a:solidFill>
                  <a:schemeClr val="bg1"/>
                </a:solidFill>
                <a:latin typeface="Trebuchet MS"/>
                <a:ea typeface="Trebuchet MS"/>
              </a:rPr>
              <a:t>. pour l’</a:t>
            </a:r>
            <a:r>
              <a:rPr lang="fr-FR" sz="1200" b="1" strike="noStrike" spc="-1" dirty="0" err="1">
                <a:solidFill>
                  <a:schemeClr val="bg1"/>
                </a:solidFill>
                <a:latin typeface="Trebuchet MS"/>
                <a:ea typeface="Trebuchet MS"/>
              </a:rPr>
              <a:t>Ingénieur.e</a:t>
            </a:r>
            <a:r>
              <a:rPr lang="fr-FR" sz="1200" b="1" strike="noStrike" spc="-1" dirty="0">
                <a:solidFill>
                  <a:schemeClr val="bg1"/>
                </a:solidFill>
                <a:latin typeface="Trebuchet MS"/>
                <a:ea typeface="Trebuchet MS"/>
              </a:rPr>
              <a:t> en Phys.</a:t>
            </a:r>
            <a:endParaRPr lang="fr-FR" sz="1200" b="0" strike="noStrike" spc="-1" dirty="0">
              <a:solidFill>
                <a:schemeClr val="bg1"/>
              </a:solidFill>
              <a:latin typeface="Arial"/>
            </a:endParaRPr>
          </a:p>
        </p:txBody>
      </p:sp>
      <p:sp>
        <p:nvSpPr>
          <p:cNvPr id="11" name="CustomShape 3">
            <a:extLst>
              <a:ext uri="{FF2B5EF4-FFF2-40B4-BE49-F238E27FC236}">
                <a16:creationId xmlns:a16="http://schemas.microsoft.com/office/drawing/2014/main" id="{4C5A234C-C7E6-A992-E13C-02BDE9947CB1}"/>
              </a:ext>
            </a:extLst>
          </p:cNvPr>
          <p:cNvSpPr/>
          <p:nvPr/>
        </p:nvSpPr>
        <p:spPr>
          <a:xfrm>
            <a:off x="8037688" y="4498238"/>
            <a:ext cx="3348569" cy="677108"/>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CéTI</a:t>
            </a:r>
            <a:endParaRPr lang="fr-FR" sz="2000" b="1" strike="noStrike" spc="-1" dirty="0">
              <a:solidFill>
                <a:schemeClr val="bg1"/>
              </a:solidFill>
              <a:latin typeface="Trebuchet MS"/>
              <a:ea typeface="Trebuchet MS"/>
            </a:endParaRPr>
          </a:p>
          <a:p>
            <a:pPr algn="ctr">
              <a:lnSpc>
                <a:spcPct val="100000"/>
              </a:lnSpc>
              <a:tabLst>
                <a:tab pos="0" algn="l"/>
              </a:tabLst>
            </a:pPr>
            <a:r>
              <a:rPr lang="fr-FR" sz="1200" b="1" spc="-1" dirty="0">
                <a:solidFill>
                  <a:schemeClr val="bg1"/>
                </a:solidFill>
                <a:latin typeface="Trebuchet MS"/>
              </a:rPr>
              <a:t>Conception Electronique</a:t>
            </a:r>
            <a:endParaRPr lang="fr-FR" sz="1200" b="0" strike="noStrike" spc="-1" dirty="0">
              <a:solidFill>
                <a:schemeClr val="bg1"/>
              </a:solidFill>
              <a:latin typeface="Arial"/>
            </a:endParaRPr>
          </a:p>
        </p:txBody>
      </p:sp>
      <p:sp>
        <p:nvSpPr>
          <p:cNvPr id="12" name="CustomShape 3">
            <a:extLst>
              <a:ext uri="{FF2B5EF4-FFF2-40B4-BE49-F238E27FC236}">
                <a16:creationId xmlns:a16="http://schemas.microsoft.com/office/drawing/2014/main" id="{4C5A234C-C7E6-A992-E13C-02BDE9947CB1}"/>
              </a:ext>
            </a:extLst>
          </p:cNvPr>
          <p:cNvSpPr/>
          <p:nvPr/>
        </p:nvSpPr>
        <p:spPr>
          <a:xfrm>
            <a:off x="8037689" y="5302346"/>
            <a:ext cx="3348569"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TP </a:t>
            </a:r>
            <a:r>
              <a:rPr lang="fr-FR" sz="2000" b="1" strike="noStrike" spc="-1" dirty="0" err="1">
                <a:solidFill>
                  <a:schemeClr val="bg1"/>
                </a:solidFill>
                <a:latin typeface="Trebuchet MS"/>
                <a:ea typeface="Trebuchet MS"/>
              </a:rPr>
              <a:t>CéTI</a:t>
            </a:r>
            <a:endParaRPr lang="fr-FR" sz="1200" b="0" strike="noStrike" spc="-1" dirty="0">
              <a:solidFill>
                <a:schemeClr val="bg1"/>
              </a:solidFill>
              <a:latin typeface="Arial"/>
            </a:endParaRPr>
          </a:p>
        </p:txBody>
      </p:sp>
    </p:spTree>
    <p:extLst>
      <p:ext uri="{BB962C8B-B14F-4D97-AF65-F5344CB8AC3E}">
        <p14:creationId xmlns:p14="http://schemas.microsoft.com/office/powerpoint/2010/main" val="253827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a:latin typeface="Bahnschrift SemiBold" panose="020B0502040204020203" pitchFamily="34" charset="0"/>
              </a:rPr>
              <a:t>Electronique</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149826239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3DE99D-D7A2-89F5-4CDD-A4230BF00E5E}"/>
              </a:ext>
            </a:extLst>
          </p:cNvPr>
          <p:cNvSpPr>
            <a:spLocks noGrp="1"/>
          </p:cNvSpPr>
          <p:nvPr>
            <p:ph type="title"/>
          </p:nvPr>
        </p:nvSpPr>
        <p:spPr/>
        <p:txBody>
          <a:bodyPr/>
          <a:lstStyle/>
          <a:p>
            <a:r>
              <a:rPr lang="fr-FR" dirty="0"/>
              <a:t>Objectifs pédagogiques du module</a:t>
            </a:r>
          </a:p>
        </p:txBody>
      </p:sp>
      <p:sp>
        <p:nvSpPr>
          <p:cNvPr id="6" name="Espace réservé du contenu 2">
            <a:extLst>
              <a:ext uri="{FF2B5EF4-FFF2-40B4-BE49-F238E27FC236}">
                <a16:creationId xmlns:a16="http://schemas.microsoft.com/office/drawing/2014/main" id="{1523F83B-B807-6C1C-1823-AF4B66F5CCA5}"/>
              </a:ext>
            </a:extLst>
          </p:cNvPr>
          <p:cNvSpPr>
            <a:spLocks noGrp="1"/>
          </p:cNvSpPr>
          <p:nvPr>
            <p:ph sz="half" idx="1"/>
          </p:nvPr>
        </p:nvSpPr>
        <p:spPr>
          <a:xfrm>
            <a:off x="1115567" y="2478024"/>
            <a:ext cx="5334393" cy="3694176"/>
          </a:xfrm>
        </p:spPr>
        <p:txBody>
          <a:bodyPr>
            <a:normAutofit lnSpcReduction="10000"/>
          </a:bodyPr>
          <a:lstStyle/>
          <a:p>
            <a:pPr lvl="1"/>
            <a:r>
              <a:rPr lang="fr-FR" sz="2800" b="1" dirty="0"/>
              <a:t>Analyser</a:t>
            </a:r>
            <a:r>
              <a:rPr lang="fr-FR" sz="2800" dirty="0"/>
              <a:t>, </a:t>
            </a:r>
            <a:r>
              <a:rPr lang="fr-FR" sz="2800" b="1" dirty="0"/>
              <a:t>concevoir</a:t>
            </a:r>
            <a:r>
              <a:rPr lang="fr-FR" sz="2800" dirty="0"/>
              <a:t> et </a:t>
            </a:r>
            <a:r>
              <a:rPr lang="fr-FR" sz="2800" b="1" dirty="0"/>
              <a:t>réaliser</a:t>
            </a:r>
            <a:r>
              <a:rPr lang="fr-FR" sz="2800" dirty="0"/>
              <a:t> des </a:t>
            </a:r>
            <a:r>
              <a:rPr lang="fr-FR" sz="2800" b="1" dirty="0"/>
              <a:t>circuits électroniques</a:t>
            </a:r>
            <a:r>
              <a:rPr lang="fr-FR" sz="2800" dirty="0"/>
              <a:t> pour la </a:t>
            </a:r>
            <a:r>
              <a:rPr lang="fr-FR" sz="2800" b="1" dirty="0"/>
              <a:t>mise en forme </a:t>
            </a:r>
            <a:r>
              <a:rPr lang="fr-FR" sz="2800" dirty="0"/>
              <a:t>de ces signaux dans le respect d’un cahier des charges et en lien avec la conversion électrons-photons</a:t>
            </a:r>
          </a:p>
        </p:txBody>
      </p:sp>
      <p:sp>
        <p:nvSpPr>
          <p:cNvPr id="3" name="CustomShape 3">
            <a:extLst>
              <a:ext uri="{FF2B5EF4-FFF2-40B4-BE49-F238E27FC236}">
                <a16:creationId xmlns:a16="http://schemas.microsoft.com/office/drawing/2014/main" id="{691FD8A8-20F3-DB95-98D4-A4F009EE3CA5}"/>
              </a:ext>
            </a:extLst>
          </p:cNvPr>
          <p:cNvSpPr/>
          <p:nvPr/>
        </p:nvSpPr>
        <p:spPr>
          <a:xfrm>
            <a:off x="8037689" y="3060957"/>
            <a:ext cx="3348569" cy="492443"/>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Maths et Signal</a:t>
            </a:r>
            <a:endParaRPr lang="fr-FR" sz="2000" b="0" strike="noStrike" spc="-1" dirty="0">
              <a:solidFill>
                <a:schemeClr val="bg1"/>
              </a:solidFill>
              <a:latin typeface="Arial"/>
            </a:endParaRPr>
          </a:p>
        </p:txBody>
      </p:sp>
      <p:sp>
        <p:nvSpPr>
          <p:cNvPr id="4" name="CustomShape 3">
            <a:extLst>
              <a:ext uri="{FF2B5EF4-FFF2-40B4-BE49-F238E27FC236}">
                <a16:creationId xmlns:a16="http://schemas.microsoft.com/office/drawing/2014/main" id="{1878C4A7-4377-BD4C-E2FE-7716910E7C64}"/>
              </a:ext>
            </a:extLst>
          </p:cNvPr>
          <p:cNvSpPr/>
          <p:nvPr/>
        </p:nvSpPr>
        <p:spPr>
          <a:xfrm>
            <a:off x="8037689" y="3705800"/>
            <a:ext cx="3348569" cy="677108"/>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ONIP</a:t>
            </a:r>
            <a:br>
              <a:rPr lang="fr-FR" sz="2000" b="1" strike="noStrike" spc="-1" dirty="0">
                <a:solidFill>
                  <a:schemeClr val="bg1"/>
                </a:solidFill>
                <a:latin typeface="Trebuchet MS"/>
                <a:ea typeface="Trebuchet MS"/>
              </a:rPr>
            </a:br>
            <a:r>
              <a:rPr lang="fr-FR" sz="1200" b="1" strike="noStrike" spc="-1" dirty="0">
                <a:solidFill>
                  <a:schemeClr val="bg1"/>
                </a:solidFill>
                <a:latin typeface="Trebuchet MS"/>
                <a:ea typeface="Trebuchet MS"/>
              </a:rPr>
              <a:t>Outils </a:t>
            </a:r>
            <a:r>
              <a:rPr lang="fr-FR" sz="1200" b="1" strike="noStrike" spc="-1" dirty="0" err="1">
                <a:solidFill>
                  <a:schemeClr val="bg1"/>
                </a:solidFill>
                <a:latin typeface="Trebuchet MS"/>
                <a:ea typeface="Trebuchet MS"/>
              </a:rPr>
              <a:t>Num</a:t>
            </a:r>
            <a:r>
              <a:rPr lang="fr-FR" sz="1200" b="1" strike="noStrike" spc="-1" dirty="0">
                <a:solidFill>
                  <a:schemeClr val="bg1"/>
                </a:solidFill>
                <a:latin typeface="Trebuchet MS"/>
                <a:ea typeface="Trebuchet MS"/>
              </a:rPr>
              <a:t>. pour l’</a:t>
            </a:r>
            <a:r>
              <a:rPr lang="fr-FR" sz="1200" b="1" strike="noStrike" spc="-1" dirty="0" err="1">
                <a:solidFill>
                  <a:schemeClr val="bg1"/>
                </a:solidFill>
                <a:latin typeface="Trebuchet MS"/>
                <a:ea typeface="Trebuchet MS"/>
              </a:rPr>
              <a:t>Ingénieur.e</a:t>
            </a:r>
            <a:r>
              <a:rPr lang="fr-FR" sz="1200" b="1" strike="noStrike" spc="-1" dirty="0">
                <a:solidFill>
                  <a:schemeClr val="bg1"/>
                </a:solidFill>
                <a:latin typeface="Trebuchet MS"/>
                <a:ea typeface="Trebuchet MS"/>
              </a:rPr>
              <a:t> en Phys.</a:t>
            </a:r>
            <a:endParaRPr lang="fr-FR" sz="1200" b="0" strike="noStrike" spc="-1" dirty="0">
              <a:solidFill>
                <a:schemeClr val="bg1"/>
              </a:solidFill>
              <a:latin typeface="Arial"/>
            </a:endParaRPr>
          </a:p>
        </p:txBody>
      </p:sp>
      <p:sp>
        <p:nvSpPr>
          <p:cNvPr id="5" name="CustomShape 3">
            <a:extLst>
              <a:ext uri="{FF2B5EF4-FFF2-40B4-BE49-F238E27FC236}">
                <a16:creationId xmlns:a16="http://schemas.microsoft.com/office/drawing/2014/main" id="{225242AA-ED08-32F9-475B-9F95841C009A}"/>
              </a:ext>
            </a:extLst>
          </p:cNvPr>
          <p:cNvSpPr/>
          <p:nvPr/>
        </p:nvSpPr>
        <p:spPr>
          <a:xfrm>
            <a:off x="8037688" y="4498238"/>
            <a:ext cx="3348569" cy="677108"/>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CéTI</a:t>
            </a:r>
            <a:endParaRPr lang="fr-FR" sz="2000" b="1" strike="noStrike" spc="-1" dirty="0">
              <a:solidFill>
                <a:schemeClr val="bg1"/>
              </a:solidFill>
              <a:latin typeface="Trebuchet MS"/>
              <a:ea typeface="Trebuchet MS"/>
            </a:endParaRPr>
          </a:p>
          <a:p>
            <a:pPr algn="ctr">
              <a:lnSpc>
                <a:spcPct val="100000"/>
              </a:lnSpc>
              <a:tabLst>
                <a:tab pos="0" algn="l"/>
              </a:tabLst>
            </a:pPr>
            <a:r>
              <a:rPr lang="fr-FR" sz="1200" b="1" spc="-1" dirty="0">
                <a:solidFill>
                  <a:schemeClr val="bg1"/>
                </a:solidFill>
                <a:latin typeface="Trebuchet MS"/>
              </a:rPr>
              <a:t>Conception Electronique</a:t>
            </a:r>
            <a:endParaRPr lang="fr-FR" sz="1200" b="0" strike="noStrike" spc="-1" dirty="0">
              <a:solidFill>
                <a:schemeClr val="bg1"/>
              </a:solidFill>
              <a:latin typeface="Arial"/>
            </a:endParaRPr>
          </a:p>
        </p:txBody>
      </p:sp>
      <p:sp>
        <p:nvSpPr>
          <p:cNvPr id="10" name="CustomShape 3">
            <a:extLst>
              <a:ext uri="{FF2B5EF4-FFF2-40B4-BE49-F238E27FC236}">
                <a16:creationId xmlns:a16="http://schemas.microsoft.com/office/drawing/2014/main" id="{739F4E9A-0E6F-BC6E-AE9B-457A6B4C3896}"/>
              </a:ext>
            </a:extLst>
          </p:cNvPr>
          <p:cNvSpPr/>
          <p:nvPr/>
        </p:nvSpPr>
        <p:spPr>
          <a:xfrm>
            <a:off x="8037689" y="5302346"/>
            <a:ext cx="3348569"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TP </a:t>
            </a:r>
            <a:r>
              <a:rPr lang="fr-FR" sz="2000" b="1" strike="noStrike" spc="-1" dirty="0" err="1">
                <a:solidFill>
                  <a:schemeClr val="bg1"/>
                </a:solidFill>
                <a:latin typeface="Trebuchet MS"/>
                <a:ea typeface="Trebuchet MS"/>
              </a:rPr>
              <a:t>CéTI</a:t>
            </a:r>
            <a:endParaRPr lang="fr-FR" sz="1200" b="0" strike="noStrike" spc="-1" dirty="0">
              <a:solidFill>
                <a:schemeClr val="bg1"/>
              </a:solidFill>
              <a:latin typeface="Arial"/>
            </a:endParaRPr>
          </a:p>
        </p:txBody>
      </p:sp>
    </p:spTree>
    <p:extLst>
      <p:ext uri="{BB962C8B-B14F-4D97-AF65-F5344CB8AC3E}">
        <p14:creationId xmlns:p14="http://schemas.microsoft.com/office/powerpoint/2010/main" val="2890703577"/>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2624"/>
      </a:dk2>
      <a:lt2>
        <a:srgbClr val="E2E8E6"/>
      </a:lt2>
      <a:accent1>
        <a:srgbClr val="C696A7"/>
      </a:accent1>
      <a:accent2>
        <a:srgbClr val="BA827F"/>
      </a:accent2>
      <a:accent3>
        <a:srgbClr val="BC9E83"/>
      </a:accent3>
      <a:accent4>
        <a:srgbClr val="ABA575"/>
      </a:accent4>
      <a:accent5>
        <a:srgbClr val="9CA87F"/>
      </a:accent5>
      <a:accent6>
        <a:srgbClr val="85AD76"/>
      </a:accent6>
      <a:hlink>
        <a:srgbClr val="568F7B"/>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TM03457452[[fn=Céleste]]</Template>
  <TotalTime>353</TotalTime>
  <Words>1722</Words>
  <Application>Microsoft Office PowerPoint</Application>
  <PresentationFormat>Grand écran</PresentationFormat>
  <Paragraphs>253</Paragraphs>
  <Slides>25</Slides>
  <Notes>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25</vt:i4>
      </vt:variant>
    </vt:vector>
  </HeadingPairs>
  <TitlesOfParts>
    <vt:vector size="33" baseType="lpstr">
      <vt:lpstr>Arial</vt:lpstr>
      <vt:lpstr>Avenir Next LT Pro</vt:lpstr>
      <vt:lpstr>Bahnschrift</vt:lpstr>
      <vt:lpstr>Bahnschrift Light</vt:lpstr>
      <vt:lpstr>Bahnschrift SemiBold</vt:lpstr>
      <vt:lpstr>Calibri</vt:lpstr>
      <vt:lpstr>Trebuchet MS</vt:lpstr>
      <vt:lpstr>AccentBoxVTI</vt:lpstr>
      <vt:lpstr>Traitement de l’Information</vt:lpstr>
      <vt:lpstr>Informations</vt:lpstr>
      <vt:lpstr>Informations</vt:lpstr>
      <vt:lpstr>Informations / Trop de données !!!</vt:lpstr>
      <vt:lpstr>Informations</vt:lpstr>
      <vt:lpstr>Traitement de l’information</vt:lpstr>
      <vt:lpstr>Objectifs pédagogiques / Traitement Information</vt:lpstr>
      <vt:lpstr>Electronique</vt:lpstr>
      <vt:lpstr>Objectifs pédagogiques du module</vt:lpstr>
      <vt:lpstr>Déroulement des modules CéTI</vt:lpstr>
      <vt:lpstr>CeTI / TP</vt:lpstr>
      <vt:lpstr>CéTI / TP / Déroulement</vt:lpstr>
      <vt:lpstr>CéTI / TP / Déroulement</vt:lpstr>
      <vt:lpstr>CéTI / TP / Déroulement</vt:lpstr>
      <vt:lpstr>CéTI / TP / Ressources</vt:lpstr>
      <vt:lpstr>CéTI / TP / Evaluations</vt:lpstr>
      <vt:lpstr>CéTI / TP / Evaluations</vt:lpstr>
      <vt:lpstr>CéTI / TP / Evaluations</vt:lpstr>
      <vt:lpstr>CéTI / TP / Evaluations</vt:lpstr>
      <vt:lpstr>CéTI / TP / Evaluations</vt:lpstr>
      <vt:lpstr>Matériel expérimental</vt:lpstr>
      <vt:lpstr>CeTI / TD</vt:lpstr>
      <vt:lpstr>CéTI / TD / Déroulement et Ressources</vt:lpstr>
      <vt:lpstr>CéTI / TD / Evaluation</vt:lpstr>
      <vt:lpstr>Outils numériques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Outils Numériques - Méthodes et Outils</dc:title>
  <dc:creator>Julien VILLEMEJANE</dc:creator>
  <cp:lastModifiedBy>Julien VILLEMEJANE</cp:lastModifiedBy>
  <cp:revision>160</cp:revision>
  <dcterms:created xsi:type="dcterms:W3CDTF">2023-04-08T12:37:13Z</dcterms:created>
  <dcterms:modified xsi:type="dcterms:W3CDTF">2023-08-12T09:26:36Z</dcterms:modified>
</cp:coreProperties>
</file>