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2"/>
  </p:notesMasterIdLst>
  <p:sldIdLst>
    <p:sldId id="261" r:id="rId2"/>
    <p:sldId id="262" r:id="rId3"/>
    <p:sldId id="278" r:id="rId4"/>
    <p:sldId id="280" r:id="rId5"/>
    <p:sldId id="279" r:id="rId6"/>
    <p:sldId id="282" r:id="rId7"/>
    <p:sldId id="283" r:id="rId8"/>
    <p:sldId id="281" r:id="rId9"/>
    <p:sldId id="263" r:id="rId10"/>
    <p:sldId id="276" r:id="rId11"/>
    <p:sldId id="284" r:id="rId12"/>
    <p:sldId id="290" r:id="rId13"/>
    <p:sldId id="292" r:id="rId14"/>
    <p:sldId id="293" r:id="rId15"/>
    <p:sldId id="291" r:id="rId16"/>
    <p:sldId id="288" r:id="rId17"/>
    <p:sldId id="289" r:id="rId18"/>
    <p:sldId id="294" r:id="rId19"/>
    <p:sldId id="285" r:id="rId20"/>
    <p:sldId id="286" r:id="rId21"/>
    <p:sldId id="295" r:id="rId22"/>
    <p:sldId id="264" r:id="rId23"/>
    <p:sldId id="298" r:id="rId24"/>
    <p:sldId id="275" r:id="rId25"/>
    <p:sldId id="299" r:id="rId26"/>
    <p:sldId id="296" r:id="rId27"/>
    <p:sldId id="302" r:id="rId28"/>
    <p:sldId id="300" r:id="rId29"/>
    <p:sldId id="301" r:id="rId30"/>
    <p:sldId id="287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C4CBB2"/>
    <a:srgbClr val="003060"/>
    <a:srgbClr val="7F7F7F"/>
    <a:srgbClr val="969696"/>
    <a:srgbClr val="C696A7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26/04/2023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292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9179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2929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1A4448-0F40-450F-9A3E-C9B9A6927FAC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214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785B9D93-2D6F-4658-911E-89FF557AACEE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9A133-4251-46D0-8E1C-3DC2CCEEC594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C9D7A-C246-41BC-AB36-CBBE03C4FC3D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DD23859D-5799-4C59-B29C-0D397C1B3B07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A9650-6794-4EE4-9500-0C43A7CB6B4A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792256C-3121-4D72-8DFF-855B713C834E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80DF3A2-C727-46A5-9AC9-16B2E63C7D3A}" type="datetime1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3748C-796D-4F23-89AF-A2738DF446EE}" type="datetime1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FB1A7-BA76-4344-B812-B8E53F62AA62}" type="datetime1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D2DB139E-AA5F-415E-A7EE-D6EE1B304D34}" type="datetime1">
              <a:rPr lang="en-US" smtClean="0"/>
              <a:t>4/26/2023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B0611B75-8EAE-4E82-AD4E-BC980BBD0DF6}" type="datetime1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9691B-EC2E-4EEE-9557-97A59C128178}" type="datetime1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0.png"/><Relationship Id="rId5" Type="http://schemas.openxmlformats.org/officeDocument/2006/relationships/image" Target="../media/image35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2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9.svg"/><Relationship Id="rId10" Type="http://schemas.openxmlformats.org/officeDocument/2006/relationships/image" Target="../media/image43.png"/><Relationship Id="rId4" Type="http://schemas.openxmlformats.org/officeDocument/2006/relationships/image" Target="../media/image38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8.sv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7.png"/><Relationship Id="rId5" Type="http://schemas.openxmlformats.org/officeDocument/2006/relationships/image" Target="../media/image37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0.jpeg"/><Relationship Id="rId5" Type="http://schemas.openxmlformats.org/officeDocument/2006/relationships/hyperlink" Target="https://www.sympy.org/en/index.html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2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0" Type="http://schemas.openxmlformats.org/officeDocument/2006/relationships/image" Target="../media/image65.png"/><Relationship Id="rId4" Type="http://schemas.openxmlformats.org/officeDocument/2006/relationships/image" Target="../media/image590.png"/><Relationship Id="rId9" Type="http://schemas.openxmlformats.org/officeDocument/2006/relationships/image" Target="../media/image64.png"/><Relationship Id="rId14" Type="http://schemas.openxmlformats.org/officeDocument/2006/relationships/image" Target="../media/image6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2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5" Type="http://schemas.openxmlformats.org/officeDocument/2006/relationships/image" Target="../media/image2.png"/><Relationship Id="rId4" Type="http://schemas.openxmlformats.org/officeDocument/2006/relationships/image" Target="../media/image7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0.png"/><Relationship Id="rId7" Type="http://schemas.openxmlformats.org/officeDocument/2006/relationships/image" Target="../media/image7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10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-d7qrNkPDtQ" TargetMode="External"/><Relationship Id="rId2" Type="http://schemas.openxmlformats.org/officeDocument/2006/relationships/hyperlink" Target="https://www.f-legrand.fr/scidoc/srcdoc/numerique/euler/eulers/eulers-pdf.pdf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lense.institutoptique.fr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femto-physique.fr/analyse-numerique/euler.php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0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12" Type="http://schemas.openxmlformats.org/officeDocument/2006/relationships/image" Target="../media/image11.png"/><Relationship Id="rId17" Type="http://schemas.openxmlformats.org/officeDocument/2006/relationships/image" Target="../media/image6.jpeg"/><Relationship Id="rId2" Type="http://schemas.openxmlformats.org/officeDocument/2006/relationships/image" Target="../media/image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5" Type="http://schemas.openxmlformats.org/officeDocument/2006/relationships/image" Target="../media/image23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12.png"/><Relationship Id="rId1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11" Type="http://schemas.openxmlformats.org/officeDocument/2006/relationships/image" Target="../media/image1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(Euler)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36249763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Données d’entrée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et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r>
                      <a:rPr lang="el-G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le nombre de points souhaités et le pas de calcul d’intégration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4"/>
                <a:stretch>
                  <a:fillRect l="-1500" t="-2201" r="-20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d>
                        <m:d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dirty="0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4D54BCD-7F49-2DAF-B3C2-07113AD2B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699C1435-F7BD-E975-B26F-399616BB75F3}"/>
              </a:ext>
            </a:extLst>
          </p:cNvPr>
          <p:cNvSpPr txBox="1">
            <a:spLocks/>
          </p:cNvSpPr>
          <p:nvPr/>
        </p:nvSpPr>
        <p:spPr>
          <a:xfrm>
            <a:off x="1115567" y="5287102"/>
            <a:ext cx="4937760" cy="10476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Algorithme de calcul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/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 et </a:t>
                </a:r>
                <a14:m>
                  <m:oMath xmlns:m="http://schemas.openxmlformats.org/officeDocument/2006/math">
                    <m:r>
                      <a:rPr lang="el-G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sz="2400" dirty="0"/>
                  <a:t> 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4931F89-9660-D5C6-844E-5FF84500E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3872" y="4325112"/>
                <a:ext cx="2743200" cy="461665"/>
              </a:xfrm>
              <a:prstGeom prst="rect">
                <a:avLst/>
              </a:prstGeom>
              <a:blipFill>
                <a:blip r:embed="rId6"/>
                <a:stretch>
                  <a:fillRect l="-667" t="-9333" b="-30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D8B233EA-5A0A-C218-0737-7CFE483B2900}"/>
              </a:ext>
            </a:extLst>
          </p:cNvPr>
          <p:cNvSpPr txBox="1"/>
          <p:nvPr/>
        </p:nvSpPr>
        <p:spPr>
          <a:xfrm>
            <a:off x="7875639" y="4371278"/>
            <a:ext cx="5457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ou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/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2457CA10-B49D-EC47-8CE8-4ABECD71F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339" y="5340687"/>
                <a:ext cx="3342968" cy="461665"/>
              </a:xfrm>
              <a:prstGeom prst="rect">
                <a:avLst/>
              </a:prstGeom>
              <a:blipFill>
                <a:blip r:embed="rId7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52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15AFC13D-5A26-8724-7187-4E3325702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5" name="Graphique 24" descr="Flèches de chevron avec un remplissage uni">
            <a:extLst>
              <a:ext uri="{FF2B5EF4-FFF2-40B4-BE49-F238E27FC236}">
                <a16:creationId xmlns:a16="http://schemas.microsoft.com/office/drawing/2014/main" id="{297FC2EF-1B9C-046A-008C-89190ED995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/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Définir la fonction   </a:t>
                </a:r>
                <a14:m>
                  <m:oMath xmlns:m="http://schemas.openxmlformats.org/officeDocument/2006/math"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  <m:r>
                      <a:rPr lang="fr-FR" sz="24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54C70BA-F919-C2CC-C5E4-81892AB98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209417"/>
                <a:ext cx="5415144" cy="461665"/>
              </a:xfrm>
              <a:prstGeom prst="rect">
                <a:avLst/>
              </a:prstGeom>
              <a:blipFill>
                <a:blip r:embed="rId6"/>
                <a:stretch>
                  <a:fillRect l="-900"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/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Tracer l’évolution en fonction du temps pour R </a:t>
                </a:r>
                <a:r>
                  <a:rPr lang="fr-FR" b="1">
                    <a:solidFill>
                      <a:srgbClr val="00B050"/>
                    </a:solidFill>
                  </a:rPr>
                  <a:t>= 100 k</a:t>
                </a:r>
                <a:r>
                  <a:rPr lang="el-GR" b="1" dirty="0">
                    <a:solidFill>
                      <a:srgbClr val="00B050"/>
                    </a:solidFill>
                  </a:rPr>
                  <a:t>Ω</a:t>
                </a:r>
                <a:r>
                  <a:rPr lang="fr-FR" b="1" dirty="0">
                    <a:solidFill>
                      <a:srgbClr val="00B050"/>
                    </a:solidFill>
                  </a:rPr>
                  <a:t> et C = 1 µF et au moins 3 valeurs de </a:t>
                </a:r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𝜟</m:t>
                    </m:r>
                    <m:r>
                      <a:rPr lang="fr-F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 différentes (pour un temps total équivalent) </a:t>
                </a:r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DF1AA34-AF84-4AE4-C593-37DC4C250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4679439"/>
                <a:ext cx="5415143" cy="923330"/>
              </a:xfrm>
              <a:prstGeom prst="rect">
                <a:avLst/>
              </a:prstGeom>
              <a:blipFill>
                <a:blip r:embed="rId7"/>
                <a:stretch>
                  <a:fillRect l="-900" t="-3311" r="-1800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/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𝜟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),</m:t>
                      </m:r>
                      <m:sSub>
                        <m:sSubPr>
                          <m:ctrlPr>
                            <a:rPr lang="fr-FR" sz="24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dirty="0"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 dirty="0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AF832E5-676C-1D60-3695-B23CA8785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3303" y="5894685"/>
                <a:ext cx="6014004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11CA5623-150E-50F4-AA45-4CFD1F8D896A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037F8354-7177-050E-4EC8-580DFB41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/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b="1" dirty="0">
                    <a:solidFill>
                      <a:srgbClr val="00B050"/>
                    </a:solidFill>
                  </a:rPr>
                  <a:t>+ Implémenter l’algorithme de la méthode d’Euler explicite dans une fonction prenant comme paramètres :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fr-FR" b="1" i="1" dirty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b="1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fr-F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b="1" dirty="0">
                    <a:solidFill>
                      <a:srgbClr val="00B050"/>
                    </a:solidFill>
                  </a:rPr>
                  <a:t>, R, C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4F5C661A-1BAA-5D59-FD23-B63892BD2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4688" y="3691550"/>
                <a:ext cx="5415144" cy="923330"/>
              </a:xfrm>
              <a:prstGeom prst="rect">
                <a:avLst/>
              </a:prstGeom>
              <a:blipFill>
                <a:blip r:embed="rId10"/>
                <a:stretch>
                  <a:fillRect l="-900" t="-3311" b="-105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E007D402-4E3E-A71D-E09C-FD790CFE3BBC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3665252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de la fonction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0FBF19C-22B5-76E5-0F93-DF8BB4A2F385}"/>
              </a:ext>
            </a:extLst>
          </p:cNvPr>
          <p:cNvSpPr txBox="1"/>
          <p:nvPr/>
        </p:nvSpPr>
        <p:spPr>
          <a:xfrm>
            <a:off x="822960" y="330237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dirty="0"/>
              <a:t> F</a:t>
            </a:r>
            <a:r>
              <a:rPr lang="fr-FR" b="1" dirty="0"/>
              <a:t>(</a:t>
            </a:r>
            <a:r>
              <a:rPr lang="fr-FR" dirty="0"/>
              <a:t>t, Vs, R</a:t>
            </a:r>
            <a:r>
              <a:rPr lang="fr-FR" b="1" dirty="0"/>
              <a:t>=</a:t>
            </a:r>
            <a:r>
              <a:rPr lang="fr-FR" i="1" dirty="0"/>
              <a:t>1e5</a:t>
            </a:r>
            <a:r>
              <a:rPr lang="fr-FR" dirty="0"/>
              <a:t>, C</a:t>
            </a:r>
            <a:r>
              <a:rPr lang="fr-FR" b="1" dirty="0"/>
              <a:t>=</a:t>
            </a:r>
            <a:r>
              <a:rPr lang="fr-FR" i="1" dirty="0"/>
              <a:t>1e-6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dirty="0"/>
              <a:t>    </a:t>
            </a:r>
            <a:r>
              <a:rPr lang="fr-FR" b="1" dirty="0"/>
              <a:t>return</a:t>
            </a:r>
            <a:r>
              <a:rPr lang="fr-FR" dirty="0"/>
              <a:t> -Vs/(R*C)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30EDEB0-CCE3-B23B-E6CF-BF30E6B75DBC}"/>
              </a:ext>
            </a:extLst>
          </p:cNvPr>
          <p:cNvSpPr txBox="1"/>
          <p:nvPr/>
        </p:nvSpPr>
        <p:spPr>
          <a:xfrm>
            <a:off x="6344973" y="3298959"/>
            <a:ext cx="4765173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 err="1"/>
              <a:t>explicit_euler</a:t>
            </a:r>
            <a:r>
              <a:rPr lang="fr-FR" b="1" dirty="0"/>
              <a:t>(</a:t>
            </a:r>
            <a:r>
              <a:rPr lang="fr-FR" dirty="0"/>
              <a:t>F, Vs0, </a:t>
            </a:r>
            <a:r>
              <a:rPr lang="fr-FR" dirty="0" err="1"/>
              <a:t>Ttot</a:t>
            </a:r>
            <a:r>
              <a:rPr lang="fr-FR" dirty="0"/>
              <a:t>, N, </a:t>
            </a:r>
            <a:r>
              <a:rPr lang="fr-FR" sz="1100" dirty="0"/>
              <a:t>R=</a:t>
            </a:r>
            <a:r>
              <a:rPr lang="fr-FR" sz="1100" i="1" dirty="0"/>
              <a:t>1e5</a:t>
            </a:r>
            <a:r>
              <a:rPr lang="fr-FR" sz="1100" dirty="0"/>
              <a:t>, C=</a:t>
            </a:r>
            <a:r>
              <a:rPr lang="fr-FR" sz="1100" i="1" dirty="0"/>
              <a:t>1e-6</a:t>
            </a:r>
            <a:r>
              <a:rPr lang="fr-FR" b="1" dirty="0"/>
              <a:t>):</a:t>
            </a:r>
          </a:p>
          <a:p>
            <a:r>
              <a:rPr lang="fr-FR" b="1" dirty="0"/>
              <a:t>    </a:t>
            </a:r>
            <a:r>
              <a:rPr lang="fr-FR" dirty="0" err="1"/>
              <a:t>dt</a:t>
            </a:r>
            <a:r>
              <a:rPr lang="fr-FR" b="1" dirty="0"/>
              <a:t> = </a:t>
            </a:r>
            <a:r>
              <a:rPr lang="fr-FR" dirty="0" err="1"/>
              <a:t>Ttot</a:t>
            </a:r>
            <a:r>
              <a:rPr lang="fr-FR" b="1" dirty="0"/>
              <a:t>/</a:t>
            </a:r>
            <a:r>
              <a:rPr lang="fr-FR" dirty="0"/>
              <a:t>N</a:t>
            </a:r>
          </a:p>
          <a:p>
            <a:r>
              <a:rPr lang="fr-FR" dirty="0"/>
              <a:t>    t</a:t>
            </a:r>
            <a:r>
              <a:rPr lang="fr-FR" b="1" dirty="0"/>
              <a:t> = </a:t>
            </a:r>
            <a:r>
              <a:rPr lang="fr-FR" dirty="0" err="1"/>
              <a:t>numpy.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 err="1"/>
              <a:t>numpy</a:t>
            </a:r>
            <a:r>
              <a:rPr lang="fr-FR" dirty="0"/>
              <a:t>. </a:t>
            </a:r>
            <a:r>
              <a:rPr lang="fr-FR" b="1" dirty="0" err="1"/>
              <a:t>zeros</a:t>
            </a:r>
            <a:r>
              <a:rPr lang="fr-FR" b="1" dirty="0"/>
              <a:t>(</a:t>
            </a:r>
            <a:r>
              <a:rPr lang="fr-FR" dirty="0"/>
              <a:t>N+1</a:t>
            </a:r>
            <a:r>
              <a:rPr lang="fr-FR" b="1" dirty="0"/>
              <a:t>)</a:t>
            </a:r>
          </a:p>
          <a:p>
            <a:r>
              <a:rPr lang="fr-FR" b="1" dirty="0"/>
              <a:t>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0</a:t>
            </a:r>
            <a:r>
              <a:rPr lang="fr-FR" b="1" dirty="0"/>
              <a:t>] = </a:t>
            </a:r>
            <a:r>
              <a:rPr lang="fr-FR" dirty="0"/>
              <a:t>Vs0</a:t>
            </a:r>
          </a:p>
          <a:p>
            <a:endParaRPr lang="fr-FR" b="1" dirty="0"/>
          </a:p>
          <a:p>
            <a:r>
              <a:rPr lang="fr-FR" b="1" dirty="0"/>
              <a:t>    for </a:t>
            </a:r>
            <a:r>
              <a:rPr lang="fr-FR" dirty="0"/>
              <a:t>n</a:t>
            </a:r>
            <a:r>
              <a:rPr lang="fr-FR" b="1" dirty="0"/>
              <a:t> in range(</a:t>
            </a:r>
            <a:r>
              <a:rPr lang="fr-FR" dirty="0"/>
              <a:t>N</a:t>
            </a:r>
            <a:r>
              <a:rPr lang="fr-FR" b="1" dirty="0"/>
              <a:t>)</a:t>
            </a:r>
            <a:r>
              <a:rPr lang="fr-FR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 err="1"/>
              <a:t>dt</a:t>
            </a:r>
            <a:endParaRPr lang="fr-FR" dirty="0"/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n+1</a:t>
            </a:r>
            <a:r>
              <a:rPr lang="fr-FR" b="1" dirty="0"/>
              <a:t>] =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 + </a:t>
            </a:r>
            <a:r>
              <a:rPr lang="fr-FR" dirty="0"/>
              <a:t>F</a:t>
            </a:r>
            <a:r>
              <a:rPr lang="fr-FR" b="1" dirty="0"/>
              <a:t>(</a:t>
            </a:r>
            <a:r>
              <a:rPr lang="fr-FR" dirty="0"/>
              <a:t>t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Vs</a:t>
            </a:r>
            <a:r>
              <a:rPr lang="fr-FR" b="1" dirty="0"/>
              <a:t>[</a:t>
            </a:r>
            <a:r>
              <a:rPr lang="fr-FR" dirty="0"/>
              <a:t>n</a:t>
            </a:r>
            <a:r>
              <a:rPr lang="fr-FR" b="1" dirty="0"/>
              <a:t>]</a:t>
            </a:r>
            <a:r>
              <a:rPr lang="fr-FR" dirty="0"/>
              <a:t>,</a:t>
            </a:r>
            <a:r>
              <a:rPr lang="fr-FR" b="1" dirty="0"/>
              <a:t> </a:t>
            </a:r>
            <a:r>
              <a:rPr lang="fr-FR" dirty="0"/>
              <a:t>R</a:t>
            </a:r>
            <a:r>
              <a:rPr lang="fr-FR" b="1" dirty="0"/>
              <a:t>, </a:t>
            </a:r>
            <a:r>
              <a:rPr lang="fr-FR" dirty="0"/>
              <a:t>C</a:t>
            </a:r>
            <a:r>
              <a:rPr lang="fr-FR" b="1" dirty="0"/>
              <a:t>)</a:t>
            </a:r>
            <a:r>
              <a:rPr lang="fr-FR" dirty="0"/>
              <a:t>*</a:t>
            </a:r>
            <a:r>
              <a:rPr lang="fr-FR" dirty="0" err="1"/>
              <a:t>dt</a:t>
            </a:r>
            <a:endParaRPr lang="fr-FR" dirty="0"/>
          </a:p>
          <a:p>
            <a:endParaRPr lang="fr-FR" b="1" dirty="0"/>
          </a:p>
          <a:p>
            <a:r>
              <a:rPr lang="fr-FR" b="1" dirty="0"/>
              <a:t>    return </a:t>
            </a:r>
            <a:r>
              <a:rPr lang="fr-FR" dirty="0"/>
              <a:t>t, Vs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Implémentation Euler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CORRECTION</a:t>
            </a:r>
          </a:p>
        </p:txBody>
      </p:sp>
    </p:spTree>
    <p:extLst>
      <p:ext uri="{BB962C8B-B14F-4D97-AF65-F5344CB8AC3E}">
        <p14:creationId xmlns:p14="http://schemas.microsoft.com/office/powerpoint/2010/main" val="42352239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D9BF04F8-2C6D-DCC3-9B45-C322D736B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523" y="2116324"/>
            <a:ext cx="6140201" cy="460515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Simulation paramétrique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N_val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[10, 20, 50, 200, 1000]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dirty="0"/>
              <a:t>()</a:t>
            </a:r>
          </a:p>
          <a:p>
            <a:r>
              <a:rPr lang="fr-FR" b="1" dirty="0"/>
              <a:t>for</a:t>
            </a:r>
            <a:r>
              <a:rPr lang="fr-FR" dirty="0"/>
              <a:t> k </a:t>
            </a:r>
            <a:r>
              <a:rPr lang="fr-FR" b="1" dirty="0"/>
              <a:t>in</a:t>
            </a:r>
            <a:r>
              <a:rPr lang="fr-FR" dirty="0"/>
              <a:t> </a:t>
            </a:r>
            <a:r>
              <a:rPr lang="fr-FR" b="1" dirty="0"/>
              <a:t>range</a:t>
            </a:r>
            <a:r>
              <a:rPr lang="fr-FR" dirty="0"/>
              <a:t>(</a:t>
            </a:r>
            <a:r>
              <a:rPr lang="fr-FR" b="1" dirty="0" err="1"/>
              <a:t>len</a:t>
            </a:r>
            <a:r>
              <a:rPr lang="fr-FR" dirty="0"/>
              <a:t>(</a:t>
            </a:r>
            <a:r>
              <a:rPr lang="fr-FR" dirty="0" err="1"/>
              <a:t>N_val</a:t>
            </a:r>
            <a:r>
              <a:rPr lang="fr-FR" dirty="0"/>
              <a:t>)):</a:t>
            </a:r>
          </a:p>
          <a:p>
            <a:r>
              <a:rPr lang="fr-FR" dirty="0"/>
              <a:t>    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b="1" dirty="0"/>
              <a:t>F</a:t>
            </a:r>
            <a:r>
              <a:rPr lang="fr-FR" dirty="0"/>
              <a:t>, 5, 1, </a:t>
            </a:r>
            <a:r>
              <a:rPr lang="fr-FR" dirty="0" err="1"/>
              <a:t>N_val</a:t>
            </a:r>
            <a:r>
              <a:rPr lang="fr-FR" dirty="0"/>
              <a:t>[k])</a:t>
            </a:r>
          </a:p>
          <a:p>
            <a:r>
              <a:rPr lang="fr-FR" dirty="0"/>
              <a:t>    </a:t>
            </a:r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dirty="0"/>
              <a:t>(t, Vs, label=</a:t>
            </a:r>
            <a:r>
              <a:rPr lang="fr-FR" dirty="0" err="1"/>
              <a:t>f'N</a:t>
            </a:r>
            <a:r>
              <a:rPr lang="fr-FR" dirty="0"/>
              <a:t> = {</a:t>
            </a:r>
            <a:r>
              <a:rPr lang="fr-FR" dirty="0" err="1"/>
              <a:t>N_val</a:t>
            </a:r>
            <a:r>
              <a:rPr lang="fr-FR" dirty="0"/>
              <a:t>[k]}’)</a:t>
            </a:r>
          </a:p>
          <a:p>
            <a:endParaRPr lang="fr-FR" dirty="0"/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legend</a:t>
            </a:r>
            <a:r>
              <a:rPr lang="fr-FR" dirty="0"/>
              <a:t>()</a:t>
            </a:r>
          </a:p>
          <a:p>
            <a:r>
              <a:rPr lang="fr-FR" i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1917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graphique">
            <a:extLst>
              <a:ext uri="{FF2B5EF4-FFF2-40B4-BE49-F238E27FC236}">
                <a16:creationId xmlns:a16="http://schemas.microsoft.com/office/drawing/2014/main" id="{880BFEC4-4BFD-8103-709A-2EDC88D72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0802" y="2125040"/>
            <a:ext cx="6131402" cy="459855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Temps de calcul </a:t>
            </a:r>
            <a:r>
              <a:rPr lang="fr-FR" i="1" dirty="0"/>
              <a:t>vs</a:t>
            </a:r>
            <a:r>
              <a:rPr lang="fr-FR" dirty="0"/>
              <a:t> 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313AAA-4655-6E31-B2C4-4564DFFF3434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RESULTATS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18B1059-B788-9D20-465B-5425A61234F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time</a:t>
            </a:r>
          </a:p>
          <a:p>
            <a:endParaRPr lang="fr-FR" dirty="0"/>
          </a:p>
          <a:p>
            <a:r>
              <a:rPr lang="fr-FR" dirty="0"/>
              <a:t>st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r>
              <a:rPr lang="fr-FR" dirty="0"/>
              <a:t>[ bloc d’instructions à évaluer ]</a:t>
            </a:r>
          </a:p>
          <a:p>
            <a:r>
              <a:rPr lang="fr-FR" dirty="0"/>
              <a:t>et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time</a:t>
            </a:r>
            <a:r>
              <a:rPr lang="fr-FR" dirty="0" err="1"/>
              <a:t>.</a:t>
            </a:r>
            <a:r>
              <a:rPr lang="fr-FR" b="1" dirty="0" err="1"/>
              <a:t>process_time</a:t>
            </a:r>
            <a:r>
              <a:rPr lang="fr-FR" dirty="0"/>
              <a:t>()</a:t>
            </a:r>
          </a:p>
          <a:p>
            <a:endParaRPr lang="fr-FR" dirty="0"/>
          </a:p>
          <a:p>
            <a:r>
              <a:rPr lang="fr-FR" dirty="0"/>
              <a:t>vt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b="1" dirty="0" err="1"/>
              <a:t>int</a:t>
            </a:r>
            <a:r>
              <a:rPr lang="fr-FR" dirty="0"/>
              <a:t>((et-st) * 1e3)</a:t>
            </a:r>
          </a:p>
          <a:p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b="1" dirty="0" err="1"/>
              <a:t>f</a:t>
            </a:r>
            <a:r>
              <a:rPr lang="fr-FR" dirty="0" err="1"/>
              <a:t>’</a:t>
            </a:r>
            <a:r>
              <a:rPr lang="fr-FR" i="1" dirty="0" err="1"/>
              <a:t>Execution</a:t>
            </a:r>
            <a:r>
              <a:rPr lang="fr-FR" i="1" dirty="0"/>
              <a:t> Time = </a:t>
            </a:r>
            <a:r>
              <a:rPr lang="fr-FR" dirty="0"/>
              <a:t>{vt} </a:t>
            </a:r>
            <a:r>
              <a:rPr lang="fr-FR" i="1" dirty="0"/>
              <a:t>ms</a:t>
            </a:r>
            <a:r>
              <a:rPr lang="fr-FR" dirty="0"/>
              <a:t>’)</a:t>
            </a:r>
          </a:p>
        </p:txBody>
      </p:sp>
      <p:pic>
        <p:nvPicPr>
          <p:cNvPr id="6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CE232441-C8F8-5B7C-34BE-5B1713629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734" y="4143470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FF5F45F9-95F6-E248-61DA-F821035F7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65388" y="4012089"/>
            <a:ext cx="914400" cy="91440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19CC00E-A2D8-30B3-6D1C-12424BDCCBB4}"/>
              </a:ext>
            </a:extLst>
          </p:cNvPr>
          <p:cNvSpPr txBox="1"/>
          <p:nvPr/>
        </p:nvSpPr>
        <p:spPr>
          <a:xfrm>
            <a:off x="9079789" y="4148606"/>
            <a:ext cx="15685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Mesurer le temps d’exécution pour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N = 2000 et </a:t>
            </a:r>
            <a:r>
              <a:rPr lang="fr-FR" b="1" dirty="0" err="1">
                <a:solidFill>
                  <a:srgbClr val="00B050"/>
                </a:solidFill>
              </a:rPr>
              <a:t>Ttotal</a:t>
            </a:r>
            <a:r>
              <a:rPr lang="fr-FR" b="1" dirty="0">
                <a:solidFill>
                  <a:srgbClr val="00B050"/>
                </a:solidFill>
              </a:rPr>
              <a:t> = 5s</a:t>
            </a:r>
          </a:p>
        </p:txBody>
      </p:sp>
    </p:spTree>
    <p:extLst>
      <p:ext uri="{BB962C8B-B14F-4D97-AF65-F5344CB8AC3E}">
        <p14:creationId xmlns:p14="http://schemas.microsoft.com/office/powerpoint/2010/main" val="1693104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Circuits similaires / Généralisation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Réponse à un échelon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805FB42D-8692-6900-EC26-335B1FD7D5EB}"/>
              </a:ext>
            </a:extLst>
          </p:cNvPr>
          <p:cNvSpPr txBox="1">
            <a:spLocks/>
          </p:cNvSpPr>
          <p:nvPr/>
        </p:nvSpPr>
        <p:spPr>
          <a:xfrm>
            <a:off x="6500779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Régime forcé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A4E0B0FC-CE0D-A9EB-212E-C1E619BE0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517" y="3301612"/>
            <a:ext cx="2769471" cy="2047000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6BCDCD9D-634C-BCB0-09F8-6CF30C3BDE54}"/>
              </a:ext>
            </a:extLst>
          </p:cNvPr>
          <p:cNvSpPr txBox="1"/>
          <p:nvPr/>
        </p:nvSpPr>
        <p:spPr>
          <a:xfrm>
            <a:off x="6965974" y="6172200"/>
            <a:ext cx="270176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bg1">
                    <a:lumMod val="50000"/>
                  </a:schemeClr>
                </a:solidFill>
              </a:rPr>
              <a:t>Simulation réalisée avec QUCS</a:t>
            </a:r>
          </a:p>
          <a:p>
            <a:r>
              <a:rPr lang="fr-FR" sz="1200" i="1" dirty="0" err="1">
                <a:solidFill>
                  <a:schemeClr val="bg1">
                    <a:lumMod val="50000"/>
                  </a:schemeClr>
                </a:solidFill>
              </a:rPr>
              <a:t>Quite</a:t>
            </a:r>
            <a:r>
              <a:rPr lang="fr-FR" sz="1200" i="1" dirty="0">
                <a:solidFill>
                  <a:schemeClr val="bg1">
                    <a:lumMod val="50000"/>
                  </a:schemeClr>
                </a:solidFill>
              </a:rPr>
              <a:t> Universal Circuit Simulator </a:t>
            </a:r>
          </a:p>
          <a:p>
            <a:r>
              <a:rPr lang="fr-FR" sz="1200" dirty="0">
                <a:solidFill>
                  <a:schemeClr val="bg1">
                    <a:lumMod val="50000"/>
                  </a:schemeClr>
                </a:solidFill>
              </a:rPr>
              <a:t>https://qucs.sourceforge.net/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2FDCFF5A-806B-9692-596D-5648BED27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7988" y="3559277"/>
            <a:ext cx="2481228" cy="215403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18F28466-5ECE-9BCA-6EF8-4E583CB62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9632" y="3217503"/>
            <a:ext cx="2908324" cy="2215219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ACFD463E-3FFF-538A-FE9C-7EA95F2319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4260" y="3559277"/>
            <a:ext cx="2578483" cy="2164379"/>
          </a:xfrm>
          <a:prstGeom prst="rect">
            <a:avLst/>
          </a:prstGeom>
        </p:spPr>
      </p:pic>
      <p:sp>
        <p:nvSpPr>
          <p:cNvPr id="19" name="Flèche : droite 18">
            <a:extLst>
              <a:ext uri="{FF2B5EF4-FFF2-40B4-BE49-F238E27FC236}">
                <a16:creationId xmlns:a16="http://schemas.microsoft.com/office/drawing/2014/main" id="{15851CEE-F2BF-A7E0-02D6-44C17A7467AC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5419B939-49DA-B8DF-377C-D99AA6BD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7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22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Limite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/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𝑭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400" b="1" i="1" dirty="0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fr-FR" sz="2400" b="1" dirty="0"/>
                  <a:t> </a:t>
                </a:r>
                <a:r>
                  <a:rPr lang="fr-FR" sz="2400" dirty="0"/>
                  <a:t>: fonction qui définit l’équation différentielle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: condition initiale</a:t>
                </a:r>
              </a:p>
              <a:p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fr-FR" sz="2400" b="1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2400" dirty="0"/>
                  <a:t>: le nombre de points souhaités et le temps total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30605DBC-F436-F5BF-4859-5AE908A4C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20" y="3170950"/>
                <a:ext cx="6096000" cy="1938992"/>
              </a:xfrm>
              <a:prstGeom prst="rect">
                <a:avLst/>
              </a:prstGeom>
              <a:blipFill>
                <a:blip r:embed="rId3"/>
                <a:stretch>
                  <a:fillRect l="-1500" t="-2201" r="-2100" b="-660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/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Comment rendre dépendant </a:t>
                </a:r>
                <a14:m>
                  <m:oMath xmlns:m="http://schemas.openxmlformats.org/officeDocument/2006/math">
                    <m:r>
                      <a:rPr lang="fr-FR" sz="20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de </a:t>
                </a:r>
                <a14:m>
                  <m:oMath xmlns:m="http://schemas.openxmlformats.org/officeDocument/2006/math"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𝑽𝒆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𝒕</m:t>
                    </m:r>
                    <m:r>
                      <a:rPr lang="fr-FR" sz="2000" b="1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0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? </a:t>
                </a: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C50E3B9B-FCF6-1D43-3E4C-2B964AE4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478" y="5802868"/>
                <a:ext cx="5646618" cy="400110"/>
              </a:xfrm>
              <a:prstGeom prst="rect">
                <a:avLst/>
              </a:prstGeom>
              <a:blipFill>
                <a:blip r:embed="rId4"/>
                <a:stretch>
                  <a:fillRect l="-1188" t="-7576" b="-272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FDDCEEBA-DE3A-E90F-4A52-E4DFDF178A38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7413EC6-A8A0-8578-CB7B-03E4B510DEE4}"/>
              </a:ext>
            </a:extLst>
          </p:cNvPr>
          <p:cNvSpPr txBox="1"/>
          <p:nvPr/>
        </p:nvSpPr>
        <p:spPr>
          <a:xfrm>
            <a:off x="4258991" y="5326296"/>
            <a:ext cx="564661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Comment rendre paramétrable R et C ? </a:t>
            </a:r>
          </a:p>
        </p:txBody>
      </p:sp>
    </p:spTree>
    <p:extLst>
      <p:ext uri="{BB962C8B-B14F-4D97-AF65-F5344CB8AC3E}">
        <p14:creationId xmlns:p14="http://schemas.microsoft.com/office/powerpoint/2010/main" val="4197718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-Vs/(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5)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pic>
        <p:nvPicPr>
          <p:cNvPr id="16" name="Image 15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239D9CA8-FF76-4302-CA44-4DC65C523F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4105298"/>
            <a:ext cx="3632626" cy="272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08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Implémentation de la méthode d’Euler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fr-FR" dirty="0"/>
                  <a:t>Définition d’une classe </a:t>
                </a:r>
                <a14:m>
                  <m:oMath xmlns:m="http://schemas.openxmlformats.org/officeDocument/2006/math">
                    <m:r>
                      <a:rPr lang="fr-FR" sz="2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0BBB9DE-019C-C741-F224-494739D4B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22" t="-132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029FF6F-7FCC-5770-510E-BA064F24E36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</a:t>
            </a:r>
            <a:r>
              <a:rPr lang="fr-FR" dirty="0"/>
              <a:t> F:</a:t>
            </a:r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__init__(</a:t>
            </a:r>
            <a:r>
              <a:rPr lang="fr-FR" b="1" dirty="0"/>
              <a:t>self</a:t>
            </a:r>
            <a:r>
              <a:rPr lang="fr-FR" dirty="0"/>
              <a:t>, R, C, Vs0, </a:t>
            </a:r>
            <a:r>
              <a:rPr lang="fr-FR" dirty="0">
                <a:highlight>
                  <a:srgbClr val="FFFF00"/>
                </a:highlight>
              </a:rPr>
              <a:t>Ve</a:t>
            </a:r>
            <a:r>
              <a:rPr lang="fr-FR" dirty="0"/>
              <a:t>):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 = C</a:t>
            </a:r>
          </a:p>
          <a:p>
            <a:r>
              <a:rPr lang="fr-FR" dirty="0"/>
              <a:t>        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 = R</a:t>
            </a:r>
          </a:p>
          <a:p>
            <a:r>
              <a:rPr lang="fr-FR" dirty="0"/>
              <a:t>        </a:t>
            </a:r>
            <a:r>
              <a:rPr lang="fr-FR" b="1" dirty="0"/>
              <a:t>self</a:t>
            </a:r>
            <a:r>
              <a:rPr lang="fr-FR" dirty="0"/>
              <a:t>.Vs0 = Vs0</a:t>
            </a:r>
          </a:p>
          <a:p>
            <a:r>
              <a:rPr lang="fr-FR" dirty="0"/>
              <a:t>	</a:t>
            </a:r>
            <a:r>
              <a:rPr lang="fr-FR" b="1" dirty="0" err="1"/>
              <a:t>self</a:t>
            </a:r>
            <a:r>
              <a:rPr lang="fr-FR" dirty="0" err="1"/>
              <a:t>.Ve</a:t>
            </a:r>
            <a:r>
              <a:rPr lang="fr-FR" dirty="0"/>
              <a:t> = Ve</a:t>
            </a:r>
          </a:p>
          <a:p>
            <a:endParaRPr lang="fr-FR" dirty="0"/>
          </a:p>
          <a:p>
            <a:r>
              <a:rPr lang="fr-FR" dirty="0"/>
              <a:t>    </a:t>
            </a:r>
            <a:r>
              <a:rPr lang="fr-FR" b="1" dirty="0" err="1"/>
              <a:t>def</a:t>
            </a:r>
            <a:r>
              <a:rPr lang="fr-FR" dirty="0"/>
              <a:t> __call__(</a:t>
            </a:r>
            <a:r>
              <a:rPr lang="fr-FR" b="1" dirty="0"/>
              <a:t>self</a:t>
            </a:r>
            <a:r>
              <a:rPr lang="fr-FR" dirty="0"/>
              <a:t>, t, Vs):</a:t>
            </a:r>
          </a:p>
          <a:p>
            <a:r>
              <a:rPr lang="fr-FR" dirty="0"/>
              <a:t>        </a:t>
            </a:r>
            <a:r>
              <a:rPr lang="fr-FR" b="1" dirty="0"/>
              <a:t>return</a:t>
            </a:r>
            <a:r>
              <a:rPr lang="fr-FR" dirty="0"/>
              <a:t> (</a:t>
            </a:r>
            <a:r>
              <a:rPr lang="fr-FR" b="1" dirty="0" err="1"/>
              <a:t>self</a:t>
            </a:r>
            <a:r>
              <a:rPr lang="fr-FR" dirty="0" err="1"/>
              <a:t>.</a:t>
            </a:r>
            <a:r>
              <a:rPr lang="fr-FR" dirty="0" err="1">
                <a:highlight>
                  <a:srgbClr val="FFFF00"/>
                </a:highlight>
              </a:rPr>
              <a:t>Ve</a:t>
            </a:r>
            <a:r>
              <a:rPr lang="fr-FR" dirty="0" err="1"/>
              <a:t>-Vs</a:t>
            </a:r>
            <a:r>
              <a:rPr lang="fr-FR" dirty="0"/>
              <a:t>)/(</a:t>
            </a:r>
            <a:r>
              <a:rPr lang="fr-FR" b="1" dirty="0" err="1"/>
              <a:t>self</a:t>
            </a:r>
            <a:r>
              <a:rPr lang="fr-FR" dirty="0" err="1"/>
              <a:t>.R</a:t>
            </a:r>
            <a:r>
              <a:rPr lang="fr-FR" dirty="0"/>
              <a:t>*</a:t>
            </a:r>
            <a:r>
              <a:rPr lang="fr-FR" b="1" dirty="0" err="1"/>
              <a:t>self</a:t>
            </a:r>
            <a:r>
              <a:rPr lang="fr-FR" dirty="0" err="1"/>
              <a:t>.C</a:t>
            </a:r>
            <a:r>
              <a:rPr lang="fr-FR" dirty="0"/>
              <a:t>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9E1E3C5-E559-86E4-0425-B4E5A2672B2D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OPTIMISATION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129DCA7-6CD8-CEAA-3098-89CDB0C48FBA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newF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F(1e5, 1e-6, 0, </a:t>
            </a:r>
            <a:r>
              <a:rPr lang="fr-FR" b="1" dirty="0">
                <a:highlight>
                  <a:srgbClr val="FFFF00"/>
                </a:highlight>
              </a:rPr>
              <a:t>?? </a:t>
            </a:r>
            <a:r>
              <a:rPr lang="fr-FR" dirty="0"/>
              <a:t>)</a:t>
            </a:r>
          </a:p>
          <a:p>
            <a:r>
              <a:rPr lang="fr-FR" dirty="0"/>
              <a:t>t, Vs = </a:t>
            </a:r>
            <a:r>
              <a:rPr lang="fr-FR" b="1" i="1" dirty="0" err="1"/>
              <a:t>explicit_euler</a:t>
            </a:r>
            <a:r>
              <a:rPr lang="fr-FR" dirty="0"/>
              <a:t>(</a:t>
            </a:r>
            <a:r>
              <a:rPr lang="fr-FR" dirty="0" err="1"/>
              <a:t>newF</a:t>
            </a:r>
            <a:r>
              <a:rPr lang="fr-FR" dirty="0"/>
              <a:t>, F.Vs0, 1, 1000)</a:t>
            </a:r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078C9F5E-08E6-6A4A-59AF-10293FD6CBBD}"/>
              </a:ext>
            </a:extLst>
          </p:cNvPr>
          <p:cNvSpPr/>
          <p:nvPr/>
        </p:nvSpPr>
        <p:spPr>
          <a:xfrm>
            <a:off x="2575781" y="6245124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/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3CC2023B-A3DB-9B47-44A5-FC4BA64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9679" y="6016257"/>
                <a:ext cx="3664401" cy="680186"/>
              </a:xfrm>
              <a:prstGeom prst="rect">
                <a:avLst/>
              </a:prstGeom>
              <a:blipFill>
                <a:blip r:embed="rId4"/>
                <a:stretch>
                  <a:fillRect t="-2703" r="-1495" b="-81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1ED559B-0980-BDD9-D420-22816044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298" y="4769221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que 10" descr="Flèches de chevron avec un remplissage uni">
            <a:extLst>
              <a:ext uri="{FF2B5EF4-FFF2-40B4-BE49-F238E27FC236}">
                <a16:creationId xmlns:a16="http://schemas.microsoft.com/office/drawing/2014/main" id="{5E5CA074-641E-048F-E069-EA11F2370E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97952" y="4637840"/>
            <a:ext cx="914400" cy="914400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6076F8-64F6-2E48-B93A-F27D3D0C0FAE}"/>
              </a:ext>
            </a:extLst>
          </p:cNvPr>
          <p:cNvSpPr txBox="1"/>
          <p:nvPr/>
        </p:nvSpPr>
        <p:spPr>
          <a:xfrm>
            <a:off x="8312353" y="4774357"/>
            <a:ext cx="3319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Définir une nouvelle classe </a:t>
            </a:r>
            <a:r>
              <a:rPr lang="fr-FR" b="1" i="1" dirty="0" err="1">
                <a:solidFill>
                  <a:srgbClr val="7030A0"/>
                </a:solidFill>
              </a:rPr>
              <a:t>F_sin</a:t>
            </a:r>
            <a:r>
              <a:rPr lang="fr-FR" b="1" dirty="0">
                <a:solidFill>
                  <a:srgbClr val="7030A0"/>
                </a:solidFill>
              </a:rPr>
              <a:t>, ayant pour paramètre une amplitude et une fréquence</a:t>
            </a:r>
          </a:p>
          <a:p>
            <a:r>
              <a:rPr lang="fr-FR" b="1" dirty="0">
                <a:solidFill>
                  <a:srgbClr val="7030A0"/>
                </a:solidFill>
              </a:rPr>
              <a:t>+ Tracer l’évolution d’un régime forcé pour une entrée sinusoïdale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55703E1A-C40B-3595-CA9B-0D822B17D606}"/>
              </a:ext>
            </a:extLst>
          </p:cNvPr>
          <p:cNvSpPr txBox="1"/>
          <p:nvPr/>
        </p:nvSpPr>
        <p:spPr>
          <a:xfrm>
            <a:off x="6413230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3903987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Intégration Numérique</a:t>
            </a:r>
            <a:br>
              <a:rPr lang="fr-FR" sz="4800" dirty="0"/>
            </a:br>
            <a:br>
              <a:rPr lang="fr-FR" sz="4800" dirty="0"/>
            </a:br>
            <a:r>
              <a:rPr lang="fr-FR" sz="4800" dirty="0"/>
              <a:t>(</a:t>
            </a:r>
            <a:r>
              <a:rPr lang="fr-FR" sz="4800" dirty="0" err="1"/>
              <a:t>Scipy</a:t>
            </a:r>
            <a:r>
              <a:rPr lang="fr-FR" sz="4800" dirty="0"/>
              <a:t>)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B1_4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091C6-3A54-9C63-A60C-9961E1D7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B54D310-8A52-3A45-F20F-224D56B7DFFF}"/>
              </a:ext>
            </a:extLst>
          </p:cNvPr>
          <p:cNvSpPr txBox="1"/>
          <p:nvPr/>
        </p:nvSpPr>
        <p:spPr>
          <a:xfrm>
            <a:off x="319150" y="5693784"/>
            <a:ext cx="4322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Cas des équations </a:t>
            </a:r>
            <a:br>
              <a:rPr lang="fr-FR" sz="2800" dirty="0">
                <a:solidFill>
                  <a:schemeClr val="bg1"/>
                </a:solidFill>
              </a:rPr>
            </a:br>
            <a:r>
              <a:rPr lang="fr-FR" sz="2800" dirty="0">
                <a:solidFill>
                  <a:schemeClr val="bg1"/>
                </a:solidFill>
              </a:rPr>
              <a:t>différentielles</a:t>
            </a:r>
          </a:p>
        </p:txBody>
      </p:sp>
    </p:spTree>
    <p:extLst>
      <p:ext uri="{BB962C8B-B14F-4D97-AF65-F5344CB8AC3E}">
        <p14:creationId xmlns:p14="http://schemas.microsoft.com/office/powerpoint/2010/main" val="6676279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analytique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9D925D6-102C-704D-8D43-FE66A16D7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935" y="3245229"/>
            <a:ext cx="3701586" cy="3064131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3175819" y="4009103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3175819" y="4497254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519946" y="3923070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500283" y="3405146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29616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Image 38">
            <a:extLst>
              <a:ext uri="{FF2B5EF4-FFF2-40B4-BE49-F238E27FC236}">
                <a16:creationId xmlns:a16="http://schemas.microsoft.com/office/drawing/2014/main" id="{6C015456-76A9-A5AA-39A7-751B27B4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71" y="2072529"/>
            <a:ext cx="4314621" cy="467164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Scientific Python / </a:t>
            </a:r>
            <a:r>
              <a:rPr lang="fr-FR" dirty="0" err="1"/>
              <a:t>SciPy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558228-285C-373E-C5D6-D23467F6293F}"/>
              </a:ext>
            </a:extLst>
          </p:cNvPr>
          <p:cNvSpPr txBox="1"/>
          <p:nvPr/>
        </p:nvSpPr>
        <p:spPr>
          <a:xfrm>
            <a:off x="9215972" y="2022031"/>
            <a:ext cx="12479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800" b="1" i="0" strike="noStrike" dirty="0" err="1">
                <a:solidFill>
                  <a:srgbClr val="003060"/>
                </a:solidFill>
                <a:effectLst/>
                <a:latin typeface="Gentium Basic" panose="02000503060000020004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SciPy</a:t>
            </a:r>
            <a:endParaRPr lang="fr-FR" sz="2800" dirty="0">
              <a:solidFill>
                <a:srgbClr val="003060"/>
              </a:solidFill>
            </a:endParaRPr>
          </a:p>
        </p:txBody>
      </p:sp>
      <p:pic>
        <p:nvPicPr>
          <p:cNvPr id="7" name="Picture 2" descr="Résultat de recherche d'images pour &quot;scipy&quot;">
            <a:extLst>
              <a:ext uri="{FF2B5EF4-FFF2-40B4-BE49-F238E27FC236}">
                <a16:creationId xmlns:a16="http://schemas.microsoft.com/office/drawing/2014/main" id="{A702F946-3178-06FF-5EC5-0F0DDAFF4F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563" y="538509"/>
            <a:ext cx="1434744" cy="143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Espace réservé du contenu 14">
            <a:extLst>
              <a:ext uri="{FF2B5EF4-FFF2-40B4-BE49-F238E27FC236}">
                <a16:creationId xmlns:a16="http://schemas.microsoft.com/office/drawing/2014/main" id="{D54F1EB1-F6DB-8EFF-AD0A-E5C07857DD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Boite à outils pour les sciences</a:t>
            </a:r>
          </a:p>
          <a:p>
            <a:endParaRPr lang="fr-FR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9574140-280B-FB2A-2263-244E538E911A}"/>
              </a:ext>
            </a:extLst>
          </p:cNvPr>
          <p:cNvSpPr/>
          <p:nvPr/>
        </p:nvSpPr>
        <p:spPr>
          <a:xfrm>
            <a:off x="5751508" y="3208171"/>
            <a:ext cx="2566581" cy="26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DAF89B-2681-4560-6D48-C5BCB46FCB62}"/>
              </a:ext>
            </a:extLst>
          </p:cNvPr>
          <p:cNvSpPr/>
          <p:nvPr/>
        </p:nvSpPr>
        <p:spPr>
          <a:xfrm>
            <a:off x="5751508" y="4092973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7D3E0E-71BF-940A-80EB-BC2DF0F2FC4A}"/>
              </a:ext>
            </a:extLst>
          </p:cNvPr>
          <p:cNvSpPr/>
          <p:nvPr/>
        </p:nvSpPr>
        <p:spPr>
          <a:xfrm>
            <a:off x="5751507" y="4382626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60E2A66-DCA6-0815-D4D8-F33C20FD0D8A}"/>
              </a:ext>
            </a:extLst>
          </p:cNvPr>
          <p:cNvSpPr/>
          <p:nvPr/>
        </p:nvSpPr>
        <p:spPr>
          <a:xfrm>
            <a:off x="5751506" y="4672790"/>
            <a:ext cx="2566581" cy="269989"/>
          </a:xfrm>
          <a:prstGeom prst="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029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Picture 2" descr="Résultat de recherche d'images pour &quot;scipy&quot;">
            <a:extLst>
              <a:ext uri="{FF2B5EF4-FFF2-40B4-BE49-F238E27FC236}">
                <a16:creationId xmlns:a16="http://schemas.microsoft.com/office/drawing/2014/main" id="{C4C53D47-0085-229B-8043-EBFA96F16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319" y="538509"/>
            <a:ext cx="1014988" cy="101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439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fr-FR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2400" dirty="0"/>
                  <a:t> 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00B050"/>
                </a:solidFill>
              </a:rPr>
              <a:t>+ Comparer la méthode d’Euler explicite et la méthode </a:t>
            </a:r>
            <a:r>
              <a:rPr lang="fr-FR" i="1" dirty="0" err="1">
                <a:solidFill>
                  <a:srgbClr val="00B050"/>
                </a:solidFill>
              </a:rPr>
              <a:t>solve_ipc</a:t>
            </a:r>
            <a:r>
              <a:rPr lang="fr-FR" b="1" dirty="0">
                <a:solidFill>
                  <a:srgbClr val="00B050"/>
                </a:solidFill>
              </a:rPr>
              <a:t> implémentée dans </a:t>
            </a:r>
            <a:r>
              <a:rPr lang="fr-FR" b="1" dirty="0" err="1">
                <a:solidFill>
                  <a:srgbClr val="00B050"/>
                </a:solidFill>
              </a:rPr>
              <a:t>Scipy.integrate</a:t>
            </a:r>
            <a:r>
              <a:rPr lang="fr-FR" b="1" dirty="0">
                <a:solidFill>
                  <a:srgbClr val="00B050"/>
                </a:solidFill>
              </a:rPr>
              <a:t> </a:t>
            </a:r>
            <a:br>
              <a:rPr lang="fr-FR" b="1" dirty="0">
                <a:solidFill>
                  <a:srgbClr val="00B050"/>
                </a:solidFill>
              </a:rPr>
            </a:br>
            <a:r>
              <a:rPr lang="fr-FR" b="1" dirty="0">
                <a:solidFill>
                  <a:srgbClr val="00B050"/>
                </a:solidFill>
              </a:rPr>
              <a:t>	- sur la décharge d’un condensateur</a:t>
            </a:r>
          </a:p>
          <a:p>
            <a:r>
              <a:rPr lang="fr-FR" b="1" dirty="0">
                <a:solidFill>
                  <a:srgbClr val="00B050"/>
                </a:solidFill>
              </a:rPr>
              <a:t>	- sur le régime forcé d’un filtre RC avec une entrée sinusoïdale </a:t>
            </a:r>
          </a:p>
          <a:p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B4D69E3-10B7-3DDB-3205-233CA559C301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415748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D’autres méthodes plus optimisées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Méthodes de Runge-</a:t>
            </a:r>
            <a:r>
              <a:rPr lang="fr-FR" dirty="0" err="1"/>
              <a:t>Kutta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/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=‘RK23’)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5A65822-2FF5-BFC7-AEFF-25A4ACF48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664060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778F0D7B-A2E7-7B0F-95B8-9A2E536AD5BC}"/>
              </a:ext>
            </a:extLst>
          </p:cNvPr>
          <p:cNvSpPr txBox="1"/>
          <p:nvPr/>
        </p:nvSpPr>
        <p:spPr>
          <a:xfrm>
            <a:off x="1696719" y="3170950"/>
            <a:ext cx="9708700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fr-FR" sz="2400" b="1" dirty="0"/>
              <a:t>Méthode d'Euler </a:t>
            </a:r>
            <a:r>
              <a:rPr lang="fr-FR" sz="2400" dirty="0">
                <a:sym typeface="Wingdings" panose="05000000000000000000" pitchFamily="2" charset="2"/>
              </a:rPr>
              <a:t> </a:t>
            </a:r>
            <a:r>
              <a:rPr lang="fr-FR" sz="2400" dirty="0"/>
              <a:t>tangente en un point pour trouver le suivant</a:t>
            </a:r>
          </a:p>
          <a:p>
            <a:endParaRPr lang="fr-FR" sz="2400" dirty="0"/>
          </a:p>
          <a:p>
            <a:r>
              <a:rPr lang="fr-FR" sz="2400" b="1" dirty="0"/>
              <a:t>Méthodes de Runge </a:t>
            </a:r>
            <a:r>
              <a:rPr lang="fr-FR" sz="2400" b="1" dirty="0" err="1"/>
              <a:t>Kutta</a:t>
            </a:r>
            <a:r>
              <a:rPr lang="fr-FR" sz="2400" b="1" dirty="0"/>
              <a:t> </a:t>
            </a:r>
          </a:p>
          <a:p>
            <a:r>
              <a:rPr lang="fr-FR" sz="2400" b="1" dirty="0"/>
              <a:t>	</a:t>
            </a:r>
            <a:r>
              <a:rPr lang="fr-FR" sz="2400" dirty="0"/>
              <a:t>(ordre 2) </a:t>
            </a:r>
            <a:r>
              <a:rPr lang="fr-FR" sz="2400" dirty="0">
                <a:sym typeface="Wingdings" panose="05000000000000000000" pitchFamily="2" charset="2"/>
              </a:rPr>
              <a:t></a:t>
            </a:r>
            <a:r>
              <a:rPr lang="fr-FR" sz="2400" dirty="0"/>
              <a:t> création d’un point intermédiaire entre deux points expérimentaux</a:t>
            </a:r>
          </a:p>
          <a:p>
            <a:r>
              <a:rPr lang="fr-FR" sz="2400" dirty="0"/>
              <a:t>	(ordre 4) </a:t>
            </a:r>
            <a:r>
              <a:rPr lang="fr-FR" sz="2400" dirty="0">
                <a:sym typeface="Wingdings" panose="05000000000000000000" pitchFamily="2" charset="2"/>
              </a:rPr>
              <a:t> création de 3 points intermédiaires</a:t>
            </a:r>
            <a:endParaRPr lang="fr-F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/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fr-FR" sz="2400" dirty="0"/>
                  <a:t> , </a:t>
                </a:r>
                <a:r>
                  <a:rPr lang="fr-FR" sz="2400" dirty="0" err="1"/>
                  <a:t>method</a:t>
                </a:r>
                <a:r>
                  <a:rPr lang="fr-FR" sz="2400" dirty="0"/>
                  <a:t>=‘RK45’)</a:t>
                </a:r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3C09E048-5035-5A07-1CBD-02EDF8AD99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7" y="6287830"/>
                <a:ext cx="8205349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7527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578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2E996E6E-3B8E-A6E6-5C72-3939B7FA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2859" y="5326176"/>
            <a:ext cx="1838410" cy="13607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6BA913-088D-DED7-7B8C-324DA1E0A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7008" y="3326930"/>
            <a:ext cx="3956106" cy="267182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Autre cas / Equation du second ordre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Circuit RLC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BDC5F1B6-045B-093E-19A5-135162B7C574}"/>
              </a:ext>
            </a:extLst>
          </p:cNvPr>
          <p:cNvCxnSpPr/>
          <p:nvPr/>
        </p:nvCxnSpPr>
        <p:spPr>
          <a:xfrm flipV="1">
            <a:off x="4948418" y="3832632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EE2BEBA4-55A1-8CF5-029E-71BA82FB8BAF}"/>
              </a:ext>
            </a:extLst>
          </p:cNvPr>
          <p:cNvSpPr txBox="1"/>
          <p:nvPr/>
        </p:nvSpPr>
        <p:spPr>
          <a:xfrm>
            <a:off x="5031253" y="4340155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7001290-E162-2201-C9A7-979D5C276403}"/>
              </a:ext>
            </a:extLst>
          </p:cNvPr>
          <p:cNvCxnSpPr>
            <a:cxnSpLocks/>
          </p:cNvCxnSpPr>
          <p:nvPr/>
        </p:nvCxnSpPr>
        <p:spPr>
          <a:xfrm>
            <a:off x="3031125" y="3844855"/>
            <a:ext cx="103239" cy="0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AD4813BF-00D4-9EA0-64D2-FC901A5431CC}"/>
              </a:ext>
            </a:extLst>
          </p:cNvPr>
          <p:cNvSpPr txBox="1"/>
          <p:nvPr/>
        </p:nvSpPr>
        <p:spPr>
          <a:xfrm>
            <a:off x="3053579" y="3326930"/>
            <a:ext cx="6156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i</a:t>
            </a:r>
            <a:endParaRPr lang="fr-FR" sz="2400" b="1" baseline="-25000" dirty="0">
              <a:solidFill>
                <a:srgbClr val="C696A7"/>
              </a:solidFill>
            </a:endParaRPr>
          </a:p>
        </p:txBody>
      </p:sp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 descr="317,435 Panneau Attention Imágenes y Fotos - 123RF">
            <a:extLst>
              <a:ext uri="{FF2B5EF4-FFF2-40B4-BE49-F238E27FC236}">
                <a16:creationId xmlns:a16="http://schemas.microsoft.com/office/drawing/2014/main" id="{3F6A4167-4C5F-FFA9-0DCF-A4FA3625A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842" y="4142656"/>
            <a:ext cx="1127944" cy="112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3CFF7D8-4C53-295A-00F0-7AE4435FBE97}"/>
              </a:ext>
            </a:extLst>
          </p:cNvPr>
          <p:cNvSpPr txBox="1"/>
          <p:nvPr/>
        </p:nvSpPr>
        <p:spPr>
          <a:xfrm>
            <a:off x="8459198" y="4325112"/>
            <a:ext cx="26510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 err="1"/>
              <a:t>s</a:t>
            </a:r>
            <a:r>
              <a:rPr lang="fr-FR" sz="1800" b="1" dirty="0" err="1"/>
              <a:t>olve_ivp</a:t>
            </a:r>
            <a:r>
              <a:rPr lang="fr-FR" sz="1800" b="1" dirty="0"/>
              <a:t> </a:t>
            </a:r>
            <a:r>
              <a:rPr lang="fr-FR" sz="1800" dirty="0"/>
              <a:t>uniquement pour </a:t>
            </a:r>
            <a:r>
              <a:rPr lang="fr-FR" sz="1800" b="1" dirty="0"/>
              <a:t>ordre 1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0237853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Approche analytique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5790CFB1-6990-71F9-65FE-9146AD624AFF}"/>
              </a:ext>
            </a:extLst>
          </p:cNvPr>
          <p:cNvSpPr/>
          <p:nvPr/>
        </p:nvSpPr>
        <p:spPr>
          <a:xfrm>
            <a:off x="5871705" y="2758162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/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50FE226B-AF24-D0ED-783B-E6F14B827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5603" y="2529295"/>
                <a:ext cx="5243551" cy="7505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/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sSup>
                          <m:sSupPr>
                            <m:ctrlP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  <m:sup>
                            <m:r>
                              <a:rPr lang="fr-FR" sz="2800" b="1" i="1" smtClean="0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f>
                      <m:f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F1AD8139-D919-B8A3-F715-12382BACD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484" y="3758689"/>
                <a:ext cx="4926670" cy="738023"/>
              </a:xfrm>
              <a:prstGeom prst="rect">
                <a:avLst/>
              </a:prstGeom>
              <a:blipFill>
                <a:blip r:embed="rId4"/>
                <a:stretch>
                  <a:fillRect r="-3465" b="-90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E612A395-A8B8-8E09-7296-004C13DECC50}"/>
              </a:ext>
            </a:extLst>
          </p:cNvPr>
          <p:cNvSpPr/>
          <p:nvPr/>
        </p:nvSpPr>
        <p:spPr>
          <a:xfrm>
            <a:off x="6289906" y="395326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0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sz="2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𝒅𝒖</m:t>
                        </m:r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47" y="5016902"/>
                <a:ext cx="4309065" cy="1634102"/>
              </a:xfrm>
              <a:prstGeom prst="rect">
                <a:avLst/>
              </a:prstGeom>
              <a:blipFill>
                <a:blip r:embed="rId5"/>
                <a:stretch>
                  <a:fillRect r="-4102" b="-335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1112511" y="4142769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</p:spTree>
    <p:extLst>
      <p:ext uri="{BB962C8B-B14F-4D97-AF65-F5344CB8AC3E}">
        <p14:creationId xmlns:p14="http://schemas.microsoft.com/office/powerpoint/2010/main" val="190669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d’Euler</a:t>
            </a:r>
            <a:br>
              <a:rPr lang="fr-FR" dirty="0"/>
            </a:br>
            <a:r>
              <a:rPr lang="fr-FR" dirty="0"/>
              <a:t>forme matricielle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/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6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16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6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</m:t>
                      </m:r>
                    </m:oMath>
                  </m:oMathPara>
                </a14:m>
                <a:endParaRPr lang="fr-F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fr-FR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𝒅𝒖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𝑭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</m:oMath>
                  </m:oMathPara>
                </a14:m>
                <a:endParaRPr lang="fr-FR" sz="20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3CDB3155-B18E-E7DC-04AA-4FEF7D4929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0223" y="2269089"/>
                <a:ext cx="1473737" cy="1329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>
            <a:extLst>
              <a:ext uri="{FF2B5EF4-FFF2-40B4-BE49-F238E27FC236}">
                <a16:creationId xmlns:a16="http://schemas.microsoft.com/office/drawing/2014/main" id="{9EC64098-3BE3-B51C-4B3A-28D6D77D2D5E}"/>
              </a:ext>
            </a:extLst>
          </p:cNvPr>
          <p:cNvSpPr txBox="1"/>
          <p:nvPr/>
        </p:nvSpPr>
        <p:spPr>
          <a:xfrm>
            <a:off x="6443823" y="2378406"/>
            <a:ext cx="3705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deux équations différentielles d’ordre 1</a:t>
            </a:r>
          </a:p>
        </p:txBody>
      </p:sp>
      <p:sp>
        <p:nvSpPr>
          <p:cNvPr id="12" name="Flèche : droite 11">
            <a:extLst>
              <a:ext uri="{FF2B5EF4-FFF2-40B4-BE49-F238E27FC236}">
                <a16:creationId xmlns:a16="http://schemas.microsoft.com/office/drawing/2014/main" id="{E8929D80-5EF5-0BFF-85EC-4FF3C577891D}"/>
              </a:ext>
            </a:extLst>
          </p:cNvPr>
          <p:cNvSpPr/>
          <p:nvPr/>
        </p:nvSpPr>
        <p:spPr>
          <a:xfrm>
            <a:off x="9826131" y="2369831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/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sz="24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107603B7-285B-8F81-6DDA-077F96C634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88" y="3969351"/>
                <a:ext cx="1529842" cy="6810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/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8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8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8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73D4896E-3B34-670C-2CB0-F87664E2B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253" y="3894378"/>
                <a:ext cx="4344844" cy="81842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C7005E21-DF50-DB2B-7258-AFCD106A9600}"/>
              </a:ext>
            </a:extLst>
          </p:cNvPr>
          <p:cNvSpPr txBox="1"/>
          <p:nvPr/>
        </p:nvSpPr>
        <p:spPr>
          <a:xfrm>
            <a:off x="681221" y="3487820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Posons :</a:t>
            </a:r>
          </a:p>
        </p:txBody>
      </p:sp>
      <p:sp>
        <p:nvSpPr>
          <p:cNvPr id="16" name="Flèche : droite 15">
            <a:extLst>
              <a:ext uri="{FF2B5EF4-FFF2-40B4-BE49-F238E27FC236}">
                <a16:creationId xmlns:a16="http://schemas.microsoft.com/office/drawing/2014/main" id="{A6AE36AD-9023-97EC-7B1F-39D1CA12C353}"/>
              </a:ext>
            </a:extLst>
          </p:cNvPr>
          <p:cNvSpPr/>
          <p:nvPr/>
        </p:nvSpPr>
        <p:spPr>
          <a:xfrm>
            <a:off x="3230806" y="412519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/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12DEC811-18F4-80E5-FD0C-B9B5BFC54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3021" y="3022279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9E34740E-8559-00D2-F3C6-245C25EE0B68}"/>
              </a:ext>
            </a:extLst>
          </p:cNvPr>
          <p:cNvSpPr txBox="1"/>
          <p:nvPr/>
        </p:nvSpPr>
        <p:spPr>
          <a:xfrm>
            <a:off x="2348033" y="5273666"/>
            <a:ext cx="37052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Ainsi 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/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8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54128D4-0E0A-C20B-7B78-B86D30F3B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448" y="5247171"/>
                <a:ext cx="4196277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9640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Cas d’une équation différentielle d’ordre 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Mise en équation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AA7FCF3-D525-4BC6-5EE7-28BED80093A4}"/>
              </a:ext>
            </a:extLst>
          </p:cNvPr>
          <p:cNvSpPr txBox="1"/>
          <p:nvPr/>
        </p:nvSpPr>
        <p:spPr>
          <a:xfrm>
            <a:off x="822960" y="3302376"/>
            <a:ext cx="4765173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class </a:t>
            </a:r>
            <a:r>
              <a:rPr lang="fr-FR" dirty="0" err="1"/>
              <a:t>RLC_forced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__init__(</a:t>
            </a:r>
            <a:r>
              <a:rPr lang="fr-FR" b="1" dirty="0"/>
              <a:t>self</a:t>
            </a:r>
            <a:r>
              <a:rPr lang="fr-FR" dirty="0"/>
              <a:t>, R, L, C, Ve)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[…]</a:t>
            </a:r>
          </a:p>
          <a:p>
            <a:r>
              <a:rPr lang="fr-FR" b="1" dirty="0"/>
              <a:t>    </a:t>
            </a:r>
            <a:r>
              <a:rPr lang="fr-FR" b="1" dirty="0" err="1"/>
              <a:t>def</a:t>
            </a:r>
            <a:r>
              <a:rPr lang="fr-FR" b="1" dirty="0"/>
              <a:t> </a:t>
            </a:r>
            <a:r>
              <a:rPr lang="fr-FR" dirty="0"/>
              <a:t>__call__(</a:t>
            </a:r>
            <a:r>
              <a:rPr lang="fr-FR" b="1" dirty="0"/>
              <a:t>self</a:t>
            </a:r>
            <a:r>
              <a:rPr lang="fr-FR" dirty="0"/>
              <a:t>, t,  y  )</a:t>
            </a:r>
            <a:r>
              <a:rPr lang="fr-FR" b="1" dirty="0"/>
              <a:t>:</a:t>
            </a:r>
          </a:p>
          <a:p>
            <a:r>
              <a:rPr lang="fr-FR" b="1" dirty="0"/>
              <a:t>        </a:t>
            </a:r>
            <a:r>
              <a:rPr lang="fr-FR" dirty="0"/>
              <a:t>Vs</a:t>
            </a:r>
            <a:r>
              <a:rPr lang="fr-FR" b="1" dirty="0"/>
              <a:t> = </a:t>
            </a:r>
            <a:r>
              <a:rPr lang="fr-FR" dirty="0"/>
              <a:t>y[0]</a:t>
            </a:r>
          </a:p>
          <a:p>
            <a:r>
              <a:rPr lang="fr-FR" b="1" dirty="0"/>
              <a:t>        </a:t>
            </a:r>
            <a:r>
              <a:rPr lang="fr-FR" dirty="0"/>
              <a:t>u</a:t>
            </a:r>
            <a:r>
              <a:rPr lang="fr-FR" b="1" dirty="0"/>
              <a:t> = </a:t>
            </a:r>
            <a:r>
              <a:rPr lang="fr-FR" dirty="0"/>
              <a:t>y[1]</a:t>
            </a:r>
          </a:p>
          <a:p>
            <a:r>
              <a:rPr lang="fr-FR" b="1" dirty="0"/>
              <a:t>        return   </a:t>
            </a:r>
            <a:r>
              <a:rPr lang="fr-FR" dirty="0"/>
              <a:t>[u, -R/L*u - (Vs - Ve(t)) / (L*C)]</a:t>
            </a:r>
          </a:p>
        </p:txBody>
      </p:sp>
      <p:sp>
        <p:nvSpPr>
          <p:cNvPr id="13" name="Flèche : droite 12">
            <a:extLst>
              <a:ext uri="{FF2B5EF4-FFF2-40B4-BE49-F238E27FC236}">
                <a16:creationId xmlns:a16="http://schemas.microsoft.com/office/drawing/2014/main" id="{F5B4E5BD-D946-309C-6F39-D3D0FCC07409}"/>
              </a:ext>
            </a:extLst>
          </p:cNvPr>
          <p:cNvSpPr/>
          <p:nvPr/>
        </p:nvSpPr>
        <p:spPr>
          <a:xfrm>
            <a:off x="6556422" y="2412879"/>
            <a:ext cx="203912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743228-4A09-396D-6388-F04095AF031B}"/>
              </a:ext>
            </a:extLst>
          </p:cNvPr>
          <p:cNvSpPr/>
          <p:nvPr/>
        </p:nvSpPr>
        <p:spPr>
          <a:xfrm>
            <a:off x="3126658" y="4139091"/>
            <a:ext cx="265471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2A0D236-09A0-D2BC-22ED-158B8201B7A8}"/>
              </a:ext>
            </a:extLst>
          </p:cNvPr>
          <p:cNvCxnSpPr>
            <a:cxnSpLocks/>
            <a:stCxn id="15" idx="0"/>
            <a:endCxn id="19" idx="1"/>
          </p:cNvCxnSpPr>
          <p:nvPr/>
        </p:nvCxnSpPr>
        <p:spPr>
          <a:xfrm rot="16200000" flipH="1">
            <a:off x="5078285" y="2320200"/>
            <a:ext cx="820966" cy="4458749"/>
          </a:xfrm>
          <a:prstGeom prst="curvedConnector4">
            <a:avLst>
              <a:gd name="adj1" fmla="val -27845"/>
              <a:gd name="adj2" fmla="val 51488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C753369E-AEC2-1344-1C56-60B567B8CE5E}"/>
              </a:ext>
            </a:extLst>
          </p:cNvPr>
          <p:cNvSpPr txBox="1"/>
          <p:nvPr/>
        </p:nvSpPr>
        <p:spPr>
          <a:xfrm>
            <a:off x="7718143" y="4498392"/>
            <a:ext cx="2407511" cy="923330"/>
          </a:xfrm>
          <a:prstGeom prst="rect">
            <a:avLst/>
          </a:prstGeom>
          <a:noFill/>
          <a:ln w="34925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fr-FR" dirty="0"/>
              <a:t>Vecteur</a:t>
            </a:r>
          </a:p>
          <a:p>
            <a:r>
              <a:rPr lang="fr-FR" dirty="0"/>
              <a:t>	y[0] = Vs</a:t>
            </a:r>
          </a:p>
          <a:p>
            <a:r>
              <a:rPr lang="fr-FR" dirty="0"/>
              <a:t>	y[1] = u = Vs’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56A4E3-D917-6757-6217-02EB5FF76E50}"/>
              </a:ext>
            </a:extLst>
          </p:cNvPr>
          <p:cNvSpPr/>
          <p:nvPr/>
        </p:nvSpPr>
        <p:spPr>
          <a:xfrm>
            <a:off x="2087955" y="4998671"/>
            <a:ext cx="3280457" cy="3772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3DD8D8C-21D9-73A1-65F9-885C21C75F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5403221" y="4960057"/>
            <a:ext cx="2314922" cy="254766"/>
          </a:xfrm>
          <a:prstGeom prst="curvedConnector3">
            <a:avLst>
              <a:gd name="adj1" fmla="val 50000"/>
            </a:avLst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/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𝑽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sub>
                              </m:sSub>
                            </m:e>
                            <m:e>
                              <m:r>
                                <a:rPr lang="fr-FR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D3998DC1-DA52-6CB5-0F2C-714C986CE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974" y="2331730"/>
                <a:ext cx="1145185" cy="5111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/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sz="20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fr-FR" sz="20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fr-FR" sz="20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00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e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𝑭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𝒖</m:t>
                              </m:r>
                              <m:r>
                                <a:rPr lang="fr-FR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  <m:r>
                        <a:rPr lang="fr-FR" sz="20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fr-FR" sz="20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fr-FR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496A24A4-EF84-7B51-0E30-2E8EE1206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8755" y="2295021"/>
                <a:ext cx="3139193" cy="584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/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64D5F2B0-752B-BAD1-C7F0-EA24FCD98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9462" y="3560998"/>
                <a:ext cx="3598486" cy="369332"/>
              </a:xfrm>
              <a:prstGeom prst="rect">
                <a:avLst/>
              </a:prstGeom>
              <a:blipFill>
                <a:blip r:embed="rId5"/>
                <a:stretch>
                  <a:fillRect l="-1356" r="-1017" b="-360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/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𝑭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𝒕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1800" b="1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. 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𝒖</m:t>
                    </m:r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𝑳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sub>
                    </m:sSub>
                    <m:r>
                      <a:rPr lang="fr-FR" sz="1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1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fr-FR" sz="1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)</a:t>
                </a:r>
                <a:endParaRPr lang="fr-FR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EC0A0937-6B0D-59CD-19E6-507991A5C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573" y="2974090"/>
                <a:ext cx="3484264" cy="5296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0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 / </a:t>
            </a:r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par intégration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/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2400" i="1" dirty="0"/>
                  <a:t>s</a:t>
                </a:r>
                <a:r>
                  <a:rPr lang="fr-FR" sz="2400" i="1" dirty="0" err="1"/>
                  <a:t>cipy.integrate</a:t>
                </a:r>
                <a:r>
                  <a:rPr lang="fr-FR" sz="2400" dirty="0" err="1"/>
                  <a:t>.</a:t>
                </a:r>
                <a:r>
                  <a:rPr lang="fr-FR" sz="2400" b="1" dirty="0" err="1"/>
                  <a:t>solve_ipc</a:t>
                </a:r>
                <a:r>
                  <a:rPr lang="fr-FR" sz="2400" dirty="0"/>
                  <a:t>(</a:t>
                </a:r>
                <a14:m>
                  <m:oMath xmlns:m="http://schemas.openxmlformats.org/officeDocument/2006/math">
                    <m:r>
                      <a:rPr lang="fr-F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400" b="1" i="1" dirty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fr-FR" sz="2400" dirty="0"/>
                  <a:t>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:r>
                  <a:rPr lang="fr-FR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𝑻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𝒕𝒐𝒕𝒂𝒍</m:t>
                        </m:r>
                      </m:sub>
                    </m:sSub>
                  </m:oMath>
                </a14:m>
                <a:r>
                  <a:rPr lang="fr-FR" sz="2400" dirty="0"/>
                  <a:t>] ,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𝑺</m:t>
                        </m:r>
                      </m:sub>
                    </m:sSub>
                    <m:d>
                      <m:d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4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  <m:sub>
                            <m:r>
                              <a:rPr lang="fr-FR" sz="2400" b="1" i="1" dirty="0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𝑽𝒔</m:t>
                    </m:r>
                    <m:r>
                      <a:rPr lang="fr-FR" sz="2400" b="1" i="1" dirty="0" smtClean="0">
                        <a:latin typeface="Cambria Math" panose="02040503050406030204" pitchFamily="18" charset="0"/>
                      </a:rPr>
                      <m:t>′(</m:t>
                    </m:r>
                    <m:sSub>
                      <m:sSubPr>
                        <m:ctrlPr>
                          <a:rPr lang="fr-FR" sz="24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fr-FR" sz="2400" b="1" i="1" dirty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fr-FR" sz="2400" dirty="0"/>
                  <a:t>)] )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71C91169-4656-5002-911D-52340ADF2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888" y="5083953"/>
                <a:ext cx="8205349" cy="461665"/>
              </a:xfrm>
              <a:prstGeom prst="rect">
                <a:avLst/>
              </a:prstGeom>
              <a:blipFill>
                <a:blip r:embed="rId3"/>
                <a:stretch>
                  <a:fillRect l="-594" t="-9211" r="-520" b="-3026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B6CD4650-B37A-5236-4DFC-73D7FB10F035}"/>
              </a:ext>
            </a:extLst>
          </p:cNvPr>
          <p:cNvSpPr txBox="1"/>
          <p:nvPr/>
        </p:nvSpPr>
        <p:spPr>
          <a:xfrm>
            <a:off x="2214688" y="3209417"/>
            <a:ext cx="54151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7030A0"/>
                </a:solidFill>
              </a:rPr>
              <a:t>+ Tracer l’évolution de </a:t>
            </a:r>
            <a:r>
              <a:rPr lang="fr-FR" i="1" dirty="0">
                <a:solidFill>
                  <a:srgbClr val="7030A0"/>
                </a:solidFill>
              </a:rPr>
              <a:t>Vs(t)</a:t>
            </a:r>
            <a:r>
              <a:rPr lang="fr-FR" b="1" dirty="0">
                <a:solidFill>
                  <a:srgbClr val="7030A0"/>
                </a:solidFill>
              </a:rPr>
              <a:t> dans un circuit RLC soumis à une tension sinusoïdale de fréquence 20 Hz, avec R = 1 k</a:t>
            </a:r>
            <a:r>
              <a:rPr lang="el-GR" b="1" dirty="0">
                <a:solidFill>
                  <a:srgbClr val="7030A0"/>
                </a:solidFill>
              </a:rPr>
              <a:t>Ω</a:t>
            </a:r>
            <a:r>
              <a:rPr lang="fr-FR" b="1" dirty="0">
                <a:solidFill>
                  <a:srgbClr val="7030A0"/>
                </a:solidFill>
              </a:rPr>
              <a:t>, L = 1 </a:t>
            </a:r>
            <a:r>
              <a:rPr lang="fr-FR" b="1" dirty="0" err="1">
                <a:solidFill>
                  <a:srgbClr val="7030A0"/>
                </a:solidFill>
              </a:rPr>
              <a:t>mH</a:t>
            </a:r>
            <a:r>
              <a:rPr lang="fr-FR" b="1" dirty="0">
                <a:solidFill>
                  <a:srgbClr val="7030A0"/>
                </a:solidFill>
              </a:rPr>
              <a:t> et C = 10 µF</a:t>
            </a:r>
          </a:p>
        </p:txBody>
      </p:sp>
      <p:pic>
        <p:nvPicPr>
          <p:cNvPr id="17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D108C68-9F58-D0A0-9979-EED6574F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26" y="3245226"/>
            <a:ext cx="1292662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que 17" descr="Flèches de chevron avec un remplissage uni">
            <a:extLst>
              <a:ext uri="{FF2B5EF4-FFF2-40B4-BE49-F238E27FC236}">
                <a16:creationId xmlns:a16="http://schemas.microsoft.com/office/drawing/2014/main" id="{7D3D4A13-DB7D-B5BC-5B1B-D5E979E9BA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79680" y="3113845"/>
            <a:ext cx="914400" cy="914400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1DD1243-3F49-D0C0-ABC7-4E9D154CD22A}"/>
              </a:ext>
            </a:extLst>
          </p:cNvPr>
          <p:cNvSpPr txBox="1"/>
          <p:nvPr/>
        </p:nvSpPr>
        <p:spPr>
          <a:xfrm>
            <a:off x="3891852" y="5828067"/>
            <a:ext cx="632386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Cette fonction retourne des données encapsulées sous la forme de deux vecteurs :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</a:t>
            </a:r>
          </a:p>
          <a:p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 </a:t>
            </a:r>
            <a:r>
              <a:rPr lang="fr-FR" sz="16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doit être transposé pour pouvoir être affiché par rapport à </a:t>
            </a:r>
            <a:r>
              <a:rPr lang="fr-FR" sz="16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FE00C61-B4DC-E3C9-5568-D9CF73B5CD79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7D18258-7DF0-8EAA-78F7-5BE17609D9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37942" y="2084474"/>
            <a:ext cx="3956106" cy="2671823"/>
          </a:xfrm>
          <a:prstGeom prst="rect">
            <a:avLst/>
          </a:prstGeom>
        </p:spPr>
      </p:pic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F4C093A-4E5A-369F-9EB2-7E502F987660}"/>
              </a:ext>
            </a:extLst>
          </p:cNvPr>
          <p:cNvCxnSpPr/>
          <p:nvPr/>
        </p:nvCxnSpPr>
        <p:spPr>
          <a:xfrm flipV="1">
            <a:off x="11369352" y="2590176"/>
            <a:ext cx="0" cy="1437968"/>
          </a:xfrm>
          <a:prstGeom prst="straightConnector1">
            <a:avLst/>
          </a:prstGeom>
          <a:ln w="476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4AC4E92B-6D7D-134C-D966-9F8FF2C98FD1}"/>
              </a:ext>
            </a:extLst>
          </p:cNvPr>
          <p:cNvSpPr txBox="1"/>
          <p:nvPr/>
        </p:nvSpPr>
        <p:spPr>
          <a:xfrm>
            <a:off x="11452187" y="3097699"/>
            <a:ext cx="6489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rgbClr val="C696A7"/>
                </a:solidFill>
              </a:rPr>
              <a:t>V</a:t>
            </a:r>
            <a:r>
              <a:rPr lang="fr-FR" sz="2400" b="1" baseline="-25000" dirty="0">
                <a:solidFill>
                  <a:srgbClr val="C696A7"/>
                </a:solidFill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3168248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Arc 48">
            <a:extLst>
              <a:ext uri="{FF2B5EF4-FFF2-40B4-BE49-F238E27FC236}">
                <a16:creationId xmlns:a16="http://schemas.microsoft.com/office/drawing/2014/main" id="{DD18F961-51B0-D12C-7DC1-278EB2B8267F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0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830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Intégration des équations différentielles : méthode d’Euler </a:t>
            </a:r>
            <a:r>
              <a:rPr lang="fr-FR" sz="2000" i="1" dirty="0"/>
              <a:t>– Frédéric LEGRAND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https://www.f-legrand.fr/scidoc/srcdoc/numerique/euler/eulers/eulers-pdf.pdf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Introduction à la méthode d'Euler en python </a:t>
            </a:r>
            <a:r>
              <a:rPr lang="fr-FR" sz="2000" i="1" dirty="0"/>
              <a:t>– Physique TSI1 Troyes</a:t>
            </a:r>
            <a:b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fr-FR" sz="2000" dirty="0">
                <a:solidFill>
                  <a:srgbClr val="568F7B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https://www.youtube.com/watch?v=-d7qrNkPDtQ</a:t>
            </a:r>
            <a:endParaRPr lang="fr-FR" sz="2000" dirty="0"/>
          </a:p>
          <a:p>
            <a:endParaRPr lang="fr-FR" sz="2000" dirty="0"/>
          </a:p>
          <a:p>
            <a:r>
              <a:rPr lang="fr-FR" sz="2000" b="1" i="1" dirty="0"/>
              <a:t>Cours d’introduction à l’analyse numérique </a:t>
            </a:r>
            <a:r>
              <a:rPr lang="fr-FR" sz="2000" i="1" dirty="0"/>
              <a:t>– Femto-Physique</a:t>
            </a:r>
            <a:br>
              <a:rPr lang="fr-FR" sz="2000" dirty="0">
                <a:hlinkClick r:id="rId4"/>
              </a:rPr>
            </a:br>
            <a:r>
              <a:rPr lang="fr-FR" sz="2000" dirty="0">
                <a:hlinkClick r:id="rId4"/>
              </a:rPr>
              <a:t>https://femto-physique.fr/analyse-numerique/euler.php</a:t>
            </a:r>
            <a:endParaRPr lang="fr-FR" sz="2000" dirty="0"/>
          </a:p>
          <a:p>
            <a:endParaRPr lang="fr-FR" sz="200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6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rc 10">
            <a:extLst>
              <a:ext uri="{FF2B5EF4-FFF2-40B4-BE49-F238E27FC236}">
                <a16:creationId xmlns:a16="http://schemas.microsoft.com/office/drawing/2014/main" id="{20316DA3-FF67-6072-4A37-12FF59182FA2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sp>
        <p:nvSpPr>
          <p:cNvPr id="17" name="Flèche : droite 16">
            <a:extLst>
              <a:ext uri="{FF2B5EF4-FFF2-40B4-BE49-F238E27FC236}">
                <a16:creationId xmlns:a16="http://schemas.microsoft.com/office/drawing/2014/main" id="{DD47F668-4F59-1199-9876-82210DAC3389}"/>
              </a:ext>
            </a:extLst>
          </p:cNvPr>
          <p:cNvSpPr/>
          <p:nvPr/>
        </p:nvSpPr>
        <p:spPr>
          <a:xfrm>
            <a:off x="7921612" y="2736177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9471CFFB-AA9E-65CB-CCCC-B8CFDE83C713}"/>
              </a:ext>
            </a:extLst>
          </p:cNvPr>
          <p:cNvSpPr txBox="1"/>
          <p:nvPr/>
        </p:nvSpPr>
        <p:spPr>
          <a:xfrm>
            <a:off x="6418534" y="3326930"/>
            <a:ext cx="43229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Equation différentielle d’ordre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/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</m:oMath>
                  </m:oMathPara>
                </a14:m>
                <a:endParaRPr lang="fr-F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1DCA237-8CB4-2F2F-8B41-0B6711384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10" y="2507310"/>
                <a:ext cx="2620076" cy="7015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433419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4105329"/>
                <a:ext cx="2591543" cy="6801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487571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4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2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c 21">
            <a:extLst>
              <a:ext uri="{FF2B5EF4-FFF2-40B4-BE49-F238E27FC236}">
                <a16:creationId xmlns:a16="http://schemas.microsoft.com/office/drawing/2014/main" id="{2E5271A2-D0F9-C050-5189-2FCFC5EC83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609823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564" y="4296966"/>
                <a:ext cx="4402353" cy="461665"/>
              </a:xfrm>
              <a:prstGeom prst="rect">
                <a:avLst/>
              </a:prstGeom>
              <a:blipFill>
                <a:blip r:embed="rId1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/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B71CC6D-5C79-7F73-16A8-4E9988C77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597" y="4993197"/>
                <a:ext cx="3453211" cy="102252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ZoneTexte 20">
            <a:extLst>
              <a:ext uri="{FF2B5EF4-FFF2-40B4-BE49-F238E27FC236}">
                <a16:creationId xmlns:a16="http://schemas.microsoft.com/office/drawing/2014/main" id="{1038485D-AF60-ADC0-4998-DBF99575ED5F}"/>
              </a:ext>
            </a:extLst>
          </p:cNvPr>
          <p:cNvSpPr txBox="1"/>
          <p:nvPr/>
        </p:nvSpPr>
        <p:spPr>
          <a:xfrm>
            <a:off x="6376482" y="5240092"/>
            <a:ext cx="26746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avec</a:t>
            </a:r>
          </a:p>
        </p:txBody>
      </p:sp>
    </p:spTree>
    <p:extLst>
      <p:ext uri="{BB962C8B-B14F-4D97-AF65-F5344CB8AC3E}">
        <p14:creationId xmlns:p14="http://schemas.microsoft.com/office/powerpoint/2010/main" val="144788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54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1E7BA463-12F7-EA0F-F57A-38FB79F0AC83}"/>
              </a:ext>
            </a:extLst>
          </p:cNvPr>
          <p:cNvCxnSpPr>
            <a:cxnSpLocks/>
          </p:cNvCxnSpPr>
          <p:nvPr/>
        </p:nvCxnSpPr>
        <p:spPr>
          <a:xfrm flipV="1">
            <a:off x="322849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rc 37">
            <a:extLst>
              <a:ext uri="{FF2B5EF4-FFF2-40B4-BE49-F238E27FC236}">
                <a16:creationId xmlns:a16="http://schemas.microsoft.com/office/drawing/2014/main" id="{7484DD5B-B85F-BE0F-7784-E6F3F00E4449}"/>
              </a:ext>
            </a:extLst>
          </p:cNvPr>
          <p:cNvSpPr/>
          <p:nvPr/>
        </p:nvSpPr>
        <p:spPr>
          <a:xfrm rot="4544766" flipH="1">
            <a:off x="3491590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3126BDDD-2B10-4EE0-4DC9-C61A3DE43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6ABD3A-EAB1-AEC0-5CE6-29FAF2CE9790}"/>
              </a:ext>
            </a:extLst>
          </p:cNvPr>
          <p:cNvCxnSpPr/>
          <p:nvPr/>
        </p:nvCxnSpPr>
        <p:spPr>
          <a:xfrm>
            <a:off x="452812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8DDD7A2-7178-8264-E0C4-B81A44D96C4D}"/>
              </a:ext>
            </a:extLst>
          </p:cNvPr>
          <p:cNvCxnSpPr>
            <a:cxnSpLocks/>
          </p:cNvCxnSpPr>
          <p:nvPr/>
        </p:nvCxnSpPr>
        <p:spPr>
          <a:xfrm>
            <a:off x="341443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/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95F613E-FA50-9684-48FE-801DC4C60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704" y="5615139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37BEE405-84F6-4984-D1C4-DE32BE57DFCA}"/>
              </a:ext>
            </a:extLst>
          </p:cNvPr>
          <p:cNvCxnSpPr>
            <a:cxnSpLocks/>
          </p:cNvCxnSpPr>
          <p:nvPr/>
        </p:nvCxnSpPr>
        <p:spPr>
          <a:xfrm flipV="1">
            <a:off x="317171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A8FC1AC7-F9B3-3E85-4913-B5F2B9EB066B}"/>
              </a:ext>
            </a:extLst>
          </p:cNvPr>
          <p:cNvSpPr/>
          <p:nvPr/>
        </p:nvSpPr>
        <p:spPr>
          <a:xfrm>
            <a:off x="336913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FF8C4CBE-543B-28A5-55EA-DCF2F04073CB}"/>
              </a:ext>
            </a:extLst>
          </p:cNvPr>
          <p:cNvSpPr/>
          <p:nvPr/>
        </p:nvSpPr>
        <p:spPr>
          <a:xfrm>
            <a:off x="448183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/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C0B0D97A-EF69-BB06-96C2-872802EDE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712" y="5643271"/>
                <a:ext cx="4746232" cy="102252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31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D785E862-AE2A-0A41-81B4-55530D200BC3}"/>
              </a:ext>
            </a:extLst>
          </p:cNvPr>
          <p:cNvCxnSpPr>
            <a:cxnSpLocks/>
          </p:cNvCxnSpPr>
          <p:nvPr/>
        </p:nvCxnSpPr>
        <p:spPr>
          <a:xfrm flipV="1">
            <a:off x="3843816" y="3971863"/>
            <a:ext cx="0" cy="328771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CA517D1-36EA-9717-2D4D-1882F847701F}"/>
              </a:ext>
            </a:extLst>
          </p:cNvPr>
          <p:cNvCxnSpPr>
            <a:cxnSpLocks/>
          </p:cNvCxnSpPr>
          <p:nvPr/>
        </p:nvCxnSpPr>
        <p:spPr>
          <a:xfrm>
            <a:off x="155349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E71DB70E-9901-91B7-3D45-5250BA0F0A7E}"/>
              </a:ext>
            </a:extLst>
          </p:cNvPr>
          <p:cNvSpPr/>
          <p:nvPr/>
        </p:nvSpPr>
        <p:spPr>
          <a:xfrm rot="3764855">
            <a:off x="1944102" y="2927224"/>
            <a:ext cx="713291" cy="3317682"/>
          </a:xfrm>
          <a:prstGeom prst="arc">
            <a:avLst>
              <a:gd name="adj1" fmla="val 16407998"/>
              <a:gd name="adj2" fmla="val 1828316"/>
            </a:avLst>
          </a:prstGeom>
          <a:ln w="28575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Approche graphique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Méthode d’</a:t>
            </a:r>
            <a:r>
              <a:rPr lang="fr-FR" b="1" dirty="0"/>
              <a:t>Euler  </a:t>
            </a:r>
            <a:r>
              <a:rPr lang="fr-FR" sz="2000" dirty="0"/>
              <a:t>(explicite)</a:t>
            </a: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 dirty="0"/>
          </a:p>
        </p:txBody>
      </p:sp>
      <p:pic>
        <p:nvPicPr>
          <p:cNvPr id="12" name="Graphique 11" descr="Batterie en charge avec un remplissage uni">
            <a:extLst>
              <a:ext uri="{FF2B5EF4-FFF2-40B4-BE49-F238E27FC236}">
                <a16:creationId xmlns:a16="http://schemas.microsoft.com/office/drawing/2014/main" id="{54E5F240-015F-CD16-0076-A6EB1FD516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8237" y="1254313"/>
            <a:ext cx="710917" cy="710917"/>
          </a:xfrm>
          <a:prstGeom prst="rect">
            <a:avLst/>
          </a:prstGeom>
        </p:spPr>
      </p:pic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73A4CD28-9D39-2AAE-139F-663142BE2052}"/>
              </a:ext>
            </a:extLst>
          </p:cNvPr>
          <p:cNvSpPr/>
          <p:nvPr/>
        </p:nvSpPr>
        <p:spPr>
          <a:xfrm>
            <a:off x="7921611" y="2627316"/>
            <a:ext cx="211393" cy="348868"/>
          </a:xfrm>
          <a:prstGeom prst="rightArrow">
            <a:avLst>
              <a:gd name="adj1" fmla="val 28940"/>
              <a:gd name="adj2" fmla="val 75733"/>
            </a:avLst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/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solidFill>
                <a:schemeClr val="bg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</m:t>
                        </m:r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sub>
                        </m:sSub>
                      </m:num>
                      <m:den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𝒅𝒕</m:t>
                        </m:r>
                      </m:den>
                    </m:f>
                    <m:r>
                      <a:rPr lang="fr-FR" sz="2800" b="1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800" b="1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2800" b="1" i="1">
                                <a:solidFill>
                                  <a:schemeClr val="tx1">
                                    <a:lumMod val="75000"/>
                                    <a:lumOff val="2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lang="fr-FR" sz="2800" b="1" i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fr-FR" sz="28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fr-FR" sz="2800" b="1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</m:sSub>
                  </m:oMath>
                </a14:m>
                <a:endParaRPr lang="fr-F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A3BB99A-87D0-6EF3-3397-63A7A8A4C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509" y="2398449"/>
                <a:ext cx="2591543" cy="6801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7C8CBFBD-9364-3DE7-21F5-78F6BCEA98D6}"/>
              </a:ext>
            </a:extLst>
          </p:cNvPr>
          <p:cNvCxnSpPr>
            <a:cxnSpLocks/>
          </p:cNvCxnSpPr>
          <p:nvPr/>
        </p:nvCxnSpPr>
        <p:spPr>
          <a:xfrm>
            <a:off x="141861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1239FB5-77FE-829E-B9D4-3B6C9D0C6B5B}"/>
              </a:ext>
            </a:extLst>
          </p:cNvPr>
          <p:cNvCxnSpPr>
            <a:cxnSpLocks/>
          </p:cNvCxnSpPr>
          <p:nvPr/>
        </p:nvCxnSpPr>
        <p:spPr>
          <a:xfrm flipV="1">
            <a:off x="171849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DF5FD5A6-97BE-8D96-5FC2-AE5C9F57A1E6}"/>
              </a:ext>
            </a:extLst>
          </p:cNvPr>
          <p:cNvCxnSpPr/>
          <p:nvPr/>
        </p:nvCxnSpPr>
        <p:spPr>
          <a:xfrm>
            <a:off x="230074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CC6076B9-5B46-F374-2745-6F5784012ADC}"/>
              </a:ext>
            </a:extLst>
          </p:cNvPr>
          <p:cNvSpPr txBox="1"/>
          <p:nvPr/>
        </p:nvSpPr>
        <p:spPr>
          <a:xfrm>
            <a:off x="7455653" y="3168837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Coefficient directeur de la tangente à la courbe en un point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/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0E8607C7-2ED2-55C7-580D-9BE43B488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680" y="5440148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/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77ACF616-2D24-5791-ACBA-4BDE16DF8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00" y="30241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/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2D5B5BB9-9BEF-7EE4-D89A-15ED29F55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162" y="5587783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2A9F49E5-B05D-FDA6-C50D-16BAEB35C8C4}"/>
              </a:ext>
            </a:extLst>
          </p:cNvPr>
          <p:cNvCxnSpPr/>
          <p:nvPr/>
        </p:nvCxnSpPr>
        <p:spPr>
          <a:xfrm>
            <a:off x="341443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/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AD81659F-2003-4278-40F6-7713D77E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568" y="5600568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/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E7DC69DF-9012-6A9F-47F3-88B0935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90" y="5692019"/>
                <a:ext cx="6469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3D2EA02-F626-32D2-F282-8EF76668BDD7}"/>
              </a:ext>
            </a:extLst>
          </p:cNvPr>
          <p:cNvCxnSpPr>
            <a:cxnSpLocks/>
          </p:cNvCxnSpPr>
          <p:nvPr/>
        </p:nvCxnSpPr>
        <p:spPr>
          <a:xfrm>
            <a:off x="230074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B51ADFE9-3C9B-452C-6B63-F5D26AF06D69}"/>
              </a:ext>
            </a:extLst>
          </p:cNvPr>
          <p:cNvCxnSpPr>
            <a:cxnSpLocks/>
          </p:cNvCxnSpPr>
          <p:nvPr/>
        </p:nvCxnSpPr>
        <p:spPr>
          <a:xfrm flipV="1">
            <a:off x="219406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/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4571AD71-1345-8115-90AC-FE74FA4FF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409" y="4573715"/>
                <a:ext cx="646997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EBE69F30-A425-0466-1A73-52976983B0CA}"/>
              </a:ext>
            </a:extLst>
          </p:cNvPr>
          <p:cNvCxnSpPr>
            <a:cxnSpLocks/>
          </p:cNvCxnSpPr>
          <p:nvPr/>
        </p:nvCxnSpPr>
        <p:spPr>
          <a:xfrm flipV="1">
            <a:off x="199190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7518861D-BB0C-CD1E-576A-7CBDB1617075}"/>
              </a:ext>
            </a:extLst>
          </p:cNvPr>
          <p:cNvSpPr/>
          <p:nvPr/>
        </p:nvSpPr>
        <p:spPr>
          <a:xfrm>
            <a:off x="225954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7CC39AD6-98C1-DF2B-AB8F-0EC71940F0D3}"/>
              </a:ext>
            </a:extLst>
          </p:cNvPr>
          <p:cNvCxnSpPr>
            <a:cxnSpLocks/>
          </p:cNvCxnSpPr>
          <p:nvPr/>
        </p:nvCxnSpPr>
        <p:spPr>
          <a:xfrm>
            <a:off x="155349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/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9A81EDA3-EB47-875A-F25F-FBFFB965A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58" y="4822028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/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9D2FB80E-8CF8-C163-0574-E6C444302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31" y="4322453"/>
                <a:ext cx="646997" cy="276999"/>
              </a:xfrm>
              <a:prstGeom prst="rect">
                <a:avLst/>
              </a:prstGeom>
              <a:blipFill>
                <a:blip r:embed="rId13"/>
                <a:stretch>
                  <a:fillRect r="-8491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/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400" b="1" i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d>
                        <m:d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fr-FR" sz="24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2400" b="1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. </m:t>
                      </m:r>
                      <m:sSub>
                        <m:sSubPr>
                          <m:ctrlP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fr-FR" sz="2400" b="1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</m:t>
                                  </m:r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sSub>
                                    <m:sSubPr>
                                      <m:ctrlP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fr-FR" sz="2400" b="1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sz="2400" b="1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𝒅𝒕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  <m:r>
                            <a:rPr lang="fr-FR" sz="2400" b="1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b>
                              <m:r>
                                <a:rPr lang="fr-FR" sz="2400" b="1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56357AA7-5504-FD4C-79D5-0E5B476BA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807" y="4517288"/>
                <a:ext cx="4746232" cy="102252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Ellipse 12">
            <a:extLst>
              <a:ext uri="{FF2B5EF4-FFF2-40B4-BE49-F238E27FC236}">
                <a16:creationId xmlns:a16="http://schemas.microsoft.com/office/drawing/2014/main" id="{FDD743EB-6245-263C-B5BE-85DB55212B63}"/>
              </a:ext>
            </a:extLst>
          </p:cNvPr>
          <p:cNvSpPr/>
          <p:nvPr/>
        </p:nvSpPr>
        <p:spPr>
          <a:xfrm>
            <a:off x="336815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C41806D9-1F70-BEDD-0D54-B2A7CBD40FCD}"/>
              </a:ext>
            </a:extLst>
          </p:cNvPr>
          <p:cNvCxnSpPr>
            <a:cxnSpLocks/>
          </p:cNvCxnSpPr>
          <p:nvPr/>
        </p:nvCxnSpPr>
        <p:spPr>
          <a:xfrm flipV="1">
            <a:off x="3504726" y="4329928"/>
            <a:ext cx="0" cy="150978"/>
          </a:xfrm>
          <a:prstGeom prst="straightConnector1">
            <a:avLst/>
          </a:prstGeom>
          <a:ln w="127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D59717B2-D172-CCAE-2803-EAC62298DE54}"/>
              </a:ext>
            </a:extLst>
          </p:cNvPr>
          <p:cNvCxnSpPr>
            <a:cxnSpLocks/>
          </p:cNvCxnSpPr>
          <p:nvPr/>
        </p:nvCxnSpPr>
        <p:spPr>
          <a:xfrm>
            <a:off x="1553497" y="4329928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BCDE4241-17CC-7549-43B7-96EB2DE28FAF}"/>
              </a:ext>
            </a:extLst>
          </p:cNvPr>
          <p:cNvCxnSpPr/>
          <p:nvPr/>
        </p:nvCxnSpPr>
        <p:spPr>
          <a:xfrm>
            <a:off x="3746661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CBFB4CEF-B78D-B237-00A9-68F1FEA33772}"/>
              </a:ext>
            </a:extLst>
          </p:cNvPr>
          <p:cNvCxnSpPr>
            <a:cxnSpLocks/>
          </p:cNvCxnSpPr>
          <p:nvPr/>
        </p:nvCxnSpPr>
        <p:spPr>
          <a:xfrm>
            <a:off x="2300749" y="6347008"/>
            <a:ext cx="1432577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/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171473-86DE-430B-D91B-885A40E5C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59" y="6027191"/>
                <a:ext cx="6469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/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B997E59F-367F-F3C7-66E0-FD49F9A61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332" y="5600568"/>
                <a:ext cx="646997" cy="369332"/>
              </a:xfrm>
              <a:prstGeom prst="rect">
                <a:avLst/>
              </a:prstGeom>
              <a:blipFill>
                <a:blip r:embed="rId1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Ellipse 43">
            <a:extLst>
              <a:ext uri="{FF2B5EF4-FFF2-40B4-BE49-F238E27FC236}">
                <a16:creationId xmlns:a16="http://schemas.microsoft.com/office/drawing/2014/main" id="{7CC44EBE-68CF-DA24-8C2A-058F08DFBDF0}"/>
              </a:ext>
            </a:extLst>
          </p:cNvPr>
          <p:cNvSpPr/>
          <p:nvPr/>
        </p:nvSpPr>
        <p:spPr>
          <a:xfrm>
            <a:off x="3700081" y="4300634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C29B839F-DC07-312A-4A18-402D57F4F16A}"/>
              </a:ext>
            </a:extLst>
          </p:cNvPr>
          <p:cNvSpPr txBox="1"/>
          <p:nvPr/>
        </p:nvSpPr>
        <p:spPr>
          <a:xfrm>
            <a:off x="3938766" y="3706703"/>
            <a:ext cx="10013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i="1" dirty="0">
                <a:solidFill>
                  <a:srgbClr val="FF0000"/>
                </a:solidFill>
              </a:rPr>
              <a:t>erreur</a:t>
            </a:r>
            <a:endParaRPr lang="fr-FR" dirty="0">
              <a:solidFill>
                <a:srgbClr val="FF0000"/>
              </a:solidFill>
            </a:endParaRPr>
          </a:p>
        </p:txBody>
      </p:sp>
      <p:pic>
        <p:nvPicPr>
          <p:cNvPr id="2050" name="Picture 2" descr="317,435 Panneau Attention Imágenes y Fotos - 123RF">
            <a:extLst>
              <a:ext uri="{FF2B5EF4-FFF2-40B4-BE49-F238E27FC236}">
                <a16:creationId xmlns:a16="http://schemas.microsoft.com/office/drawing/2014/main" id="{8386CD12-44BA-D2B8-1E54-8938C781D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14" y="5808527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ZoneTexte 50">
            <a:extLst>
              <a:ext uri="{FF2B5EF4-FFF2-40B4-BE49-F238E27FC236}">
                <a16:creationId xmlns:a16="http://schemas.microsoft.com/office/drawing/2014/main" id="{147294FA-EF21-3BFC-8F75-98A149DD2EE5}"/>
              </a:ext>
            </a:extLst>
          </p:cNvPr>
          <p:cNvSpPr txBox="1"/>
          <p:nvPr/>
        </p:nvSpPr>
        <p:spPr>
          <a:xfrm>
            <a:off x="7838867" y="5781723"/>
            <a:ext cx="304912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APPROXIMATION</a:t>
            </a:r>
          </a:p>
          <a:p>
            <a:pPr algn="ctr"/>
            <a:r>
              <a:rPr lang="fr-FR" sz="2000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NUMERIQUE</a:t>
            </a: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2692021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rc 37">
            <a:extLst>
              <a:ext uri="{FF2B5EF4-FFF2-40B4-BE49-F238E27FC236}">
                <a16:creationId xmlns:a16="http://schemas.microsoft.com/office/drawing/2014/main" id="{5E61D0F2-403C-5BC2-140E-F68AB5A03C0D}"/>
              </a:ext>
            </a:extLst>
          </p:cNvPr>
          <p:cNvSpPr/>
          <p:nvPr/>
        </p:nvSpPr>
        <p:spPr>
          <a:xfrm rot="4544766" flipH="1">
            <a:off x="9440129" y="2664889"/>
            <a:ext cx="632486" cy="4378833"/>
          </a:xfrm>
          <a:prstGeom prst="arc">
            <a:avLst>
              <a:gd name="adj1" fmla="val 16992815"/>
              <a:gd name="adj2" fmla="val 4865680"/>
            </a:avLst>
          </a:prstGeom>
          <a:ln w="28575">
            <a:solidFill>
              <a:srgbClr val="00B0F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  <a:gd name="connsiteX2" fmla="*/ 550184 w 1100368"/>
                      <a:gd name="connsiteY2" fmla="*/ 726302 h 1452603"/>
                      <a:gd name="connsiteX3" fmla="*/ 993622 w 1100368"/>
                      <a:gd name="connsiteY3" fmla="*/ 296375 h 1452603"/>
                      <a:gd name="connsiteX0" fmla="*/ 993622 w 1100368"/>
                      <a:gd name="connsiteY0" fmla="*/ 296375 h 1452603"/>
                      <a:gd name="connsiteX1" fmla="*/ 1100367 w 1100368"/>
                      <a:gd name="connsiteY1" fmla="*/ 726302 h 14526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</a:cxnLst>
                    <a:rect l="l" t="t" r="r" b="b"/>
                    <a:pathLst>
                      <a:path w="1100368" h="1452603" stroke="0" extrusionOk="0">
                        <a:moveTo>
                          <a:pt x="993622" y="296375"/>
                        </a:moveTo>
                        <a:cubicBezTo>
                          <a:pt x="1054893" y="416043"/>
                          <a:pt x="1087808" y="576359"/>
                          <a:pt x="1100367" y="726302"/>
                        </a:cubicBezTo>
                        <a:cubicBezTo>
                          <a:pt x="1030997" y="697814"/>
                          <a:pt x="720897" y="733361"/>
                          <a:pt x="550184" y="726302"/>
                        </a:cubicBezTo>
                        <a:cubicBezTo>
                          <a:pt x="678677" y="614339"/>
                          <a:pt x="909980" y="408056"/>
                          <a:pt x="993622" y="296375"/>
                        </a:cubicBezTo>
                        <a:close/>
                      </a:path>
                      <a:path w="1100368" h="1452603" fill="none" extrusionOk="0">
                        <a:moveTo>
                          <a:pt x="993622" y="296375"/>
                        </a:moveTo>
                        <a:cubicBezTo>
                          <a:pt x="1057913" y="418259"/>
                          <a:pt x="1109939" y="576219"/>
                          <a:pt x="1100367" y="726302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Intégration Numérique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Intégration Numérique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/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fr-FR" sz="2400" dirty="0"/>
                  <a:t>Calculer des </a:t>
                </a:r>
                <a:r>
                  <a:rPr lang="fr-FR" sz="2400" b="1" dirty="0"/>
                  <a:t>valeurs approchées </a:t>
                </a:r>
                <a:r>
                  <a:rPr lang="fr-FR" sz="2400" dirty="0"/>
                  <a:t>d’une fonction </a:t>
                </a:r>
                <a:r>
                  <a:rPr lang="fr-FR" sz="2400" b="1" dirty="0"/>
                  <a:t>y(t)</a:t>
                </a:r>
                <a:r>
                  <a:rPr lang="fr-FR" sz="2400" dirty="0"/>
                  <a:t> </a:t>
                </a:r>
              </a:p>
              <a:p>
                <a:endParaRPr lang="fr-FR" sz="2400" dirty="0"/>
              </a:p>
              <a:p>
                <a:r>
                  <a:rPr lang="fr-FR" sz="2400" dirty="0"/>
                  <a:t>sur un intervalle de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sz="2400" dirty="0"/>
                  <a:t>,</a:t>
                </a:r>
                <a14:m>
                  <m:oMath xmlns:m="http://schemas.openxmlformats.org/officeDocument/2006/math"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l-G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fr-FR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fr-FR" sz="2400" dirty="0"/>
                  <a:t>] de </a:t>
                </a:r>
                <a:r>
                  <a:rPr lang="fr-FR" sz="2400" b="1" dirty="0"/>
                  <a:t>t </a:t>
                </a:r>
              </a:p>
              <a:p>
                <a:endParaRPr lang="fr-FR" sz="2400" b="1" dirty="0"/>
              </a:p>
              <a:p>
                <a:r>
                  <a:rPr lang="fr-FR" sz="2400" dirty="0"/>
                  <a:t>en connaissant sa </a:t>
                </a:r>
                <a:r>
                  <a:rPr lang="fr-FR" sz="2400" b="1" dirty="0"/>
                  <a:t>dérivée</a:t>
                </a:r>
                <a:r>
                  <a:rPr lang="fr-FR" sz="2400" dirty="0"/>
                  <a:t> et un point particulier de la fonction </a:t>
                </a:r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6F56D312-57F1-D649-F830-85C9C0185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6719" y="3170950"/>
                <a:ext cx="4932027" cy="2677656"/>
              </a:xfrm>
              <a:prstGeom prst="rect">
                <a:avLst/>
              </a:prstGeom>
              <a:blipFill>
                <a:blip r:embed="rId4"/>
                <a:stretch>
                  <a:fillRect l="-1854" t="-1595" r="-1978" b="-45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45E5E80-1792-2572-8AE0-191153B0EEBF}"/>
              </a:ext>
            </a:extLst>
          </p:cNvPr>
          <p:cNvCxnSpPr>
            <a:cxnSpLocks/>
          </p:cNvCxnSpPr>
          <p:nvPr/>
        </p:nvCxnSpPr>
        <p:spPr>
          <a:xfrm flipV="1">
            <a:off x="9186866" y="4105443"/>
            <a:ext cx="1541484" cy="434020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4E70157-407E-7401-C096-4AB8CB71F372}"/>
              </a:ext>
            </a:extLst>
          </p:cNvPr>
          <p:cNvCxnSpPr>
            <a:cxnSpLocks/>
          </p:cNvCxnSpPr>
          <p:nvPr/>
        </p:nvCxnSpPr>
        <p:spPr>
          <a:xfrm>
            <a:off x="7511867" y="4986143"/>
            <a:ext cx="195122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2391610B-353B-1585-E3FF-B021463778C3}"/>
              </a:ext>
            </a:extLst>
          </p:cNvPr>
          <p:cNvCxnSpPr>
            <a:cxnSpLocks/>
          </p:cNvCxnSpPr>
          <p:nvPr/>
        </p:nvCxnSpPr>
        <p:spPr>
          <a:xfrm>
            <a:off x="7376983" y="5440148"/>
            <a:ext cx="383181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639D2DF-2E0C-07CC-66E1-44E1B61D09B3}"/>
              </a:ext>
            </a:extLst>
          </p:cNvPr>
          <p:cNvCxnSpPr>
            <a:cxnSpLocks/>
          </p:cNvCxnSpPr>
          <p:nvPr/>
        </p:nvCxnSpPr>
        <p:spPr>
          <a:xfrm flipV="1">
            <a:off x="7676867" y="3326930"/>
            <a:ext cx="0" cy="2415109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09F31AC7-FBA5-8152-25F2-F6B592F2BFA5}"/>
              </a:ext>
            </a:extLst>
          </p:cNvPr>
          <p:cNvCxnSpPr/>
          <p:nvPr/>
        </p:nvCxnSpPr>
        <p:spPr>
          <a:xfrm>
            <a:off x="8259119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/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0897B7BF-C51D-6587-772D-29C34678E8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4050" y="5440148"/>
                <a:ext cx="6469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/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ED998444-C624-5AD4-31CF-EC4ECBA6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9870" y="3024183"/>
                <a:ext cx="6469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/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09DAE52-37A0-663D-7194-880814A29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4532" y="5587783"/>
                <a:ext cx="646997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70CC616-3013-D6BE-F9CC-1312B69303E3}"/>
              </a:ext>
            </a:extLst>
          </p:cNvPr>
          <p:cNvCxnSpPr/>
          <p:nvPr/>
        </p:nvCxnSpPr>
        <p:spPr>
          <a:xfrm>
            <a:off x="9372805" y="3757689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/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E2F52A3C-FF2B-91BE-8275-485B41D5D0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938" y="5600568"/>
                <a:ext cx="646997" cy="369332"/>
              </a:xfrm>
              <a:prstGeom prst="rect">
                <a:avLst/>
              </a:prstGeom>
              <a:blipFill>
                <a:blip r:embed="rId8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/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r>
                        <a:rPr lang="fr-FR" sz="18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</m:oMath>
                  </m:oMathPara>
                </a14:m>
                <a:endParaRPr lang="fr-FR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7DAA6730-DB4D-83DC-4CD0-19DB3DF77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460" y="5692019"/>
                <a:ext cx="6469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C41B3988-DA7E-86C2-BB0A-02A6D40F3A0A}"/>
              </a:ext>
            </a:extLst>
          </p:cNvPr>
          <p:cNvCxnSpPr>
            <a:cxnSpLocks/>
          </p:cNvCxnSpPr>
          <p:nvPr/>
        </p:nvCxnSpPr>
        <p:spPr>
          <a:xfrm>
            <a:off x="8259119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27645DEC-1C13-AC6E-362E-FC1CEC0CE408}"/>
              </a:ext>
            </a:extLst>
          </p:cNvPr>
          <p:cNvCxnSpPr>
            <a:cxnSpLocks/>
          </p:cNvCxnSpPr>
          <p:nvPr/>
        </p:nvCxnSpPr>
        <p:spPr>
          <a:xfrm flipV="1">
            <a:off x="8152439" y="4480906"/>
            <a:ext cx="0" cy="505237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/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sz="1600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𝚫</m:t>
                      </m:r>
                      <m:sSub>
                        <m:sSubPr>
                          <m:ctrlP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600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fr-FR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33184C5-3384-1198-AC31-B3517DC2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779" y="4573715"/>
                <a:ext cx="646997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2668805D-CFE1-7021-8025-AC12B3AECD1F}"/>
              </a:ext>
            </a:extLst>
          </p:cNvPr>
          <p:cNvCxnSpPr>
            <a:cxnSpLocks/>
          </p:cNvCxnSpPr>
          <p:nvPr/>
        </p:nvCxnSpPr>
        <p:spPr>
          <a:xfrm flipV="1">
            <a:off x="7950279" y="4105329"/>
            <a:ext cx="2286721" cy="1020459"/>
          </a:xfrm>
          <a:prstGeom prst="line">
            <a:avLst/>
          </a:prstGeom>
          <a:ln w="22225">
            <a:solidFill>
              <a:schemeClr val="accent2">
                <a:lumMod val="7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llipse 26">
            <a:extLst>
              <a:ext uri="{FF2B5EF4-FFF2-40B4-BE49-F238E27FC236}">
                <a16:creationId xmlns:a16="http://schemas.microsoft.com/office/drawing/2014/main" id="{D81A8C23-3DFE-AE12-C9AE-88A8736AEFED}"/>
              </a:ext>
            </a:extLst>
          </p:cNvPr>
          <p:cNvSpPr/>
          <p:nvPr/>
        </p:nvSpPr>
        <p:spPr>
          <a:xfrm>
            <a:off x="8217916" y="493498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5531E8AA-D01F-4E35-CFD4-4E5FFBD3EC78}"/>
              </a:ext>
            </a:extLst>
          </p:cNvPr>
          <p:cNvSpPr/>
          <p:nvPr/>
        </p:nvSpPr>
        <p:spPr>
          <a:xfrm>
            <a:off x="9326522" y="4432162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AA093D71-1E40-08EC-25D4-71D5C3B8611B}"/>
              </a:ext>
            </a:extLst>
          </p:cNvPr>
          <p:cNvCxnSpPr>
            <a:cxnSpLocks/>
          </p:cNvCxnSpPr>
          <p:nvPr/>
        </p:nvCxnSpPr>
        <p:spPr>
          <a:xfrm>
            <a:off x="7511867" y="4480906"/>
            <a:ext cx="1953355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/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E38E9BE5-71D8-A2AD-7C12-452C22ABE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328" y="4822028"/>
                <a:ext cx="646997" cy="276999"/>
              </a:xfrm>
              <a:prstGeom prst="rect">
                <a:avLst/>
              </a:prstGeom>
              <a:blipFill>
                <a:blip r:embed="rId11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/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~</m:t>
                          </m:r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2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sz="1200" b="1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91760FF0-900A-669A-095D-A87AEF64F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301" y="4322453"/>
                <a:ext cx="646997" cy="276999"/>
              </a:xfrm>
              <a:prstGeom prst="rect">
                <a:avLst/>
              </a:prstGeom>
              <a:blipFill>
                <a:blip r:embed="rId12"/>
                <a:stretch>
                  <a:fillRect r="-7547" b="-869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64D97004-2F37-08E2-8404-FB5BEF197E79}"/>
              </a:ext>
            </a:extLst>
          </p:cNvPr>
          <p:cNvCxnSpPr/>
          <p:nvPr/>
        </p:nvCxnSpPr>
        <p:spPr>
          <a:xfrm>
            <a:off x="10486491" y="3724457"/>
            <a:ext cx="0" cy="185074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C4E63CC5-E5CF-A017-92D9-EF0C139C6926}"/>
              </a:ext>
            </a:extLst>
          </p:cNvPr>
          <p:cNvCxnSpPr>
            <a:cxnSpLocks/>
          </p:cNvCxnSpPr>
          <p:nvPr/>
        </p:nvCxnSpPr>
        <p:spPr>
          <a:xfrm>
            <a:off x="9372805" y="6020618"/>
            <a:ext cx="1113686" cy="0"/>
          </a:xfrm>
          <a:prstGeom prst="straightConnector1">
            <a:avLst/>
          </a:prstGeom>
          <a:ln w="28575">
            <a:solidFill>
              <a:schemeClr val="accent5">
                <a:lumMod val="7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/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𝒕</m:t>
                          </m:r>
                        </m:e>
                        <m:sub>
                          <m:r>
                            <a:rPr lang="fr-FR" sz="1800" b="1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555D6437-B344-4297-02FF-B62598436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8074" y="5615139"/>
                <a:ext cx="646997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97D4F675-059C-5C7F-AC02-EDF36479198A}"/>
              </a:ext>
            </a:extLst>
          </p:cNvPr>
          <p:cNvCxnSpPr>
            <a:cxnSpLocks/>
          </p:cNvCxnSpPr>
          <p:nvPr/>
        </p:nvCxnSpPr>
        <p:spPr>
          <a:xfrm flipV="1">
            <a:off x="9130086" y="4255776"/>
            <a:ext cx="1541484" cy="434020"/>
          </a:xfrm>
          <a:prstGeom prst="line">
            <a:avLst/>
          </a:prstGeom>
          <a:ln w="22225">
            <a:solidFill>
              <a:schemeClr val="accent2">
                <a:lumMod val="40000"/>
                <a:lumOff val="6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2E78F2AA-F7A4-13C8-FEF2-012ECCBF9B4C}"/>
              </a:ext>
            </a:extLst>
          </p:cNvPr>
          <p:cNvSpPr/>
          <p:nvPr/>
        </p:nvSpPr>
        <p:spPr>
          <a:xfrm>
            <a:off x="9327503" y="4569461"/>
            <a:ext cx="92566" cy="10232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Ellipse 36">
            <a:extLst>
              <a:ext uri="{FF2B5EF4-FFF2-40B4-BE49-F238E27FC236}">
                <a16:creationId xmlns:a16="http://schemas.microsoft.com/office/drawing/2014/main" id="{1D6A6F64-70E3-C461-BA4E-B1EEBA83FD30}"/>
              </a:ext>
            </a:extLst>
          </p:cNvPr>
          <p:cNvSpPr/>
          <p:nvPr/>
        </p:nvSpPr>
        <p:spPr>
          <a:xfrm>
            <a:off x="10440208" y="4117120"/>
            <a:ext cx="92566" cy="1023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255896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649</TotalTime>
  <Words>2063</Words>
  <Application>Microsoft Office PowerPoint</Application>
  <PresentationFormat>Grand écran</PresentationFormat>
  <Paragraphs>354</Paragraphs>
  <Slides>30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6" baseType="lpstr">
      <vt:lpstr>Arial</vt:lpstr>
      <vt:lpstr>Avenir Next LT Pro</vt:lpstr>
      <vt:lpstr>Calibri</vt:lpstr>
      <vt:lpstr>Cambria Math</vt:lpstr>
      <vt:lpstr>Gentium Basic</vt:lpstr>
      <vt:lpstr>AccentBoxVTI</vt:lpstr>
      <vt:lpstr>Intégration Numérique  (Euler)</vt:lpstr>
      <vt:lpstr>Approche analytique</vt:lpstr>
      <vt:lpstr>Approche graphique</vt:lpstr>
      <vt:lpstr>Approche graphique</vt:lpstr>
      <vt:lpstr>Approche graphique</vt:lpstr>
      <vt:lpstr>Approche graphique</vt:lpstr>
      <vt:lpstr>Approche graphique</vt:lpstr>
      <vt:lpstr>Approche graphique</vt:lpstr>
      <vt:lpstr>Intégration Numérique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Implémentation de la méthode d’Euler</vt:lpstr>
      <vt:lpstr>Circuits similaires / Généralisation</vt:lpstr>
      <vt:lpstr>Implémentation de la méthode d’Euler</vt:lpstr>
      <vt:lpstr>Implémentation de la méthode d’Euler</vt:lpstr>
      <vt:lpstr>Implémentation de la méthode d’Euler</vt:lpstr>
      <vt:lpstr>Intégration Numérique  (Scipy)</vt:lpstr>
      <vt:lpstr>Scientific Python / SciPy</vt:lpstr>
      <vt:lpstr>Intégration Numérique / SciPy</vt:lpstr>
      <vt:lpstr>Intégration Numérique / SciPy</vt:lpstr>
      <vt:lpstr>D’autres méthodes plus optimisées</vt:lpstr>
      <vt:lpstr>Autre cas / Equation du second ordre</vt:lpstr>
      <vt:lpstr>Autre cas / Equation du second ordre</vt:lpstr>
      <vt:lpstr>Cas d’une équation différentielle d’ordre 2</vt:lpstr>
      <vt:lpstr>Cas d’une équation différentielle d’ordre 2</vt:lpstr>
      <vt:lpstr>Cas d’une équation différentielle d’ordre 2</vt:lpstr>
      <vt:lpstr>Intégration Numérique / SciPy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309</cp:revision>
  <dcterms:created xsi:type="dcterms:W3CDTF">2023-04-08T12:37:13Z</dcterms:created>
  <dcterms:modified xsi:type="dcterms:W3CDTF">2023-04-26T16:45:40Z</dcterms:modified>
</cp:coreProperties>
</file>