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Python Sciences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Paramètres optionnels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</a:t>
            </a:r>
            <a:r>
              <a:rPr lang="fr-FR" b="1" dirty="0"/>
              <a:t>=</a:t>
            </a:r>
            <a:r>
              <a:rPr lang="fr-FR" dirty="0"/>
              <a:t>1, f</a:t>
            </a:r>
            <a:r>
              <a:rPr lang="fr-FR" b="1" dirty="0"/>
              <a:t>=</a:t>
            </a:r>
            <a:r>
              <a:rPr lang="fr-FR" dirty="0"/>
              <a:t>100</a:t>
            </a:r>
            <a:r>
              <a:rPr lang="fr-FR" b="1" dirty="0"/>
              <a:t>):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0, 1, 101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C31210-A94A-7A66-2C13-9298A4851076}"/>
              </a:ext>
            </a:extLst>
          </p:cNvPr>
          <p:cNvSpPr txBox="1"/>
          <p:nvPr/>
        </p:nvSpPr>
        <p:spPr>
          <a:xfrm>
            <a:off x="822960" y="36602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A1 </a:t>
            </a:r>
            <a:r>
              <a:rPr lang="fr-FR" b="1" dirty="0"/>
              <a:t>= </a:t>
            </a:r>
            <a:r>
              <a:rPr lang="fr-FR" dirty="0"/>
              <a:t>sinus(</a:t>
            </a:r>
            <a:r>
              <a:rPr lang="fr-FR" dirty="0" err="1"/>
              <a:t>time_vect</a:t>
            </a:r>
            <a:r>
              <a:rPr lang="fr-FR" dirty="0"/>
              <a:t>)</a:t>
            </a:r>
          </a:p>
          <a:p>
            <a:r>
              <a:rPr lang="fr-FR" dirty="0"/>
              <a:t>A2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A=10) </a:t>
            </a:r>
          </a:p>
          <a:p>
            <a:r>
              <a:rPr lang="fr-FR" dirty="0"/>
              <a:t>A3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A=10, f=200)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0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Paramètres optionnels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</a:t>
            </a:r>
            <a:r>
              <a:rPr lang="fr-FR" b="1" dirty="0"/>
              <a:t>=</a:t>
            </a:r>
            <a:r>
              <a:rPr lang="fr-FR" dirty="0"/>
              <a:t>1, f</a:t>
            </a:r>
            <a:r>
              <a:rPr lang="fr-FR" b="1" dirty="0"/>
              <a:t>=</a:t>
            </a:r>
            <a:r>
              <a:rPr lang="fr-FR" dirty="0"/>
              <a:t>100</a:t>
            </a:r>
            <a:r>
              <a:rPr lang="fr-FR" b="1" dirty="0"/>
              <a:t>):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0, 1, 101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C31210-A94A-7A66-2C13-9298A4851076}"/>
              </a:ext>
            </a:extLst>
          </p:cNvPr>
          <p:cNvSpPr txBox="1"/>
          <p:nvPr/>
        </p:nvSpPr>
        <p:spPr>
          <a:xfrm>
            <a:off x="822960" y="366021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A1 </a:t>
            </a:r>
            <a:r>
              <a:rPr lang="fr-FR" b="1" dirty="0"/>
              <a:t>= </a:t>
            </a:r>
            <a:r>
              <a:rPr lang="fr-FR" dirty="0"/>
              <a:t>sinus(</a:t>
            </a:r>
            <a:r>
              <a:rPr lang="fr-FR" dirty="0" err="1"/>
              <a:t>time_vect</a:t>
            </a:r>
            <a:r>
              <a:rPr lang="fr-FR" dirty="0"/>
              <a:t>)</a:t>
            </a:r>
          </a:p>
          <a:p>
            <a:r>
              <a:rPr lang="fr-FR" dirty="0"/>
              <a:t>A2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A=10) </a:t>
            </a:r>
          </a:p>
          <a:p>
            <a:r>
              <a:rPr lang="fr-FR" dirty="0"/>
              <a:t>A3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A=10, f=200) 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4DC4E45D-485C-ABB3-1FDA-96BE5736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81" y="2216972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938CE25-455F-A4BF-58F2-730A25723D00}"/>
              </a:ext>
            </a:extLst>
          </p:cNvPr>
          <p:cNvSpPr txBox="1"/>
          <p:nvPr/>
        </p:nvSpPr>
        <p:spPr>
          <a:xfrm>
            <a:off x="7578866" y="2376010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PHYSIQUE</a:t>
            </a:r>
            <a:endParaRPr lang="fr-FR" sz="2000" b="1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F176DC1-3A40-A17B-9400-82310A89BBB8}"/>
              </a:ext>
            </a:extLst>
          </p:cNvPr>
          <p:cNvCxnSpPr>
            <a:cxnSpLocks/>
          </p:cNvCxnSpPr>
          <p:nvPr/>
        </p:nvCxnSpPr>
        <p:spPr>
          <a:xfrm>
            <a:off x="4788310" y="3196522"/>
            <a:ext cx="2694038" cy="3135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8E05B42-7441-8C44-2175-C63E404A3352}"/>
              </a:ext>
            </a:extLst>
          </p:cNvPr>
          <p:cNvSpPr txBox="1"/>
          <p:nvPr/>
        </p:nvSpPr>
        <p:spPr>
          <a:xfrm>
            <a:off x="7578866" y="3310061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 = 1/101 s ≈ 10ms</a:t>
            </a:r>
            <a:endParaRPr lang="fr-FR" sz="2000" b="1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8C19E45-2703-9722-FD36-F5AE01A8C0BF}"/>
              </a:ext>
            </a:extLst>
          </p:cNvPr>
          <p:cNvCxnSpPr>
            <a:cxnSpLocks/>
          </p:cNvCxnSpPr>
          <p:nvPr/>
        </p:nvCxnSpPr>
        <p:spPr>
          <a:xfrm>
            <a:off x="4241114" y="3845363"/>
            <a:ext cx="3241234" cy="41501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9A4E41A-557B-4BBD-D226-B3065B2A5A9D}"/>
              </a:ext>
            </a:extLst>
          </p:cNvPr>
          <p:cNvSpPr txBox="1"/>
          <p:nvPr/>
        </p:nvSpPr>
        <p:spPr>
          <a:xfrm>
            <a:off x="7334864" y="4092991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100 Hz 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T ≈ 10ms</a:t>
            </a:r>
            <a:endParaRPr lang="fr-FR" sz="20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BDAE87-5166-45AA-4FB5-D61C7F9B0AF0}"/>
              </a:ext>
            </a:extLst>
          </p:cNvPr>
          <p:cNvSpPr txBox="1"/>
          <p:nvPr/>
        </p:nvSpPr>
        <p:spPr>
          <a:xfrm>
            <a:off x="7578866" y="5734401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rgbClr val="002060"/>
                </a:solidFill>
              </a:rPr>
              <a:t>Critère de </a:t>
            </a:r>
            <a:r>
              <a:rPr lang="fr-FR" sz="2000" b="1" i="1" dirty="0" err="1">
                <a:solidFill>
                  <a:srgbClr val="002060"/>
                </a:solidFill>
              </a:rPr>
              <a:t>Shanonn-Nyquist</a:t>
            </a:r>
            <a:r>
              <a:rPr lang="fr-FR" sz="2000" b="1" i="1" dirty="0">
                <a:solidFill>
                  <a:srgbClr val="002060"/>
                </a:solidFill>
              </a:rPr>
              <a:t> non respecté</a:t>
            </a:r>
            <a:endParaRPr lang="fr-F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9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Paramètres optionnels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</a:t>
            </a:r>
            <a:r>
              <a:rPr lang="fr-FR" b="1" dirty="0"/>
              <a:t>=</a:t>
            </a:r>
            <a:r>
              <a:rPr lang="fr-FR" dirty="0"/>
              <a:t>1, f</a:t>
            </a:r>
            <a:r>
              <a:rPr lang="fr-FR" b="1" dirty="0"/>
              <a:t>=</a:t>
            </a:r>
            <a:r>
              <a:rPr lang="fr-FR" dirty="0"/>
              <a:t>100</a:t>
            </a:r>
            <a:r>
              <a:rPr lang="fr-FR" b="1" dirty="0"/>
              <a:t>):</a:t>
            </a:r>
          </a:p>
          <a:p>
            <a:r>
              <a:rPr lang="fr-FR" b="1" dirty="0"/>
              <a:t>	if(</a:t>
            </a:r>
            <a:r>
              <a:rPr lang="fr-FR" dirty="0" err="1"/>
              <a:t>isinstance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,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ndarray</a:t>
            </a:r>
            <a:r>
              <a:rPr lang="fr-FR" b="1" dirty="0"/>
              <a:t>)):</a:t>
            </a:r>
          </a:p>
          <a:p>
            <a:r>
              <a:rPr lang="fr-FR" b="1" dirty="0"/>
              <a:t>		Te = t[0] – t[1]	</a:t>
            </a:r>
          </a:p>
          <a:p>
            <a:r>
              <a:rPr lang="fr-FR" b="1" dirty="0"/>
              <a:t>		if(1/Te &lt; 2*f) </a:t>
            </a:r>
            <a:r>
              <a:rPr lang="fr-FR" b="1" dirty="0" err="1"/>
              <a:t>print</a:t>
            </a:r>
            <a:r>
              <a:rPr lang="fr-FR" b="1" dirty="0"/>
              <a:t>(‘</a:t>
            </a:r>
            <a:r>
              <a:rPr lang="fr-FR" dirty="0"/>
              <a:t>Shannon sampling </a:t>
            </a:r>
            <a:r>
              <a:rPr lang="fr-FR" dirty="0" err="1"/>
              <a:t>frequency</a:t>
            </a:r>
            <a:r>
              <a:rPr lang="fr-FR" dirty="0"/>
              <a:t> warning !!</a:t>
            </a:r>
            <a:r>
              <a:rPr lang="fr-FR" b="1" dirty="0"/>
              <a:t>’)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0, 1, 101</a:t>
            </a:r>
            <a:r>
              <a:rPr lang="fr-FR" b="1" dirty="0"/>
              <a:t>)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4DC4E45D-485C-ABB3-1FDA-96BE5736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81" y="2216972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938CE25-455F-A4BF-58F2-730A25723D00}"/>
              </a:ext>
            </a:extLst>
          </p:cNvPr>
          <p:cNvSpPr txBox="1"/>
          <p:nvPr/>
        </p:nvSpPr>
        <p:spPr>
          <a:xfrm>
            <a:off x="7578866" y="2376010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PHYSIQUE</a:t>
            </a:r>
            <a:endParaRPr lang="fr-FR" sz="2000" b="1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F176DC1-3A40-A17B-9400-82310A89BBB8}"/>
              </a:ext>
            </a:extLst>
          </p:cNvPr>
          <p:cNvCxnSpPr>
            <a:cxnSpLocks/>
          </p:cNvCxnSpPr>
          <p:nvPr/>
        </p:nvCxnSpPr>
        <p:spPr>
          <a:xfrm flipV="1">
            <a:off x="4613135" y="3510116"/>
            <a:ext cx="2869213" cy="74725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8E05B42-7441-8C44-2175-C63E404A3352}"/>
              </a:ext>
            </a:extLst>
          </p:cNvPr>
          <p:cNvSpPr txBox="1"/>
          <p:nvPr/>
        </p:nvSpPr>
        <p:spPr>
          <a:xfrm>
            <a:off x="7578866" y="3310061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 = 1/101 s ≈ 10ms</a:t>
            </a:r>
            <a:endParaRPr lang="fr-FR" sz="20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7DBC91-A56C-258D-51FA-6EF88D722467}"/>
              </a:ext>
            </a:extLst>
          </p:cNvPr>
          <p:cNvSpPr txBox="1"/>
          <p:nvPr/>
        </p:nvSpPr>
        <p:spPr>
          <a:xfrm>
            <a:off x="822960" y="4581998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A1 </a:t>
            </a:r>
            <a:r>
              <a:rPr lang="fr-FR" b="1" dirty="0"/>
              <a:t>= </a:t>
            </a:r>
            <a:r>
              <a:rPr lang="fr-FR" dirty="0"/>
              <a:t>sinus(</a:t>
            </a:r>
            <a:r>
              <a:rPr lang="fr-FR" dirty="0" err="1"/>
              <a:t>time_vect</a:t>
            </a:r>
            <a:r>
              <a:rPr lang="fr-FR" dirty="0"/>
              <a:t>)</a:t>
            </a:r>
          </a:p>
          <a:p>
            <a:r>
              <a:rPr lang="fr-FR" dirty="0"/>
              <a:t>A2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A=10) </a:t>
            </a:r>
          </a:p>
          <a:p>
            <a:r>
              <a:rPr lang="fr-FR" dirty="0"/>
              <a:t>A3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A=10, f=200)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56A234-3FBB-2374-846D-76C91B644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382" y="4853146"/>
            <a:ext cx="2880610" cy="190517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A763C4C-94AA-67DC-AFCA-50AF4B514119}"/>
              </a:ext>
            </a:extLst>
          </p:cNvPr>
          <p:cNvCxnSpPr>
            <a:cxnSpLocks/>
          </p:cNvCxnSpPr>
          <p:nvPr/>
        </p:nvCxnSpPr>
        <p:spPr>
          <a:xfrm>
            <a:off x="4991677" y="4817661"/>
            <a:ext cx="2587189" cy="1492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922B3B-BD35-E00A-702C-F19FBB3A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8" y="2285900"/>
            <a:ext cx="4000847" cy="2286198"/>
          </a:xfrm>
          <a:prstGeom prst="rect">
            <a:avLst/>
          </a:prstGeom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814B13B3-BD70-584B-F2FE-4DDD31AC6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Différents types de fichiers</a:t>
            </a:r>
          </a:p>
          <a:p>
            <a:pPr lvl="1"/>
            <a:r>
              <a:rPr lang="fr-FR" dirty="0"/>
              <a:t>ASCII / texte</a:t>
            </a:r>
          </a:p>
          <a:p>
            <a:pPr lvl="1"/>
            <a:r>
              <a:rPr lang="fr-FR" dirty="0"/>
              <a:t>Binaires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20DF69D-B9BD-77AB-433F-39F0E706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44" y="5004187"/>
            <a:ext cx="3185436" cy="14707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47F2EA-1A12-D022-8316-8B8F317F8F28}"/>
              </a:ext>
            </a:extLst>
          </p:cNvPr>
          <p:cNvSpPr txBox="1"/>
          <p:nvPr/>
        </p:nvSpPr>
        <p:spPr>
          <a:xfrm>
            <a:off x="3031104" y="4572098"/>
            <a:ext cx="4110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CSV</a:t>
            </a:r>
          </a:p>
          <a:p>
            <a:pPr lvl="1"/>
            <a:r>
              <a:rPr lang="fr-FR" dirty="0"/>
              <a:t>	Codage ASCII</a:t>
            </a:r>
          </a:p>
          <a:p>
            <a:pPr lvl="1"/>
            <a:r>
              <a:rPr lang="fr-FR" dirty="0"/>
              <a:t>	Délimiteur de colonnes</a:t>
            </a:r>
          </a:p>
          <a:p>
            <a:pPr lvl="1"/>
            <a:r>
              <a:rPr lang="fr-FR" dirty="0"/>
              <a:t>	(défaut : point-virgule)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34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922B3B-BD35-E00A-702C-F19FBB3A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8" y="2285900"/>
            <a:ext cx="4000847" cy="228619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47F2EA-1A12-D022-8316-8B8F317F8F28}"/>
              </a:ext>
            </a:extLst>
          </p:cNvPr>
          <p:cNvSpPr txBox="1"/>
          <p:nvPr/>
        </p:nvSpPr>
        <p:spPr>
          <a:xfrm>
            <a:off x="1115567" y="3464105"/>
            <a:ext cx="4110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CSV</a:t>
            </a:r>
          </a:p>
          <a:p>
            <a:pPr lvl="1"/>
            <a:r>
              <a:rPr lang="fr-FR" dirty="0"/>
              <a:t>	Codage ASCII</a:t>
            </a:r>
          </a:p>
          <a:p>
            <a:pPr lvl="1"/>
            <a:r>
              <a:rPr lang="fr-FR" dirty="0"/>
              <a:t>	Délimiteur de colonnes</a:t>
            </a:r>
          </a:p>
          <a:p>
            <a:pPr lvl="1"/>
            <a:r>
              <a:rPr lang="fr-FR" dirty="0"/>
              <a:t>	(défaut : point-virgule)</a:t>
            </a:r>
          </a:p>
          <a:p>
            <a:pPr lvl="1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BB650D-05FE-FE13-B737-EE155DFFB12D}"/>
              </a:ext>
            </a:extLst>
          </p:cNvPr>
          <p:cNvSpPr txBox="1"/>
          <p:nvPr/>
        </p:nvSpPr>
        <p:spPr>
          <a:xfrm>
            <a:off x="4799144" y="2285900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En-tête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0FCDF-0374-42CE-A6B8-C4C64B31C186}"/>
              </a:ext>
            </a:extLst>
          </p:cNvPr>
          <p:cNvSpPr txBox="1"/>
          <p:nvPr/>
        </p:nvSpPr>
        <p:spPr>
          <a:xfrm>
            <a:off x="4799144" y="296549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Données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0ECE00B8-B15A-6C0C-E385-94D5C15C7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Selon les applications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F72A54-4CA7-2189-3403-5874DD1A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13" y="4136272"/>
            <a:ext cx="4541914" cy="27739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31BF53-F6B8-151B-B1FE-7C6750E21046}"/>
              </a:ext>
            </a:extLst>
          </p:cNvPr>
          <p:cNvSpPr txBox="1"/>
          <p:nvPr/>
        </p:nvSpPr>
        <p:spPr>
          <a:xfrm>
            <a:off x="2089171" y="5070712"/>
            <a:ext cx="4110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JPG</a:t>
            </a:r>
          </a:p>
          <a:p>
            <a:pPr lvl="1"/>
            <a:r>
              <a:rPr lang="fr-FR" dirty="0"/>
              <a:t>	Codage binaire</a:t>
            </a:r>
          </a:p>
          <a:p>
            <a:pPr lvl="1"/>
            <a:r>
              <a:rPr lang="fr-FR" dirty="0"/>
              <a:t>	En-tête spécifique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B0691E-6CCD-688F-8B17-635A55CB2AC8}"/>
              </a:ext>
            </a:extLst>
          </p:cNvPr>
          <p:cNvSpPr txBox="1"/>
          <p:nvPr/>
        </p:nvSpPr>
        <p:spPr>
          <a:xfrm>
            <a:off x="2089171" y="6510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https://en.wikipedia.org/wiki/JPEG_File_Interchange_Format</a:t>
            </a:r>
          </a:p>
        </p:txBody>
      </p:sp>
    </p:spTree>
    <p:extLst>
      <p:ext uri="{BB962C8B-B14F-4D97-AF65-F5344CB8AC3E}">
        <p14:creationId xmlns:p14="http://schemas.microsoft.com/office/powerpoint/2010/main" val="137017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4a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</a:p>
          <a:p>
            <a:r>
              <a:rPr lang="en-US" dirty="0" err="1"/>
              <a:t>cpt</a:t>
            </a:r>
            <a:r>
              <a:rPr lang="en-US" b="1" dirty="0"/>
              <a:t> = </a:t>
            </a:r>
            <a:r>
              <a:rPr lang="en-US" dirty="0"/>
              <a:t>0</a:t>
            </a:r>
          </a:p>
          <a:p>
            <a:r>
              <a:rPr lang="en-US" dirty="0"/>
              <a:t>N</a:t>
            </a:r>
            <a:r>
              <a:rPr lang="en-US" b="1" dirty="0"/>
              <a:t> = </a:t>
            </a:r>
            <a:r>
              <a:rPr lang="en-US" dirty="0"/>
              <a:t>10</a:t>
            </a:r>
          </a:p>
          <a:p>
            <a:r>
              <a:rPr lang="en-US" b="1" dirty="0"/>
              <a:t>for </a:t>
            </a:r>
            <a:r>
              <a:rPr lang="en-US" dirty="0"/>
              <a:t>line</a:t>
            </a:r>
            <a:r>
              <a:rPr lang="en-US" b="1" dirty="0"/>
              <a:t> in</a:t>
            </a:r>
            <a:r>
              <a:rPr lang="en-US" dirty="0"/>
              <a:t> f</a:t>
            </a:r>
            <a:r>
              <a:rPr lang="en-US" b="1" dirty="0"/>
              <a:t>:</a:t>
            </a:r>
          </a:p>
          <a:p>
            <a:r>
              <a:rPr lang="en-US" b="1" dirty="0"/>
              <a:t>    if </a:t>
            </a:r>
            <a:r>
              <a:rPr lang="en-US" dirty="0" err="1"/>
              <a:t>cpt</a:t>
            </a:r>
            <a:r>
              <a:rPr lang="en-US" b="1" dirty="0"/>
              <a:t> &lt; </a:t>
            </a:r>
            <a:r>
              <a:rPr lang="en-US" dirty="0"/>
              <a:t>N</a:t>
            </a:r>
            <a:r>
              <a:rPr lang="en-US" b="1" dirty="0"/>
              <a:t> :</a:t>
            </a:r>
          </a:p>
          <a:p>
            <a:r>
              <a:rPr lang="en-US" b="1" dirty="0"/>
              <a:t>        print(</a:t>
            </a:r>
            <a:r>
              <a:rPr lang="en-US" dirty="0"/>
              <a:t>line</a:t>
            </a:r>
            <a:r>
              <a:rPr lang="en-US" b="1" dirty="0"/>
              <a:t>)</a:t>
            </a:r>
          </a:p>
          <a:p>
            <a:r>
              <a:rPr lang="en-US" b="1" dirty="0"/>
              <a:t>        </a:t>
            </a:r>
            <a:r>
              <a:rPr lang="en-US" dirty="0" err="1"/>
              <a:t>cpt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1</a:t>
            </a:r>
          </a:p>
          <a:p>
            <a:r>
              <a:rPr lang="en-US" dirty="0" err="1"/>
              <a:t>f.</a:t>
            </a:r>
            <a:r>
              <a:rPr lang="en-US" b="1" dirty="0" err="1"/>
              <a:t>close</a:t>
            </a:r>
            <a:r>
              <a:rPr lang="en-US" dirty="0"/>
              <a:t>()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34ECB47-B23E-5524-38FD-69229238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53" y="4885788"/>
            <a:ext cx="2491956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4a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</a:p>
          <a:p>
            <a:r>
              <a:rPr lang="en-US" dirty="0" err="1"/>
              <a:t>cpt</a:t>
            </a:r>
            <a:r>
              <a:rPr lang="en-US" b="1" dirty="0"/>
              <a:t> = </a:t>
            </a:r>
            <a:r>
              <a:rPr lang="en-US" dirty="0"/>
              <a:t>0</a:t>
            </a:r>
          </a:p>
          <a:p>
            <a:r>
              <a:rPr lang="en-US" dirty="0"/>
              <a:t>HEADER</a:t>
            </a:r>
            <a:r>
              <a:rPr lang="en-US" b="1" dirty="0"/>
              <a:t> = </a:t>
            </a:r>
            <a:r>
              <a:rPr lang="en-US" dirty="0"/>
              <a:t>2</a:t>
            </a:r>
          </a:p>
          <a:p>
            <a:r>
              <a:rPr lang="en-US" dirty="0"/>
              <a:t>NB_DATA </a:t>
            </a:r>
            <a:r>
              <a:rPr lang="en-US" b="1" dirty="0"/>
              <a:t>=</a:t>
            </a:r>
            <a:r>
              <a:rPr lang="en-US" dirty="0"/>
              <a:t> 4000</a:t>
            </a:r>
          </a:p>
          <a:p>
            <a:r>
              <a:rPr lang="fr-FR" dirty="0" err="1"/>
              <a:t>delimiter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',’</a:t>
            </a:r>
          </a:p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58750ED-2358-9330-209D-1EF7FAB7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53" y="4885788"/>
            <a:ext cx="2491956" cy="1798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DDDBF8-AB8D-7D46-4F72-DC1643694E4C}"/>
              </a:ext>
            </a:extLst>
          </p:cNvPr>
          <p:cNvSpPr txBox="1"/>
          <p:nvPr/>
        </p:nvSpPr>
        <p:spPr>
          <a:xfrm>
            <a:off x="6603867" y="2108869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for</a:t>
            </a:r>
            <a:r>
              <a:rPr lang="fr-FR" dirty="0"/>
              <a:t> line </a:t>
            </a:r>
            <a:r>
              <a:rPr lang="fr-FR" b="1" dirty="0"/>
              <a:t>in </a:t>
            </a:r>
            <a:r>
              <a:rPr lang="fr-FR" dirty="0"/>
              <a:t>f:</a:t>
            </a:r>
          </a:p>
          <a:p>
            <a:r>
              <a:rPr lang="fr-FR" b="1" dirty="0"/>
              <a:t>    if </a:t>
            </a:r>
            <a:r>
              <a:rPr lang="fr-FR" dirty="0"/>
              <a:t>(cpt </a:t>
            </a:r>
            <a:r>
              <a:rPr lang="fr-FR" b="1" dirty="0"/>
              <a:t>&gt;</a:t>
            </a:r>
            <a:r>
              <a:rPr lang="fr-FR" dirty="0"/>
              <a:t> HEADER) </a:t>
            </a:r>
            <a:r>
              <a:rPr lang="fr-FR" b="1" dirty="0"/>
              <a:t>and</a:t>
            </a:r>
            <a:r>
              <a:rPr lang="fr-FR" dirty="0"/>
              <a:t> (cpt &lt; (HEADER + NB_DATA + 1)) :</a:t>
            </a:r>
          </a:p>
          <a:p>
            <a:r>
              <a:rPr lang="fr-FR" dirty="0"/>
              <a:t>        data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line.</a:t>
            </a:r>
            <a:r>
              <a:rPr lang="fr-FR" b="1" dirty="0" err="1"/>
              <a:t>split</a:t>
            </a:r>
            <a:r>
              <a:rPr lang="fr-FR" dirty="0"/>
              <a:t>(</a:t>
            </a:r>
            <a:r>
              <a:rPr lang="fr-FR" dirty="0" err="1"/>
              <a:t>delimiter</a:t>
            </a:r>
            <a:r>
              <a:rPr lang="fr-FR" dirty="0"/>
              <a:t>)</a:t>
            </a:r>
          </a:p>
          <a:p>
            <a:r>
              <a:rPr lang="fr-FR" dirty="0"/>
              <a:t>        t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(data[1])</a:t>
            </a:r>
          </a:p>
          <a:p>
            <a:r>
              <a:rPr lang="fr-FR" dirty="0"/>
              <a:t>        v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(data[2])</a:t>
            </a:r>
          </a:p>
          <a:p>
            <a:r>
              <a:rPr lang="fr-FR" dirty="0"/>
              <a:t>    cpt </a:t>
            </a:r>
            <a:r>
              <a:rPr lang="fr-FR" b="1" dirty="0"/>
              <a:t>+=</a:t>
            </a:r>
            <a:r>
              <a:rPr lang="fr-FR" dirty="0"/>
              <a:t> 1</a:t>
            </a:r>
          </a:p>
          <a:p>
            <a:r>
              <a:rPr lang="fr-FR" dirty="0" err="1"/>
              <a:t>f.</a:t>
            </a:r>
            <a:r>
              <a:rPr lang="fr-FR" b="1" dirty="0" err="1"/>
              <a:t>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61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4a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</a:p>
          <a:p>
            <a:r>
              <a:rPr lang="en-US" dirty="0" err="1"/>
              <a:t>cpt</a:t>
            </a:r>
            <a:r>
              <a:rPr lang="en-US" b="1" dirty="0"/>
              <a:t> = </a:t>
            </a:r>
            <a:r>
              <a:rPr lang="en-US" dirty="0"/>
              <a:t>0</a:t>
            </a:r>
          </a:p>
          <a:p>
            <a:r>
              <a:rPr lang="en-US" dirty="0"/>
              <a:t>HEADER</a:t>
            </a:r>
            <a:r>
              <a:rPr lang="en-US" b="1" dirty="0"/>
              <a:t> = </a:t>
            </a:r>
            <a:r>
              <a:rPr lang="en-US" dirty="0"/>
              <a:t>2</a:t>
            </a:r>
          </a:p>
          <a:p>
            <a:r>
              <a:rPr lang="en-US" dirty="0"/>
              <a:t>NB_DATA </a:t>
            </a:r>
            <a:r>
              <a:rPr lang="en-US" b="1" dirty="0"/>
              <a:t>=</a:t>
            </a:r>
            <a:r>
              <a:rPr lang="en-US" dirty="0"/>
              <a:t> 4000</a:t>
            </a:r>
          </a:p>
          <a:p>
            <a:r>
              <a:rPr lang="fr-FR" dirty="0" err="1"/>
              <a:t>delimiter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',’</a:t>
            </a:r>
          </a:p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9C9BBE-5A6A-4250-0F2B-AA682ABAE88A}"/>
              </a:ext>
            </a:extLst>
          </p:cNvPr>
          <p:cNvSpPr txBox="1"/>
          <p:nvPr/>
        </p:nvSpPr>
        <p:spPr>
          <a:xfrm>
            <a:off x="6603867" y="2108869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for</a:t>
            </a:r>
            <a:r>
              <a:rPr lang="fr-FR" dirty="0"/>
              <a:t> line </a:t>
            </a:r>
            <a:r>
              <a:rPr lang="fr-FR" b="1" dirty="0"/>
              <a:t>in </a:t>
            </a:r>
            <a:r>
              <a:rPr lang="fr-FR" dirty="0"/>
              <a:t>f:</a:t>
            </a:r>
          </a:p>
          <a:p>
            <a:r>
              <a:rPr lang="fr-FR" b="1" dirty="0"/>
              <a:t>    if </a:t>
            </a:r>
            <a:r>
              <a:rPr lang="fr-FR" dirty="0"/>
              <a:t>(cpt </a:t>
            </a:r>
            <a:r>
              <a:rPr lang="fr-FR" b="1" dirty="0"/>
              <a:t>&gt;</a:t>
            </a:r>
            <a:r>
              <a:rPr lang="fr-FR" dirty="0"/>
              <a:t> HEADER) </a:t>
            </a:r>
            <a:r>
              <a:rPr lang="fr-FR" b="1" dirty="0"/>
              <a:t>and</a:t>
            </a:r>
            <a:r>
              <a:rPr lang="fr-FR" dirty="0"/>
              <a:t> (cpt &lt; (HEADER + NB_DATA + 1)) :</a:t>
            </a:r>
          </a:p>
          <a:p>
            <a:r>
              <a:rPr lang="fr-FR" dirty="0"/>
              <a:t>        data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line.</a:t>
            </a:r>
            <a:r>
              <a:rPr lang="fr-FR" b="1" dirty="0" err="1"/>
              <a:t>split</a:t>
            </a:r>
            <a:r>
              <a:rPr lang="fr-FR" dirty="0"/>
              <a:t>(</a:t>
            </a:r>
            <a:r>
              <a:rPr lang="fr-FR" dirty="0" err="1"/>
              <a:t>delimiter</a:t>
            </a:r>
            <a:r>
              <a:rPr lang="fr-FR" dirty="0"/>
              <a:t>)</a:t>
            </a:r>
          </a:p>
          <a:p>
            <a:r>
              <a:rPr lang="fr-FR" dirty="0"/>
              <a:t>        t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(data[1])</a:t>
            </a:r>
          </a:p>
          <a:p>
            <a:r>
              <a:rPr lang="fr-FR" dirty="0"/>
              <a:t>        v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(data[2])</a:t>
            </a:r>
          </a:p>
          <a:p>
            <a:r>
              <a:rPr lang="fr-FR" dirty="0"/>
              <a:t>    cpt </a:t>
            </a:r>
            <a:r>
              <a:rPr lang="fr-FR" b="1" dirty="0"/>
              <a:t>+=</a:t>
            </a:r>
            <a:r>
              <a:rPr lang="fr-FR" dirty="0"/>
              <a:t> 1</a:t>
            </a:r>
          </a:p>
          <a:p>
            <a:r>
              <a:rPr lang="fr-FR" dirty="0" err="1"/>
              <a:t>f.</a:t>
            </a:r>
            <a:r>
              <a:rPr lang="fr-FR" b="1" dirty="0" err="1"/>
              <a:t>close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3092E45B-6182-068B-E7C8-AE139B657452}"/>
              </a:ext>
            </a:extLst>
          </p:cNvPr>
          <p:cNvSpPr txBox="1">
            <a:spLocks/>
          </p:cNvSpPr>
          <p:nvPr/>
        </p:nvSpPr>
        <p:spPr>
          <a:xfrm>
            <a:off x="6431280" y="4549091"/>
            <a:ext cx="4937760" cy="176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4b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2CA40B-2A7A-E4E4-3E64-583B3CECBA44}"/>
              </a:ext>
            </a:extLst>
          </p:cNvPr>
          <p:cNvSpPr txBox="1"/>
          <p:nvPr/>
        </p:nvSpPr>
        <p:spPr>
          <a:xfrm>
            <a:off x="6603867" y="5195792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  <a:r>
              <a:rPr lang="fr-FR" b="1" dirty="0"/>
              <a:t> 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genfromtxt</a:t>
            </a:r>
            <a:r>
              <a:rPr lang="fr-FR" b="1" dirty="0"/>
              <a:t>(</a:t>
            </a:r>
            <a:r>
              <a:rPr lang="fr-FR" dirty="0"/>
              <a:t>"B3_data_01.csv"</a:t>
            </a:r>
            <a:r>
              <a:rPr lang="fr-FR" b="1" dirty="0"/>
              <a:t>, </a:t>
            </a:r>
            <a:r>
              <a:rPr lang="fr-FR" dirty="0" err="1"/>
              <a:t>delimiter</a:t>
            </a:r>
            <a:r>
              <a:rPr lang="fr-FR" b="1" dirty="0"/>
              <a:t>='</a:t>
            </a:r>
            <a:r>
              <a:rPr lang="fr-FR" dirty="0"/>
              <a:t>,</a:t>
            </a:r>
            <a:r>
              <a:rPr lang="fr-FR" b="1" dirty="0"/>
              <a:t>'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 err="1"/>
              <a:t>skip_header</a:t>
            </a:r>
            <a:r>
              <a:rPr lang="fr-FR" b="1" dirty="0"/>
              <a:t>=</a:t>
            </a:r>
            <a:r>
              <a:rPr lang="fr-FR" dirty="0"/>
              <a:t>2,</a:t>
            </a:r>
            <a:r>
              <a:rPr lang="fr-FR" b="1" dirty="0"/>
              <a:t> </a:t>
            </a:r>
            <a:r>
              <a:rPr lang="fr-FR" dirty="0" err="1"/>
              <a:t>skip_footer</a:t>
            </a:r>
            <a:r>
              <a:rPr lang="fr-FR" b="1" dirty="0"/>
              <a:t>=</a:t>
            </a:r>
            <a:r>
              <a:rPr lang="fr-FR" dirty="0"/>
              <a:t>6</a:t>
            </a:r>
            <a:r>
              <a:rPr lang="fr-FR" b="1" dirty="0"/>
              <a:t>)</a:t>
            </a:r>
          </a:p>
          <a:p>
            <a:r>
              <a:rPr lang="fr-FR" dirty="0"/>
              <a:t>t</a:t>
            </a:r>
            <a:r>
              <a:rPr lang="fr-FR" b="1" dirty="0"/>
              <a:t> = </a:t>
            </a:r>
            <a:r>
              <a:rPr lang="fr-FR" dirty="0"/>
              <a:t>data</a:t>
            </a:r>
            <a:r>
              <a:rPr lang="fr-FR" b="1" dirty="0"/>
              <a:t>[:,1]</a:t>
            </a:r>
          </a:p>
          <a:p>
            <a:r>
              <a:rPr lang="fr-FR" dirty="0"/>
              <a:t>v</a:t>
            </a:r>
            <a:r>
              <a:rPr lang="fr-FR" b="1" dirty="0"/>
              <a:t> = </a:t>
            </a:r>
            <a:r>
              <a:rPr lang="fr-FR" dirty="0"/>
              <a:t>data</a:t>
            </a:r>
            <a:r>
              <a:rPr lang="fr-FR" b="1" dirty="0"/>
              <a:t>[:,2]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2B85D1-0107-21C5-F65F-78445C614379}"/>
              </a:ext>
            </a:extLst>
          </p:cNvPr>
          <p:cNvSpPr txBox="1"/>
          <p:nvPr/>
        </p:nvSpPr>
        <p:spPr>
          <a:xfrm>
            <a:off x="2320820" y="5285145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~6 ms (pour 4000 données)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D6C3A58-603A-A353-2B58-4C65A3A2BCF9}"/>
              </a:ext>
            </a:extLst>
          </p:cNvPr>
          <p:cNvSpPr txBox="1"/>
          <p:nvPr/>
        </p:nvSpPr>
        <p:spPr>
          <a:xfrm>
            <a:off x="3163967" y="6149900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~11 ms (pour 4000 données)</a:t>
            </a:r>
          </a:p>
        </p:txBody>
      </p:sp>
    </p:spTree>
    <p:extLst>
      <p:ext uri="{BB962C8B-B14F-4D97-AF65-F5344CB8AC3E}">
        <p14:creationId xmlns:p14="http://schemas.microsoft.com/office/powerpoint/2010/main" val="51827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934CAA-81E3-98C0-0EB3-0A4CB3D7F4E1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[]</a:t>
            </a:r>
          </a:p>
          <a:p>
            <a:r>
              <a:rPr lang="fr-FR" b="1" dirty="0"/>
              <a:t>for</a:t>
            </a:r>
            <a:r>
              <a:rPr lang="fr-FR" dirty="0"/>
              <a:t> i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(N):</a:t>
            </a:r>
          </a:p>
          <a:p>
            <a:r>
              <a:rPr lang="fr-FR" b="1" dirty="0"/>
              <a:t>	</a:t>
            </a:r>
            <a:r>
              <a:rPr lang="fr-FR" dirty="0" err="1"/>
              <a:t>vect</a:t>
            </a:r>
            <a:r>
              <a:rPr lang="fr-FR" b="1" dirty="0" err="1"/>
              <a:t>.</a:t>
            </a:r>
            <a:r>
              <a:rPr lang="fr-FR" dirty="0" err="1"/>
              <a:t>append</a:t>
            </a:r>
            <a:r>
              <a:rPr lang="fr-FR" b="1" dirty="0"/>
              <a:t>(</a:t>
            </a:r>
            <a:r>
              <a:rPr lang="fr-FR" dirty="0"/>
              <a:t>0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934CAA-81E3-98C0-0EB3-0A4CB3D7F4E1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[]</a:t>
            </a:r>
          </a:p>
          <a:p>
            <a:r>
              <a:rPr lang="fr-FR" b="1" dirty="0"/>
              <a:t>for</a:t>
            </a:r>
            <a:r>
              <a:rPr lang="fr-FR" dirty="0"/>
              <a:t> i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(N):</a:t>
            </a:r>
          </a:p>
          <a:p>
            <a:r>
              <a:rPr lang="fr-FR" b="1" dirty="0"/>
              <a:t>	</a:t>
            </a:r>
            <a:r>
              <a:rPr lang="fr-FR" dirty="0" err="1"/>
              <a:t>vect</a:t>
            </a:r>
            <a:r>
              <a:rPr lang="fr-FR" b="1" dirty="0" err="1"/>
              <a:t>.</a:t>
            </a:r>
            <a:r>
              <a:rPr lang="fr-FR" dirty="0" err="1"/>
              <a:t>append</a:t>
            </a:r>
            <a:r>
              <a:rPr lang="fr-FR" b="1" dirty="0"/>
              <a:t>(</a:t>
            </a:r>
            <a:r>
              <a:rPr lang="fr-FR" dirty="0"/>
              <a:t>0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4FB2A5-F2B4-6412-0B55-0604B8CF2EDF}"/>
              </a:ext>
            </a:extLst>
          </p:cNvPr>
          <p:cNvSpPr txBox="1"/>
          <p:nvPr/>
        </p:nvSpPr>
        <p:spPr>
          <a:xfrm>
            <a:off x="822960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0A1519-2EC8-245E-F8B7-A8CEC5335F33}"/>
              </a:ext>
            </a:extLst>
          </p:cNvPr>
          <p:cNvSpPr txBox="1"/>
          <p:nvPr/>
        </p:nvSpPr>
        <p:spPr>
          <a:xfrm>
            <a:off x="1391037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86EF50-A6A8-157B-305B-900B60E9A553}"/>
              </a:ext>
            </a:extLst>
          </p:cNvPr>
          <p:cNvSpPr txBox="1"/>
          <p:nvPr/>
        </p:nvSpPr>
        <p:spPr>
          <a:xfrm>
            <a:off x="6345936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BFFF58-D939-C75A-4B7F-5CA979DC13C8}"/>
              </a:ext>
            </a:extLst>
          </p:cNvPr>
          <p:cNvSpPr txBox="1"/>
          <p:nvPr/>
        </p:nvSpPr>
        <p:spPr>
          <a:xfrm>
            <a:off x="6914013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399897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934CAA-81E3-98C0-0EB3-0A4CB3D7F4E1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[]</a:t>
            </a:r>
          </a:p>
          <a:p>
            <a:r>
              <a:rPr lang="fr-FR" b="1" dirty="0"/>
              <a:t>for</a:t>
            </a:r>
            <a:r>
              <a:rPr lang="fr-FR" dirty="0"/>
              <a:t> i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(N):</a:t>
            </a:r>
          </a:p>
          <a:p>
            <a:r>
              <a:rPr lang="fr-FR" b="1" dirty="0"/>
              <a:t>	</a:t>
            </a:r>
            <a:r>
              <a:rPr lang="fr-FR" dirty="0" err="1"/>
              <a:t>vect</a:t>
            </a:r>
            <a:r>
              <a:rPr lang="fr-FR" b="1" dirty="0" err="1"/>
              <a:t>.</a:t>
            </a:r>
            <a:r>
              <a:rPr lang="fr-FR" dirty="0" err="1"/>
              <a:t>append</a:t>
            </a:r>
            <a:r>
              <a:rPr lang="fr-FR" b="1" dirty="0"/>
              <a:t>(</a:t>
            </a:r>
            <a:r>
              <a:rPr lang="fr-FR" dirty="0"/>
              <a:t>0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4FB2A5-F2B4-6412-0B55-0604B8CF2EDF}"/>
              </a:ext>
            </a:extLst>
          </p:cNvPr>
          <p:cNvSpPr txBox="1"/>
          <p:nvPr/>
        </p:nvSpPr>
        <p:spPr>
          <a:xfrm>
            <a:off x="822960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0A1519-2EC8-245E-F8B7-A8CEC5335F33}"/>
              </a:ext>
            </a:extLst>
          </p:cNvPr>
          <p:cNvSpPr txBox="1"/>
          <p:nvPr/>
        </p:nvSpPr>
        <p:spPr>
          <a:xfrm>
            <a:off x="1391037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86EF50-A6A8-157B-305B-900B60E9A553}"/>
              </a:ext>
            </a:extLst>
          </p:cNvPr>
          <p:cNvSpPr txBox="1"/>
          <p:nvPr/>
        </p:nvSpPr>
        <p:spPr>
          <a:xfrm>
            <a:off x="6345936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BFFF58-D939-C75A-4B7F-5CA979DC13C8}"/>
              </a:ext>
            </a:extLst>
          </p:cNvPr>
          <p:cNvSpPr txBox="1"/>
          <p:nvPr/>
        </p:nvSpPr>
        <p:spPr>
          <a:xfrm>
            <a:off x="6914013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EEE4D-84B9-FF98-F67A-B9C19572604E}"/>
              </a:ext>
            </a:extLst>
          </p:cNvPr>
          <p:cNvSpPr txBox="1"/>
          <p:nvPr/>
        </p:nvSpPr>
        <p:spPr>
          <a:xfrm>
            <a:off x="2064774" y="6482964"/>
            <a:ext cx="8062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Exécution : </a:t>
            </a:r>
            <a:r>
              <a:rPr lang="pt-BR" sz="1200" i="1" dirty="0"/>
              <a:t>Core(TM) i7-9750H CPU @ 2.60GHz  / 32 Go RAM</a:t>
            </a:r>
            <a:endParaRPr lang="fr-FR" sz="1200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952A75-610A-CC02-8EFF-40394CA02DCE}"/>
              </a:ext>
            </a:extLst>
          </p:cNvPr>
          <p:cNvSpPr txBox="1"/>
          <p:nvPr/>
        </p:nvSpPr>
        <p:spPr>
          <a:xfrm>
            <a:off x="6914013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~0,25 us</a:t>
            </a:r>
          </a:p>
          <a:p>
            <a:r>
              <a:rPr lang="fr-FR" sz="1400" dirty="0"/>
              <a:t>	N=1000  ~0,6 us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D6A3C4-90B6-0FA6-57C7-8FCA43A3AF35}"/>
              </a:ext>
            </a:extLst>
          </p:cNvPr>
          <p:cNvSpPr txBox="1"/>
          <p:nvPr/>
        </p:nvSpPr>
        <p:spPr>
          <a:xfrm>
            <a:off x="1391037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~1 us</a:t>
            </a:r>
          </a:p>
          <a:p>
            <a:r>
              <a:rPr lang="fr-FR" sz="1400" dirty="0"/>
              <a:t>	N=1000  ~100 us </a:t>
            </a:r>
          </a:p>
        </p:txBody>
      </p:sp>
    </p:spTree>
    <p:extLst>
      <p:ext uri="{BB962C8B-B14F-4D97-AF65-F5344CB8AC3E}">
        <p14:creationId xmlns:p14="http://schemas.microsoft.com/office/powerpoint/2010/main" val="417976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0A1519-2EC8-245E-F8B7-A8CEC5335F33}"/>
              </a:ext>
            </a:extLst>
          </p:cNvPr>
          <p:cNvSpPr txBox="1"/>
          <p:nvPr/>
        </p:nvSpPr>
        <p:spPr>
          <a:xfrm>
            <a:off x="1391037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EEE4D-84B9-FF98-F67A-B9C19572604E}"/>
              </a:ext>
            </a:extLst>
          </p:cNvPr>
          <p:cNvSpPr txBox="1"/>
          <p:nvPr/>
        </p:nvSpPr>
        <p:spPr>
          <a:xfrm>
            <a:off x="2064774" y="6482964"/>
            <a:ext cx="8062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Exécution : </a:t>
            </a:r>
            <a:r>
              <a:rPr lang="pt-BR" sz="1200" i="1" dirty="0"/>
              <a:t>Core(TM) i7-9750H CPU @ 2.60GHz  / 32 Go RAM</a:t>
            </a:r>
            <a:endParaRPr lang="fr-FR" sz="1200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952A75-610A-CC02-8EFF-40394CA02DCE}"/>
              </a:ext>
            </a:extLst>
          </p:cNvPr>
          <p:cNvSpPr txBox="1"/>
          <p:nvPr/>
        </p:nvSpPr>
        <p:spPr>
          <a:xfrm>
            <a:off x="6914013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~0,25 us</a:t>
            </a:r>
          </a:p>
          <a:p>
            <a:r>
              <a:rPr lang="fr-FR" sz="1400" dirty="0"/>
              <a:t>	N=1000  ~0,6 us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D6A3C4-90B6-0FA6-57C7-8FCA43A3AF35}"/>
              </a:ext>
            </a:extLst>
          </p:cNvPr>
          <p:cNvSpPr txBox="1"/>
          <p:nvPr/>
        </p:nvSpPr>
        <p:spPr>
          <a:xfrm>
            <a:off x="1391037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~1 us</a:t>
            </a:r>
          </a:p>
          <a:p>
            <a:r>
              <a:rPr lang="fr-FR" sz="1400" dirty="0"/>
              <a:t>	N=1000  ~100 us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EB1E911-3F53-79FB-726E-2120461B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16" y="2137275"/>
            <a:ext cx="7649432" cy="33714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</p:spTree>
    <p:extLst>
      <p:ext uri="{BB962C8B-B14F-4D97-AF65-F5344CB8AC3E}">
        <p14:creationId xmlns:p14="http://schemas.microsoft.com/office/powerpoint/2010/main" val="6679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1421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data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random</a:t>
            </a:r>
            <a:r>
              <a:rPr lang="fr-FR" b="1" dirty="0" err="1"/>
              <a:t>.</a:t>
            </a:r>
            <a:r>
              <a:rPr lang="fr-FR" dirty="0" err="1"/>
              <a:t>rand</a:t>
            </a:r>
            <a:r>
              <a:rPr lang="fr-FR" dirty="0"/>
              <a:t>(1000,5)</a:t>
            </a:r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dirty="0" err="1"/>
              <a:t>data</a:t>
            </a:r>
            <a:r>
              <a:rPr lang="fr-FR" b="1" dirty="0" err="1"/>
              <a:t>.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92F8F4-0E26-A0C6-09A6-C7F07C4F1DD3}"/>
              </a:ext>
            </a:extLst>
          </p:cNvPr>
          <p:cNvSpPr txBox="1"/>
          <p:nvPr/>
        </p:nvSpPr>
        <p:spPr>
          <a:xfrm>
            <a:off x="7379208" y="212464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(1000, 5)</a:t>
            </a:r>
          </a:p>
        </p:txBody>
      </p:sp>
    </p:spTree>
    <p:extLst>
      <p:ext uri="{BB962C8B-B14F-4D97-AF65-F5344CB8AC3E}">
        <p14:creationId xmlns:p14="http://schemas.microsoft.com/office/powerpoint/2010/main" val="74655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3167300"/>
            <a:ext cx="4937760" cy="3010216"/>
          </a:xfrm>
        </p:spPr>
        <p:txBody>
          <a:bodyPr/>
          <a:lstStyle/>
          <a:p>
            <a:r>
              <a:rPr lang="fr-FR" dirty="0"/>
              <a:t>Exemple 2a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3161984"/>
            <a:ext cx="4937760" cy="301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2b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1421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data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random</a:t>
            </a:r>
            <a:r>
              <a:rPr lang="fr-FR" b="1" dirty="0" err="1"/>
              <a:t>.</a:t>
            </a:r>
            <a:r>
              <a:rPr lang="fr-FR" dirty="0" err="1"/>
              <a:t>rand</a:t>
            </a:r>
            <a:r>
              <a:rPr lang="fr-FR" dirty="0"/>
              <a:t>(1000,5)</a:t>
            </a:r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dirty="0" err="1"/>
              <a:t>data</a:t>
            </a:r>
            <a:r>
              <a:rPr lang="fr-FR" b="1" dirty="0" err="1"/>
              <a:t>.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92F8F4-0E26-A0C6-09A6-C7F07C4F1DD3}"/>
              </a:ext>
            </a:extLst>
          </p:cNvPr>
          <p:cNvSpPr txBox="1"/>
          <p:nvPr/>
        </p:nvSpPr>
        <p:spPr>
          <a:xfrm>
            <a:off x="7379208" y="212464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(1000, 5)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05E0E3-3B1A-D3B8-7C28-354C0A00036E}"/>
              </a:ext>
            </a:extLst>
          </p:cNvPr>
          <p:cNvSpPr txBox="1"/>
          <p:nvPr/>
        </p:nvSpPr>
        <p:spPr>
          <a:xfrm>
            <a:off x="822960" y="3733279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[]</a:t>
            </a:r>
          </a:p>
          <a:p>
            <a:r>
              <a:rPr lang="fr-FR" dirty="0"/>
              <a:t>v2</a:t>
            </a:r>
            <a:r>
              <a:rPr lang="fr-FR" b="1" dirty="0"/>
              <a:t> = []</a:t>
            </a:r>
          </a:p>
          <a:p>
            <a:r>
              <a:rPr lang="fr-FR" b="1" dirty="0"/>
              <a:t>for </a:t>
            </a:r>
            <a:r>
              <a:rPr lang="fr-FR" dirty="0"/>
              <a:t>i</a:t>
            </a:r>
            <a:r>
              <a:rPr lang="fr-FR" b="1" dirty="0"/>
              <a:t> in range(</a:t>
            </a:r>
            <a:r>
              <a:rPr lang="fr-FR" dirty="0" err="1"/>
              <a:t>len</a:t>
            </a:r>
            <a:r>
              <a:rPr lang="fr-FR" dirty="0"/>
              <a:t>(data)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v1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1]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v2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2]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08A7E4-0084-FFFC-92D2-CCFCF135A80A}"/>
              </a:ext>
            </a:extLst>
          </p:cNvPr>
          <p:cNvSpPr txBox="1"/>
          <p:nvPr/>
        </p:nvSpPr>
        <p:spPr>
          <a:xfrm>
            <a:off x="1391037" y="556512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D914B5-EE8B-9338-A9CA-3318C00356E1}"/>
              </a:ext>
            </a:extLst>
          </p:cNvPr>
          <p:cNvSpPr txBox="1"/>
          <p:nvPr/>
        </p:nvSpPr>
        <p:spPr>
          <a:xfrm>
            <a:off x="6811131" y="37332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</a:t>
            </a:r>
            <a:r>
              <a:rPr lang="fr-FR" dirty="0"/>
              <a:t>data[:, 1]</a:t>
            </a:r>
            <a:endParaRPr lang="fr-FR" b="1" dirty="0"/>
          </a:p>
          <a:p>
            <a:r>
              <a:rPr lang="fr-FR" dirty="0"/>
              <a:t>v2</a:t>
            </a:r>
            <a:r>
              <a:rPr lang="fr-FR" b="1" dirty="0"/>
              <a:t> = </a:t>
            </a:r>
            <a:r>
              <a:rPr lang="fr-FR" dirty="0"/>
              <a:t>data[:, 2]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139603-BA78-011F-7B6C-11FF425F0C30}"/>
              </a:ext>
            </a:extLst>
          </p:cNvPr>
          <p:cNvSpPr txBox="1"/>
          <p:nvPr/>
        </p:nvSpPr>
        <p:spPr>
          <a:xfrm>
            <a:off x="7379208" y="476726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12385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3167300"/>
            <a:ext cx="4937760" cy="3010216"/>
          </a:xfrm>
        </p:spPr>
        <p:txBody>
          <a:bodyPr/>
          <a:lstStyle/>
          <a:p>
            <a:r>
              <a:rPr lang="fr-FR" dirty="0"/>
              <a:t>Exemple 2a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3161984"/>
            <a:ext cx="4937760" cy="301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2b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1421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data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random</a:t>
            </a:r>
            <a:r>
              <a:rPr lang="fr-FR" b="1" dirty="0" err="1"/>
              <a:t>.</a:t>
            </a:r>
            <a:r>
              <a:rPr lang="fr-FR" dirty="0" err="1"/>
              <a:t>rand</a:t>
            </a:r>
            <a:r>
              <a:rPr lang="fr-FR" dirty="0"/>
              <a:t>(1000,5)</a:t>
            </a:r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dirty="0" err="1"/>
              <a:t>data</a:t>
            </a:r>
            <a:r>
              <a:rPr lang="fr-FR" b="1" dirty="0" err="1"/>
              <a:t>.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92F8F4-0E26-A0C6-09A6-C7F07C4F1DD3}"/>
              </a:ext>
            </a:extLst>
          </p:cNvPr>
          <p:cNvSpPr txBox="1"/>
          <p:nvPr/>
        </p:nvSpPr>
        <p:spPr>
          <a:xfrm>
            <a:off x="7379208" y="212464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(1000, 5)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05E0E3-3B1A-D3B8-7C28-354C0A00036E}"/>
              </a:ext>
            </a:extLst>
          </p:cNvPr>
          <p:cNvSpPr txBox="1"/>
          <p:nvPr/>
        </p:nvSpPr>
        <p:spPr>
          <a:xfrm>
            <a:off x="822960" y="3733279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[]</a:t>
            </a:r>
          </a:p>
          <a:p>
            <a:r>
              <a:rPr lang="fr-FR" dirty="0"/>
              <a:t>v2</a:t>
            </a:r>
            <a:r>
              <a:rPr lang="fr-FR" b="1" dirty="0"/>
              <a:t> = []</a:t>
            </a:r>
          </a:p>
          <a:p>
            <a:r>
              <a:rPr lang="fr-FR" b="1" dirty="0"/>
              <a:t>for </a:t>
            </a:r>
            <a:r>
              <a:rPr lang="fr-FR" dirty="0"/>
              <a:t>i</a:t>
            </a:r>
            <a:r>
              <a:rPr lang="fr-FR" b="1" dirty="0"/>
              <a:t> in range(</a:t>
            </a:r>
            <a:r>
              <a:rPr lang="fr-FR" dirty="0" err="1"/>
              <a:t>len</a:t>
            </a:r>
            <a:r>
              <a:rPr lang="fr-FR" dirty="0"/>
              <a:t>(data)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v1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1]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v2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2]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08A7E4-0084-FFFC-92D2-CCFCF135A80A}"/>
              </a:ext>
            </a:extLst>
          </p:cNvPr>
          <p:cNvSpPr txBox="1"/>
          <p:nvPr/>
        </p:nvSpPr>
        <p:spPr>
          <a:xfrm>
            <a:off x="1391037" y="556512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D914B5-EE8B-9338-A9CA-3318C00356E1}"/>
              </a:ext>
            </a:extLst>
          </p:cNvPr>
          <p:cNvSpPr txBox="1"/>
          <p:nvPr/>
        </p:nvSpPr>
        <p:spPr>
          <a:xfrm>
            <a:off x="6811131" y="37332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</a:t>
            </a:r>
            <a:r>
              <a:rPr lang="fr-FR" dirty="0"/>
              <a:t>data[:, 1]</a:t>
            </a:r>
            <a:endParaRPr lang="fr-FR" b="1" dirty="0"/>
          </a:p>
          <a:p>
            <a:r>
              <a:rPr lang="fr-FR" dirty="0"/>
              <a:t>v2</a:t>
            </a:r>
            <a:r>
              <a:rPr lang="fr-FR" b="1" dirty="0"/>
              <a:t> = </a:t>
            </a:r>
            <a:r>
              <a:rPr lang="fr-FR" dirty="0"/>
              <a:t>data[:, 2]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139603-BA78-011F-7B6C-11FF425F0C30}"/>
              </a:ext>
            </a:extLst>
          </p:cNvPr>
          <p:cNvSpPr txBox="1"/>
          <p:nvPr/>
        </p:nvSpPr>
        <p:spPr>
          <a:xfrm>
            <a:off x="7379208" y="476726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CA13E8-A5ED-3EFA-376D-028C173975C3}"/>
              </a:ext>
            </a:extLst>
          </p:cNvPr>
          <p:cNvSpPr txBox="1"/>
          <p:nvPr/>
        </p:nvSpPr>
        <p:spPr>
          <a:xfrm>
            <a:off x="2320820" y="6004831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~400 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B28BD9-F20E-2431-550B-1D435E5D49E2}"/>
              </a:ext>
            </a:extLst>
          </p:cNvPr>
          <p:cNvSpPr txBox="1"/>
          <p:nvPr/>
        </p:nvSpPr>
        <p:spPr>
          <a:xfrm>
            <a:off x="8308991" y="6004831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~0,5 us</a:t>
            </a:r>
          </a:p>
        </p:txBody>
      </p:sp>
    </p:spTree>
    <p:extLst>
      <p:ext uri="{BB962C8B-B14F-4D97-AF65-F5344CB8AC3E}">
        <p14:creationId xmlns:p14="http://schemas.microsoft.com/office/powerpoint/2010/main" val="31259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Exemple 3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3467018"/>
            <a:ext cx="4937760" cy="2710497"/>
          </a:xfrm>
        </p:spPr>
        <p:txBody>
          <a:bodyPr/>
          <a:lstStyle/>
          <a:p>
            <a:r>
              <a:rPr lang="fr-FR" dirty="0"/>
              <a:t>Exemple 3a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3461702"/>
            <a:ext cx="4937760" cy="271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3b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A, f</a:t>
            </a:r>
            <a:r>
              <a:rPr lang="fr-FR" b="1" dirty="0"/>
              <a:t>):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0, 1, 1001</a:t>
            </a:r>
            <a:r>
              <a:rPr lang="fr-FR" b="1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05E0E3-3B1A-D3B8-7C28-354C0A00036E}"/>
              </a:ext>
            </a:extLst>
          </p:cNvPr>
          <p:cNvSpPr txBox="1"/>
          <p:nvPr/>
        </p:nvSpPr>
        <p:spPr>
          <a:xfrm>
            <a:off x="822960" y="403808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dirty="0"/>
              <a:t>(sinus(</a:t>
            </a:r>
            <a:r>
              <a:rPr lang="fr-FR" dirty="0" err="1"/>
              <a:t>time_vect</a:t>
            </a:r>
            <a:r>
              <a:rPr lang="fr-FR" dirty="0"/>
              <a:t>, 1, 10))</a:t>
            </a:r>
          </a:p>
          <a:p>
            <a:r>
              <a:rPr lang="fr-FR" dirty="0" err="1"/>
              <a:t>plt.figure</a:t>
            </a:r>
            <a:r>
              <a:rPr lang="fr-FR" dirty="0"/>
              <a:t>()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time_vect</a:t>
            </a:r>
            <a:r>
              <a:rPr lang="fr-FR" dirty="0"/>
              <a:t>, sinus(</a:t>
            </a:r>
            <a:r>
              <a:rPr lang="fr-FR" dirty="0" err="1"/>
              <a:t>time_vect</a:t>
            </a:r>
            <a:r>
              <a:rPr lang="fr-FR" dirty="0"/>
              <a:t>, 1, 10))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589F53-01D4-BF68-6EE6-8376505544C6}"/>
              </a:ext>
            </a:extLst>
          </p:cNvPr>
          <p:cNvSpPr txBox="1"/>
          <p:nvPr/>
        </p:nvSpPr>
        <p:spPr>
          <a:xfrm>
            <a:off x="6811130" y="403808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sig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1, 10)</a:t>
            </a:r>
          </a:p>
          <a:p>
            <a:r>
              <a:rPr lang="fr-FR" dirty="0"/>
              <a:t>TF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dirty="0"/>
              <a:t>(</a:t>
            </a:r>
            <a:r>
              <a:rPr lang="fr-FR" dirty="0" err="1"/>
              <a:t>sig</a:t>
            </a:r>
            <a:r>
              <a:rPr lang="fr-FR" dirty="0"/>
              <a:t>)</a:t>
            </a:r>
          </a:p>
          <a:p>
            <a:r>
              <a:rPr lang="fr-FR" dirty="0" err="1"/>
              <a:t>plt.figure</a:t>
            </a:r>
            <a:r>
              <a:rPr lang="fr-FR" dirty="0"/>
              <a:t>()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time_vect</a:t>
            </a:r>
            <a:r>
              <a:rPr lang="fr-FR" dirty="0"/>
              <a:t>, </a:t>
            </a:r>
            <a:r>
              <a:rPr lang="fr-FR" dirty="0" err="1"/>
              <a:t>sig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4505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1279</TotalTime>
  <Words>1474</Words>
  <Application>Microsoft Office PowerPoint</Application>
  <PresentationFormat>Grand écran</PresentationFormat>
  <Paragraphs>224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Python Sciences  Bonnes pratiques</vt:lpstr>
      <vt:lpstr>Vecteurs / matrices / Exemple 1</vt:lpstr>
      <vt:lpstr>Vecteurs / matrices / Exemple 1</vt:lpstr>
      <vt:lpstr>Vecteurs / matrices / Exemple 1</vt:lpstr>
      <vt:lpstr>Vecteurs / matrices / Exemple 1</vt:lpstr>
      <vt:lpstr>Vecteurs / matrices / Exemple 2</vt:lpstr>
      <vt:lpstr>Vecteurs / matrices / Exemple 2</vt:lpstr>
      <vt:lpstr>Vecteurs / matrices / Exemple 2</vt:lpstr>
      <vt:lpstr>Fonctions / Exemple 3</vt:lpstr>
      <vt:lpstr>Fonctions / Paramètres optionnels</vt:lpstr>
      <vt:lpstr>Fonctions / Paramètres optionnels</vt:lpstr>
      <vt:lpstr>Fonctions / Paramètres optionnels</vt:lpstr>
      <vt:lpstr>Fichiers / Exemple 4</vt:lpstr>
      <vt:lpstr>Fichiers / Exemple 4</vt:lpstr>
      <vt:lpstr>Fichiers / Exemple 4</vt:lpstr>
      <vt:lpstr>Fichiers / Exemple 4</vt:lpstr>
      <vt:lpstr>Fichiers / Exemple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309</cp:revision>
  <dcterms:created xsi:type="dcterms:W3CDTF">2023-04-08T12:37:13Z</dcterms:created>
  <dcterms:modified xsi:type="dcterms:W3CDTF">2023-11-29T13:31:27Z</dcterms:modified>
</cp:coreProperties>
</file>