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7" r:id="rId2"/>
    <p:sldId id="292" r:id="rId3"/>
    <p:sldId id="282" r:id="rId4"/>
    <p:sldId id="284" r:id="rId5"/>
    <p:sldId id="283" r:id="rId6"/>
    <p:sldId id="285" r:id="rId7"/>
    <p:sldId id="286" r:id="rId8"/>
    <p:sldId id="288" r:id="rId9"/>
    <p:sldId id="291" r:id="rId10"/>
    <p:sldId id="287" r:id="rId11"/>
    <p:sldId id="294" r:id="rId12"/>
    <p:sldId id="293" r:id="rId13"/>
    <p:sldId id="289" r:id="rId14"/>
    <p:sldId id="290" r:id="rId15"/>
  </p:sldIdLst>
  <p:sldSz cx="9144000" cy="6858000" type="screen4x3"/>
  <p:notesSz cx="7099300" cy="102346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8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60A"/>
    <a:srgbClr val="FF6600"/>
    <a:srgbClr val="E3BBDE"/>
    <a:srgbClr val="669900"/>
    <a:srgbClr val="FF0000"/>
    <a:srgbClr val="FFFF00"/>
    <a:srgbClr val="CC0000"/>
    <a:srgbClr val="2894EE"/>
    <a:srgbClr val="DAF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0" autoAdjust="0"/>
    <p:restoredTop sz="87825" autoAdjust="0"/>
  </p:normalViewPr>
  <p:slideViewPr>
    <p:cSldViewPr>
      <p:cViewPr varScale="1">
        <p:scale>
          <a:sx n="90" d="100"/>
          <a:sy n="90" d="100"/>
        </p:scale>
        <p:origin x="96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ＭＳ Ｐゴシック" pitchFamily="1" charset="-128"/>
              </a:defRPr>
            </a:lvl1pPr>
          </a:lstStyle>
          <a:p>
            <a:pPr>
              <a:defRPr/>
            </a:pPr>
            <a:fld id="{4F188CDD-5AF4-4545-83EA-7886EF29E9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ＭＳ Ｐゴシック" pitchFamily="1" charset="-128"/>
              </a:defRPr>
            </a:lvl1pPr>
          </a:lstStyle>
          <a:p>
            <a:pPr>
              <a:defRPr/>
            </a:pPr>
            <a:fld id="{97E2CAA8-3403-46E4-9063-B7AACF645B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de-DE"/>
          </a:p>
        </p:txBody>
      </p:sp>
      <p:sp>
        <p:nvSpPr>
          <p:cNvPr id="25604" name="Espace réservé de l'en-tête 7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fr-FR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latin typeface="+mn-lt"/>
              </a:rPr>
              <a:t>Quelques mots pour aider : barycentre, coupe transverse, ajustement par une gaussienne (donner la formule de la gaussienne à ajuster), tracer des graphiques, afficher des images, lire des images</a:t>
            </a:r>
          </a:p>
          <a:p>
            <a:endParaRPr lang="fr-FR" dirty="0"/>
          </a:p>
        </p:txBody>
      </p:sp>
      <p:sp>
        <p:nvSpPr>
          <p:cNvPr id="26628" name="Espace réservé de l'en-têt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fr-FR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9496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  <p:sp>
        <p:nvSpPr>
          <p:cNvPr id="26628" name="Espace réservé de l'en-têt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fr-FR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2965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  <p:sp>
        <p:nvSpPr>
          <p:cNvPr id="26628" name="Espace réservé de l'en-têt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fr-FR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7677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  <p:sp>
        <p:nvSpPr>
          <p:cNvPr id="26628" name="Espace réservé de l'en-têt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fr-FR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320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  <p:sp>
        <p:nvSpPr>
          <p:cNvPr id="26628" name="Espace réservé de l'en-têt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fr-FR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3154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  <p:sp>
        <p:nvSpPr>
          <p:cNvPr id="26628" name="Espace réservé de l'en-têt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fr-FR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0164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  <p:sp>
        <p:nvSpPr>
          <p:cNvPr id="26628" name="Espace réservé de l'en-têt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fr-FR"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/>
          </a:p>
        </p:txBody>
      </p:sp>
      <p:sp>
        <p:nvSpPr>
          <p:cNvPr id="26628" name="Espace réservé de l'en-têt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fr-FR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089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  <p:sp>
        <p:nvSpPr>
          <p:cNvPr id="26628" name="Espace réservé de l'en-têt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fr-FR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9245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  <p:sp>
        <p:nvSpPr>
          <p:cNvPr id="26628" name="Espace réservé de l'en-têt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fr-FR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8996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  <p:sp>
        <p:nvSpPr>
          <p:cNvPr id="26628" name="Espace réservé de l'en-têt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fr-FR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691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/>
          </a:p>
        </p:txBody>
      </p:sp>
      <p:sp>
        <p:nvSpPr>
          <p:cNvPr id="26628" name="Espace réservé de l'en-têt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fr-FR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6195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dirty="0"/>
          </a:p>
        </p:txBody>
      </p:sp>
      <p:sp>
        <p:nvSpPr>
          <p:cNvPr id="26628" name="Espace réservé de l'en-têt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endParaRPr lang="fr-FR"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276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8"/>
          <p:cNvSpPr>
            <a:spLocks noChangeShapeType="1"/>
          </p:cNvSpPr>
          <p:nvPr/>
        </p:nvSpPr>
        <p:spPr bwMode="auto">
          <a:xfrm>
            <a:off x="1116013" y="3367088"/>
            <a:ext cx="7323137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ea typeface="ＭＳ Ｐゴシック" pitchFamily="1" charset="-128"/>
            </a:endParaRPr>
          </a:p>
        </p:txBody>
      </p:sp>
      <p:pic>
        <p:nvPicPr>
          <p:cNvPr id="7" name="Picture 2" descr="IOGS-100-ans-logo"/>
          <p:cNvPicPr>
            <a:picLocks noChangeAspect="1" noChangeArrowheads="1"/>
          </p:cNvPicPr>
          <p:nvPr userDrawn="1"/>
        </p:nvPicPr>
        <p:blipFill>
          <a:blip r:embed="rId2" cstate="print"/>
          <a:srcRect r="37419"/>
          <a:stretch>
            <a:fillRect/>
          </a:stretch>
        </p:blipFill>
        <p:spPr bwMode="auto">
          <a:xfrm>
            <a:off x="3419872" y="0"/>
            <a:ext cx="2304851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9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509713"/>
            <a:ext cx="9144000" cy="1919287"/>
          </a:xfrm>
        </p:spPr>
        <p:txBody>
          <a:bodyPr/>
          <a:lstStyle>
            <a:lvl1pPr algn="ctr">
              <a:lnSpc>
                <a:spcPct val="130000"/>
              </a:lnSpc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5700" y="3667125"/>
            <a:ext cx="6843713" cy="566738"/>
          </a:xfrm>
        </p:spPr>
        <p:txBody>
          <a:bodyPr/>
          <a:lstStyle>
            <a:lvl1pPr marL="0" indent="0">
              <a:buFontTx/>
              <a:buNone/>
              <a:defRPr sz="1800">
                <a:ea typeface="ＭＳ Ｐゴシック" pitchFamily="1" charset="-128"/>
              </a:defRPr>
            </a:lvl1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26988"/>
            <a:ext cx="2184400" cy="609917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47675" y="26988"/>
            <a:ext cx="6403975" cy="60991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graca.martins\Desktop\Institut_ParisTech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" y="6350"/>
            <a:ext cx="1819275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47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87221453-0987-4234-BD17-D71188AE9DF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52613" y="26988"/>
            <a:ext cx="7335837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8731250" y="6596063"/>
            <a:ext cx="406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EAB01ED2-4862-4067-93C9-DADC9A902E6F}" type="slidenum">
              <a:rPr lang="fr-FR" sz="1000">
                <a:solidFill>
                  <a:schemeClr val="bg1"/>
                </a:solidFill>
                <a:ea typeface="ＭＳ Ｐゴシック" pitchFamily="1" charset="-128"/>
              </a:rPr>
              <a:pPr algn="r">
                <a:defRPr/>
              </a:pPr>
              <a:t>‹N°›</a:t>
            </a:fld>
            <a:endParaRPr lang="fr-FR" sz="1000">
              <a:solidFill>
                <a:schemeClr val="bg1"/>
              </a:solidFill>
              <a:ea typeface="ＭＳ Ｐゴシック" pitchFamily="1" charset="-128"/>
            </a:endParaRPr>
          </a:p>
        </p:txBody>
      </p:sp>
      <p:sp>
        <p:nvSpPr>
          <p:cNvPr id="1030" name="Line 17"/>
          <p:cNvSpPr>
            <a:spLocks noChangeShapeType="1"/>
          </p:cNvSpPr>
          <p:nvPr/>
        </p:nvSpPr>
        <p:spPr bwMode="auto">
          <a:xfrm>
            <a:off x="1820863" y="760413"/>
            <a:ext cx="7323137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ea typeface="ＭＳ Ｐゴシック" pitchFamily="1" charset="-128"/>
            </a:endParaRPr>
          </a:p>
        </p:txBody>
      </p:sp>
      <p:pic>
        <p:nvPicPr>
          <p:cNvPr id="17414" name="Picture 7" descr="IOGS-100-ans-logo"/>
          <p:cNvPicPr>
            <a:picLocks noChangeAspect="1" noChangeArrowheads="1"/>
          </p:cNvPicPr>
          <p:nvPr/>
        </p:nvPicPr>
        <p:blipFill>
          <a:blip r:embed="rId13" cstate="print"/>
          <a:srcRect r="39936"/>
          <a:stretch>
            <a:fillRect/>
          </a:stretch>
        </p:blipFill>
        <p:spPr bwMode="auto">
          <a:xfrm>
            <a:off x="0" y="0"/>
            <a:ext cx="1115616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Rectangle 26"/>
          <p:cNvSpPr>
            <a:spLocks noGrp="1" noChangeArrowheads="1"/>
          </p:cNvSpPr>
          <p:nvPr>
            <p:ph type="ctrTitle"/>
          </p:nvPr>
        </p:nvSpPr>
        <p:spPr>
          <a:xfrm>
            <a:off x="107950" y="2636912"/>
            <a:ext cx="8928100" cy="18161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 err="1">
                <a:latin typeface="Calibri" pitchFamily="34" charset="0"/>
              </a:rPr>
              <a:t>Outils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 err="1">
                <a:latin typeface="Calibri" pitchFamily="34" charset="0"/>
              </a:rPr>
              <a:t>Numériques</a:t>
            </a:r>
            <a:r>
              <a:rPr lang="en-GB" dirty="0">
                <a:latin typeface="Calibri" pitchFamily="34" charset="0"/>
              </a:rPr>
              <a:t> pour </a:t>
            </a:r>
            <a:r>
              <a:rPr lang="en-GB" dirty="0" err="1">
                <a:latin typeface="Calibri" pitchFamily="34" charset="0"/>
              </a:rPr>
              <a:t>Ingénieur.e</a:t>
            </a:r>
            <a:r>
              <a:rPr lang="en-GB" dirty="0">
                <a:latin typeface="Calibri" pitchFamily="34" charset="0"/>
              </a:rPr>
              <a:t> </a:t>
            </a:r>
            <a:r>
              <a:rPr lang="en-GB" dirty="0" err="1">
                <a:latin typeface="Calibri" pitchFamily="34" charset="0"/>
              </a:rPr>
              <a:t>en</a:t>
            </a:r>
            <a:r>
              <a:rPr lang="en-GB" dirty="0">
                <a:latin typeface="Calibri" pitchFamily="34" charset="0"/>
              </a:rPr>
              <a:t> Physique</a:t>
            </a:r>
            <a:br>
              <a:rPr lang="en-GB" dirty="0">
                <a:latin typeface="Calibri" pitchFamily="34" charset="0"/>
              </a:rPr>
            </a:br>
            <a:br>
              <a:rPr lang="en-GB" dirty="0">
                <a:latin typeface="Calibri" pitchFamily="34" charset="0"/>
              </a:rPr>
            </a:br>
            <a:r>
              <a:rPr lang="en-GB" dirty="0">
                <a:latin typeface="Calibri" pitchFamily="34" charset="0"/>
              </a:rPr>
              <a:t>Bloc 2</a:t>
            </a:r>
            <a:br>
              <a:rPr lang="en-GB" dirty="0">
                <a:latin typeface="Calibri" pitchFamily="34" charset="0"/>
              </a:rPr>
            </a:br>
            <a:r>
              <a:rPr lang="en-GB" dirty="0" err="1">
                <a:latin typeface="Calibri" pitchFamily="34" charset="0"/>
              </a:rPr>
              <a:t>Faisceaux</a:t>
            </a:r>
            <a:r>
              <a:rPr lang="en-GB" dirty="0">
                <a:latin typeface="Calibri" pitchFamily="34" charset="0"/>
              </a:rPr>
              <a:t> laser</a:t>
            </a:r>
            <a:endParaRPr lang="fr-FR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2613" y="26988"/>
            <a:ext cx="7687939" cy="685800"/>
          </a:xfrm>
        </p:spPr>
        <p:txBody>
          <a:bodyPr/>
          <a:lstStyle/>
          <a:p>
            <a:pPr>
              <a:defRPr/>
            </a:pPr>
            <a:r>
              <a:rPr lang="fr-FR" sz="2400" dirty="0"/>
              <a:t>Brainstorming pour déterminer les outils et méthodes nécessaires</a:t>
            </a:r>
          </a:p>
        </p:txBody>
      </p:sp>
      <p:sp>
        <p:nvSpPr>
          <p:cNvPr id="1030" name="AutoShape 2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1" name="AutoShape 4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2" name="AutoShape 6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3" name="AutoShape 8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4" name="AutoShape 10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8" name="AutoShape 5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9" name="AutoShape 7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8" name="Espace réservé du numéro de diapositive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21453-0987-4234-BD17-D71188AE9DFB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AB400F-DE8E-117F-B131-99322A3A3C76}"/>
              </a:ext>
            </a:extLst>
          </p:cNvPr>
          <p:cNvSpPr txBox="1"/>
          <p:nvPr/>
        </p:nvSpPr>
        <p:spPr>
          <a:xfrm flipH="1">
            <a:off x="179955" y="1063425"/>
            <a:ext cx="88152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n-lt"/>
              </a:rPr>
              <a:t>Vous disposez de 15 images en niveau de gris codées sur 8 bits.</a:t>
            </a:r>
          </a:p>
          <a:p>
            <a:endParaRPr lang="fr-FR" sz="2000" dirty="0">
              <a:latin typeface="+mn-lt"/>
            </a:endParaRPr>
          </a:p>
          <a:p>
            <a:r>
              <a:rPr lang="fr-FR" sz="2000" dirty="0">
                <a:latin typeface="+mn-lt"/>
              </a:rPr>
              <a:t>Les noms des images ainsi que l’abscisse z à laquelle elles ont été prises sont indiqués dans le fichier </a:t>
            </a:r>
            <a:r>
              <a:rPr lang="fr-FR" sz="2000" b="1" dirty="0">
                <a:latin typeface="+mn-lt"/>
              </a:rPr>
              <a:t>data.csv</a:t>
            </a:r>
            <a:r>
              <a:rPr lang="fr-FR" sz="2000" dirty="0">
                <a:latin typeface="+mn-lt"/>
              </a:rPr>
              <a:t>.</a:t>
            </a:r>
          </a:p>
          <a:p>
            <a:endParaRPr lang="fr-FR" sz="2000" dirty="0">
              <a:latin typeface="+mn-lt"/>
            </a:endParaRPr>
          </a:p>
          <a:p>
            <a:r>
              <a:rPr lang="fr-FR" sz="2000" dirty="0">
                <a:latin typeface="+mn-lt"/>
              </a:rPr>
              <a:t>Et ensuite, de quels outils et méthodes a-t-on besoin :</a:t>
            </a:r>
          </a:p>
          <a:p>
            <a:r>
              <a:rPr lang="fr-FR" sz="2000" dirty="0">
                <a:latin typeface="+mn-lt"/>
              </a:rPr>
              <a:t>- pour traiter une image ?</a:t>
            </a:r>
          </a:p>
          <a:p>
            <a:r>
              <a:rPr lang="fr-FR" sz="2000" dirty="0">
                <a:latin typeface="+mn-lt"/>
              </a:rPr>
              <a:t>- pour traiter les 15 images ?</a:t>
            </a:r>
          </a:p>
        </p:txBody>
      </p:sp>
    </p:spTree>
    <p:extLst>
      <p:ext uri="{BB962C8B-B14F-4D97-AF65-F5344CB8AC3E}">
        <p14:creationId xmlns:p14="http://schemas.microsoft.com/office/powerpoint/2010/main" val="307249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Calcul du barycentre d’une image</a:t>
            </a:r>
          </a:p>
        </p:txBody>
      </p:sp>
      <p:sp>
        <p:nvSpPr>
          <p:cNvPr id="1030" name="AutoShape 2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1" name="AutoShape 4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2" name="AutoShape 6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3" name="AutoShape 8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4" name="AutoShape 10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8" name="AutoShape 5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9" name="AutoShape 7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8" name="Espace réservé du numéro de diapositive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21453-0987-4234-BD17-D71188AE9DFB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6C62A7-9D3D-7661-7EC8-C97255E0DD73}"/>
              </a:ext>
            </a:extLst>
          </p:cNvPr>
          <p:cNvSpPr txBox="1"/>
          <p:nvPr/>
        </p:nvSpPr>
        <p:spPr>
          <a:xfrm flipH="1">
            <a:off x="179955" y="908720"/>
            <a:ext cx="8815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n-lt"/>
              </a:rPr>
              <a:t>Pour calculer les coordonnées du </a:t>
            </a:r>
            <a:r>
              <a:rPr lang="fr-FR" sz="2000" b="1" dirty="0">
                <a:latin typeface="+mn-lt"/>
              </a:rPr>
              <a:t>barycentre</a:t>
            </a:r>
            <a:r>
              <a:rPr lang="fr-FR" sz="2000" dirty="0">
                <a:latin typeface="+mn-lt"/>
              </a:rPr>
              <a:t> d’une image de n lignes par m colonnes, on réalise une moyenne pondérée par l’intensité des pixels par ligne et par colonne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1A5CB1-6C8B-CAD6-0E6E-4C8A92EB6AAA}"/>
              </a:ext>
            </a:extLst>
          </p:cNvPr>
          <p:cNvSpPr txBox="1"/>
          <p:nvPr/>
        </p:nvSpPr>
        <p:spPr>
          <a:xfrm flipH="1">
            <a:off x="1154726" y="2276872"/>
            <a:ext cx="366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n-lt"/>
              </a:rPr>
              <a:t>I(1,1)	I(1,1)	…	I(1,m)</a:t>
            </a:r>
          </a:p>
          <a:p>
            <a:endParaRPr lang="fr-FR" sz="2000" dirty="0">
              <a:latin typeface="+mn-lt"/>
            </a:endParaRPr>
          </a:p>
          <a:p>
            <a:r>
              <a:rPr lang="fr-FR" sz="2000" dirty="0">
                <a:latin typeface="+mn-lt"/>
              </a:rPr>
              <a:t>I(2,1)	I(2,2)	…	I(2,m)</a:t>
            </a:r>
          </a:p>
          <a:p>
            <a:endParaRPr lang="fr-FR" sz="2000" dirty="0">
              <a:latin typeface="+mn-lt"/>
            </a:endParaRPr>
          </a:p>
          <a:p>
            <a:r>
              <a:rPr lang="fr-FR" sz="2000" dirty="0">
                <a:latin typeface="+mn-lt"/>
              </a:rPr>
              <a:t>.</a:t>
            </a:r>
          </a:p>
          <a:p>
            <a:r>
              <a:rPr lang="fr-FR" sz="2000" dirty="0">
                <a:latin typeface="+mn-lt"/>
              </a:rPr>
              <a:t>.</a:t>
            </a:r>
          </a:p>
          <a:p>
            <a:r>
              <a:rPr lang="fr-FR" sz="2000" dirty="0">
                <a:latin typeface="+mn-lt"/>
              </a:rPr>
              <a:t>.</a:t>
            </a:r>
          </a:p>
          <a:p>
            <a:endParaRPr lang="fr-FR" sz="2000" dirty="0">
              <a:latin typeface="+mn-lt"/>
            </a:endParaRPr>
          </a:p>
          <a:p>
            <a:r>
              <a:rPr lang="fr-FR" sz="2000" dirty="0">
                <a:latin typeface="+mn-lt"/>
              </a:rPr>
              <a:t>I(n,1)	I(n,2)	…	I(</a:t>
            </a:r>
            <a:r>
              <a:rPr lang="fr-FR" sz="2000" dirty="0" err="1">
                <a:latin typeface="+mn-lt"/>
              </a:rPr>
              <a:t>n,m</a:t>
            </a:r>
            <a:r>
              <a:rPr lang="fr-FR" sz="2000" dirty="0">
                <a:latin typeface="+mn-lt"/>
              </a:rPr>
              <a:t>)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A63F27E-1A14-8EDA-F882-94122CDB2BB3}"/>
              </a:ext>
            </a:extLst>
          </p:cNvPr>
          <p:cNvCxnSpPr/>
          <p:nvPr/>
        </p:nvCxnSpPr>
        <p:spPr bwMode="auto">
          <a:xfrm>
            <a:off x="1514766" y="5517232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59811BD-F432-AFE7-885C-ACF7C26AD2E6}"/>
              </a:ext>
            </a:extLst>
          </p:cNvPr>
          <p:cNvCxnSpPr/>
          <p:nvPr/>
        </p:nvCxnSpPr>
        <p:spPr bwMode="auto">
          <a:xfrm>
            <a:off x="2450870" y="5517232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6F85B1A-99BF-0EDB-4661-1B3D6E1D0122}"/>
              </a:ext>
            </a:extLst>
          </p:cNvPr>
          <p:cNvCxnSpPr/>
          <p:nvPr/>
        </p:nvCxnSpPr>
        <p:spPr bwMode="auto">
          <a:xfrm>
            <a:off x="4274376" y="5517232"/>
            <a:ext cx="0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FE1FD06-829C-AA07-B901-902E2441D034}"/>
              </a:ext>
            </a:extLst>
          </p:cNvPr>
          <p:cNvCxnSpPr/>
          <p:nvPr/>
        </p:nvCxnSpPr>
        <p:spPr bwMode="auto">
          <a:xfrm>
            <a:off x="4971150" y="2420888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D06E51E-B8BE-73AB-0469-990D10064D19}"/>
              </a:ext>
            </a:extLst>
          </p:cNvPr>
          <p:cNvCxnSpPr/>
          <p:nvPr/>
        </p:nvCxnSpPr>
        <p:spPr bwMode="auto">
          <a:xfrm>
            <a:off x="4971150" y="3068960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8FB323F-66E0-1201-22AB-2ED27B797AC9}"/>
              </a:ext>
            </a:extLst>
          </p:cNvPr>
          <p:cNvCxnSpPr/>
          <p:nvPr/>
        </p:nvCxnSpPr>
        <p:spPr bwMode="auto">
          <a:xfrm>
            <a:off x="4971150" y="4869160"/>
            <a:ext cx="5040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CC7E817-9D66-24A9-D41E-DE406B1381F7}"/>
              </a:ext>
            </a:extLst>
          </p:cNvPr>
          <p:cNvSpPr txBox="1"/>
          <p:nvPr/>
        </p:nvSpPr>
        <p:spPr>
          <a:xfrm>
            <a:off x="179512" y="3538756"/>
            <a:ext cx="975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n-lt"/>
              </a:rPr>
              <a:t>n lignes 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524AE25-9452-5A25-73F9-5AEB86AA26B3}"/>
              </a:ext>
            </a:extLst>
          </p:cNvPr>
          <p:cNvSpPr txBox="1"/>
          <p:nvPr/>
        </p:nvSpPr>
        <p:spPr>
          <a:xfrm>
            <a:off x="2378862" y="1921525"/>
            <a:ext cx="14112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+mn-lt"/>
              </a:rPr>
              <a:t>m colonnes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64B238CE-216B-8395-4E4C-636ED2AD82AB}"/>
                  </a:ext>
                </a:extLst>
              </p:cNvPr>
              <p:cNvSpPr txBox="1"/>
              <p:nvPr/>
            </p:nvSpPr>
            <p:spPr>
              <a:xfrm>
                <a:off x="4283968" y="6134377"/>
                <a:ext cx="4593264" cy="708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𝒃𝒂𝒓𝒚</m:t>
                              </m:r>
                            </m:sub>
                          </m:sSub>
                          <m:r>
                            <a:rPr lang="fr-FR" b="1" i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fr-FR" b="1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fr-FR" b="1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fr-FR" b="1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fr-FR" b="1" i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fr-FR" b="1" i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fr-FR" b="1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fr-FR" b="1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fr-FR" b="1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fr-FR" b="1" i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fr-FR" b="1" i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fr-FR" b="1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r>
                                        <a:rPr lang="fr-FR" b="1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fr-FR" b="1" i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a:rPr lang="fr-FR" b="1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  <m:d>
                                        <m:dPr>
                                          <m:ctrlPr>
                                            <a:rPr lang="fr-FR" b="1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1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fr-FR" b="1" i="0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b="1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fr-FR" b="1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fr-FR" b="1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fr-FR" b="1" i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fr-FR" b="1" i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fr-FR" b="1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fr-FR" b="1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fr-FR" b="1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fr-FR" b="1" i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fr-FR" b="1" i="0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fr-FR" b="1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r>
                                        <a:rPr lang="fr-FR" b="1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  <m:d>
                                        <m:dPr>
                                          <m:ctrlPr>
                                            <a:rPr lang="fr-FR" b="1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1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fr-FR" b="1" i="0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b="1" i="1">
                                              <a:solidFill>
                                                <a:srgbClr val="008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den>
                          </m:f>
                        </m:e>
                        <m:sub>
                          <m:r>
                            <a:rPr lang="fr-FR" b="1" i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64B238CE-216B-8395-4E4C-636ED2AD8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6134377"/>
                <a:ext cx="4593264" cy="7084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AA34EDE-13C7-51A7-2B80-B11CB17A1D3D}"/>
                  </a:ext>
                </a:extLst>
              </p:cNvPr>
              <p:cNvSpPr txBox="1"/>
              <p:nvPr/>
            </p:nvSpPr>
            <p:spPr>
              <a:xfrm>
                <a:off x="770952" y="6176728"/>
                <a:ext cx="1487627" cy="708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fr-FR" sz="1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1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fr-FR" sz="1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sz="1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fr-FR" sz="14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40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4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nary>
                        </m:e>
                        <m:sub>
                          <m:r>
                            <a:rPr lang="fr-FR" sz="1400" i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008000"/>
                  </a:solidFill>
                </a:endParaRPr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AA34EDE-13C7-51A7-2B80-B11CB17A1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52" y="6176728"/>
                <a:ext cx="1487627" cy="7086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639E042-E1F4-AD3C-86E5-240BEF590A2C}"/>
                  </a:ext>
                </a:extLst>
              </p:cNvPr>
              <p:cNvSpPr txBox="1"/>
              <p:nvPr/>
            </p:nvSpPr>
            <p:spPr>
              <a:xfrm>
                <a:off x="1979712" y="6176728"/>
                <a:ext cx="1487627" cy="708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fr-FR" sz="1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1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fr-FR" sz="1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sz="1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fr-FR" sz="14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40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4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nary>
                        </m:e>
                        <m:sub>
                          <m:r>
                            <a:rPr lang="fr-FR" sz="1400" i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008000"/>
                  </a:solidFill>
                </a:endParaRPr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9639E042-E1F4-AD3C-86E5-240BEF590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6176728"/>
                <a:ext cx="1487627" cy="7086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56C0112-66A2-8BA3-7FF7-9BFC0292C00C}"/>
                  </a:ext>
                </a:extLst>
              </p:cNvPr>
              <p:cNvSpPr txBox="1"/>
              <p:nvPr/>
            </p:nvSpPr>
            <p:spPr>
              <a:xfrm>
                <a:off x="3530562" y="6176728"/>
                <a:ext cx="1487627" cy="708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fr-FR" sz="1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1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fr-FR" sz="1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sz="14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fr-FR" sz="14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40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400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</m:nary>
                        </m:e>
                        <m:sub>
                          <m:r>
                            <a:rPr lang="fr-FR" sz="1400" i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008000"/>
                  </a:solidFill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56C0112-66A2-8BA3-7FF7-9BFC0292C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62" y="6176728"/>
                <a:ext cx="1487627" cy="7086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6F881135-D01F-6B41-85BD-DBBDAB838753}"/>
                  </a:ext>
                </a:extLst>
              </p:cNvPr>
              <p:cNvSpPr txBox="1"/>
              <p:nvPr/>
            </p:nvSpPr>
            <p:spPr>
              <a:xfrm>
                <a:off x="5748669" y="2018512"/>
                <a:ext cx="1487627" cy="735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/>
                                </m:rPr>
                                <a:rPr lang="fr-FR" sz="1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fr-FR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fr-FR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fr-FR" sz="1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  <m:sub>
                          <m:r>
                            <a:rPr lang="fr-FR" sz="1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6F881135-D01F-6B41-85BD-DBBDAB838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669" y="2018512"/>
                <a:ext cx="1487627" cy="7356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79E7D1F-657D-9FAD-DCC9-C6D796350632}"/>
                  </a:ext>
                </a:extLst>
              </p:cNvPr>
              <p:cNvSpPr txBox="1"/>
              <p:nvPr/>
            </p:nvSpPr>
            <p:spPr>
              <a:xfrm>
                <a:off x="5748668" y="2754163"/>
                <a:ext cx="1487627" cy="735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/>
                                </m:rPr>
                                <a:rPr lang="fr-FR" sz="1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fr-FR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fr-FR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fr-FR" sz="1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  <m:sub>
                          <m:r>
                            <a:rPr lang="fr-FR" sz="1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579E7D1F-657D-9FAD-DCC9-C6D796350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668" y="2754163"/>
                <a:ext cx="1487627" cy="7356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172B48C-7FAE-79B8-954C-5363CAE1F300}"/>
                  </a:ext>
                </a:extLst>
              </p:cNvPr>
              <p:cNvSpPr txBox="1"/>
              <p:nvPr/>
            </p:nvSpPr>
            <p:spPr>
              <a:xfrm>
                <a:off x="5748667" y="4457713"/>
                <a:ext cx="1487627" cy="735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/>
                                </m:rPr>
                                <a:rPr lang="fr-FR" sz="1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fr-FR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fr-FR" sz="1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fr-FR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fr-FR" sz="14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  <m:sub>
                          <m:r>
                            <a:rPr lang="fr-FR" sz="1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172B48C-7FAE-79B8-954C-5363CAE1F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667" y="4457713"/>
                <a:ext cx="1487627" cy="7356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98D4352B-9986-0B89-56CB-25DA29E82DCA}"/>
              </a:ext>
            </a:extLst>
          </p:cNvPr>
          <p:cNvSpPr/>
          <p:nvPr/>
        </p:nvSpPr>
        <p:spPr bwMode="auto">
          <a:xfrm>
            <a:off x="4788024" y="6392752"/>
            <a:ext cx="504054" cy="225766"/>
          </a:xfrm>
          <a:prstGeom prst="rightArrow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70BF8665-9B2F-5EFC-6A66-DABF1C05641F}"/>
              </a:ext>
            </a:extLst>
          </p:cNvPr>
          <p:cNvSpPr/>
          <p:nvPr/>
        </p:nvSpPr>
        <p:spPr bwMode="auto">
          <a:xfrm rot="5400000">
            <a:off x="6521817" y="5087731"/>
            <a:ext cx="356985" cy="207876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E746CDA-3490-4BCD-7DFF-5E6EEE52C1D1}"/>
                  </a:ext>
                </a:extLst>
              </p:cNvPr>
              <p:cNvSpPr txBox="1"/>
              <p:nvPr/>
            </p:nvSpPr>
            <p:spPr>
              <a:xfrm>
                <a:off x="4283968" y="5409388"/>
                <a:ext cx="4593264" cy="708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𝒃𝒂𝒓𝒚</m:t>
                              </m:r>
                            </m:sub>
                          </m:sSub>
                          <m:r>
                            <a:rPr lang="fr-FR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fr-F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fr-F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fr-F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fr-FR" b="1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fr-FR" b="1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fr-F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fr-F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fr-F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fr-FR" b="1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fr-FR" b="1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fr-F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p>
                                    <m:e>
                                      <m:r>
                                        <a:rPr lang="fr-F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fr-FR" b="1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×</m:t>
                                      </m:r>
                                      <m:r>
                                        <a:rPr lang="fr-F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  <m:d>
                                        <m:dPr>
                                          <m:ctrlPr>
                                            <a:rPr lang="fr-F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fr-FR" b="1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fr-F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fr-F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fr-FR" b="1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fr-FR" b="1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fr-FR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fr-F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fr-F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fr-FR" b="1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fr-FR" b="1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fr-F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r>
                                        <a:rPr lang="fr-FR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  <m:d>
                                        <m:dPr>
                                          <m:ctrlPr>
                                            <a:rPr lang="fr-F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fr-FR" b="1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fr-FR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den>
                          </m:f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E746CDA-3490-4BCD-7DFF-5E6EEE52C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409388"/>
                <a:ext cx="4593264" cy="7084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34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Quelques fonctions utiles</a:t>
            </a:r>
          </a:p>
        </p:txBody>
      </p:sp>
      <p:sp>
        <p:nvSpPr>
          <p:cNvPr id="1030" name="AutoShape 2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1" name="AutoShape 4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2" name="AutoShape 6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3" name="AutoShape 8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4" name="AutoShape 10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8" name="AutoShape 5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9" name="AutoShape 7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8" name="Espace réservé du numéro de diapositive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21453-0987-4234-BD17-D71188AE9DFB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D2519C-001F-8222-2827-851436166149}"/>
              </a:ext>
            </a:extLst>
          </p:cNvPr>
          <p:cNvSpPr txBox="1"/>
          <p:nvPr/>
        </p:nvSpPr>
        <p:spPr>
          <a:xfrm flipH="1">
            <a:off x="179955" y="1063425"/>
            <a:ext cx="8815264" cy="396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la bibliothèque </a:t>
            </a:r>
            <a:r>
              <a:rPr lang="fr-FR" sz="1800" b="1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plt.imread</a:t>
            </a:r>
            <a:r>
              <a:rPr lang="fr-FR" sz="1800" b="1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(nom)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lit une image depuis le fichier </a:t>
            </a:r>
            <a:r>
              <a:rPr lang="fr-FR" sz="18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nom 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renvoie un tableau sur cette image.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fr-FR" sz="1800" b="1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(image)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affiche les données contenues dans le tableau image sous forme d’une image.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plt.subplot</a:t>
            </a:r>
            <a:r>
              <a:rPr lang="fr-FR" sz="1800" b="1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(nb lignes, nb colonnes, n° de la figure)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affiche plusieurs graphiques sur une même figure.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plt.axvline</a:t>
            </a:r>
            <a:r>
              <a:rPr lang="fr-FR" sz="1800" b="1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 = …)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</a:t>
            </a:r>
            <a:r>
              <a:rPr lang="fr-FR" sz="1800" b="1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plt.axhline</a:t>
            </a:r>
            <a:r>
              <a:rPr lang="fr-FR" sz="1800" b="1" kern="1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 = …)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affiche une ligne verticale ou horizontale.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</a:t>
            </a:r>
            <a:r>
              <a:rPr lang="fr-FR" sz="1800" b="1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affiche le titre d’un axe sur un graphique.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plt.scatter</a:t>
            </a: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affiche des points.</a:t>
            </a:r>
          </a:p>
        </p:txBody>
      </p:sp>
    </p:spTree>
    <p:extLst>
      <p:ext uri="{BB962C8B-B14F-4D97-AF65-F5344CB8AC3E}">
        <p14:creationId xmlns:p14="http://schemas.microsoft.com/office/powerpoint/2010/main" val="377239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Quelques fonctions utiles</a:t>
            </a:r>
          </a:p>
        </p:txBody>
      </p:sp>
      <p:sp>
        <p:nvSpPr>
          <p:cNvPr id="1030" name="AutoShape 2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1" name="AutoShape 4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2" name="AutoShape 6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3" name="AutoShape 8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4" name="AutoShape 10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8" name="AutoShape 5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9" name="AutoShape 7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8" name="Espace réservé du numéro de diapositive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21453-0987-4234-BD17-D71188AE9DFB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AB400F-DE8E-117F-B131-99322A3A3C76}"/>
              </a:ext>
            </a:extLst>
          </p:cNvPr>
          <p:cNvSpPr txBox="1"/>
          <p:nvPr/>
        </p:nvSpPr>
        <p:spPr>
          <a:xfrm flipH="1">
            <a:off x="164368" y="836712"/>
            <a:ext cx="8815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Dans la bibliothèque </a:t>
            </a:r>
            <a:r>
              <a:rPr lang="fr-FR" sz="2000" b="1" kern="1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fr-FR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</a:t>
            </a:r>
          </a:p>
          <a:p>
            <a:r>
              <a:rPr lang="fr-FR" sz="2000" b="1" dirty="0" err="1">
                <a:latin typeface="+mn-lt"/>
              </a:rPr>
              <a:t>meshgrid</a:t>
            </a:r>
            <a:endParaRPr lang="fr-FR" sz="2000" b="1" dirty="0">
              <a:latin typeface="+mn-l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48E979-880B-AE28-15C8-ADD6FB426088}"/>
              </a:ext>
            </a:extLst>
          </p:cNvPr>
          <p:cNvSpPr txBox="1"/>
          <p:nvPr/>
        </p:nvSpPr>
        <p:spPr>
          <a:xfrm flipH="1">
            <a:off x="112680" y="4448056"/>
            <a:ext cx="9031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n-lt"/>
              </a:rPr>
              <a:t>En compilant les deux, on dispose de </a:t>
            </a:r>
            <a:r>
              <a:rPr lang="fr-FR" b="1" dirty="0">
                <a:latin typeface="+mn-lt"/>
              </a:rPr>
              <a:t>toutes les coordonnées possibles </a:t>
            </a:r>
            <a:r>
              <a:rPr lang="fr-FR" dirty="0">
                <a:latin typeface="+mn-lt"/>
              </a:rPr>
              <a:t>et une seule fois. On peut ainsi utiliser une fonction de 2 variables très simplement.</a:t>
            </a:r>
          </a:p>
          <a:p>
            <a:endParaRPr lang="fr-FR" dirty="0">
              <a:latin typeface="+mn-lt"/>
            </a:endParaRPr>
          </a:p>
          <a:p>
            <a:r>
              <a:rPr lang="fr-FR" dirty="0">
                <a:latin typeface="+mn-lt"/>
              </a:rPr>
              <a:t>Soit g : </a:t>
            </a:r>
            <a:r>
              <a:rPr lang="fr-FR" dirty="0" err="1">
                <a:latin typeface="+mn-lt"/>
              </a:rPr>
              <a:t>x,y</a:t>
            </a:r>
            <a:r>
              <a:rPr lang="fr-FR" dirty="0">
                <a:latin typeface="+mn-lt"/>
              </a:rPr>
              <a:t> </a:t>
            </a:r>
            <a:r>
              <a:rPr lang="fr-FR" dirty="0">
                <a:latin typeface="Century Gothic" panose="020B0502020202020204" pitchFamily="34" charset="0"/>
              </a:rPr>
              <a:t>→g(</a:t>
            </a:r>
            <a:r>
              <a:rPr lang="fr-FR" dirty="0" err="1">
                <a:latin typeface="Century Gothic" panose="020B0502020202020204" pitchFamily="34" charset="0"/>
              </a:rPr>
              <a:t>x,y</a:t>
            </a:r>
            <a:r>
              <a:rPr lang="fr-FR" dirty="0">
                <a:latin typeface="Century Gothic" panose="020B0502020202020204" pitchFamily="34" charset="0"/>
              </a:rPr>
              <a:t>) =</a:t>
            </a:r>
            <a:r>
              <a:rPr lang="fr-FR" dirty="0">
                <a:latin typeface="+mn-lt"/>
              </a:rPr>
              <a:t> 2x + y</a:t>
            </a:r>
          </a:p>
          <a:p>
            <a:endParaRPr lang="fr-FR" dirty="0">
              <a:latin typeface="+mn-lt"/>
            </a:endParaRPr>
          </a:p>
          <a:p>
            <a:r>
              <a:rPr lang="fr-FR" dirty="0">
                <a:latin typeface="+mn-lt"/>
              </a:rPr>
              <a:t>g(XX,YY) s’écrit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1CD204-7AE1-9380-A66D-FDE937DCD60D}"/>
              </a:ext>
            </a:extLst>
          </p:cNvPr>
          <p:cNvSpPr txBox="1"/>
          <p:nvPr/>
        </p:nvSpPr>
        <p:spPr>
          <a:xfrm flipH="1">
            <a:off x="236147" y="1556792"/>
            <a:ext cx="8815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([1,2,3]) #vecteur de 3 points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([4,5,6,7]) #vecteur de 4 points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XX,YY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(X,Y)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42B477-BD12-E79E-9672-1C9464082333}"/>
              </a:ext>
            </a:extLst>
          </p:cNvPr>
          <p:cNvSpPr txBox="1"/>
          <p:nvPr/>
        </p:nvSpPr>
        <p:spPr>
          <a:xfrm flipH="1">
            <a:off x="112681" y="2432036"/>
            <a:ext cx="42393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+mn-lt"/>
              </a:rPr>
              <a:t>XX est un tableau de vecteurs lignes représentant X autant de fois qu’il y a de points selon Y :</a:t>
            </a:r>
          </a:p>
          <a:p>
            <a:r>
              <a:rPr lang="fr-FR" sz="1800" dirty="0">
                <a:latin typeface="+mn-lt"/>
              </a:rPr>
              <a:t>		[1,2,3]</a:t>
            </a:r>
          </a:p>
          <a:p>
            <a:r>
              <a:rPr lang="fr-FR" sz="1800" dirty="0">
                <a:latin typeface="+mn-lt"/>
              </a:rPr>
              <a:t>		[1,2,3]</a:t>
            </a:r>
          </a:p>
          <a:p>
            <a:r>
              <a:rPr lang="fr-FR" sz="1800" dirty="0">
                <a:latin typeface="+mn-lt"/>
              </a:rPr>
              <a:t>		[1,2,3]</a:t>
            </a:r>
          </a:p>
          <a:p>
            <a:r>
              <a:rPr lang="fr-FR" sz="1800" dirty="0">
                <a:latin typeface="+mn-lt"/>
              </a:rPr>
              <a:t>		[1,2,3]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4E906E-1125-5ABE-4249-49FA6229AAC2}"/>
              </a:ext>
            </a:extLst>
          </p:cNvPr>
          <p:cNvSpPr txBox="1"/>
          <p:nvPr/>
        </p:nvSpPr>
        <p:spPr>
          <a:xfrm flipH="1">
            <a:off x="4454178" y="2438797"/>
            <a:ext cx="45771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+mn-lt"/>
              </a:rPr>
              <a:t>YY est un tableau de vecteurs colonnes représentant Y autant de fois qu’il y a de points selon X :</a:t>
            </a:r>
          </a:p>
          <a:p>
            <a:r>
              <a:rPr lang="fr-FR" sz="1800" dirty="0">
                <a:latin typeface="+mn-lt"/>
              </a:rPr>
              <a:t>		[4,4,4]</a:t>
            </a:r>
          </a:p>
          <a:p>
            <a:r>
              <a:rPr lang="fr-FR" sz="1800" dirty="0">
                <a:latin typeface="+mn-lt"/>
              </a:rPr>
              <a:t>		[5,5,5]</a:t>
            </a:r>
          </a:p>
          <a:p>
            <a:r>
              <a:rPr lang="fr-FR" sz="1800" dirty="0">
                <a:latin typeface="+mn-lt"/>
              </a:rPr>
              <a:t>		[6,6,6]</a:t>
            </a:r>
          </a:p>
          <a:p>
            <a:r>
              <a:rPr lang="fr-FR" sz="1800" dirty="0">
                <a:latin typeface="+mn-lt"/>
              </a:rPr>
              <a:t>		[7,7,7]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253964E-92E0-367C-6DFC-958A4E3D26F4}"/>
              </a:ext>
            </a:extLst>
          </p:cNvPr>
          <p:cNvSpPr txBox="1"/>
          <p:nvPr/>
        </p:nvSpPr>
        <p:spPr>
          <a:xfrm flipH="1">
            <a:off x="2054300" y="5613047"/>
            <a:ext cx="3002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+mn-lt"/>
              </a:rPr>
              <a:t>[g(1,4), g(2,4), g(3,4)]</a:t>
            </a:r>
          </a:p>
          <a:p>
            <a:r>
              <a:rPr lang="fr-FR" sz="1800" dirty="0">
                <a:latin typeface="+mn-lt"/>
              </a:rPr>
              <a:t>[g(1,5), g(2,5), g(3,5)]</a:t>
            </a:r>
          </a:p>
          <a:p>
            <a:r>
              <a:rPr lang="fr-FR" sz="1800" dirty="0">
                <a:latin typeface="+mn-lt"/>
              </a:rPr>
              <a:t>[g(1,6), g(2,6), g(3,6)]</a:t>
            </a:r>
          </a:p>
          <a:p>
            <a:r>
              <a:rPr lang="fr-FR" sz="1800" dirty="0">
                <a:latin typeface="+mn-lt"/>
              </a:rPr>
              <a:t>[g(1,7), g(2,7), g(3,7)]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094344C-4EA7-8051-EF5B-CA5A6646964F}"/>
              </a:ext>
            </a:extLst>
          </p:cNvPr>
          <p:cNvSpPr txBox="1"/>
          <p:nvPr/>
        </p:nvSpPr>
        <p:spPr>
          <a:xfrm flipH="1">
            <a:off x="6300192" y="5589240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+mn-lt"/>
              </a:rPr>
              <a:t>[6, 8, 10]</a:t>
            </a:r>
          </a:p>
          <a:p>
            <a:r>
              <a:rPr lang="fr-FR" sz="1800" dirty="0">
                <a:latin typeface="+mn-lt"/>
              </a:rPr>
              <a:t>[7, 9, 11]</a:t>
            </a:r>
          </a:p>
          <a:p>
            <a:r>
              <a:rPr lang="fr-FR" sz="1800" dirty="0">
                <a:latin typeface="+mn-lt"/>
              </a:rPr>
              <a:t>[8, 10, 12]</a:t>
            </a:r>
          </a:p>
          <a:p>
            <a:r>
              <a:rPr lang="fr-FR" sz="1800" dirty="0">
                <a:latin typeface="+mn-lt"/>
              </a:rPr>
              <a:t>[9, 11, 13]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ECAB88A-1ECF-1A9F-6F15-4AB54010A06A}"/>
              </a:ext>
            </a:extLst>
          </p:cNvPr>
          <p:cNvSpPr txBox="1"/>
          <p:nvPr/>
        </p:nvSpPr>
        <p:spPr>
          <a:xfrm flipH="1">
            <a:off x="5732086" y="5890472"/>
            <a:ext cx="69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latin typeface="+mn-lt"/>
              </a:rPr>
              <a:t>Soit</a:t>
            </a:r>
          </a:p>
        </p:txBody>
      </p:sp>
    </p:spTree>
    <p:extLst>
      <p:ext uri="{BB962C8B-B14F-4D97-AF65-F5344CB8AC3E}">
        <p14:creationId xmlns:p14="http://schemas.microsoft.com/office/powerpoint/2010/main" val="323739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Évaluation </a:t>
            </a:r>
          </a:p>
        </p:txBody>
      </p:sp>
      <p:sp>
        <p:nvSpPr>
          <p:cNvPr id="1030" name="AutoShape 2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1" name="AutoShape 4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2" name="AutoShape 6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3" name="AutoShape 8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4" name="AutoShape 10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8" name="AutoShape 5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9" name="AutoShape 7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8" name="Espace réservé du numéro de diapositive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21453-0987-4234-BD17-D71188AE9DFB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76A62E-EB37-0D75-21E7-7C7E74AF7DF3}"/>
              </a:ext>
            </a:extLst>
          </p:cNvPr>
          <p:cNvSpPr txBox="1"/>
          <p:nvPr/>
        </p:nvSpPr>
        <p:spPr>
          <a:xfrm flipH="1">
            <a:off x="179955" y="1290414"/>
            <a:ext cx="8506845" cy="3033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Ce projet comporte 14 questions.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Lors de la séance d’évaluation, vous nous présenterez les réponses aux questions, numériques ou graphiques, soit sous forme de Notebook </a:t>
            </a:r>
            <a:r>
              <a:rPr lang="fr-FR" sz="2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fr-FR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soit dans un fichier texte (</a:t>
            </a:r>
            <a:r>
              <a:rPr lang="fr-FR" sz="2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  <a:r>
              <a:rPr lang="fr-FR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ou autre) à part.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Vous serez également </a:t>
            </a:r>
            <a:r>
              <a:rPr lang="fr-FR" sz="2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évalué.e</a:t>
            </a:r>
            <a:r>
              <a:rPr lang="fr-FR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sur votre code selon les critères habituels (</a:t>
            </a:r>
            <a:r>
              <a:rPr lang="fr-FR" sz="2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cf</a:t>
            </a:r>
            <a:r>
              <a:rPr lang="fr-FR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grille d’auto-évaluation).</a:t>
            </a:r>
          </a:p>
        </p:txBody>
      </p:sp>
    </p:spTree>
    <p:extLst>
      <p:ext uri="{BB962C8B-B14F-4D97-AF65-F5344CB8AC3E}">
        <p14:creationId xmlns:p14="http://schemas.microsoft.com/office/powerpoint/2010/main" val="425990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6988"/>
            <a:ext cx="7759947" cy="685800"/>
          </a:xfrm>
        </p:spPr>
        <p:txBody>
          <a:bodyPr/>
          <a:lstStyle/>
          <a:p>
            <a:pPr>
              <a:defRPr/>
            </a:pPr>
            <a:r>
              <a:rPr lang="fr-FR" sz="2800" dirty="0"/>
              <a:t>Introduction : les faisceaux laser gaussiens</a:t>
            </a:r>
          </a:p>
        </p:txBody>
      </p:sp>
      <p:sp>
        <p:nvSpPr>
          <p:cNvPr id="1030" name="AutoShape 2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1" name="AutoShape 4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2" name="AutoShape 6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3" name="AutoShape 8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4" name="AutoShape 10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8" name="AutoShape 5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9" name="AutoShape 7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8" name="Espace réservé du numéro de diapositive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21453-0987-4234-BD17-D71188AE9DFB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876534-F022-3851-600F-7E71D5746C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8" t="28947" r="2500" b="15789"/>
          <a:stretch/>
        </p:blipFill>
        <p:spPr>
          <a:xfrm flipV="1">
            <a:off x="559938" y="2812852"/>
            <a:ext cx="7218948" cy="151598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D6BAF83-9B6D-4A1A-17D4-32CAC3464A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8" t="28947" r="2500" b="15789"/>
          <a:stretch/>
        </p:blipFill>
        <p:spPr>
          <a:xfrm>
            <a:off x="500669" y="987802"/>
            <a:ext cx="7218948" cy="1515980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4AA9A4A-9A0D-BDD4-91A4-FBBB6FE6017F}"/>
              </a:ext>
            </a:extLst>
          </p:cNvPr>
          <p:cNvCxnSpPr>
            <a:cxnSpLocks/>
          </p:cNvCxnSpPr>
          <p:nvPr/>
        </p:nvCxnSpPr>
        <p:spPr>
          <a:xfrm>
            <a:off x="4110143" y="2633775"/>
            <a:ext cx="3813122" cy="0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F773A5F-5F1E-0F40-0FE9-769CE88C8FC8}"/>
              </a:ext>
            </a:extLst>
          </p:cNvPr>
          <p:cNvCxnSpPr>
            <a:cxnSpLocks/>
          </p:cNvCxnSpPr>
          <p:nvPr/>
        </p:nvCxnSpPr>
        <p:spPr>
          <a:xfrm>
            <a:off x="4110143" y="2314696"/>
            <a:ext cx="0" cy="68580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F3E85E1-F2C2-2A0B-650C-EB6960F8D3E0}"/>
              </a:ext>
            </a:extLst>
          </p:cNvPr>
          <p:cNvSpPr txBox="1"/>
          <p:nvPr/>
        </p:nvSpPr>
        <p:spPr>
          <a:xfrm>
            <a:off x="7053991" y="2633775"/>
            <a:ext cx="1757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2B59"/>
                </a:solidFill>
                <a:latin typeface="+mj-lt"/>
              </a:rPr>
              <a:t>A</a:t>
            </a:r>
            <a:r>
              <a:rPr lang="fr-FR" sz="1600" dirty="0">
                <a:solidFill>
                  <a:srgbClr val="002B59"/>
                </a:solidFill>
                <a:latin typeface="+mj-lt"/>
              </a:rPr>
              <a:t>xe de propagation z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A37A08-A7D3-6113-AE87-83C95D5282A7}"/>
              </a:ext>
            </a:extLst>
          </p:cNvPr>
          <p:cNvSpPr/>
          <p:nvPr/>
        </p:nvSpPr>
        <p:spPr bwMode="auto">
          <a:xfrm>
            <a:off x="2663802" y="1916832"/>
            <a:ext cx="1548158" cy="151215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E1B867-A3EF-022D-0D6A-1B155DA13A66}"/>
              </a:ext>
            </a:extLst>
          </p:cNvPr>
          <p:cNvSpPr/>
          <p:nvPr/>
        </p:nvSpPr>
        <p:spPr bwMode="auto">
          <a:xfrm>
            <a:off x="0" y="987802"/>
            <a:ext cx="2648992" cy="35933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A562BD9-8443-5AC5-BCC7-87CA8BF1F282}"/>
              </a:ext>
            </a:extLst>
          </p:cNvPr>
          <p:cNvSpPr txBox="1"/>
          <p:nvPr/>
        </p:nvSpPr>
        <p:spPr>
          <a:xfrm>
            <a:off x="2561982" y="2204864"/>
            <a:ext cx="1757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002B59"/>
                </a:solidFill>
                <a:latin typeface="+mj-lt"/>
              </a:rPr>
              <a:t>Laser</a:t>
            </a:r>
          </a:p>
          <a:p>
            <a:pPr algn="ctr"/>
            <a:r>
              <a:rPr lang="fr-FR" dirty="0">
                <a:solidFill>
                  <a:srgbClr val="002B59"/>
                </a:solidFill>
                <a:latin typeface="+mj-lt"/>
              </a:rPr>
              <a:t>émettant à la longueur d’onde </a:t>
            </a:r>
            <a:r>
              <a:rPr lang="fr-FR" dirty="0">
                <a:solidFill>
                  <a:srgbClr val="002B59"/>
                </a:solidFill>
                <a:latin typeface="Symbol" panose="05050102010706020507" pitchFamily="18" charset="2"/>
              </a:rPr>
              <a:t>l</a:t>
            </a:r>
            <a:endParaRPr lang="fr-FR" sz="1600" dirty="0">
              <a:solidFill>
                <a:srgbClr val="002B59"/>
              </a:solidFill>
              <a:latin typeface="Symbol" panose="05050102010706020507" pitchFamily="18" charset="2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7ADBE63-F8FF-4ED1-F5CD-2CDA658959A6}"/>
              </a:ext>
            </a:extLst>
          </p:cNvPr>
          <p:cNvSpPr txBox="1"/>
          <p:nvPr/>
        </p:nvSpPr>
        <p:spPr>
          <a:xfrm>
            <a:off x="4820171" y="3463016"/>
            <a:ext cx="1757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002B59"/>
                </a:solidFill>
                <a:latin typeface="+mj-lt"/>
              </a:rPr>
              <a:t>Faisceau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7EF71A2D-2C3C-B29F-F631-744ADA5B4C8B}"/>
              </a:ext>
            </a:extLst>
          </p:cNvPr>
          <p:cNvCxnSpPr/>
          <p:nvPr/>
        </p:nvCxnSpPr>
        <p:spPr bwMode="auto">
          <a:xfrm>
            <a:off x="6732240" y="980728"/>
            <a:ext cx="0" cy="35283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DA09E4F3-484B-96B9-251B-B96D6F6F532D}"/>
              </a:ext>
            </a:extLst>
          </p:cNvPr>
          <p:cNvSpPr txBox="1"/>
          <p:nvPr/>
        </p:nvSpPr>
        <p:spPr>
          <a:xfrm>
            <a:off x="5868144" y="4531300"/>
            <a:ext cx="1757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002B59"/>
                </a:solidFill>
                <a:latin typeface="+mj-lt"/>
              </a:rPr>
              <a:t>Plan transverse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AF379D5-3CEE-0E44-DA56-5AC2B014ADC9}"/>
              </a:ext>
            </a:extLst>
          </p:cNvPr>
          <p:cNvSpPr txBox="1"/>
          <p:nvPr/>
        </p:nvSpPr>
        <p:spPr>
          <a:xfrm flipH="1">
            <a:off x="221232" y="5085184"/>
            <a:ext cx="881526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+mn-lt"/>
              </a:rPr>
              <a:t>Le faisceau de référence en physique des lasers est un faisceau dont la </a:t>
            </a:r>
            <a:r>
              <a:rPr lang="fr-FR" sz="2000" b="1" dirty="0">
                <a:latin typeface="+mn-lt"/>
              </a:rPr>
              <a:t>distribution d’intensité </a:t>
            </a:r>
            <a:r>
              <a:rPr lang="fr-FR" sz="2000" dirty="0">
                <a:latin typeface="+mn-lt"/>
              </a:rPr>
              <a:t>ou profil spatial dans le plan transverse est </a:t>
            </a:r>
            <a:r>
              <a:rPr lang="fr-FR" sz="2000" b="1" dirty="0">
                <a:latin typeface="+mn-lt"/>
              </a:rPr>
              <a:t>gaussien</a:t>
            </a:r>
            <a:r>
              <a:rPr lang="fr-FR" sz="2000" dirty="0">
                <a:latin typeface="+mn-lt"/>
              </a:rPr>
              <a:t> et dont l’évolution selon z est </a:t>
            </a:r>
            <a:r>
              <a:rPr lang="fr-FR" sz="2000" b="1" dirty="0">
                <a:latin typeface="+mn-lt"/>
              </a:rPr>
              <a:t>limitée par la diffraction</a:t>
            </a:r>
            <a:r>
              <a:rPr lang="fr-FR" sz="2000" dirty="0">
                <a:latin typeface="+mn-lt"/>
              </a:rPr>
              <a:t>. </a:t>
            </a:r>
          </a:p>
          <a:p>
            <a:r>
              <a:rPr lang="fr-FR" sz="2000" dirty="0">
                <a:latin typeface="+mn-lt"/>
              </a:rPr>
              <a:t>Ce faisceau « parfait » n’existe pas ! </a:t>
            </a:r>
            <a:r>
              <a:rPr lang="fr-FR" sz="1400" dirty="0">
                <a:latin typeface="+mn-lt"/>
              </a:rPr>
              <a:t>inhomogénéités du milieu à gain, défauts des optiques …</a:t>
            </a:r>
          </a:p>
        </p:txBody>
      </p: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467468F0-4F83-4F16-5ABE-53B7CD5AB5C7}"/>
              </a:ext>
            </a:extLst>
          </p:cNvPr>
          <p:cNvSpPr/>
          <p:nvPr/>
        </p:nvSpPr>
        <p:spPr bwMode="auto">
          <a:xfrm>
            <a:off x="4895000" y="3149600"/>
            <a:ext cx="350100" cy="342900"/>
          </a:xfrm>
          <a:custGeom>
            <a:avLst/>
            <a:gdLst>
              <a:gd name="connsiteX0" fmla="*/ 350100 w 350100"/>
              <a:gd name="connsiteY0" fmla="*/ 342900 h 342900"/>
              <a:gd name="connsiteX1" fmla="*/ 45300 w 350100"/>
              <a:gd name="connsiteY1" fmla="*/ 241300 h 342900"/>
              <a:gd name="connsiteX2" fmla="*/ 7200 w 350100"/>
              <a:gd name="connsiteY2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100" h="342900">
                <a:moveTo>
                  <a:pt x="350100" y="342900"/>
                </a:moveTo>
                <a:cubicBezTo>
                  <a:pt x="226275" y="320675"/>
                  <a:pt x="102450" y="298450"/>
                  <a:pt x="45300" y="241300"/>
                </a:cubicBezTo>
                <a:cubicBezTo>
                  <a:pt x="-11850" y="184150"/>
                  <a:pt x="-2325" y="92075"/>
                  <a:pt x="720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65B2C9E9-2C11-D558-C82A-B285042D5E47}"/>
              </a:ext>
            </a:extLst>
          </p:cNvPr>
          <p:cNvSpPr/>
          <p:nvPr/>
        </p:nvSpPr>
        <p:spPr bwMode="auto">
          <a:xfrm>
            <a:off x="6372200" y="4064000"/>
            <a:ext cx="302328" cy="495300"/>
          </a:xfrm>
          <a:custGeom>
            <a:avLst/>
            <a:gdLst>
              <a:gd name="connsiteX0" fmla="*/ 10228 w 302328"/>
              <a:gd name="connsiteY0" fmla="*/ 495300 h 495300"/>
              <a:gd name="connsiteX1" fmla="*/ 35628 w 302328"/>
              <a:gd name="connsiteY1" fmla="*/ 152400 h 495300"/>
              <a:gd name="connsiteX2" fmla="*/ 302328 w 302328"/>
              <a:gd name="connsiteY2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328" h="495300">
                <a:moveTo>
                  <a:pt x="10228" y="495300"/>
                </a:moveTo>
                <a:cubicBezTo>
                  <a:pt x="-1414" y="365125"/>
                  <a:pt x="-13055" y="234950"/>
                  <a:pt x="35628" y="152400"/>
                </a:cubicBezTo>
                <a:cubicBezTo>
                  <a:pt x="84311" y="69850"/>
                  <a:pt x="193319" y="34925"/>
                  <a:pt x="302328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481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26988"/>
            <a:ext cx="7759947" cy="685800"/>
          </a:xfrm>
        </p:spPr>
        <p:txBody>
          <a:bodyPr/>
          <a:lstStyle/>
          <a:p>
            <a:pPr>
              <a:defRPr/>
            </a:pPr>
            <a:r>
              <a:rPr lang="fr-FR" sz="2800" dirty="0"/>
              <a:t>Introduction : les faisceaux laser gaussiens</a:t>
            </a:r>
          </a:p>
        </p:txBody>
      </p:sp>
      <p:sp>
        <p:nvSpPr>
          <p:cNvPr id="1030" name="AutoShape 2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1" name="AutoShape 4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2" name="AutoShape 6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3" name="AutoShape 8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4" name="AutoShape 10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8" name="AutoShape 5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9" name="AutoShape 7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8" name="Espace réservé du numéro de diapositive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21453-0987-4234-BD17-D71188AE9DFB}" type="slidenum">
              <a:rPr lang="fr-FR" smtClean="0"/>
              <a:pPr/>
              <a:t>3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2363380-A8F5-4F08-852D-157EA6030449}"/>
                  </a:ext>
                </a:extLst>
              </p:cNvPr>
              <p:cNvSpPr txBox="1"/>
              <p:nvPr/>
            </p:nvSpPr>
            <p:spPr>
              <a:xfrm>
                <a:off x="4417251" y="1907010"/>
                <a:ext cx="4881802" cy="797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d>
                        <m:dPr>
                          <m:ctrlPr>
                            <a:rPr lang="fr-F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fr-F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fr-F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fr-FR" sz="20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fr-FR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fr-F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lang="fr-FR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0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f>
                            <m:fPr>
                              <m:ctrlPr>
                                <a:rPr lang="fr-FR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fr-FR" sz="20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fr-FR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fr-F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r-FR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  <m:r>
                                    <a:rPr lang="fr-F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fr-F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  <m:r>
                                    <a:rPr lang="fr-FR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fr-FR" sz="2000" b="1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fr-FR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B2363380-A8F5-4F08-852D-157EA6030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51" y="1907010"/>
                <a:ext cx="4881802" cy="797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E716EA8E-08E6-8C14-EAE8-A5627C74BC22}"/>
              </a:ext>
            </a:extLst>
          </p:cNvPr>
          <p:cNvSpPr txBox="1"/>
          <p:nvPr/>
        </p:nvSpPr>
        <p:spPr>
          <a:xfrm flipH="1">
            <a:off x="4830245" y="1028608"/>
            <a:ext cx="4219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+mn-lt"/>
              </a:rPr>
              <a:t>Une distribution transverse d’intensité gaussienne s’écrit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D1DD5ED4-4D77-CB32-B2F6-98F0EB512D60}"/>
                  </a:ext>
                </a:extLst>
              </p:cNvPr>
              <p:cNvSpPr txBox="1"/>
              <p:nvPr/>
            </p:nvSpPr>
            <p:spPr>
              <a:xfrm flipH="1">
                <a:off x="4844888" y="2845613"/>
                <a:ext cx="440763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+mn-lt"/>
                  </a:rPr>
                  <a:t>I</a:t>
                </a:r>
                <a:r>
                  <a:rPr lang="fr-FR" baseline="-25000" dirty="0">
                    <a:latin typeface="+mn-lt"/>
                  </a:rPr>
                  <a:t>0</a:t>
                </a:r>
                <a:r>
                  <a:rPr lang="fr-FR" dirty="0">
                    <a:latin typeface="+mn-lt"/>
                  </a:rPr>
                  <a:t> est l’intensité maximale</a:t>
                </a:r>
              </a:p>
              <a:p>
                <a:endParaRPr lang="fr-FR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fr-FR" dirty="0">
                    <a:latin typeface="+mn-lt"/>
                  </a:rPr>
                  <a:t>(z) est le rayon de l'onde gaussienne dans le plan transverse (ou encore "rayon transverse" ou encore "taille" du faisceau dans le plan transverse considéré) </a:t>
                </a:r>
                <a:r>
                  <a:rPr lang="fr-FR" b="1" dirty="0">
                    <a:latin typeface="+mn-lt"/>
                  </a:rPr>
                  <a:t>à 1/e²</a:t>
                </a: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D1DD5ED4-4D77-CB32-B2F6-98F0EB512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4888" y="2845613"/>
                <a:ext cx="4407632" cy="1569660"/>
              </a:xfrm>
              <a:prstGeom prst="rect">
                <a:avLst/>
              </a:prstGeom>
              <a:blipFill>
                <a:blip r:embed="rId4"/>
                <a:stretch>
                  <a:fillRect l="-830" t="-1167" b="-4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e 15">
            <a:extLst>
              <a:ext uri="{FF2B5EF4-FFF2-40B4-BE49-F238E27FC236}">
                <a16:creationId xmlns:a16="http://schemas.microsoft.com/office/drawing/2014/main" id="{C8E03BE8-8D9B-2E07-B755-023CD2E4A02B}"/>
              </a:ext>
            </a:extLst>
          </p:cNvPr>
          <p:cNvGrpSpPr/>
          <p:nvPr/>
        </p:nvGrpSpPr>
        <p:grpSpPr>
          <a:xfrm>
            <a:off x="-141074" y="1701392"/>
            <a:ext cx="6801306" cy="4175880"/>
            <a:chOff x="2308078" y="1757542"/>
            <a:chExt cx="6801306" cy="4175880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83E31BF8-3C5A-9EFF-3D07-FD9B2379C6DE}"/>
                </a:ext>
              </a:extLst>
            </p:cNvPr>
            <p:cNvSpPr txBox="1"/>
            <p:nvPr/>
          </p:nvSpPr>
          <p:spPr>
            <a:xfrm>
              <a:off x="6039851" y="5410202"/>
              <a:ext cx="30695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002B59"/>
                  </a:solidFill>
                  <a:latin typeface="+mj-lt"/>
                </a:rPr>
                <a:t>Coordonnée dans </a:t>
              </a:r>
            </a:p>
            <a:p>
              <a:r>
                <a:rPr lang="fr-FR" sz="1400" dirty="0">
                  <a:solidFill>
                    <a:srgbClr val="002B59"/>
                  </a:solidFill>
                  <a:latin typeface="+mj-lt"/>
                </a:rPr>
                <a:t>le plan transverse x ou y</a:t>
              </a: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D302A828-C269-11A6-E415-79F87246E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448" y="3129131"/>
              <a:ext cx="3603625" cy="2198687"/>
            </a:xfrm>
            <a:custGeom>
              <a:avLst/>
              <a:gdLst>
                <a:gd name="T0" fmla="*/ 2147483646 w 2848"/>
                <a:gd name="T1" fmla="*/ 2147483646 h 1738"/>
                <a:gd name="T2" fmla="*/ 2147483646 w 2848"/>
                <a:gd name="T3" fmla="*/ 2147483646 h 1738"/>
                <a:gd name="T4" fmla="*/ 2147483646 w 2848"/>
                <a:gd name="T5" fmla="*/ 2147483646 h 1738"/>
                <a:gd name="T6" fmla="*/ 2147483646 w 2848"/>
                <a:gd name="T7" fmla="*/ 2147483646 h 1738"/>
                <a:gd name="T8" fmla="*/ 2147483646 w 2848"/>
                <a:gd name="T9" fmla="*/ 2147483646 h 1738"/>
                <a:gd name="T10" fmla="*/ 2147483646 w 2848"/>
                <a:gd name="T11" fmla="*/ 2147483646 h 1738"/>
                <a:gd name="T12" fmla="*/ 2147483646 w 2848"/>
                <a:gd name="T13" fmla="*/ 2147483646 h 1738"/>
                <a:gd name="T14" fmla="*/ 2147483646 w 2848"/>
                <a:gd name="T15" fmla="*/ 2147483646 h 1738"/>
                <a:gd name="T16" fmla="*/ 2147483646 w 2848"/>
                <a:gd name="T17" fmla="*/ 2147483646 h 1738"/>
                <a:gd name="T18" fmla="*/ 2147483646 w 2848"/>
                <a:gd name="T19" fmla="*/ 2147483646 h 1738"/>
                <a:gd name="T20" fmla="*/ 2147483646 w 2848"/>
                <a:gd name="T21" fmla="*/ 2147483646 h 1738"/>
                <a:gd name="T22" fmla="*/ 2147483646 w 2848"/>
                <a:gd name="T23" fmla="*/ 2147483646 h 1738"/>
                <a:gd name="T24" fmla="*/ 2147483646 w 2848"/>
                <a:gd name="T25" fmla="*/ 2147483646 h 1738"/>
                <a:gd name="T26" fmla="*/ 2147483646 w 2848"/>
                <a:gd name="T27" fmla="*/ 2147483646 h 1738"/>
                <a:gd name="T28" fmla="*/ 2147483646 w 2848"/>
                <a:gd name="T29" fmla="*/ 2147483646 h 1738"/>
                <a:gd name="T30" fmla="*/ 2147483646 w 2848"/>
                <a:gd name="T31" fmla="*/ 2147483646 h 1738"/>
                <a:gd name="T32" fmla="*/ 2147483646 w 2848"/>
                <a:gd name="T33" fmla="*/ 2147483646 h 1738"/>
                <a:gd name="T34" fmla="*/ 2147483646 w 2848"/>
                <a:gd name="T35" fmla="*/ 2147483646 h 1738"/>
                <a:gd name="T36" fmla="*/ 2147483646 w 2848"/>
                <a:gd name="T37" fmla="*/ 2147483646 h 1738"/>
                <a:gd name="T38" fmla="*/ 2147483646 w 2848"/>
                <a:gd name="T39" fmla="*/ 2147483646 h 1738"/>
                <a:gd name="T40" fmla="*/ 2147483646 w 2848"/>
                <a:gd name="T41" fmla="*/ 2147483646 h 1738"/>
                <a:gd name="T42" fmla="*/ 2147483646 w 2848"/>
                <a:gd name="T43" fmla="*/ 2147483646 h 1738"/>
                <a:gd name="T44" fmla="*/ 2147483646 w 2848"/>
                <a:gd name="T45" fmla="*/ 2147483646 h 1738"/>
                <a:gd name="T46" fmla="*/ 2147483646 w 2848"/>
                <a:gd name="T47" fmla="*/ 2147483646 h 1738"/>
                <a:gd name="T48" fmla="*/ 2147483646 w 2848"/>
                <a:gd name="T49" fmla="*/ 0 h 1738"/>
                <a:gd name="T50" fmla="*/ 2147483646 w 2848"/>
                <a:gd name="T51" fmla="*/ 2147483646 h 1738"/>
                <a:gd name="T52" fmla="*/ 2147483646 w 2848"/>
                <a:gd name="T53" fmla="*/ 2147483646 h 1738"/>
                <a:gd name="T54" fmla="*/ 2147483646 w 2848"/>
                <a:gd name="T55" fmla="*/ 2147483646 h 1738"/>
                <a:gd name="T56" fmla="*/ 2147483646 w 2848"/>
                <a:gd name="T57" fmla="*/ 2147483646 h 1738"/>
                <a:gd name="T58" fmla="*/ 2147483646 w 2848"/>
                <a:gd name="T59" fmla="*/ 2147483646 h 1738"/>
                <a:gd name="T60" fmla="*/ 2147483646 w 2848"/>
                <a:gd name="T61" fmla="*/ 2147483646 h 1738"/>
                <a:gd name="T62" fmla="*/ 2147483646 w 2848"/>
                <a:gd name="T63" fmla="*/ 2147483646 h 1738"/>
                <a:gd name="T64" fmla="*/ 2147483646 w 2848"/>
                <a:gd name="T65" fmla="*/ 2147483646 h 1738"/>
                <a:gd name="T66" fmla="*/ 2147483646 w 2848"/>
                <a:gd name="T67" fmla="*/ 2147483646 h 1738"/>
                <a:gd name="T68" fmla="*/ 2147483646 w 2848"/>
                <a:gd name="T69" fmla="*/ 2147483646 h 1738"/>
                <a:gd name="T70" fmla="*/ 2147483646 w 2848"/>
                <a:gd name="T71" fmla="*/ 2147483646 h 1738"/>
                <a:gd name="T72" fmla="*/ 2147483646 w 2848"/>
                <a:gd name="T73" fmla="*/ 2147483646 h 1738"/>
                <a:gd name="T74" fmla="*/ 2147483646 w 2848"/>
                <a:gd name="T75" fmla="*/ 2147483646 h 1738"/>
                <a:gd name="T76" fmla="*/ 2147483646 w 2848"/>
                <a:gd name="T77" fmla="*/ 2147483646 h 1738"/>
                <a:gd name="T78" fmla="*/ 2147483646 w 2848"/>
                <a:gd name="T79" fmla="*/ 2147483646 h 1738"/>
                <a:gd name="T80" fmla="*/ 2147483646 w 2848"/>
                <a:gd name="T81" fmla="*/ 2147483646 h 1738"/>
                <a:gd name="T82" fmla="*/ 2147483646 w 2848"/>
                <a:gd name="T83" fmla="*/ 2147483646 h 1738"/>
                <a:gd name="T84" fmla="*/ 2147483646 w 2848"/>
                <a:gd name="T85" fmla="*/ 2147483646 h 1738"/>
                <a:gd name="T86" fmla="*/ 2147483646 w 2848"/>
                <a:gd name="T87" fmla="*/ 2147483646 h 1738"/>
                <a:gd name="T88" fmla="*/ 2147483646 w 2848"/>
                <a:gd name="T89" fmla="*/ 2147483646 h 1738"/>
                <a:gd name="T90" fmla="*/ 2147483646 w 2848"/>
                <a:gd name="T91" fmla="*/ 2147483646 h 1738"/>
                <a:gd name="T92" fmla="*/ 2147483646 w 2848"/>
                <a:gd name="T93" fmla="*/ 2147483646 h 1738"/>
                <a:gd name="T94" fmla="*/ 2147483646 w 2848"/>
                <a:gd name="T95" fmla="*/ 2147483646 h 1738"/>
                <a:gd name="T96" fmla="*/ 2147483646 w 2848"/>
                <a:gd name="T97" fmla="*/ 2147483646 h 1738"/>
                <a:gd name="T98" fmla="*/ 2147483646 w 2848"/>
                <a:gd name="T99" fmla="*/ 2147483646 h 17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848"/>
                <a:gd name="T151" fmla="*/ 0 h 1738"/>
                <a:gd name="T152" fmla="*/ 2848 w 2848"/>
                <a:gd name="T153" fmla="*/ 1738 h 173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848" h="1738">
                  <a:moveTo>
                    <a:pt x="0" y="1738"/>
                  </a:moveTo>
                  <a:lnTo>
                    <a:pt x="13" y="1738"/>
                  </a:lnTo>
                  <a:lnTo>
                    <a:pt x="27" y="1738"/>
                  </a:lnTo>
                  <a:lnTo>
                    <a:pt x="42" y="1738"/>
                  </a:lnTo>
                  <a:lnTo>
                    <a:pt x="56" y="1738"/>
                  </a:lnTo>
                  <a:lnTo>
                    <a:pt x="71" y="1738"/>
                  </a:lnTo>
                  <a:lnTo>
                    <a:pt x="84" y="1738"/>
                  </a:lnTo>
                  <a:lnTo>
                    <a:pt x="100" y="1738"/>
                  </a:lnTo>
                  <a:lnTo>
                    <a:pt x="113" y="1738"/>
                  </a:lnTo>
                  <a:lnTo>
                    <a:pt x="129" y="1738"/>
                  </a:lnTo>
                  <a:lnTo>
                    <a:pt x="142" y="1738"/>
                  </a:lnTo>
                  <a:lnTo>
                    <a:pt x="157" y="1738"/>
                  </a:lnTo>
                  <a:lnTo>
                    <a:pt x="171" y="1738"/>
                  </a:lnTo>
                  <a:lnTo>
                    <a:pt x="184" y="1738"/>
                  </a:lnTo>
                  <a:lnTo>
                    <a:pt x="200" y="1738"/>
                  </a:lnTo>
                  <a:lnTo>
                    <a:pt x="213" y="1738"/>
                  </a:lnTo>
                  <a:lnTo>
                    <a:pt x="228" y="1738"/>
                  </a:lnTo>
                  <a:lnTo>
                    <a:pt x="242" y="1737"/>
                  </a:lnTo>
                  <a:lnTo>
                    <a:pt x="257" y="1737"/>
                  </a:lnTo>
                  <a:lnTo>
                    <a:pt x="271" y="1737"/>
                  </a:lnTo>
                  <a:lnTo>
                    <a:pt x="286" y="1737"/>
                  </a:lnTo>
                  <a:lnTo>
                    <a:pt x="300" y="1737"/>
                  </a:lnTo>
                  <a:lnTo>
                    <a:pt x="315" y="1737"/>
                  </a:lnTo>
                  <a:lnTo>
                    <a:pt x="328" y="1737"/>
                  </a:lnTo>
                  <a:lnTo>
                    <a:pt x="342" y="1735"/>
                  </a:lnTo>
                  <a:lnTo>
                    <a:pt x="357" y="1735"/>
                  </a:lnTo>
                  <a:lnTo>
                    <a:pt x="371" y="1735"/>
                  </a:lnTo>
                  <a:lnTo>
                    <a:pt x="386" y="1733"/>
                  </a:lnTo>
                  <a:lnTo>
                    <a:pt x="399" y="1733"/>
                  </a:lnTo>
                  <a:lnTo>
                    <a:pt x="415" y="1731"/>
                  </a:lnTo>
                  <a:lnTo>
                    <a:pt x="428" y="1729"/>
                  </a:lnTo>
                  <a:lnTo>
                    <a:pt x="444" y="1729"/>
                  </a:lnTo>
                  <a:lnTo>
                    <a:pt x="457" y="1727"/>
                  </a:lnTo>
                  <a:lnTo>
                    <a:pt x="472" y="1725"/>
                  </a:lnTo>
                  <a:lnTo>
                    <a:pt x="486" y="1723"/>
                  </a:lnTo>
                  <a:lnTo>
                    <a:pt x="499" y="1719"/>
                  </a:lnTo>
                  <a:lnTo>
                    <a:pt x="515" y="1717"/>
                  </a:lnTo>
                  <a:lnTo>
                    <a:pt x="528" y="1714"/>
                  </a:lnTo>
                  <a:lnTo>
                    <a:pt x="543" y="1712"/>
                  </a:lnTo>
                  <a:lnTo>
                    <a:pt x="557" y="1706"/>
                  </a:lnTo>
                  <a:lnTo>
                    <a:pt x="572" y="1702"/>
                  </a:lnTo>
                  <a:lnTo>
                    <a:pt x="586" y="1696"/>
                  </a:lnTo>
                  <a:lnTo>
                    <a:pt x="601" y="1692"/>
                  </a:lnTo>
                  <a:lnTo>
                    <a:pt x="614" y="1685"/>
                  </a:lnTo>
                  <a:lnTo>
                    <a:pt x="630" y="1679"/>
                  </a:lnTo>
                  <a:lnTo>
                    <a:pt x="643" y="1671"/>
                  </a:lnTo>
                  <a:lnTo>
                    <a:pt x="657" y="1662"/>
                  </a:lnTo>
                  <a:lnTo>
                    <a:pt x="672" y="1652"/>
                  </a:lnTo>
                  <a:lnTo>
                    <a:pt x="685" y="1642"/>
                  </a:lnTo>
                  <a:lnTo>
                    <a:pt x="701" y="1631"/>
                  </a:lnTo>
                  <a:lnTo>
                    <a:pt x="714" y="1618"/>
                  </a:lnTo>
                  <a:lnTo>
                    <a:pt x="730" y="1604"/>
                  </a:lnTo>
                  <a:lnTo>
                    <a:pt x="743" y="1589"/>
                  </a:lnTo>
                  <a:lnTo>
                    <a:pt x="758" y="1573"/>
                  </a:lnTo>
                  <a:lnTo>
                    <a:pt x="772" y="1556"/>
                  </a:lnTo>
                  <a:lnTo>
                    <a:pt x="787" y="1537"/>
                  </a:lnTo>
                  <a:lnTo>
                    <a:pt x="801" y="1516"/>
                  </a:lnTo>
                  <a:lnTo>
                    <a:pt x="814" y="1495"/>
                  </a:lnTo>
                  <a:lnTo>
                    <a:pt x="829" y="1470"/>
                  </a:lnTo>
                  <a:lnTo>
                    <a:pt x="843" y="1445"/>
                  </a:lnTo>
                  <a:lnTo>
                    <a:pt x="858" y="1418"/>
                  </a:lnTo>
                  <a:lnTo>
                    <a:pt x="872" y="1389"/>
                  </a:lnTo>
                  <a:lnTo>
                    <a:pt x="887" y="1358"/>
                  </a:lnTo>
                  <a:lnTo>
                    <a:pt x="901" y="1328"/>
                  </a:lnTo>
                  <a:lnTo>
                    <a:pt x="916" y="1293"/>
                  </a:lnTo>
                  <a:lnTo>
                    <a:pt x="929" y="1256"/>
                  </a:lnTo>
                  <a:lnTo>
                    <a:pt x="945" y="1220"/>
                  </a:lnTo>
                  <a:lnTo>
                    <a:pt x="958" y="1182"/>
                  </a:lnTo>
                  <a:lnTo>
                    <a:pt x="972" y="1141"/>
                  </a:lnTo>
                  <a:lnTo>
                    <a:pt x="987" y="1099"/>
                  </a:lnTo>
                  <a:lnTo>
                    <a:pt x="1000" y="1057"/>
                  </a:lnTo>
                  <a:lnTo>
                    <a:pt x="1016" y="1011"/>
                  </a:lnTo>
                  <a:lnTo>
                    <a:pt x="1029" y="965"/>
                  </a:lnTo>
                  <a:lnTo>
                    <a:pt x="1045" y="918"/>
                  </a:lnTo>
                  <a:lnTo>
                    <a:pt x="1058" y="870"/>
                  </a:lnTo>
                  <a:lnTo>
                    <a:pt x="1073" y="822"/>
                  </a:lnTo>
                  <a:lnTo>
                    <a:pt x="1087" y="772"/>
                  </a:lnTo>
                  <a:lnTo>
                    <a:pt x="1102" y="723"/>
                  </a:lnTo>
                  <a:lnTo>
                    <a:pt x="1116" y="675"/>
                  </a:lnTo>
                  <a:lnTo>
                    <a:pt x="1129" y="625"/>
                  </a:lnTo>
                  <a:lnTo>
                    <a:pt x="1144" y="575"/>
                  </a:lnTo>
                  <a:lnTo>
                    <a:pt x="1158" y="527"/>
                  </a:lnTo>
                  <a:lnTo>
                    <a:pt x="1173" y="479"/>
                  </a:lnTo>
                  <a:lnTo>
                    <a:pt x="1187" y="431"/>
                  </a:lnTo>
                  <a:lnTo>
                    <a:pt x="1202" y="385"/>
                  </a:lnTo>
                  <a:lnTo>
                    <a:pt x="1215" y="340"/>
                  </a:lnTo>
                  <a:lnTo>
                    <a:pt x="1231" y="298"/>
                  </a:lnTo>
                  <a:lnTo>
                    <a:pt x="1244" y="258"/>
                  </a:lnTo>
                  <a:lnTo>
                    <a:pt x="1260" y="219"/>
                  </a:lnTo>
                  <a:lnTo>
                    <a:pt x="1273" y="183"/>
                  </a:lnTo>
                  <a:lnTo>
                    <a:pt x="1286" y="150"/>
                  </a:lnTo>
                  <a:lnTo>
                    <a:pt x="1302" y="120"/>
                  </a:lnTo>
                  <a:lnTo>
                    <a:pt x="1315" y="93"/>
                  </a:lnTo>
                  <a:lnTo>
                    <a:pt x="1331" y="68"/>
                  </a:lnTo>
                  <a:lnTo>
                    <a:pt x="1344" y="48"/>
                  </a:lnTo>
                  <a:lnTo>
                    <a:pt x="1359" y="31"/>
                  </a:lnTo>
                  <a:lnTo>
                    <a:pt x="1373" y="18"/>
                  </a:lnTo>
                  <a:lnTo>
                    <a:pt x="1388" y="8"/>
                  </a:lnTo>
                  <a:lnTo>
                    <a:pt x="1402" y="2"/>
                  </a:lnTo>
                  <a:lnTo>
                    <a:pt x="1417" y="0"/>
                  </a:lnTo>
                  <a:lnTo>
                    <a:pt x="1430" y="2"/>
                  </a:lnTo>
                  <a:lnTo>
                    <a:pt x="1444" y="8"/>
                  </a:lnTo>
                  <a:lnTo>
                    <a:pt x="1459" y="18"/>
                  </a:lnTo>
                  <a:lnTo>
                    <a:pt x="1473" y="31"/>
                  </a:lnTo>
                  <a:lnTo>
                    <a:pt x="1488" y="48"/>
                  </a:lnTo>
                  <a:lnTo>
                    <a:pt x="1502" y="68"/>
                  </a:lnTo>
                  <a:lnTo>
                    <a:pt x="1517" y="93"/>
                  </a:lnTo>
                  <a:lnTo>
                    <a:pt x="1530" y="120"/>
                  </a:lnTo>
                  <a:lnTo>
                    <a:pt x="1546" y="150"/>
                  </a:lnTo>
                  <a:lnTo>
                    <a:pt x="1559" y="183"/>
                  </a:lnTo>
                  <a:lnTo>
                    <a:pt x="1573" y="219"/>
                  </a:lnTo>
                  <a:lnTo>
                    <a:pt x="1588" y="258"/>
                  </a:lnTo>
                  <a:lnTo>
                    <a:pt x="1601" y="298"/>
                  </a:lnTo>
                  <a:lnTo>
                    <a:pt x="1617" y="340"/>
                  </a:lnTo>
                  <a:lnTo>
                    <a:pt x="1630" y="385"/>
                  </a:lnTo>
                  <a:lnTo>
                    <a:pt x="1646" y="431"/>
                  </a:lnTo>
                  <a:lnTo>
                    <a:pt x="1659" y="479"/>
                  </a:lnTo>
                  <a:lnTo>
                    <a:pt x="1674" y="527"/>
                  </a:lnTo>
                  <a:lnTo>
                    <a:pt x="1688" y="575"/>
                  </a:lnTo>
                  <a:lnTo>
                    <a:pt x="1703" y="625"/>
                  </a:lnTo>
                  <a:lnTo>
                    <a:pt x="1717" y="675"/>
                  </a:lnTo>
                  <a:lnTo>
                    <a:pt x="1730" y="723"/>
                  </a:lnTo>
                  <a:lnTo>
                    <a:pt x="1745" y="772"/>
                  </a:lnTo>
                  <a:lnTo>
                    <a:pt x="1759" y="822"/>
                  </a:lnTo>
                  <a:lnTo>
                    <a:pt x="1774" y="870"/>
                  </a:lnTo>
                  <a:lnTo>
                    <a:pt x="1788" y="918"/>
                  </a:lnTo>
                  <a:lnTo>
                    <a:pt x="1803" y="965"/>
                  </a:lnTo>
                  <a:lnTo>
                    <a:pt x="1816" y="1011"/>
                  </a:lnTo>
                  <a:lnTo>
                    <a:pt x="1832" y="1057"/>
                  </a:lnTo>
                  <a:lnTo>
                    <a:pt x="1845" y="1099"/>
                  </a:lnTo>
                  <a:lnTo>
                    <a:pt x="1861" y="1141"/>
                  </a:lnTo>
                  <a:lnTo>
                    <a:pt x="1874" y="1182"/>
                  </a:lnTo>
                  <a:lnTo>
                    <a:pt x="1887" y="1220"/>
                  </a:lnTo>
                  <a:lnTo>
                    <a:pt x="1903" y="1256"/>
                  </a:lnTo>
                  <a:lnTo>
                    <a:pt x="1916" y="1293"/>
                  </a:lnTo>
                  <a:lnTo>
                    <a:pt x="1932" y="1328"/>
                  </a:lnTo>
                  <a:lnTo>
                    <a:pt x="1945" y="1358"/>
                  </a:lnTo>
                  <a:lnTo>
                    <a:pt x="1960" y="1389"/>
                  </a:lnTo>
                  <a:lnTo>
                    <a:pt x="1974" y="1418"/>
                  </a:lnTo>
                  <a:lnTo>
                    <a:pt x="1989" y="1445"/>
                  </a:lnTo>
                  <a:lnTo>
                    <a:pt x="2003" y="1470"/>
                  </a:lnTo>
                  <a:lnTo>
                    <a:pt x="2018" y="1495"/>
                  </a:lnTo>
                  <a:lnTo>
                    <a:pt x="2032" y="1516"/>
                  </a:lnTo>
                  <a:lnTo>
                    <a:pt x="2045" y="1537"/>
                  </a:lnTo>
                  <a:lnTo>
                    <a:pt x="2060" y="1556"/>
                  </a:lnTo>
                  <a:lnTo>
                    <a:pt x="2074" y="1573"/>
                  </a:lnTo>
                  <a:lnTo>
                    <a:pt x="2089" y="1589"/>
                  </a:lnTo>
                  <a:lnTo>
                    <a:pt x="2103" y="1604"/>
                  </a:lnTo>
                  <a:lnTo>
                    <a:pt x="2118" y="1618"/>
                  </a:lnTo>
                  <a:lnTo>
                    <a:pt x="2131" y="1631"/>
                  </a:lnTo>
                  <a:lnTo>
                    <a:pt x="2147" y="1642"/>
                  </a:lnTo>
                  <a:lnTo>
                    <a:pt x="2160" y="1652"/>
                  </a:lnTo>
                  <a:lnTo>
                    <a:pt x="2176" y="1662"/>
                  </a:lnTo>
                  <a:lnTo>
                    <a:pt x="2189" y="1671"/>
                  </a:lnTo>
                  <a:lnTo>
                    <a:pt x="2202" y="1679"/>
                  </a:lnTo>
                  <a:lnTo>
                    <a:pt x="2218" y="1685"/>
                  </a:lnTo>
                  <a:lnTo>
                    <a:pt x="2231" y="1692"/>
                  </a:lnTo>
                  <a:lnTo>
                    <a:pt x="2247" y="1696"/>
                  </a:lnTo>
                  <a:lnTo>
                    <a:pt x="2260" y="1702"/>
                  </a:lnTo>
                  <a:lnTo>
                    <a:pt x="2275" y="1706"/>
                  </a:lnTo>
                  <a:lnTo>
                    <a:pt x="2289" y="1712"/>
                  </a:lnTo>
                  <a:lnTo>
                    <a:pt x="2304" y="1714"/>
                  </a:lnTo>
                  <a:lnTo>
                    <a:pt x="2318" y="1717"/>
                  </a:lnTo>
                  <a:lnTo>
                    <a:pt x="2333" y="1719"/>
                  </a:lnTo>
                  <a:lnTo>
                    <a:pt x="2346" y="1723"/>
                  </a:lnTo>
                  <a:lnTo>
                    <a:pt x="2360" y="1725"/>
                  </a:lnTo>
                  <a:lnTo>
                    <a:pt x="2375" y="1727"/>
                  </a:lnTo>
                  <a:lnTo>
                    <a:pt x="2389" y="1729"/>
                  </a:lnTo>
                  <a:lnTo>
                    <a:pt x="2404" y="1729"/>
                  </a:lnTo>
                  <a:lnTo>
                    <a:pt x="2417" y="1731"/>
                  </a:lnTo>
                  <a:lnTo>
                    <a:pt x="2433" y="1733"/>
                  </a:lnTo>
                  <a:lnTo>
                    <a:pt x="2446" y="1733"/>
                  </a:lnTo>
                  <a:lnTo>
                    <a:pt x="2462" y="1735"/>
                  </a:lnTo>
                  <a:lnTo>
                    <a:pt x="2475" y="1735"/>
                  </a:lnTo>
                  <a:lnTo>
                    <a:pt x="2490" y="1735"/>
                  </a:lnTo>
                  <a:lnTo>
                    <a:pt x="2504" y="1737"/>
                  </a:lnTo>
                  <a:lnTo>
                    <a:pt x="2517" y="1737"/>
                  </a:lnTo>
                  <a:lnTo>
                    <a:pt x="2533" y="1737"/>
                  </a:lnTo>
                  <a:lnTo>
                    <a:pt x="2546" y="1737"/>
                  </a:lnTo>
                  <a:lnTo>
                    <a:pt x="2561" y="1737"/>
                  </a:lnTo>
                  <a:lnTo>
                    <a:pt x="2575" y="1737"/>
                  </a:lnTo>
                  <a:lnTo>
                    <a:pt x="2590" y="1737"/>
                  </a:lnTo>
                  <a:lnTo>
                    <a:pt x="2604" y="1738"/>
                  </a:lnTo>
                  <a:lnTo>
                    <a:pt x="2619" y="1738"/>
                  </a:lnTo>
                  <a:lnTo>
                    <a:pt x="2633" y="1738"/>
                  </a:lnTo>
                  <a:lnTo>
                    <a:pt x="2648" y="1738"/>
                  </a:lnTo>
                  <a:lnTo>
                    <a:pt x="2661" y="1738"/>
                  </a:lnTo>
                  <a:lnTo>
                    <a:pt x="2675" y="1738"/>
                  </a:lnTo>
                  <a:lnTo>
                    <a:pt x="2690" y="1738"/>
                  </a:lnTo>
                  <a:lnTo>
                    <a:pt x="2704" y="1738"/>
                  </a:lnTo>
                  <a:lnTo>
                    <a:pt x="2719" y="1738"/>
                  </a:lnTo>
                  <a:lnTo>
                    <a:pt x="2732" y="1738"/>
                  </a:lnTo>
                  <a:lnTo>
                    <a:pt x="2748" y="1738"/>
                  </a:lnTo>
                  <a:lnTo>
                    <a:pt x="2761" y="1738"/>
                  </a:lnTo>
                  <a:lnTo>
                    <a:pt x="2777" y="1738"/>
                  </a:lnTo>
                  <a:lnTo>
                    <a:pt x="2790" y="1738"/>
                  </a:lnTo>
                  <a:lnTo>
                    <a:pt x="2805" y="1738"/>
                  </a:lnTo>
                  <a:lnTo>
                    <a:pt x="2819" y="1738"/>
                  </a:lnTo>
                  <a:lnTo>
                    <a:pt x="2832" y="1738"/>
                  </a:lnTo>
                  <a:lnTo>
                    <a:pt x="2848" y="1738"/>
                  </a:lnTo>
                </a:path>
              </a:pathLst>
            </a:cu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Line 48">
              <a:extLst>
                <a:ext uri="{FF2B5EF4-FFF2-40B4-BE49-F238E27FC236}">
                  <a16:creationId xmlns:a16="http://schemas.microsoft.com/office/drawing/2014/main" id="{00BDB4F8-8AFC-B39E-1B28-3E16E5201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5229" y="2871537"/>
              <a:ext cx="0" cy="24825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2" name="Line 48">
              <a:extLst>
                <a:ext uri="{FF2B5EF4-FFF2-40B4-BE49-F238E27FC236}">
                  <a16:creationId xmlns:a16="http://schemas.microsoft.com/office/drawing/2014/main" id="{6BB53F05-3976-54B0-6DAC-B0BAFBAEB9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655229" y="3000886"/>
              <a:ext cx="0" cy="4694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191A3A91-9C8B-9192-289C-460AA13623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485" y="5017168"/>
              <a:ext cx="1545725" cy="1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EAEC5E8D-3489-6FF8-48E2-1468B759A841}"/>
                </a:ext>
              </a:extLst>
            </p:cNvPr>
            <p:cNvSpPr txBox="1"/>
            <p:nvPr/>
          </p:nvSpPr>
          <p:spPr>
            <a:xfrm>
              <a:off x="2632622" y="4802780"/>
              <a:ext cx="1313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00B050"/>
                  </a:solidFill>
                </a:rPr>
                <a:t>1/e</a:t>
              </a:r>
              <a:r>
                <a:rPr lang="fr-FR" baseline="30000" dirty="0">
                  <a:solidFill>
                    <a:srgbClr val="00B050"/>
                  </a:solidFill>
                </a:rPr>
                <a:t>2</a:t>
              </a:r>
              <a:r>
                <a:rPr lang="fr-FR" dirty="0">
                  <a:solidFill>
                    <a:srgbClr val="00B050"/>
                  </a:solidFill>
                  <a:latin typeface="Matura MT Script Capitals" panose="03020802060602070202" pitchFamily="66" charset="0"/>
                </a:rPr>
                <a:t>≈</a:t>
              </a:r>
              <a:r>
                <a:rPr lang="fr-FR" dirty="0">
                  <a:solidFill>
                    <a:srgbClr val="00B050"/>
                  </a:solidFill>
                </a:rPr>
                <a:t>13,5%</a:t>
              </a:r>
              <a:endParaRPr lang="fr-FR" baseline="30000" dirty="0">
                <a:solidFill>
                  <a:srgbClr val="00B050"/>
                </a:solidFill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7B77C4E9-80EE-5B96-5435-0F04D7654748}"/>
                </a:ext>
              </a:extLst>
            </p:cNvPr>
            <p:cNvSpPr txBox="1"/>
            <p:nvPr/>
          </p:nvSpPr>
          <p:spPr>
            <a:xfrm>
              <a:off x="3990473" y="2883568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Ι</a:t>
              </a:r>
              <a:r>
                <a:rPr lang="fr-FR" baseline="-25000">
                  <a:solidFill>
                    <a:srgbClr val="00B050"/>
                  </a:solidFill>
                </a:rPr>
                <a:t>0</a:t>
              </a:r>
              <a:r>
                <a:rPr lang="fr-FR">
                  <a:solidFill>
                    <a:srgbClr val="00B050"/>
                  </a:solidFill>
                </a:rPr>
                <a:t>(z)</a:t>
              </a:r>
              <a:endParaRPr lang="fr-FR" baseline="-25000">
                <a:solidFill>
                  <a:srgbClr val="00B05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6F3A830C-E31D-BE48-3EB8-F80B58D43FAB}"/>
                    </a:ext>
                  </a:extLst>
                </p:cNvPr>
                <p:cNvSpPr txBox="1"/>
                <p:nvPr/>
              </p:nvSpPr>
              <p:spPr>
                <a:xfrm>
                  <a:off x="5241757" y="5325978"/>
                  <a:ext cx="58862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FR" b="1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</m:oMath>
                  </a14:m>
                  <a:r>
                    <a:rPr lang="fr-FR" dirty="0">
                      <a:solidFill>
                        <a:srgbClr val="008000"/>
                      </a:solidFill>
                    </a:rPr>
                    <a:t>(z)</a:t>
                  </a:r>
                  <a:endParaRPr lang="fr-FR" baseline="300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6F3A830C-E31D-BE48-3EB8-F80B58D43F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1757" y="5325978"/>
                  <a:ext cx="588623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5357" r="-4124" b="-214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Line 48">
              <a:extLst>
                <a:ext uri="{FF2B5EF4-FFF2-40B4-BE49-F238E27FC236}">
                  <a16:creationId xmlns:a16="http://schemas.microsoft.com/office/drawing/2014/main" id="{463F5BE5-2D9B-8FAB-A558-59E192C5D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1259" y="1773583"/>
              <a:ext cx="0" cy="3576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465B7621-4AD2-5F6E-D3D4-C9DB0B6AB59F}"/>
                    </a:ext>
                  </a:extLst>
                </p:cNvPr>
                <p:cNvSpPr txBox="1"/>
                <p:nvPr/>
              </p:nvSpPr>
              <p:spPr>
                <a:xfrm>
                  <a:off x="3685671" y="5309935"/>
                  <a:ext cx="7152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rgbClr val="008000"/>
                      </a:solidFill>
                    </a:rPr>
                    <a:t>-</a:t>
                  </a:r>
                  <a:r>
                    <a:rPr lang="fr-FR" b="1" dirty="0">
                      <a:solidFill>
                        <a:srgbClr val="008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fr-FR" b="1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</m:oMath>
                  </a14:m>
                  <a:r>
                    <a:rPr lang="fr-FR" dirty="0">
                      <a:solidFill>
                        <a:srgbClr val="008000"/>
                      </a:solidFill>
                    </a:rPr>
                    <a:t>(z)</a:t>
                  </a:r>
                  <a:endParaRPr lang="fr-FR" baseline="300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465B7621-4AD2-5F6E-D3D4-C9DB0B6AB5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71" y="5309935"/>
                  <a:ext cx="715260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5128" t="-5455" r="-3419" b="-2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Line 48">
              <a:extLst>
                <a:ext uri="{FF2B5EF4-FFF2-40B4-BE49-F238E27FC236}">
                  <a16:creationId xmlns:a16="http://schemas.microsoft.com/office/drawing/2014/main" id="{CB84035C-02E7-8F93-62CC-2365A558B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085" y="1757542"/>
              <a:ext cx="0" cy="35764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5ABA8CAD-59F0-367B-4DBE-854C7726F602}"/>
                    </a:ext>
                  </a:extLst>
                </p:cNvPr>
                <p:cNvSpPr txBox="1"/>
                <p:nvPr/>
              </p:nvSpPr>
              <p:spPr>
                <a:xfrm>
                  <a:off x="3996816" y="4660231"/>
                  <a:ext cx="7601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>
                      <a:solidFill>
                        <a:srgbClr val="008000"/>
                      </a:solidFill>
                    </a:rPr>
                    <a:t>2</a:t>
                  </a:r>
                  <a:r>
                    <a:rPr lang="fr-FR" b="1" dirty="0">
                      <a:solidFill>
                        <a:srgbClr val="008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fr-FR" b="1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𝝎</m:t>
                      </m:r>
                    </m:oMath>
                  </a14:m>
                  <a:r>
                    <a:rPr lang="fr-FR" dirty="0">
                      <a:solidFill>
                        <a:srgbClr val="008000"/>
                      </a:solidFill>
                    </a:rPr>
                    <a:t>(z)</a:t>
                  </a:r>
                  <a:endParaRPr lang="fr-FR" baseline="300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5ABA8CAD-59F0-367B-4DBE-854C7726F6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16" y="4660231"/>
                  <a:ext cx="760144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4800" t="-5357" r="-2400" b="-214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1" name="Image 40">
            <a:extLst>
              <a:ext uri="{FF2B5EF4-FFF2-40B4-BE49-F238E27FC236}">
                <a16:creationId xmlns:a16="http://schemas.microsoft.com/office/drawing/2014/main" id="{45F5F788-0B91-5D88-2707-D0F4C6D1911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242" t="12493" r="67799" b="63205"/>
          <a:stretch/>
        </p:blipFill>
        <p:spPr>
          <a:xfrm>
            <a:off x="1364362" y="888594"/>
            <a:ext cx="1679257" cy="17467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AutoShape 2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1" name="AutoShape 4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2" name="AutoShape 6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3" name="AutoShape 8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4" name="AutoShape 10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8" name="AutoShape 5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9" name="AutoShape 7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8" name="Espace réservé du numéro de diapositive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21453-0987-4234-BD17-D71188AE9DFB}" type="slidenum">
              <a:rPr lang="fr-FR" smtClean="0"/>
              <a:pPr/>
              <a:t>4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D1DD5ED4-4D77-CB32-B2F6-98F0EB512D60}"/>
                  </a:ext>
                </a:extLst>
              </p:cNvPr>
              <p:cNvSpPr txBox="1"/>
              <p:nvPr/>
            </p:nvSpPr>
            <p:spPr>
              <a:xfrm flipH="1">
                <a:off x="149224" y="836712"/>
                <a:ext cx="8815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800" dirty="0">
                    <a:latin typeface="+mn-lt"/>
                  </a:rPr>
                  <a:t>L’évolution du rayon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fr-FR" sz="1800" dirty="0">
                    <a:latin typeface="+mn-lt"/>
                  </a:rPr>
                  <a:t>(z) est connue et s’écrit :</a:t>
                </a: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D1DD5ED4-4D77-CB32-B2F6-98F0EB512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9224" y="836712"/>
                <a:ext cx="8815264" cy="369332"/>
              </a:xfrm>
              <a:prstGeom prst="rect">
                <a:avLst/>
              </a:prstGeom>
              <a:blipFill>
                <a:blip r:embed="rId3"/>
                <a:stretch>
                  <a:fillRect l="-553" t="-8197" b="-245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1C707909-BF2B-4E5A-95CD-B4DE1E35CA47}"/>
                  </a:ext>
                </a:extLst>
              </p:cNvPr>
              <p:cNvSpPr txBox="1"/>
              <p:nvPr/>
            </p:nvSpPr>
            <p:spPr>
              <a:xfrm>
                <a:off x="2426502" y="1203180"/>
                <a:ext cx="4593770" cy="1001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fr-F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fr-FR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fr-F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sz="20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F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Sup>
                                        <m:sSubSupPr>
                                          <m:ctrlPr>
                                            <a:rPr lang="fr-FR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fr-FR" sz="2000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fr-FR" sz="20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1C707909-BF2B-4E5A-95CD-B4DE1E35C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502" y="1203180"/>
                <a:ext cx="4593770" cy="1001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3F3E0722-9691-9F5D-95AF-AEC444638474}"/>
                  </a:ext>
                </a:extLst>
              </p:cNvPr>
              <p:cNvSpPr txBox="1"/>
              <p:nvPr/>
            </p:nvSpPr>
            <p:spPr>
              <a:xfrm flipH="1">
                <a:off x="115959" y="2420888"/>
                <a:ext cx="8815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sz="1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1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800" b="1" dirty="0">
                    <a:latin typeface="+mn-lt"/>
                  </a:rPr>
                  <a:t>est le rayon du </a:t>
                </a:r>
                <a:r>
                  <a:rPr lang="fr-FR" sz="1800" b="1" dirty="0" err="1">
                    <a:latin typeface="+mn-lt"/>
                  </a:rPr>
                  <a:t>waist</a:t>
                </a:r>
                <a:r>
                  <a:rPr lang="fr-FR" sz="1800" b="1" dirty="0">
                    <a:latin typeface="+mn-lt"/>
                  </a:rPr>
                  <a:t> (ou encore col) du faisceau à 1/e² </a:t>
                </a:r>
              </a:p>
              <a:p>
                <a:r>
                  <a:rPr lang="fr-FR" sz="1800" dirty="0">
                    <a:latin typeface="+mn-lt"/>
                  </a:rPr>
                  <a:t>C’est l’endroit où le faisceau est le plus petit</a:t>
                </a:r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3F3E0722-9691-9F5D-95AF-AEC444638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5959" y="2420888"/>
                <a:ext cx="8815264" cy="646331"/>
              </a:xfrm>
              <a:prstGeom prst="rect">
                <a:avLst/>
              </a:prstGeom>
              <a:blipFill>
                <a:blip r:embed="rId5"/>
                <a:stretch>
                  <a:fillRect l="-553"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328073D2-7E88-797F-5BF0-5DE3420F29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88" t="28947" r="2500" b="15789"/>
          <a:stretch/>
        </p:blipFill>
        <p:spPr>
          <a:xfrm flipV="1">
            <a:off x="559938" y="4926727"/>
            <a:ext cx="7218948" cy="151598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3A6467A-6202-241E-6055-D3F3E60BC5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88" t="28947" r="2500" b="15789"/>
          <a:stretch/>
        </p:blipFill>
        <p:spPr>
          <a:xfrm>
            <a:off x="500669" y="3101677"/>
            <a:ext cx="7218948" cy="151598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1B9152D-61BB-1BC7-6B78-DEE9A698EB03}"/>
              </a:ext>
            </a:extLst>
          </p:cNvPr>
          <p:cNvCxnSpPr/>
          <p:nvPr/>
        </p:nvCxnSpPr>
        <p:spPr>
          <a:xfrm>
            <a:off x="415560" y="4758910"/>
            <a:ext cx="7507705" cy="0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955B2EF-02F9-7C56-4644-31DA25EFBCF4}"/>
              </a:ext>
            </a:extLst>
          </p:cNvPr>
          <p:cNvCxnSpPr>
            <a:cxnSpLocks/>
          </p:cNvCxnSpPr>
          <p:nvPr/>
        </p:nvCxnSpPr>
        <p:spPr>
          <a:xfrm>
            <a:off x="4110143" y="4428571"/>
            <a:ext cx="0" cy="68580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0296D9B1-55AC-3CFE-22D7-6F3A988160CA}"/>
              </a:ext>
            </a:extLst>
          </p:cNvPr>
          <p:cNvSpPr txBox="1"/>
          <p:nvPr/>
        </p:nvSpPr>
        <p:spPr>
          <a:xfrm>
            <a:off x="7053991" y="4747650"/>
            <a:ext cx="1757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2B59"/>
                </a:solidFill>
                <a:latin typeface="+mj-lt"/>
              </a:rPr>
              <a:t>A</a:t>
            </a:r>
            <a:r>
              <a:rPr lang="fr-FR" sz="1600" dirty="0">
                <a:solidFill>
                  <a:srgbClr val="002B59"/>
                </a:solidFill>
                <a:latin typeface="+mj-lt"/>
              </a:rPr>
              <a:t>xe de propagation 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0BC74704-1E1A-C64D-559C-8A63E2940E0E}"/>
                  </a:ext>
                </a:extLst>
              </p:cNvPr>
              <p:cNvSpPr txBox="1"/>
              <p:nvPr/>
            </p:nvSpPr>
            <p:spPr>
              <a:xfrm>
                <a:off x="6784307" y="2950587"/>
                <a:ext cx="8840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fr-F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fr-FR" sz="2000" dirty="0">
                  <a:solidFill>
                    <a:srgbClr val="002B59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0BC74704-1E1A-C64D-559C-8A63E2940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07" y="2950587"/>
                <a:ext cx="88403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85E42E0E-43A2-F6C8-D642-E9C6687D225E}"/>
                  </a:ext>
                </a:extLst>
              </p:cNvPr>
              <p:cNvSpPr txBox="1"/>
              <p:nvPr/>
            </p:nvSpPr>
            <p:spPr>
              <a:xfrm>
                <a:off x="6732240" y="6123493"/>
                <a:ext cx="9919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fr-F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fr-FR" sz="2000" dirty="0">
                  <a:solidFill>
                    <a:srgbClr val="002B59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85E42E0E-43A2-F6C8-D642-E9C6687D2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6123493"/>
                <a:ext cx="99194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EF305C9-D3A3-5D26-FB2B-44943010C26D}"/>
              </a:ext>
            </a:extLst>
          </p:cNvPr>
          <p:cNvCxnSpPr/>
          <p:nvPr/>
        </p:nvCxnSpPr>
        <p:spPr>
          <a:xfrm>
            <a:off x="6900550" y="3132702"/>
            <a:ext cx="0" cy="3071813"/>
          </a:xfrm>
          <a:prstGeom prst="line">
            <a:avLst/>
          </a:prstGeom>
          <a:ln>
            <a:solidFill>
              <a:srgbClr val="00800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BBD3C93-22A7-E84D-490D-5933E1E9BB43}"/>
              </a:ext>
            </a:extLst>
          </p:cNvPr>
          <p:cNvSpPr txBox="1"/>
          <p:nvPr/>
        </p:nvSpPr>
        <p:spPr>
          <a:xfrm>
            <a:off x="3850321" y="4685218"/>
            <a:ext cx="415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2B59"/>
                </a:solidFill>
                <a:latin typeface="+mj-lt"/>
              </a:rPr>
              <a:t>0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8A379AAC-5398-7F42-BC0E-43CF0B8F0B88}"/>
              </a:ext>
            </a:extLst>
          </p:cNvPr>
          <p:cNvCxnSpPr>
            <a:cxnSpLocks/>
            <a:stCxn id="14" idx="0"/>
          </p:cNvCxnSpPr>
          <p:nvPr/>
        </p:nvCxnSpPr>
        <p:spPr>
          <a:xfrm flipH="1">
            <a:off x="4101852" y="3101677"/>
            <a:ext cx="8291" cy="1178507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itre 1">
            <a:extLst>
              <a:ext uri="{FF2B5EF4-FFF2-40B4-BE49-F238E27FC236}">
                <a16:creationId xmlns:a16="http://schemas.microsoft.com/office/drawing/2014/main" id="{9E7505A7-ED41-2D7A-1758-462C8788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26988"/>
            <a:ext cx="7759947" cy="685800"/>
          </a:xfrm>
        </p:spPr>
        <p:txBody>
          <a:bodyPr/>
          <a:lstStyle/>
          <a:p>
            <a:pPr>
              <a:defRPr/>
            </a:pPr>
            <a:r>
              <a:rPr lang="fr-FR" sz="2800" dirty="0"/>
              <a:t>Introduction : les faisceaux laser gaussiens</a:t>
            </a: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BAADD501-CD1E-439C-B422-F7F4D6EA2179}"/>
              </a:ext>
            </a:extLst>
          </p:cNvPr>
          <p:cNvCxnSpPr>
            <a:cxnSpLocks/>
          </p:cNvCxnSpPr>
          <p:nvPr/>
        </p:nvCxnSpPr>
        <p:spPr bwMode="auto">
          <a:xfrm flipH="1">
            <a:off x="4110143" y="3310627"/>
            <a:ext cx="3532922" cy="14482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5" name="ZoneTexte 1024">
                <a:extLst>
                  <a:ext uri="{FF2B5EF4-FFF2-40B4-BE49-F238E27FC236}">
                    <a16:creationId xmlns:a16="http://schemas.microsoft.com/office/drawing/2014/main" id="{7726C367-DB07-DBF5-0AA1-E04C5EEAF77D}"/>
                  </a:ext>
                </a:extLst>
              </p:cNvPr>
              <p:cNvSpPr txBox="1"/>
              <p:nvPr/>
            </p:nvSpPr>
            <p:spPr>
              <a:xfrm>
                <a:off x="4907346" y="4327599"/>
                <a:ext cx="1491433" cy="420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25" name="ZoneTexte 1024">
                <a:extLst>
                  <a:ext uri="{FF2B5EF4-FFF2-40B4-BE49-F238E27FC236}">
                    <a16:creationId xmlns:a16="http://schemas.microsoft.com/office/drawing/2014/main" id="{7726C367-DB07-DBF5-0AA1-E04C5EEAF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346" y="4327599"/>
                <a:ext cx="1491433" cy="420051"/>
              </a:xfrm>
              <a:prstGeom prst="rect">
                <a:avLst/>
              </a:prstGeom>
              <a:blipFill>
                <a:blip r:embed="rId9"/>
                <a:stretch>
                  <a:fillRect t="-105797" r="-8571" b="-1710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6" name="Arc 1025">
            <a:extLst>
              <a:ext uri="{FF2B5EF4-FFF2-40B4-BE49-F238E27FC236}">
                <a16:creationId xmlns:a16="http://schemas.microsoft.com/office/drawing/2014/main" id="{BCAE10DE-5B45-20FE-03E8-9A215E3CD38F}"/>
              </a:ext>
            </a:extLst>
          </p:cNvPr>
          <p:cNvSpPr/>
          <p:nvPr/>
        </p:nvSpPr>
        <p:spPr bwMode="auto">
          <a:xfrm>
            <a:off x="4709476" y="4427625"/>
            <a:ext cx="433097" cy="489602"/>
          </a:xfrm>
          <a:prstGeom prst="arc">
            <a:avLst>
              <a:gd name="adj1" fmla="val 16200000"/>
              <a:gd name="adj2" fmla="val 133918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7" name="ZoneTexte 1036">
                <a:extLst>
                  <a:ext uri="{FF2B5EF4-FFF2-40B4-BE49-F238E27FC236}">
                    <a16:creationId xmlns:a16="http://schemas.microsoft.com/office/drawing/2014/main" id="{BA72E26B-A50C-03A8-FB4A-5696FA989701}"/>
                  </a:ext>
                </a:extLst>
              </p:cNvPr>
              <p:cNvSpPr txBox="1"/>
              <p:nvPr/>
            </p:nvSpPr>
            <p:spPr>
              <a:xfrm>
                <a:off x="2016228" y="4057976"/>
                <a:ext cx="457835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37" name="ZoneTexte 1036">
                <a:extLst>
                  <a:ext uri="{FF2B5EF4-FFF2-40B4-BE49-F238E27FC236}">
                    <a16:creationId xmlns:a16="http://schemas.microsoft.com/office/drawing/2014/main" id="{BA72E26B-A50C-03A8-FB4A-5696FA989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228" y="4057976"/>
                <a:ext cx="457835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0" name="ZoneTexte 1039">
                <a:extLst>
                  <a:ext uri="{FF2B5EF4-FFF2-40B4-BE49-F238E27FC236}">
                    <a16:creationId xmlns:a16="http://schemas.microsoft.com/office/drawing/2014/main" id="{DD6152B3-0F60-9466-7EF5-F6257E737AEA}"/>
                  </a:ext>
                </a:extLst>
              </p:cNvPr>
              <p:cNvSpPr txBox="1"/>
              <p:nvPr/>
            </p:nvSpPr>
            <p:spPr>
              <a:xfrm>
                <a:off x="2059925" y="5088085"/>
                <a:ext cx="457835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6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40" name="ZoneTexte 1039">
                <a:extLst>
                  <a:ext uri="{FF2B5EF4-FFF2-40B4-BE49-F238E27FC236}">
                    <a16:creationId xmlns:a16="http://schemas.microsoft.com/office/drawing/2014/main" id="{DD6152B3-0F60-9466-7EF5-F6257E737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925" y="5088085"/>
                <a:ext cx="457835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1" name="ZoneTexte 1040">
                <a:extLst>
                  <a:ext uri="{FF2B5EF4-FFF2-40B4-BE49-F238E27FC236}">
                    <a16:creationId xmlns:a16="http://schemas.microsoft.com/office/drawing/2014/main" id="{00D5121C-796B-0AE4-87EF-2D7524A5206A}"/>
                  </a:ext>
                </a:extLst>
              </p:cNvPr>
              <p:cNvSpPr txBox="1"/>
              <p:nvPr/>
            </p:nvSpPr>
            <p:spPr>
              <a:xfrm>
                <a:off x="1403648" y="6216546"/>
                <a:ext cx="6519617" cy="596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>
                    <a:latin typeface="+mj-lt"/>
                  </a:rPr>
                  <a:t>est la divergence minimale du faisceau. </a:t>
                </a:r>
              </a:p>
              <a:p>
                <a:pPr/>
                <a:r>
                  <a:rPr lang="fr-FR" dirty="0">
                    <a:latin typeface="+mj-lt"/>
                  </a:rPr>
                  <a:t>On dit ici que le faisceau est limité par la diffraction (cas idéal)</a:t>
                </a:r>
              </a:p>
            </p:txBody>
          </p:sp>
        </mc:Choice>
        <mc:Fallback>
          <p:sp>
            <p:nvSpPr>
              <p:cNvPr id="1041" name="ZoneTexte 1040">
                <a:extLst>
                  <a:ext uri="{FF2B5EF4-FFF2-40B4-BE49-F238E27FC236}">
                    <a16:creationId xmlns:a16="http://schemas.microsoft.com/office/drawing/2014/main" id="{00D5121C-796B-0AE4-87EF-2D7524A52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6216546"/>
                <a:ext cx="6519617" cy="596830"/>
              </a:xfrm>
              <a:prstGeom prst="rect">
                <a:avLst/>
              </a:prstGeom>
              <a:blipFill>
                <a:blip r:embed="rId12"/>
                <a:stretch>
                  <a:fillRect l="-467" t="-56122" b="-520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93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Problématique : caractérisation de faisceaux laser expérimentaux</a:t>
            </a:r>
          </a:p>
        </p:txBody>
      </p:sp>
      <p:sp>
        <p:nvSpPr>
          <p:cNvPr id="1030" name="AutoShape 2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1" name="AutoShape 4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2" name="AutoShape 6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3" name="AutoShape 8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4" name="AutoShape 10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8" name="AutoShape 5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9" name="AutoShape 7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8" name="Espace réservé du numéro de diapositive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21453-0987-4234-BD17-D71188AE9DFB}" type="slidenum">
              <a:rPr lang="fr-FR" smtClean="0"/>
              <a:pPr/>
              <a:t>5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48C144F-1766-ED12-CF3E-8C852D77C61D}"/>
                  </a:ext>
                </a:extLst>
              </p:cNvPr>
              <p:cNvSpPr txBox="1"/>
              <p:nvPr/>
            </p:nvSpPr>
            <p:spPr>
              <a:xfrm flipH="1">
                <a:off x="301625" y="1005696"/>
                <a:ext cx="8815264" cy="2253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>
                    <a:latin typeface="+mn-lt"/>
                  </a:rPr>
                  <a:t>En physique des lasers, il est souvent nécessaire de pouvoir qualifier la qualité spatiale d’un faisceau laser.</a:t>
                </a:r>
              </a:p>
              <a:p>
                <a:endParaRPr lang="fr-FR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fr-F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fr-FR" sz="2000" dirty="0">
                    <a:latin typeface="+mn-lt"/>
                  </a:rPr>
                  <a:t>our cela on mesure l’écart du faisceau réel à un faisceau parfaitement gaussien.</a:t>
                </a:r>
              </a:p>
              <a:p>
                <a:endParaRPr lang="fr-FR" sz="2000" dirty="0">
                  <a:latin typeface="+mn-lt"/>
                </a:endParaRPr>
              </a:p>
              <a:p>
                <a:r>
                  <a:rPr lang="fr-FR" sz="2000" dirty="0">
                    <a:latin typeface="+mn-lt"/>
                  </a:rPr>
                  <a:t>Cet écart est caractérisé par le facteur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fr-FR" sz="20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sz="2000" dirty="0">
                    <a:latin typeface="+mn-lt"/>
                  </a:rPr>
                  <a:t> défini par :</a:t>
                </a:r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48C144F-1766-ED12-CF3E-8C852D77C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1625" y="1005696"/>
                <a:ext cx="8815264" cy="2253759"/>
              </a:xfrm>
              <a:prstGeom prst="rect">
                <a:avLst/>
              </a:prstGeom>
              <a:blipFill>
                <a:blip r:embed="rId3"/>
                <a:stretch>
                  <a:fillRect l="-691" t="-1622" r="-346" b="-37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A254C3D-7AD2-A7C1-B5BD-20C546447E3E}"/>
                  </a:ext>
                </a:extLst>
              </p:cNvPr>
              <p:cNvSpPr txBox="1"/>
              <p:nvPr/>
            </p:nvSpPr>
            <p:spPr>
              <a:xfrm>
                <a:off x="2411011" y="3291412"/>
                <a:ext cx="4596492" cy="1001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fr-F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fr-FR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2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fr-F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sz="2000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F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sSup>
                                        <m:sSupPr>
                                          <m:ctrlPr>
                                            <a:rPr lang="fr-FR" sz="2000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2000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𝑴</m:t>
                                          </m:r>
                                        </m:e>
                                        <m:sup>
                                          <m:r>
                                            <a:rPr lang="fr-FR" sz="2000" b="1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Sup>
                                        <m:sSubSupPr>
                                          <m:ctrlPr>
                                            <a:rPr lang="fr-FR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fr-FR" sz="2000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fr-FR" sz="20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A254C3D-7AD2-A7C1-B5BD-20C546447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011" y="3291412"/>
                <a:ext cx="4596492" cy="10016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871EBAF-0467-5902-7F89-A7C18980B78B}"/>
                  </a:ext>
                </a:extLst>
              </p:cNvPr>
              <p:cNvSpPr txBox="1"/>
              <p:nvPr/>
            </p:nvSpPr>
            <p:spPr>
              <a:xfrm flipH="1">
                <a:off x="354090" y="4391140"/>
                <a:ext cx="8815264" cy="72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>
                    <a:latin typeface="+mn-lt"/>
                  </a:rPr>
                  <a:t>NB : si 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fr-FR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fr-FR" sz="2000" dirty="0">
                    <a:latin typeface="+mn-lt"/>
                  </a:rPr>
                  <a:t>vaut 1, le faisceau est dit limité par la diffraction.</a:t>
                </a:r>
              </a:p>
              <a:p>
                <a:r>
                  <a:rPr lang="fr-FR" sz="2000" dirty="0">
                    <a:latin typeface="+mn-lt"/>
                  </a:rPr>
                  <a:t>En pratique, 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fr-FR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sz="2000" dirty="0">
                    <a:latin typeface="+mn-lt"/>
                  </a:rPr>
                  <a:t> est supérieur à 1.</a:t>
                </a: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871EBAF-0467-5902-7F89-A7C18980B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4090" y="4391140"/>
                <a:ext cx="8815264" cy="721864"/>
              </a:xfrm>
              <a:prstGeom prst="rect">
                <a:avLst/>
              </a:prstGeom>
              <a:blipFill>
                <a:blip r:embed="rId5"/>
                <a:stretch>
                  <a:fillRect l="-692" t="-3361" b="-134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20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Méthode expérimentale</a:t>
            </a:r>
          </a:p>
        </p:txBody>
      </p:sp>
      <p:sp>
        <p:nvSpPr>
          <p:cNvPr id="1030" name="AutoShape 2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1" name="AutoShape 4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2" name="AutoShape 6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3" name="AutoShape 8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4" name="AutoShape 10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8" name="AutoShape 5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9" name="AutoShape 7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8" name="Espace réservé du numéro de diapositive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21453-0987-4234-BD17-D71188AE9DFB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A919F7D-80D5-2193-F314-017409585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68960"/>
            <a:ext cx="7804751" cy="279127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B13D86-FD71-8958-9B0B-C4C41AC46912}"/>
                  </a:ext>
                </a:extLst>
              </p:cNvPr>
              <p:cNvSpPr txBox="1"/>
              <p:nvPr/>
            </p:nvSpPr>
            <p:spPr>
              <a:xfrm flipH="1">
                <a:off x="179955" y="908720"/>
                <a:ext cx="88152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>
                    <a:latin typeface="+mn-lt"/>
                  </a:rPr>
                  <a:t>Une méthode expérimentale pour mesurer le M² consiste à :</a:t>
                </a:r>
              </a:p>
              <a:p>
                <a:r>
                  <a:rPr lang="fr-FR" sz="2000" dirty="0">
                    <a:latin typeface="+mn-lt"/>
                  </a:rPr>
                  <a:t>- prendre sur une caméra des images en coupe transverse à différentes abscisses z</a:t>
                </a:r>
              </a:p>
              <a:p>
                <a:r>
                  <a:rPr lang="fr-FR" sz="2000" dirty="0">
                    <a:latin typeface="+mn-lt"/>
                  </a:rPr>
                  <a:t>- calculer pour chaque image le rayon</a:t>
                </a:r>
                <a:r>
                  <a:rPr lang="fr-FR" sz="2000" dirty="0">
                    <a:solidFill>
                      <a:srgbClr val="008000"/>
                    </a:solidFill>
                    <a:latin typeface="+mn-lt"/>
                  </a:rPr>
                  <a:t>*</a:t>
                </a:r>
                <a:r>
                  <a:rPr lang="fr-FR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fr-FR" sz="2000" dirty="0">
                  <a:latin typeface="+mn-lt"/>
                </a:endParaRPr>
              </a:p>
              <a:p>
                <a:r>
                  <a:rPr lang="fr-FR" sz="2000" dirty="0">
                    <a:latin typeface="+mn-lt"/>
                  </a:rPr>
                  <a:t>- reconstituer le profil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fr-FR" sz="2000" dirty="0">
                  <a:latin typeface="+mn-lt"/>
                </a:endParaRPr>
              </a:p>
              <a:p>
                <a:r>
                  <a:rPr lang="fr-FR" sz="2000" dirty="0">
                    <a:latin typeface="+mn-lt"/>
                  </a:rPr>
                  <a:t>- estimer son écart à un faisceau parfaitement gaussien</a:t>
                </a:r>
              </a:p>
              <a:p>
                <a:r>
                  <a:rPr lang="fr-FR" sz="2000" dirty="0">
                    <a:latin typeface="+mn-lt"/>
                  </a:rPr>
                  <a:t>- en déduire le facteur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fr-FR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+mn-lt"/>
                  </a:rPr>
                  <a:t> </a:t>
                </a:r>
                <a:endParaRPr lang="fr-FR" sz="2000" dirty="0">
                  <a:latin typeface="+mn-lt"/>
                </a:endParaRP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B13D86-FD71-8958-9B0B-C4C41AC46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9955" y="908720"/>
                <a:ext cx="8815264" cy="2246769"/>
              </a:xfrm>
              <a:prstGeom prst="rect">
                <a:avLst/>
              </a:prstGeom>
              <a:blipFill>
                <a:blip r:embed="rId4"/>
                <a:stretch>
                  <a:fillRect l="-761" t="-1355" b="-40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8D710486-CF4B-9086-A610-6BB07CE2A2AB}"/>
              </a:ext>
            </a:extLst>
          </p:cNvPr>
          <p:cNvSpPr txBox="1"/>
          <p:nvPr/>
        </p:nvSpPr>
        <p:spPr>
          <a:xfrm flipH="1">
            <a:off x="1094457" y="5733256"/>
            <a:ext cx="4197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+mn-lt"/>
              </a:rPr>
              <a:t>Schéma de principe de la méthode de mesure de M²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AC3006-F498-8629-19A3-45E78959A5BE}"/>
              </a:ext>
            </a:extLst>
          </p:cNvPr>
          <p:cNvSpPr txBox="1"/>
          <p:nvPr/>
        </p:nvSpPr>
        <p:spPr>
          <a:xfrm flipH="1">
            <a:off x="4990827" y="5733256"/>
            <a:ext cx="4197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+mn-lt"/>
              </a:rPr>
              <a:t>Exemple d’une coupe transverse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BBF3A8-B72D-7074-A0CE-B2FAB50405ED}"/>
              </a:ext>
            </a:extLst>
          </p:cNvPr>
          <p:cNvSpPr txBox="1"/>
          <p:nvPr/>
        </p:nvSpPr>
        <p:spPr>
          <a:xfrm flipH="1">
            <a:off x="97939" y="6237312"/>
            <a:ext cx="8218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8000"/>
                </a:solidFill>
                <a:latin typeface="+mn-lt"/>
              </a:rPr>
              <a:t>*dans la suite, on s’intéresse à des faisceaux pas trop éloignés d’un faisceau gaussien. Dans ce cas le rayon w(z) est pris à 1/e². En cours, vous verrez une méthode plus générale.</a:t>
            </a:r>
          </a:p>
        </p:txBody>
      </p:sp>
    </p:spTree>
    <p:extLst>
      <p:ext uri="{BB962C8B-B14F-4D97-AF65-F5344CB8AC3E}">
        <p14:creationId xmlns:p14="http://schemas.microsoft.com/office/powerpoint/2010/main" val="271538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Objectif du bloc 2</a:t>
            </a:r>
          </a:p>
        </p:txBody>
      </p:sp>
      <p:sp>
        <p:nvSpPr>
          <p:cNvPr id="1030" name="AutoShape 2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1" name="AutoShape 4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2" name="AutoShape 6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3" name="AutoShape 8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4" name="AutoShape 10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8" name="AutoShape 5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9" name="AutoShape 7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8" name="Espace réservé du numéro de diapositive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21453-0987-4234-BD17-D71188AE9DFB}" type="slidenum">
              <a:rPr lang="fr-FR" smtClean="0"/>
              <a:pPr/>
              <a:t>7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B13D86-FD71-8958-9B0B-C4C41AC46912}"/>
                  </a:ext>
                </a:extLst>
              </p:cNvPr>
              <p:cNvSpPr txBox="1"/>
              <p:nvPr/>
            </p:nvSpPr>
            <p:spPr>
              <a:xfrm flipH="1">
                <a:off x="179955" y="1063425"/>
                <a:ext cx="8815264" cy="3484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>
                    <a:latin typeface="+mn-lt"/>
                  </a:rPr>
                  <a:t>Nous vous fournissons 15 images de profils transverses d’un faisceau laser expérimental prises à 15 abscisses différentes.</a:t>
                </a:r>
              </a:p>
              <a:p>
                <a:endParaRPr lang="fr-FR" sz="2000" dirty="0">
                  <a:latin typeface="+mn-lt"/>
                </a:endParaRPr>
              </a:p>
              <a:p>
                <a:r>
                  <a:rPr lang="fr-FR" sz="2000" b="1" dirty="0">
                    <a:latin typeface="+mn-lt"/>
                  </a:rPr>
                  <a:t>L’objectif principal est de calculer à partir de ces images le facteur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p>
                        <m:r>
                          <a:rPr lang="fr-FR" sz="20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fr-FR" sz="2000" b="1" dirty="0">
                    <a:latin typeface="+mn-lt"/>
                  </a:rPr>
                  <a:t> de ce faisceau dans les deux directions transverses x et y.</a:t>
                </a:r>
              </a:p>
              <a:p>
                <a:endParaRPr lang="fr-FR" sz="2000" dirty="0">
                  <a:latin typeface="+mn-lt"/>
                </a:endParaRPr>
              </a:p>
              <a:p>
                <a:r>
                  <a:rPr lang="fr-FR" sz="2000" dirty="0">
                    <a:latin typeface="+mn-lt"/>
                  </a:rPr>
                  <a:t>Vous utiliserez pour cela une méthode numérique appelée </a:t>
                </a:r>
                <a:r>
                  <a:rPr lang="fr-FR" sz="2000" b="1" dirty="0">
                    <a:latin typeface="+mn-lt"/>
                  </a:rPr>
                  <a:t>méthode des moindres carrés</a:t>
                </a:r>
                <a:r>
                  <a:rPr lang="fr-FR" sz="2000" dirty="0">
                    <a:latin typeface="+mn-lt"/>
                  </a:rPr>
                  <a:t>. </a:t>
                </a:r>
              </a:p>
              <a:p>
                <a:endParaRPr lang="fr-FR" sz="2000" dirty="0">
                  <a:latin typeface="+mn-lt"/>
                </a:endParaRPr>
              </a:p>
              <a:p>
                <a:r>
                  <a:rPr lang="fr-FR" sz="2000" dirty="0">
                    <a:latin typeface="+mn-lt"/>
                  </a:rPr>
                  <a:t>Vous en connaissez déjà une forme simple avec la régression linéaire.</a:t>
                </a:r>
              </a:p>
              <a:p>
                <a:r>
                  <a:rPr lang="fr-FR" sz="2000" dirty="0">
                    <a:latin typeface="+mn-lt"/>
                  </a:rPr>
                  <a:t> 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B13D86-FD71-8958-9B0B-C4C41AC46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9955" y="1063425"/>
                <a:ext cx="8815264" cy="3484865"/>
              </a:xfrm>
              <a:prstGeom prst="rect">
                <a:avLst/>
              </a:prstGeom>
              <a:blipFill>
                <a:blip r:embed="rId3"/>
                <a:stretch>
                  <a:fillRect l="-761" t="-8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0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Ajustement de données</a:t>
            </a:r>
          </a:p>
        </p:txBody>
      </p:sp>
      <p:sp>
        <p:nvSpPr>
          <p:cNvPr id="1030" name="AutoShape 2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1" name="AutoShape 4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2" name="AutoShape 6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3" name="AutoShape 8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4" name="AutoShape 10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8" name="AutoShape 5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9" name="AutoShape 7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8" name="Espace réservé du numéro de diapositive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21453-0987-4234-BD17-D71188AE9DFB}" type="slidenum">
              <a:rPr lang="fr-FR" smtClean="0"/>
              <a:pPr/>
              <a:t>8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D6BBBF4-6A25-FF5E-1486-80599F7843EC}"/>
                  </a:ext>
                </a:extLst>
              </p:cNvPr>
              <p:cNvSpPr txBox="1"/>
              <p:nvPr/>
            </p:nvSpPr>
            <p:spPr>
              <a:xfrm flipH="1">
                <a:off x="179954" y="836712"/>
                <a:ext cx="8964045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>
                    <a:latin typeface="+mn-lt"/>
                  </a:rPr>
                  <a:t>- Un problème très courant en physique est </a:t>
                </a:r>
                <a:r>
                  <a:rPr lang="fr-FR" sz="2000" b="1" dirty="0">
                    <a:latin typeface="+mn-lt"/>
                  </a:rPr>
                  <a:t>d’ajuster</a:t>
                </a:r>
                <a:r>
                  <a:rPr lang="fr-FR" sz="2000" dirty="0">
                    <a:latin typeface="+mn-lt"/>
                  </a:rPr>
                  <a:t> un modèle physique sur un nuage de points expérimentaux. </a:t>
                </a:r>
              </a:p>
              <a:p>
                <a:r>
                  <a:rPr lang="fr-FR" sz="2000" dirty="0">
                    <a:latin typeface="+mn-lt"/>
                  </a:rPr>
                  <a:t>- Le modèle physique peut posséder </a:t>
                </a:r>
                <a:r>
                  <a:rPr lang="fr-FR" sz="2000" b="1" dirty="0">
                    <a:latin typeface="+mn-lt"/>
                  </a:rPr>
                  <a:t>un ou plusieurs paramètres inconnus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000" b="1" dirty="0">
                    <a:latin typeface="+mn-lt"/>
                  </a:rPr>
                  <a:t>. </a:t>
                </a:r>
              </a:p>
              <a:p>
                <a:r>
                  <a:rPr lang="fr-FR" sz="2000" dirty="0">
                    <a:latin typeface="+mn-lt"/>
                  </a:rPr>
                  <a:t>- « Ajuster » consiste à déterminer le jeu de paramètres qui permet de </a:t>
                </a:r>
                <a:r>
                  <a:rPr lang="fr-FR" sz="2000" b="1" dirty="0">
                    <a:latin typeface="+mn-lt"/>
                  </a:rPr>
                  <a:t>reproduire au mieux les données expérimentales</a:t>
                </a:r>
                <a:r>
                  <a:rPr lang="fr-FR" sz="2000" dirty="0">
                    <a:latin typeface="+mn-lt"/>
                  </a:rPr>
                  <a:t>. </a:t>
                </a:r>
              </a:p>
              <a:p>
                <a:r>
                  <a:rPr lang="fr-FR" sz="2000" dirty="0">
                    <a:latin typeface="+mn-lt"/>
                  </a:rPr>
                  <a:t>- Si ces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>
                    <a:latin typeface="+mn-lt"/>
                  </a:rPr>
                  <a:t>ont un sens physique, on a alors </a:t>
                </a:r>
                <a:r>
                  <a:rPr lang="fr-FR" sz="2000" b="1" dirty="0">
                    <a:latin typeface="+mn-lt"/>
                  </a:rPr>
                  <a:t>une estimation indirecte de leur valeur.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D6BBBF4-6A25-FF5E-1486-80599F784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9954" y="836712"/>
                <a:ext cx="8964045" cy="2554545"/>
              </a:xfrm>
              <a:prstGeom prst="rect">
                <a:avLst/>
              </a:prstGeom>
              <a:blipFill>
                <a:blip r:embed="rId3"/>
                <a:stretch>
                  <a:fillRect l="-748" t="-1193" b="-33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EF0B166-1720-A263-C1AD-7E7C189FC9AE}"/>
                  </a:ext>
                </a:extLst>
              </p:cNvPr>
              <p:cNvSpPr txBox="1"/>
              <p:nvPr/>
            </p:nvSpPr>
            <p:spPr>
              <a:xfrm flipH="1">
                <a:off x="269156" y="6087856"/>
                <a:ext cx="8119268" cy="72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2000" b="1" dirty="0">
                    <a:latin typeface="+mn-lt"/>
                  </a:rPr>
                  <a:t>But :</a:t>
                </a:r>
                <a:r>
                  <a:rPr lang="fr-FR" sz="2000" dirty="0">
                    <a:latin typeface="+mn-lt"/>
                  </a:rPr>
                  <a:t> trouver les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>
                    <a:latin typeface="+mn-lt"/>
                  </a:rPr>
                  <a:t> tels que la fonction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000" dirty="0">
                    <a:latin typeface="+mn-lt"/>
                  </a:rPr>
                  <a:t> représente au mieux les points expérimentaux.</a:t>
                </a:r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DEF0B166-1720-A263-C1AD-7E7C189FC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9156" y="6087856"/>
                <a:ext cx="8119268" cy="725520"/>
              </a:xfrm>
              <a:prstGeom prst="rect">
                <a:avLst/>
              </a:prstGeom>
              <a:blipFill>
                <a:blip r:embed="rId4"/>
                <a:stretch>
                  <a:fillRect l="-751" t="-5882" r="-826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6EF093AE-AD3F-12A7-0EC5-0A33D62A152D}"/>
              </a:ext>
            </a:extLst>
          </p:cNvPr>
          <p:cNvGrpSpPr/>
          <p:nvPr/>
        </p:nvGrpSpPr>
        <p:grpSpPr>
          <a:xfrm>
            <a:off x="1000272" y="3448487"/>
            <a:ext cx="6956104" cy="2500793"/>
            <a:chOff x="644187" y="3774451"/>
            <a:chExt cx="6956104" cy="25007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FA00C51D-2677-84AF-F8C3-222D81C07317}"/>
                    </a:ext>
                  </a:extLst>
                </p:cNvPr>
                <p:cNvSpPr txBox="1"/>
                <p:nvPr/>
              </p:nvSpPr>
              <p:spPr>
                <a:xfrm flipH="1">
                  <a:off x="644187" y="4781465"/>
                  <a:ext cx="2734151" cy="956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2000" smtClean="0">
                              <a:solidFill>
                                <a:srgbClr val="00B050"/>
                              </a:solidFill>
                              <a:latin typeface="+mn-lt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rgbClr val="00B050"/>
                              </a:solidFill>
                              <a:latin typeface="+mn-lt"/>
                            </a:rPr>
                            <m:t>𝑛</m:t>
                          </m:r>
                        </m:e>
                        <m:sub>
                          <m:r>
                            <a:rPr lang="fr-FR" sz="2000">
                              <a:solidFill>
                                <a:srgbClr val="00B050"/>
                              </a:solidFill>
                              <a:latin typeface="+mn-lt"/>
                            </a:rPr>
                            <m:t>  </m:t>
                          </m:r>
                        </m:sub>
                      </m:sSub>
                    </m:oMath>
                  </a14:m>
                  <a:r>
                    <a:rPr lang="fr-FR" sz="2000" dirty="0">
                      <a:solidFill>
                        <a:srgbClr val="00B050"/>
                      </a:solidFill>
                      <a:latin typeface="+mn-lt"/>
                    </a:rPr>
                    <a:t>points de mesures</a:t>
                  </a: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>
                                <a:solidFill>
                                  <a:srgbClr val="00B050"/>
                                </a:solidFill>
                                <a:latin typeface="+mn-lt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fr-FR" sz="2000">
                                    <a:solidFill>
                                      <a:srgbClr val="00B050"/>
                                    </a:solidFill>
                                    <a:latin typeface="+mn-lt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>
                                        <a:solidFill>
                                          <a:srgbClr val="00B050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>
                                        <a:solidFill>
                                          <a:srgbClr val="00B050"/>
                                        </a:solidFill>
                                        <a:latin typeface="+mn-lt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2000">
                                        <a:solidFill>
                                          <a:srgbClr val="00B050"/>
                                        </a:solidFill>
                                        <a:latin typeface="+mn-lt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sz="2000">
                                    <a:solidFill>
                                      <a:srgbClr val="00B050"/>
                                    </a:solidFill>
                                    <a:latin typeface="+mn-lt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2000">
                                        <a:solidFill>
                                          <a:srgbClr val="00B050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>
                                        <a:solidFill>
                                          <a:srgbClr val="00B050"/>
                                        </a:solidFill>
                                        <a:latin typeface="+mn-lt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2000">
                                        <a:solidFill>
                                          <a:srgbClr val="00B050"/>
                                        </a:solidFill>
                                        <a:latin typeface="+mn-lt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sz="2000">
                                <a:solidFill>
                                  <a:srgbClr val="00B050"/>
                                </a:solidFill>
                                <a:latin typeface="+mn-lt"/>
                              </a:rPr>
                              <m:t>…</m:t>
                            </m:r>
                            <m:d>
                              <m:dPr>
                                <m:ctrlPr>
                                  <a:rPr lang="fr-FR" sz="2000">
                                    <a:solidFill>
                                      <a:srgbClr val="00B050"/>
                                    </a:solidFill>
                                    <a:latin typeface="+mn-lt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>
                                        <a:solidFill>
                                          <a:srgbClr val="00B050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>
                                        <a:solidFill>
                                          <a:srgbClr val="00B050"/>
                                        </a:solidFill>
                                        <a:latin typeface="+mn-lt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sz="2000">
                                        <a:solidFill>
                                          <a:srgbClr val="00B050"/>
                                        </a:solidFill>
                                        <a:latin typeface="+mn-lt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fr-FR" sz="2000">
                                    <a:solidFill>
                                      <a:srgbClr val="00B050"/>
                                    </a:solidFill>
                                    <a:latin typeface="+mn-lt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fr-FR" sz="2000">
                                        <a:solidFill>
                                          <a:srgbClr val="00B050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>
                                        <a:solidFill>
                                          <a:srgbClr val="00B050"/>
                                        </a:solidFill>
                                        <a:latin typeface="+mn-lt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2000">
                                        <a:solidFill>
                                          <a:srgbClr val="00B050"/>
                                        </a:solidFill>
                                        <a:latin typeface="+mn-lt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FR" sz="2000">
                                <a:solidFill>
                                  <a:srgbClr val="00B050"/>
                                </a:solidFill>
                                <a:latin typeface="+mn-lt"/>
                              </a:rPr>
                              <m:t> </m:t>
                            </m:r>
                          </m:e>
                          <m:sub>
                            <m:r>
                              <a:rPr lang="fr-FR" sz="2000">
                                <a:solidFill>
                                  <a:srgbClr val="00B050"/>
                                </a:solidFill>
                                <a:latin typeface="+mn-lt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fr-FR" sz="2000" dirty="0">
                    <a:solidFill>
                      <a:srgbClr val="00B050"/>
                    </a:solidFill>
                    <a:latin typeface="+mn-lt"/>
                  </a:endParaRPr>
                </a:p>
              </p:txBody>
            </p:sp>
          </mc:Choice>
          <mc:Fallback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FA00C51D-2677-84AF-F8C3-222D81C073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44187" y="4781465"/>
                  <a:ext cx="2734151" cy="956159"/>
                </a:xfrm>
                <a:prstGeom prst="rect">
                  <a:avLst/>
                </a:prstGeom>
                <a:blipFill>
                  <a:blip r:embed="rId5"/>
                  <a:stretch>
                    <a:fillRect t="-4459" r="-22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ED87D71F-579C-6650-D264-60868726AD2F}"/>
                    </a:ext>
                  </a:extLst>
                </p:cNvPr>
                <p:cNvSpPr txBox="1"/>
                <p:nvPr/>
              </p:nvSpPr>
              <p:spPr>
                <a:xfrm>
                  <a:off x="1862755" y="4077072"/>
                  <a:ext cx="47005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1800" i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1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FR" sz="1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1800" i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FR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FR" sz="18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fr-FR" sz="1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ED87D71F-579C-6650-D264-60868726A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2755" y="4077072"/>
                  <a:ext cx="470058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D71B426-0C71-3059-0139-CC93F081310A}"/>
                </a:ext>
              </a:extLst>
            </p:cNvPr>
            <p:cNvGrpSpPr/>
            <p:nvPr/>
          </p:nvGrpSpPr>
          <p:grpSpPr>
            <a:xfrm>
              <a:off x="971600" y="4437112"/>
              <a:ext cx="6628691" cy="1838132"/>
              <a:chOff x="1289306" y="4618979"/>
              <a:chExt cx="6628691" cy="18381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ZoneTexte 23">
                    <a:extLst>
                      <a:ext uri="{FF2B5EF4-FFF2-40B4-BE49-F238E27FC236}">
                        <a16:creationId xmlns:a16="http://schemas.microsoft.com/office/drawing/2014/main" id="{8B709858-7F29-5E06-F466-3104E10D76DD}"/>
                      </a:ext>
                    </a:extLst>
                  </p:cNvPr>
                  <p:cNvSpPr txBox="1"/>
                  <p:nvPr/>
                </p:nvSpPr>
                <p:spPr>
                  <a:xfrm>
                    <a:off x="1394798" y="5745396"/>
                    <a:ext cx="5192486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fr-FR" sz="120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20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20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20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fr-FR" sz="1200" dirty="0">
                      <a:solidFill>
                        <a:srgbClr val="008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" name="ZoneTexte 23">
                    <a:extLst>
                      <a:ext uri="{FF2B5EF4-FFF2-40B4-BE49-F238E27FC236}">
                        <a16:creationId xmlns:a16="http://schemas.microsoft.com/office/drawing/2014/main" id="{8B709858-7F29-5E06-F466-3104E10D76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4798" y="5745396"/>
                    <a:ext cx="519248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ZoneTexte 24">
                    <a:extLst>
                      <a:ext uri="{FF2B5EF4-FFF2-40B4-BE49-F238E27FC236}">
                        <a16:creationId xmlns:a16="http://schemas.microsoft.com/office/drawing/2014/main" id="{4A311AEC-0BCC-C5E3-C62C-AFCD04CF2B91}"/>
                      </a:ext>
                    </a:extLst>
                  </p:cNvPr>
                  <p:cNvSpPr txBox="1"/>
                  <p:nvPr/>
                </p:nvSpPr>
                <p:spPr>
                  <a:xfrm>
                    <a:off x="2725511" y="5855999"/>
                    <a:ext cx="5192486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fr-FR" sz="120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1200" b="0" i="0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  <m:r>
                                <a:rPr lang="fr-FR" sz="120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1200" b="0" i="0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fr-FR" sz="1200" dirty="0">
                      <a:solidFill>
                        <a:srgbClr val="008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" name="ZoneTexte 24">
                    <a:extLst>
                      <a:ext uri="{FF2B5EF4-FFF2-40B4-BE49-F238E27FC236}">
                        <a16:creationId xmlns:a16="http://schemas.microsoft.com/office/drawing/2014/main" id="{4A311AEC-0BCC-C5E3-C62C-AFCD04CF2B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5511" y="5855999"/>
                    <a:ext cx="5192486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Groupe 26">
                <a:extLst>
                  <a:ext uri="{FF2B5EF4-FFF2-40B4-BE49-F238E27FC236}">
                    <a16:creationId xmlns:a16="http://schemas.microsoft.com/office/drawing/2014/main" id="{F2014DB2-7FF9-29B0-8415-9B8D74C0EC09}"/>
                  </a:ext>
                </a:extLst>
              </p:cNvPr>
              <p:cNvGrpSpPr/>
              <p:nvPr/>
            </p:nvGrpSpPr>
            <p:grpSpPr>
              <a:xfrm>
                <a:off x="1289306" y="4618979"/>
                <a:ext cx="6330694" cy="1838132"/>
                <a:chOff x="-1188640" y="4521710"/>
                <a:chExt cx="6330694" cy="1838132"/>
              </a:xfrm>
            </p:grpSpPr>
            <p:cxnSp>
              <p:nvCxnSpPr>
                <p:cNvPr id="9" name="Connecteur droit avec flèche 8">
                  <a:extLst>
                    <a:ext uri="{FF2B5EF4-FFF2-40B4-BE49-F238E27FC236}">
                      <a16:creationId xmlns:a16="http://schemas.microsoft.com/office/drawing/2014/main" id="{036F7427-D5E5-152B-7BC3-789A912DC7C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259632" y="4618979"/>
                  <a:ext cx="0" cy="1474317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2" name="Connecteur droit avec flèche 11">
                  <a:extLst>
                    <a:ext uri="{FF2B5EF4-FFF2-40B4-BE49-F238E27FC236}">
                      <a16:creationId xmlns:a16="http://schemas.microsoft.com/office/drawing/2014/main" id="{BC3F88A9-289E-3F75-8B31-4A853AFA6815}"/>
                    </a:ext>
                  </a:extLst>
                </p:cNvPr>
                <p:cNvCxnSpPr/>
                <p:nvPr/>
              </p:nvCxnSpPr>
              <p:spPr bwMode="auto">
                <a:xfrm>
                  <a:off x="1259632" y="6093296"/>
                  <a:ext cx="158417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ZoneTexte 13">
                      <a:extLst>
                        <a:ext uri="{FF2B5EF4-FFF2-40B4-BE49-F238E27FC236}">
                          <a16:creationId xmlns:a16="http://schemas.microsoft.com/office/drawing/2014/main" id="{C2531963-E596-8CCF-9022-0D71EFBB42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5562" y="6021288"/>
                      <a:ext cx="45964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6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14" name="ZoneTexte 13">
                      <a:extLst>
                        <a:ext uri="{FF2B5EF4-FFF2-40B4-BE49-F238E27FC236}">
                          <a16:creationId xmlns:a16="http://schemas.microsoft.com/office/drawing/2014/main" id="{C2531963-E596-8CCF-9022-0D71EFBB42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5562" y="6021288"/>
                      <a:ext cx="4596492" cy="3385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ZoneTexte 14">
                      <a:extLst>
                        <a:ext uri="{FF2B5EF4-FFF2-40B4-BE49-F238E27FC236}">
                          <a16:creationId xmlns:a16="http://schemas.microsoft.com/office/drawing/2014/main" id="{F7AC4D6B-236A-E8A4-F88C-3D1975E75E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188640" y="4521710"/>
                      <a:ext cx="459649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>
                <p:sp>
                  <p:nvSpPr>
                    <p:cNvPr id="15" name="ZoneTexte 14">
                      <a:extLst>
                        <a:ext uri="{FF2B5EF4-FFF2-40B4-BE49-F238E27FC236}">
                          <a16:creationId xmlns:a16="http://schemas.microsoft.com/office/drawing/2014/main" id="{F7AC4D6B-236A-E8A4-F88C-3D1975E75E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188640" y="4521710"/>
                      <a:ext cx="4596492" cy="33855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53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8AC5B07F-7138-4CC5-B600-5C78FBD3D58E}"/>
                    </a:ext>
                  </a:extLst>
                </p:cNvPr>
                <p:cNvSpPr/>
                <p:nvPr/>
              </p:nvSpPr>
              <p:spPr bwMode="auto">
                <a:xfrm>
                  <a:off x="1569876" y="4879053"/>
                  <a:ext cx="108000" cy="106437"/>
                </a:xfrm>
                <a:prstGeom prst="ellipse">
                  <a:avLst/>
                </a:prstGeom>
                <a:solidFill>
                  <a:srgbClr val="008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E5AECAD9-E06F-2652-7D2C-D5B822B16F3E}"/>
                    </a:ext>
                  </a:extLst>
                </p:cNvPr>
                <p:cNvSpPr/>
                <p:nvPr/>
              </p:nvSpPr>
              <p:spPr bwMode="auto">
                <a:xfrm>
                  <a:off x="1653036" y="5169619"/>
                  <a:ext cx="108000" cy="106437"/>
                </a:xfrm>
                <a:prstGeom prst="ellipse">
                  <a:avLst/>
                </a:prstGeom>
                <a:solidFill>
                  <a:srgbClr val="008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8" name="Ellipse 17">
                  <a:extLst>
                    <a:ext uri="{FF2B5EF4-FFF2-40B4-BE49-F238E27FC236}">
                      <a16:creationId xmlns:a16="http://schemas.microsoft.com/office/drawing/2014/main" id="{B491E818-8D4A-DEDB-6D8F-3623805D0FC3}"/>
                    </a:ext>
                  </a:extLst>
                </p:cNvPr>
                <p:cNvSpPr/>
                <p:nvPr/>
              </p:nvSpPr>
              <p:spPr bwMode="auto">
                <a:xfrm>
                  <a:off x="2279742" y="5223666"/>
                  <a:ext cx="108000" cy="106437"/>
                </a:xfrm>
                <a:prstGeom prst="ellipse">
                  <a:avLst/>
                </a:prstGeom>
                <a:solidFill>
                  <a:srgbClr val="008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9D9E975B-2D16-287D-F82F-A4C9DFB58EC4}"/>
                    </a:ext>
                  </a:extLst>
                </p:cNvPr>
                <p:cNvSpPr/>
                <p:nvPr/>
              </p:nvSpPr>
              <p:spPr bwMode="auto">
                <a:xfrm>
                  <a:off x="1825894" y="5532443"/>
                  <a:ext cx="108000" cy="106437"/>
                </a:xfrm>
                <a:prstGeom prst="ellipse">
                  <a:avLst/>
                </a:prstGeom>
                <a:solidFill>
                  <a:srgbClr val="008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20" name="Ellipse 19">
                  <a:extLst>
                    <a:ext uri="{FF2B5EF4-FFF2-40B4-BE49-F238E27FC236}">
                      <a16:creationId xmlns:a16="http://schemas.microsoft.com/office/drawing/2014/main" id="{238CC2C1-A65C-8BA6-4D09-4F6E49E29C56}"/>
                    </a:ext>
                  </a:extLst>
                </p:cNvPr>
                <p:cNvSpPr/>
                <p:nvPr/>
              </p:nvSpPr>
              <p:spPr bwMode="auto">
                <a:xfrm>
                  <a:off x="2100256" y="5604667"/>
                  <a:ext cx="108000" cy="106437"/>
                </a:xfrm>
                <a:prstGeom prst="ellipse">
                  <a:avLst/>
                </a:prstGeom>
                <a:solidFill>
                  <a:srgbClr val="008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21" name="Ellipse 20">
                  <a:extLst>
                    <a:ext uri="{FF2B5EF4-FFF2-40B4-BE49-F238E27FC236}">
                      <a16:creationId xmlns:a16="http://schemas.microsoft.com/office/drawing/2014/main" id="{911899ED-DCA4-854D-5E6F-3D5BFC5D563A}"/>
                    </a:ext>
                  </a:extLst>
                </p:cNvPr>
                <p:cNvSpPr/>
                <p:nvPr/>
              </p:nvSpPr>
              <p:spPr bwMode="auto">
                <a:xfrm>
                  <a:off x="2483768" y="5769004"/>
                  <a:ext cx="108000" cy="106437"/>
                </a:xfrm>
                <a:prstGeom prst="ellipse">
                  <a:avLst/>
                </a:prstGeom>
                <a:solidFill>
                  <a:srgbClr val="008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22" name="Ellipse 21">
                  <a:extLst>
                    <a:ext uri="{FF2B5EF4-FFF2-40B4-BE49-F238E27FC236}">
                      <a16:creationId xmlns:a16="http://schemas.microsoft.com/office/drawing/2014/main" id="{40FDD93A-9A57-DB64-FD55-E0ED0361F0B9}"/>
                    </a:ext>
                  </a:extLst>
                </p:cNvPr>
                <p:cNvSpPr/>
                <p:nvPr/>
              </p:nvSpPr>
              <p:spPr bwMode="auto">
                <a:xfrm>
                  <a:off x="1399194" y="5551182"/>
                  <a:ext cx="108000" cy="106437"/>
                </a:xfrm>
                <a:prstGeom prst="ellipse">
                  <a:avLst/>
                </a:prstGeom>
                <a:solidFill>
                  <a:srgbClr val="008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  <p:sp>
              <p:nvSpPr>
                <p:cNvPr id="26" name="Forme libre : forme 25">
                  <a:extLst>
                    <a:ext uri="{FF2B5EF4-FFF2-40B4-BE49-F238E27FC236}">
                      <a16:creationId xmlns:a16="http://schemas.microsoft.com/office/drawing/2014/main" id="{88322104-36CB-4A8C-8C75-47FC48D2AD8B}"/>
                    </a:ext>
                  </a:extLst>
                </p:cNvPr>
                <p:cNvSpPr/>
                <p:nvPr/>
              </p:nvSpPr>
              <p:spPr bwMode="auto">
                <a:xfrm>
                  <a:off x="1408744" y="4797152"/>
                  <a:ext cx="1315431" cy="1043271"/>
                </a:xfrm>
                <a:custGeom>
                  <a:avLst/>
                  <a:gdLst>
                    <a:gd name="connsiteX0" fmla="*/ 0 w 1285875"/>
                    <a:gd name="connsiteY0" fmla="*/ 0 h 866775"/>
                    <a:gd name="connsiteX1" fmla="*/ 314325 w 1285875"/>
                    <a:gd name="connsiteY1" fmla="*/ 285750 h 866775"/>
                    <a:gd name="connsiteX2" fmla="*/ 800100 w 1285875"/>
                    <a:gd name="connsiteY2" fmla="*/ 657225 h 866775"/>
                    <a:gd name="connsiteX3" fmla="*/ 1285875 w 1285875"/>
                    <a:gd name="connsiteY3" fmla="*/ 866775 h 866775"/>
                    <a:gd name="connsiteX4" fmla="*/ 1285875 w 1285875"/>
                    <a:gd name="connsiteY4" fmla="*/ 866775 h 866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5875" h="866775">
                      <a:moveTo>
                        <a:pt x="0" y="0"/>
                      </a:moveTo>
                      <a:cubicBezTo>
                        <a:pt x="90487" y="88106"/>
                        <a:pt x="180975" y="176213"/>
                        <a:pt x="314325" y="285750"/>
                      </a:cubicBezTo>
                      <a:cubicBezTo>
                        <a:pt x="447675" y="395287"/>
                        <a:pt x="638175" y="560387"/>
                        <a:pt x="800100" y="657225"/>
                      </a:cubicBezTo>
                      <a:cubicBezTo>
                        <a:pt x="962025" y="754063"/>
                        <a:pt x="1285875" y="866775"/>
                        <a:pt x="1285875" y="866775"/>
                      </a:cubicBezTo>
                      <a:lnTo>
                        <a:pt x="1285875" y="866775"/>
                      </a:lnTo>
                    </a:path>
                  </a:pathLst>
                </a:cu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" charset="-128"/>
                  </a:endParaRPr>
                </a:p>
              </p:txBody>
            </p:sp>
          </p:grpSp>
        </p:grp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BFB087CF-440F-0791-6FDD-DB40B48ACD01}"/>
                </a:ext>
              </a:extLst>
            </p:cNvPr>
            <p:cNvSpPr/>
            <p:nvPr/>
          </p:nvSpPr>
          <p:spPr bwMode="auto">
            <a:xfrm>
              <a:off x="4067944" y="4509120"/>
              <a:ext cx="153266" cy="685800"/>
            </a:xfrm>
            <a:custGeom>
              <a:avLst/>
              <a:gdLst>
                <a:gd name="connsiteX0" fmla="*/ 50800 w 153266"/>
                <a:gd name="connsiteY0" fmla="*/ 0 h 685800"/>
                <a:gd name="connsiteX1" fmla="*/ 152400 w 153266"/>
                <a:gd name="connsiteY1" fmla="*/ 317500 h 685800"/>
                <a:gd name="connsiteX2" fmla="*/ 0 w 153266"/>
                <a:gd name="connsiteY2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266" h="685800">
                  <a:moveTo>
                    <a:pt x="50800" y="0"/>
                  </a:moveTo>
                  <a:cubicBezTo>
                    <a:pt x="105833" y="101600"/>
                    <a:pt x="160867" y="203200"/>
                    <a:pt x="152400" y="317500"/>
                  </a:cubicBezTo>
                  <a:cubicBezTo>
                    <a:pt x="143933" y="431800"/>
                    <a:pt x="71966" y="558800"/>
                    <a:pt x="0" y="68580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1600" b="0" i="0" u="none" strike="noStrike" cap="none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ea typeface="ＭＳ Ｐゴシック" pitchFamily="1" charset="-128"/>
              </a:endParaRP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DF530090-592D-C28A-27DC-B0496B7856BD}"/>
                </a:ext>
              </a:extLst>
            </p:cNvPr>
            <p:cNvSpPr txBox="1"/>
            <p:nvPr/>
          </p:nvSpPr>
          <p:spPr>
            <a:xfrm flipH="1">
              <a:off x="3559434" y="3774451"/>
              <a:ext cx="3679015" cy="396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FR" sz="2000" dirty="0">
                  <a:solidFill>
                    <a:schemeClr val="accent6"/>
                  </a:solidFill>
                  <a:latin typeface="+mn-lt"/>
                </a:rPr>
                <a:t>modèle physique décrit par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527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400" dirty="0"/>
              <a:t>Méthode des moindres carrés – principe général</a:t>
            </a:r>
          </a:p>
        </p:txBody>
      </p:sp>
      <p:sp>
        <p:nvSpPr>
          <p:cNvPr id="1030" name="AutoShape 2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1" name="AutoShape 4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2" name="AutoShape 6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3" name="AutoShape 8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4" name="AutoShape 10" descr="Résultat de recherche d'images pour &quot;pointeur laser vert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8" name="AutoShape 5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39" name="AutoShape 7" descr="Résultat de recherche d'images pour &quot;sinusoïde&quot;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48" name="Espace réservé du numéro de diapositive 4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21453-0987-4234-BD17-D71188AE9DFB}" type="slidenum">
              <a:rPr lang="fr-FR" smtClean="0"/>
              <a:pPr/>
              <a:t>9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D6BBBF4-6A25-FF5E-1486-80599F7843EC}"/>
                  </a:ext>
                </a:extLst>
              </p:cNvPr>
              <p:cNvSpPr txBox="1"/>
              <p:nvPr/>
            </p:nvSpPr>
            <p:spPr>
              <a:xfrm flipH="1">
                <a:off x="179955" y="940658"/>
                <a:ext cx="88152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>
                    <a:latin typeface="+mn-lt"/>
                  </a:rPr>
                  <a:t>On introduit une fonction de ces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>
                    <a:latin typeface="+mn-lt"/>
                  </a:rPr>
                  <a:t> décrite par une somme quadratique des écarts des mesures au modèle</a:t>
                </a:r>
                <a:r>
                  <a:rPr lang="fr-FR" sz="2000" dirty="0">
                    <a:solidFill>
                      <a:srgbClr val="008000"/>
                    </a:solidFill>
                    <a:latin typeface="+mn-lt"/>
                  </a:rPr>
                  <a:t>*</a:t>
                </a:r>
                <a:r>
                  <a:rPr lang="fr-FR" sz="2000" dirty="0">
                    <a:latin typeface="+mn-lt"/>
                  </a:rPr>
                  <a:t> :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D6BBBF4-6A25-FF5E-1486-80599F784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9955" y="940658"/>
                <a:ext cx="8815264" cy="707886"/>
              </a:xfrm>
              <a:prstGeom prst="rect">
                <a:avLst/>
              </a:prstGeom>
              <a:blipFill>
                <a:blip r:embed="rId3"/>
                <a:stretch>
                  <a:fillRect l="-761" t="-4310" b="-146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A00C51D-2677-84AF-F8C3-222D81C07317}"/>
                  </a:ext>
                </a:extLst>
              </p:cNvPr>
              <p:cNvSpPr txBox="1"/>
              <p:nvPr/>
            </p:nvSpPr>
            <p:spPr>
              <a:xfrm flipH="1">
                <a:off x="149225" y="2559869"/>
                <a:ext cx="8815264" cy="2021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2000" dirty="0">
                    <a:latin typeface="+mn-lt"/>
                  </a:rPr>
                  <a:t>On montre que cette fonction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fr-FR" sz="20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000" dirty="0">
                    <a:latin typeface="+mn-lt"/>
                  </a:rPr>
                  <a:t> est minimale lorsque les paramètres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>
                    <a:latin typeface="+mn-lt"/>
                  </a:rPr>
                  <a:t> sont les plus proches du modèle physique décrit par la fonction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000" dirty="0">
                    <a:latin typeface="+mn-lt"/>
                  </a:rPr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2000" dirty="0">
                    <a:latin typeface="+mn-lt"/>
                  </a:rPr>
                  <a:t>Il s’agit donc d’une </a:t>
                </a:r>
                <a:r>
                  <a:rPr lang="fr-FR" sz="2000" b="1" dirty="0">
                    <a:latin typeface="+mn-lt"/>
                  </a:rPr>
                  <a:t>recherche de minimum </a:t>
                </a:r>
                <a:r>
                  <a:rPr lang="fr-FR" sz="2000" dirty="0">
                    <a:latin typeface="+mn-lt"/>
                  </a:rPr>
                  <a:t>de la fonction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fr-FR" sz="20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sz="2000" dirty="0">
                    <a:latin typeface="+mn-lt"/>
                  </a:rPr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2000" dirty="0">
                    <a:latin typeface="+mn-lt"/>
                  </a:rPr>
                  <a:t>C’est un problème non trivial.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2000" dirty="0">
                    <a:latin typeface="+mn-lt"/>
                  </a:rPr>
                  <a:t>Heureusement, il existe une fonction sous Python qui fait cela !</a:t>
                </a:r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FA00C51D-2677-84AF-F8C3-222D81C07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9225" y="2559869"/>
                <a:ext cx="8815264" cy="2021259"/>
              </a:xfrm>
              <a:prstGeom prst="rect">
                <a:avLst/>
              </a:prstGeom>
              <a:blipFill>
                <a:blip r:embed="rId4"/>
                <a:stretch>
                  <a:fillRect l="-691" t="-2115" r="-691" b="-45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A358346-C27A-386E-7A6B-40557ED71C76}"/>
                  </a:ext>
                </a:extLst>
              </p:cNvPr>
              <p:cNvSpPr txBox="1"/>
              <p:nvPr/>
            </p:nvSpPr>
            <p:spPr>
              <a:xfrm>
                <a:off x="2249282" y="1556792"/>
                <a:ext cx="4597400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fr-FR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fr-F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fr-F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fr-FR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fr-FR" sz="20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fr-FR" sz="20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0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A358346-C27A-386E-7A6B-40557ED71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282" y="1556792"/>
                <a:ext cx="4597400" cy="9326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F0A74371-2720-1EA5-529B-8C6C9BE1A093}"/>
              </a:ext>
            </a:extLst>
          </p:cNvPr>
          <p:cNvSpPr txBox="1"/>
          <p:nvPr/>
        </p:nvSpPr>
        <p:spPr>
          <a:xfrm flipH="1">
            <a:off x="107504" y="4653136"/>
            <a:ext cx="8815264" cy="157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scipy.optimize.curve_fit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(f,xdata,ydata,p0= …,…)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f : </a:t>
            </a:r>
            <a:r>
              <a:rPr lang="fr-FR" dirty="0">
                <a:latin typeface="+mn-lt"/>
              </a:rPr>
              <a:t>fonction qui traduit le phénomène physique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xdata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dirty="0">
                <a:latin typeface="+mn-lt"/>
              </a:rPr>
              <a:t>vecteur qui contient les abscisses des données expérimentales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ydata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fr-FR" dirty="0">
                <a:latin typeface="+mn-lt"/>
              </a:rPr>
              <a:t>vecteur qui contient les ordonnées correspondantes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p0 : </a:t>
            </a:r>
            <a:r>
              <a:rPr lang="fr-FR" dirty="0">
                <a:latin typeface="+mn-lt"/>
              </a:rPr>
              <a:t>vecteur qui contient les valeurs de départ des paramètres de l’ajustement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E9209BE-F173-E5A7-E004-337B8C4512E8}"/>
                  </a:ext>
                </a:extLst>
              </p:cNvPr>
              <p:cNvSpPr txBox="1"/>
              <p:nvPr/>
            </p:nvSpPr>
            <p:spPr>
              <a:xfrm flipH="1">
                <a:off x="77216" y="6309320"/>
                <a:ext cx="8815264" cy="284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solidFill>
                      <a:srgbClr val="008000"/>
                    </a:solidFill>
                    <a:latin typeface="+mn-lt"/>
                  </a:rPr>
                  <a:t>*si l’incertitude n’est pas identique en chaque point, il faut diviser chaque terme par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2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fr-FR" sz="12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fr-FR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fr-FR" sz="12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2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fr-FR" sz="1200" b="0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fr-FR" sz="1200" dirty="0">
                  <a:solidFill>
                    <a:srgbClr val="008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E9209BE-F173-E5A7-E004-337B8C451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7216" y="6309320"/>
                <a:ext cx="8815264" cy="284373"/>
              </a:xfrm>
              <a:prstGeom prst="rect">
                <a:avLst/>
              </a:prstGeom>
              <a:blipFill>
                <a:blip r:embed="rId6"/>
                <a:stretch>
                  <a:fillRect l="-69" b="-148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65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hème Offic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34635</TotalTime>
  <Words>1488</Words>
  <Application>Microsoft Office PowerPoint</Application>
  <PresentationFormat>Affichage à l'écran (4:3)</PresentationFormat>
  <Paragraphs>176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Courier New</vt:lpstr>
      <vt:lpstr>Matura MT Script Capitals</vt:lpstr>
      <vt:lpstr>Symbol</vt:lpstr>
      <vt:lpstr>Thème Office</vt:lpstr>
      <vt:lpstr>Outils Numériques pour Ingénieur.e en Physique  Bloc 2 Faisceaux laser</vt:lpstr>
      <vt:lpstr>Introduction : les faisceaux laser gaussiens</vt:lpstr>
      <vt:lpstr>Introduction : les faisceaux laser gaussiens</vt:lpstr>
      <vt:lpstr>Introduction : les faisceaux laser gaussiens</vt:lpstr>
      <vt:lpstr>Problématique : caractérisation de faisceaux laser expérimentaux</vt:lpstr>
      <vt:lpstr>Méthode expérimentale</vt:lpstr>
      <vt:lpstr>Objectif du bloc 2</vt:lpstr>
      <vt:lpstr>Ajustement de données</vt:lpstr>
      <vt:lpstr>Méthode des moindres carrés – principe général</vt:lpstr>
      <vt:lpstr>Brainstorming pour déterminer les outils et méthodes nécessaires</vt:lpstr>
      <vt:lpstr>Calcul du barycentre d’une image</vt:lpstr>
      <vt:lpstr>Quelques fonctions utiles</vt:lpstr>
      <vt:lpstr>Quelques fonctions utiles</vt:lpstr>
      <vt:lpstr>Évaluation </vt:lpstr>
    </vt:vector>
  </TitlesOfParts>
  <Company>Laboratoire Charles Fabry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Extended-cavity tapered lasers  with volume Bragg gratings at 810 nm  for Second Harmonic Generation</dc:title>
  <dc:creator>Patrick GEORGES</dc:creator>
  <cp:lastModifiedBy>Lebrun Sylvie</cp:lastModifiedBy>
  <cp:revision>585</cp:revision>
  <cp:lastPrinted>2005-06-25T14:45:45Z</cp:lastPrinted>
  <dcterms:created xsi:type="dcterms:W3CDTF">2006-10-19T10:21:37Z</dcterms:created>
  <dcterms:modified xsi:type="dcterms:W3CDTF">2023-10-10T16:10:45Z</dcterms:modified>
</cp:coreProperties>
</file>