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72" r:id="rId3"/>
    <p:sldId id="273" r:id="rId4"/>
    <p:sldId id="279" r:id="rId5"/>
    <p:sldId id="282" r:id="rId6"/>
    <p:sldId id="280" r:id="rId7"/>
    <p:sldId id="274" r:id="rId8"/>
    <p:sldId id="275" r:id="rId9"/>
    <p:sldId id="276" r:id="rId10"/>
    <p:sldId id="278" r:id="rId11"/>
    <p:sldId id="284" r:id="rId12"/>
    <p:sldId id="285" r:id="rId13"/>
    <p:sldId id="286" r:id="rId14"/>
    <p:sldId id="287" r:id="rId15"/>
    <p:sldId id="281" r:id="rId16"/>
    <p:sldId id="28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cours.gel.ulaval.ca/2017/a/GEL3006/default/5notes/index.chtml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cours.gel.ulaval.ca/2017/a/GEL3006/default/5notes/index.c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Traitement 1D</a:t>
            </a:r>
            <a:br>
              <a:rPr lang="fr-FR" sz="4800" dirty="0">
                <a:latin typeface="Bahnschrift SemiBold" panose="020B0502040204020203" pitchFamily="34" charset="0"/>
              </a:rPr>
            </a:br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Modulation AM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B3_0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Rappels sur la modulation d’amplitude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FE2EFB8-5223-2DB3-AC55-87C8590EB7A6}"/>
              </a:ext>
            </a:extLst>
          </p:cNvPr>
          <p:cNvSpPr txBox="1"/>
          <p:nvPr/>
        </p:nvSpPr>
        <p:spPr>
          <a:xfrm>
            <a:off x="2743200" y="2321444"/>
            <a:ext cx="4109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m(t)              </a:t>
            </a:r>
            <a:r>
              <a:rPr lang="fr-FR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p(t) = </a:t>
            </a:r>
            <a:r>
              <a:rPr lang="fr-FR" sz="18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fr-FR" b="1" baseline="-25000" dirty="0" err="1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fr-FR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 sin (</a:t>
            </a:r>
            <a:r>
              <a:rPr lang="fr-FR" sz="18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ω</a:t>
            </a:r>
            <a:r>
              <a:rPr lang="fr-FR" sz="1800" b="1" baseline="-2500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fr-FR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 t)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13663FB-4E81-1D60-66FC-80DE8402CD7F}"/>
              </a:ext>
            </a:extLst>
          </p:cNvPr>
          <p:cNvSpPr txBox="1"/>
          <p:nvPr/>
        </p:nvSpPr>
        <p:spPr>
          <a:xfrm>
            <a:off x="2596844" y="6098600"/>
            <a:ext cx="3074012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fr-FR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s(t) = ( K . </a:t>
            </a:r>
            <a:r>
              <a:rPr lang="fr-FR" sz="1800" b="1" i="1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m(t)</a:t>
            </a:r>
            <a:r>
              <a:rPr lang="fr-FR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+ 1 ) . </a:t>
            </a:r>
            <a:r>
              <a:rPr lang="fr-FR" sz="1800" b="1" i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p(t)</a:t>
            </a:r>
            <a:r>
              <a:rPr lang="fr-F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fr-FR" dirty="0"/>
          </a:p>
        </p:txBody>
      </p:sp>
      <p:sp>
        <p:nvSpPr>
          <p:cNvPr id="20" name="Signe de multiplication 19">
            <a:extLst>
              <a:ext uri="{FF2B5EF4-FFF2-40B4-BE49-F238E27FC236}">
                <a16:creationId xmlns:a16="http://schemas.microsoft.com/office/drawing/2014/main" id="{3683F43E-BB88-9A77-7A6A-950374FBB650}"/>
              </a:ext>
            </a:extLst>
          </p:cNvPr>
          <p:cNvSpPr/>
          <p:nvPr/>
        </p:nvSpPr>
        <p:spPr>
          <a:xfrm>
            <a:off x="3392129" y="2122567"/>
            <a:ext cx="639097" cy="744794"/>
          </a:xfrm>
          <a:prstGeom prst="mathMultiply">
            <a:avLst>
              <a:gd name="adj1" fmla="val 1736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4.png">
            <a:extLst>
              <a:ext uri="{FF2B5EF4-FFF2-40B4-BE49-F238E27FC236}">
                <a16:creationId xmlns:a16="http://schemas.microsoft.com/office/drawing/2014/main" id="{F449CC9F-7226-A6E5-A262-ECFCD3E55C1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34438" y="3144855"/>
            <a:ext cx="1987550" cy="1165860"/>
          </a:xfrm>
          <a:prstGeom prst="rect">
            <a:avLst/>
          </a:prstGeom>
          <a:ln/>
        </p:spPr>
      </p:pic>
      <p:pic>
        <p:nvPicPr>
          <p:cNvPr id="22" name="image2.png">
            <a:extLst>
              <a:ext uri="{FF2B5EF4-FFF2-40B4-BE49-F238E27FC236}">
                <a16:creationId xmlns:a16="http://schemas.microsoft.com/office/drawing/2014/main" id="{7A2C245E-CD2E-66F0-6224-3C921E14C76F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839527" y="3042914"/>
            <a:ext cx="4512945" cy="1306830"/>
          </a:xfrm>
          <a:prstGeom prst="rect">
            <a:avLst/>
          </a:prstGeom>
          <a:ln/>
        </p:spPr>
      </p:pic>
      <p:pic>
        <p:nvPicPr>
          <p:cNvPr id="23" name="image7.png">
            <a:extLst>
              <a:ext uri="{FF2B5EF4-FFF2-40B4-BE49-F238E27FC236}">
                <a16:creationId xmlns:a16="http://schemas.microsoft.com/office/drawing/2014/main" id="{0A18A1F5-13D1-ACCE-0891-5B57837BAC45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8058151" y="5086248"/>
            <a:ext cx="3854450" cy="1395730"/>
          </a:xfrm>
          <a:prstGeom prst="rect">
            <a:avLst/>
          </a:prstGeom>
          <a:ln/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D2BB8ACD-5D25-BB60-FE4B-E7F088EE366A}"/>
              </a:ext>
            </a:extLst>
          </p:cNvPr>
          <p:cNvSpPr txBox="1"/>
          <p:nvPr/>
        </p:nvSpPr>
        <p:spPr>
          <a:xfrm>
            <a:off x="3316956" y="49855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/>
            <a:r>
              <a:rPr lang="fr-FR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					p(t) = </a:t>
            </a:r>
            <a:r>
              <a:rPr lang="fr-FR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fr-FR" b="1" baseline="-25000" dirty="0" err="1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fr-FR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 sin (</a:t>
            </a:r>
            <a:r>
              <a:rPr lang="fr-FR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ω</a:t>
            </a:r>
            <a:r>
              <a:rPr lang="fr-FR" b="1" baseline="-2500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fr-FR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 t)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5" name="Signe de multiplication 24">
            <a:extLst>
              <a:ext uri="{FF2B5EF4-FFF2-40B4-BE49-F238E27FC236}">
                <a16:creationId xmlns:a16="http://schemas.microsoft.com/office/drawing/2014/main" id="{D182780B-D8A8-FD8E-F6C0-CE26F37D6640}"/>
              </a:ext>
            </a:extLst>
          </p:cNvPr>
          <p:cNvSpPr/>
          <p:nvPr/>
        </p:nvSpPr>
        <p:spPr>
          <a:xfrm>
            <a:off x="5952001" y="4790473"/>
            <a:ext cx="639097" cy="744794"/>
          </a:xfrm>
          <a:prstGeom prst="mathMultiply">
            <a:avLst>
              <a:gd name="adj1" fmla="val 1736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D17E7CD-1E59-F5A2-A692-ED61EF2C175D}"/>
              </a:ext>
            </a:extLst>
          </p:cNvPr>
          <p:cNvSpPr txBox="1"/>
          <p:nvPr/>
        </p:nvSpPr>
        <p:spPr>
          <a:xfrm>
            <a:off x="6853084" y="2022196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6"/>
              </a:rPr>
              <a:t>http://wcours.gel.ulaval.ca/2017/a/GEL3006/default/5notes/index.chtml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0712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3" name="image7.png">
            <a:extLst>
              <a:ext uri="{FF2B5EF4-FFF2-40B4-BE49-F238E27FC236}">
                <a16:creationId xmlns:a16="http://schemas.microsoft.com/office/drawing/2014/main" id="{0A18A1F5-13D1-ACCE-0891-5B57837BAC4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302244" y="2299195"/>
            <a:ext cx="3854450" cy="1395730"/>
          </a:xfrm>
          <a:prstGeom prst="rect">
            <a:avLst/>
          </a:prstGeom>
          <a:ln/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9D17E7CD-1E59-F5A2-A692-ED61EF2C175D}"/>
              </a:ext>
            </a:extLst>
          </p:cNvPr>
          <p:cNvSpPr txBox="1"/>
          <p:nvPr/>
        </p:nvSpPr>
        <p:spPr>
          <a:xfrm>
            <a:off x="6853084" y="2022196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http://wcours.gel.ulaval.ca/2017/a/GEL3006/default/5notes/index.chtml</a:t>
            </a:r>
            <a:endParaRPr lang="fr-FR" sz="1200" dirty="0"/>
          </a:p>
        </p:txBody>
      </p:sp>
      <p:cxnSp>
        <p:nvCxnSpPr>
          <p:cNvPr id="4" name="Connecteur droit 3"/>
          <p:cNvCxnSpPr/>
          <p:nvPr/>
        </p:nvCxnSpPr>
        <p:spPr>
          <a:xfrm flipH="1">
            <a:off x="2494627" y="2473277"/>
            <a:ext cx="1" cy="1173667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854390" y="2521258"/>
            <a:ext cx="1" cy="1173667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2494627" y="2473277"/>
            <a:ext cx="1359764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289283" y="378007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-f</a:t>
            </a:r>
            <a:r>
              <a:rPr lang="fr-FR" baseline="-25000" dirty="0"/>
              <a:t>p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3681273" y="378007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</a:t>
            </a:r>
            <a:r>
              <a:rPr lang="fr-FR" baseline="-25000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492874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sur la Transformée de Fourier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2" name="Picture 4" descr="http://lense.institutoptique.fr/wp-content/uploads/2020/04/TFaT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213" y="2160895"/>
            <a:ext cx="7768360" cy="179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lense.institutoptique.fr/wp-content/uploads/2020/04/TFaT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803" y="4369974"/>
            <a:ext cx="7896693" cy="19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715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sur la FFT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531525" y="4048370"/>
            <a:ext cx="3156633" cy="351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15000"/>
              </a:lnSpc>
            </a:pPr>
            <a:r>
              <a:rPr lang="fr-FR" sz="1600" b="1" dirty="0" err="1">
                <a:solidFill>
                  <a:srgbClr val="E36C0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dirty="0" err="1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fft.fft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.</a:t>
            </a:r>
            <a:r>
              <a:rPr lang="fr-FR" sz="1600" b="1" dirty="0" err="1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fft.fftshift</a:t>
            </a:r>
            <a:endParaRPr lang="fr-FR" sz="1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003" y="4586737"/>
            <a:ext cx="52768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http://lense.institutoptique.fr/wp-content/uploads/2020/04/TF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26" y="2323022"/>
            <a:ext cx="7608199" cy="204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 flipH="1">
            <a:off x="6514538" y="3461536"/>
            <a:ext cx="1" cy="368592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7736614" y="3429640"/>
            <a:ext cx="1" cy="368592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7736615" y="359540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f</a:t>
            </a:r>
            <a:r>
              <a:rPr lang="fr-FR" baseline="-25000" dirty="0" err="1">
                <a:solidFill>
                  <a:srgbClr val="0070C0"/>
                </a:solidFill>
              </a:rPr>
              <a:t>e</a:t>
            </a:r>
            <a:endParaRPr lang="fr-FR" baseline="-25000" dirty="0">
              <a:solidFill>
                <a:srgbClr val="0070C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482680" y="36207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0</a:t>
            </a:r>
            <a:endParaRPr lang="fr-FR" baseline="-25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591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sur la FFT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483930" y="2323022"/>
            <a:ext cx="3156633" cy="351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15000"/>
              </a:lnSpc>
            </a:pPr>
            <a:r>
              <a:rPr lang="fr-FR" sz="1600" b="1" dirty="0" err="1">
                <a:solidFill>
                  <a:srgbClr val="E36C0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dirty="0" err="1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fft.fft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.</a:t>
            </a:r>
            <a:r>
              <a:rPr lang="fr-FR" sz="1600" b="1" dirty="0" err="1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fft.fftshift</a:t>
            </a:r>
            <a:endParaRPr lang="fr-FR" sz="1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08" y="2861389"/>
            <a:ext cx="52768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http://lense.institutoptique.fr/wp-content/uploads/2020/04/TF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26" y="2323022"/>
            <a:ext cx="4734931" cy="127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21149" y="3958641"/>
            <a:ext cx="802091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If </a:t>
            </a:r>
            <a:r>
              <a:rPr lang="en-US" sz="1600" b="1" dirty="0"/>
              <a:t>A = </a:t>
            </a:r>
            <a:r>
              <a:rPr lang="en-US" sz="1600" b="1" dirty="0" err="1"/>
              <a:t>fft</a:t>
            </a:r>
            <a:r>
              <a:rPr lang="en-US" sz="1600" b="1" dirty="0"/>
              <a:t>(a, n)</a:t>
            </a:r>
            <a:r>
              <a:rPr lang="en-US" sz="1600" dirty="0"/>
              <a:t>,</a:t>
            </a:r>
            <a:r>
              <a:rPr lang="en-US" sz="1600" b="1" dirty="0"/>
              <a:t> </a:t>
            </a:r>
            <a:r>
              <a:rPr lang="en-US" sz="1600" dirty="0"/>
              <a:t>then </a:t>
            </a:r>
            <a:r>
              <a:rPr lang="en-US" sz="1600" b="1" dirty="0"/>
              <a:t>A[0] </a:t>
            </a:r>
            <a:r>
              <a:rPr lang="en-US" sz="1600" dirty="0"/>
              <a:t>contains the zero-frequency term </a:t>
            </a:r>
          </a:p>
          <a:p>
            <a:r>
              <a:rPr lang="en-US" sz="1600" dirty="0"/>
              <a:t>	Then </a:t>
            </a:r>
            <a:r>
              <a:rPr lang="en-US" sz="1600" b="1" dirty="0"/>
              <a:t>A[1:n/2]</a:t>
            </a:r>
            <a:r>
              <a:rPr lang="en-US" sz="1600" dirty="0"/>
              <a:t> contains the positive-frequency terms, </a:t>
            </a:r>
          </a:p>
          <a:p>
            <a:r>
              <a:rPr lang="en-US" sz="1600" dirty="0"/>
              <a:t>	and </a:t>
            </a:r>
            <a:r>
              <a:rPr lang="en-US" sz="1600" b="1" dirty="0"/>
              <a:t>A[n/2+1:]</a:t>
            </a:r>
            <a:r>
              <a:rPr lang="en-US" sz="1600" dirty="0"/>
              <a:t> contains the negative-frequency terms</a:t>
            </a:r>
          </a:p>
          <a:p>
            <a:r>
              <a:rPr lang="en-US" sz="1600" dirty="0"/>
              <a:t>For an </a:t>
            </a:r>
            <a:r>
              <a:rPr lang="en-US" sz="1600" b="1" dirty="0"/>
              <a:t>even number </a:t>
            </a:r>
            <a:r>
              <a:rPr lang="en-US" sz="1600" dirty="0"/>
              <a:t>of input points, </a:t>
            </a:r>
            <a:r>
              <a:rPr lang="en-US" sz="1600" b="1" dirty="0"/>
              <a:t>A[n/2]</a:t>
            </a:r>
            <a:r>
              <a:rPr lang="en-US" sz="1600" dirty="0"/>
              <a:t> represents </a:t>
            </a:r>
          </a:p>
          <a:p>
            <a:r>
              <a:rPr lang="en-US" sz="1600" dirty="0"/>
              <a:t>	both positive and negative Nyquist frequency, </a:t>
            </a:r>
          </a:p>
          <a:p>
            <a:r>
              <a:rPr lang="en-US" sz="1600" dirty="0"/>
              <a:t>For an </a:t>
            </a:r>
            <a:r>
              <a:rPr lang="en-US" sz="1600" b="1" dirty="0"/>
              <a:t>odd number </a:t>
            </a:r>
            <a:r>
              <a:rPr lang="en-US" sz="1600" dirty="0"/>
              <a:t>of input points, </a:t>
            </a:r>
            <a:r>
              <a:rPr lang="en-US" sz="1600" b="1" dirty="0"/>
              <a:t>A[(n-1)/2]</a:t>
            </a:r>
            <a:r>
              <a:rPr lang="en-US" sz="1600" dirty="0"/>
              <a:t> contains the largest positive frequency, </a:t>
            </a:r>
          </a:p>
          <a:p>
            <a:r>
              <a:rPr lang="en-US" sz="1600" dirty="0"/>
              <a:t>	while </a:t>
            </a:r>
            <a:r>
              <a:rPr lang="en-US" sz="1600" b="1" dirty="0"/>
              <a:t>A[(n+1)/2] </a:t>
            </a:r>
            <a:r>
              <a:rPr lang="en-US" sz="1600" dirty="0"/>
              <a:t>contains the largest negative frequency. 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513499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Format Binaire 64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5D7787-5672-CB74-A1C6-896A93BE6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5393387" cy="3694176"/>
          </a:xfrm>
        </p:spPr>
        <p:txBody>
          <a:bodyPr/>
          <a:lstStyle/>
          <a:p>
            <a:r>
              <a:rPr lang="fr-FR" sz="2400" dirty="0"/>
              <a:t>Codage ASCII</a:t>
            </a:r>
          </a:p>
          <a:p>
            <a:pPr lvl="1"/>
            <a:r>
              <a:rPr lang="fr-FR" sz="2000" dirty="0"/>
              <a:t>1 caractère codé sur 8 bits / 1 octet</a:t>
            </a:r>
            <a:endParaRPr lang="fr-FR" dirty="0"/>
          </a:p>
          <a:p>
            <a:r>
              <a:rPr lang="fr-FR" sz="2400" dirty="0"/>
              <a:t>Codage entier</a:t>
            </a:r>
          </a:p>
          <a:p>
            <a:pPr lvl="1"/>
            <a:r>
              <a:rPr lang="fr-FR" sz="1800" dirty="0"/>
              <a:t>1 entier sur 4 octets </a:t>
            </a:r>
          </a:p>
          <a:p>
            <a:pPr lvl="1"/>
            <a:endParaRPr lang="fr-FR" sz="1800" dirty="0"/>
          </a:p>
          <a:p>
            <a:r>
              <a:rPr lang="fr-FR" sz="2200" dirty="0"/>
              <a:t>Codage Base 64</a:t>
            </a:r>
          </a:p>
          <a:p>
            <a:pPr lvl="1"/>
            <a:r>
              <a:rPr lang="fr-FR" sz="1800" dirty="0"/>
              <a:t>1 donnée sur 6 bits : 4 données sur 3 octets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095938" y="3201202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b="1" dirty="0">
                <a:solidFill>
                  <a:srgbClr val="0070C0"/>
                </a:solidFill>
              </a:rPr>
              <a:t>base64</a:t>
            </a:r>
            <a:r>
              <a:rPr lang="fr-FR" b="1" dirty="0"/>
              <a:t>  .b64encode  .b64decode</a:t>
            </a:r>
            <a:endParaRPr lang="fr-FR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095938" y="3640614"/>
            <a:ext cx="4700005" cy="156042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ui-monospace"/>
                <a:cs typeface="Arial" pitchFamily="34" charset="0"/>
              </a:rPr>
              <a:t>import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  <a:t>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ui-monospace"/>
                <a:cs typeface="Arial" pitchFamily="34" charset="0"/>
              </a:rPr>
              <a:t>base64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  <a:t> 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encoded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</a:rPr>
              <a:t>=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base64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</a:rPr>
              <a:t>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b64encode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ui-monospace"/>
                <a:cs typeface="Arial" pitchFamily="34" charset="0"/>
              </a:rPr>
              <a:t>b'data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ui-monospace"/>
                <a:cs typeface="Arial" pitchFamily="34" charset="0"/>
              </a:rPr>
              <a:t> to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ui-monospace"/>
                <a:cs typeface="Arial" pitchFamily="34" charset="0"/>
              </a:rPr>
              <a:t>be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ui-monospace"/>
                <a:cs typeface="Arial" pitchFamily="34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ui-monospace"/>
                <a:cs typeface="Arial" pitchFamily="34" charset="0"/>
              </a:rPr>
              <a:t>encoded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ui-monospace"/>
                <a:cs typeface="Arial" pitchFamily="34" charset="0"/>
              </a:rPr>
              <a:t>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  <a:t>) 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17171"/>
                </a:solidFill>
                <a:effectLst/>
                <a:latin typeface="ui-monospace"/>
                <a:cs typeface="Arial" pitchFamily="34" charset="0"/>
              </a:rPr>
              <a:t>b'ZGF0YSB0byBiZSBlbmNvZGVk'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data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</a:rPr>
              <a:t>=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base64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</a:rPr>
              <a:t>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b64decode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encoded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717171"/>
                </a:solidFill>
                <a:effectLst/>
                <a:latin typeface="ui-monospace"/>
                <a:cs typeface="Arial" pitchFamily="34" charset="0"/>
              </a:rPr>
              <a:t>b'data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17171"/>
                </a:solidFill>
                <a:effectLst/>
                <a:latin typeface="ui-monospace"/>
                <a:cs typeface="Arial" pitchFamily="34" charset="0"/>
              </a:rPr>
              <a:t> to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717171"/>
                </a:solidFill>
                <a:effectLst/>
                <a:latin typeface="ui-monospace"/>
                <a:cs typeface="Arial" pitchFamily="34" charset="0"/>
              </a:rPr>
              <a:t>be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17171"/>
                </a:solidFill>
                <a:effectLst/>
                <a:latin typeface="ui-monospace"/>
                <a:cs typeface="Arial" pitchFamily="34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717171"/>
                </a:solidFill>
                <a:effectLst/>
                <a:latin typeface="ui-monospace"/>
                <a:cs typeface="Arial" pitchFamily="34" charset="0"/>
              </a:rPr>
              <a:t>encoded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17171"/>
                </a:solidFill>
                <a:effectLst/>
                <a:latin typeface="ui-monospace"/>
                <a:cs typeface="Arial" pitchFamily="34" charset="0"/>
              </a:rPr>
              <a:t>'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207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Conversion en signaux sonores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295411" y="2206087"/>
            <a:ext cx="3399457" cy="351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15000"/>
              </a:lnSpc>
            </a:pPr>
            <a:r>
              <a:rPr lang="en-US" sz="1600" b="1" dirty="0">
                <a:solidFill>
                  <a:srgbClr val="E36C0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scipy.io 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fr-FR" sz="1600" b="1" dirty="0" err="1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wavfile.read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.</a:t>
            </a:r>
            <a:r>
              <a:rPr lang="fr-FR" sz="1600" b="1" dirty="0" err="1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write</a:t>
            </a:r>
            <a:endParaRPr lang="fr-FR" sz="1600" b="1" dirty="0">
              <a:solidFill>
                <a:srgbClr val="1155CC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098" name="Picture 2" descr="https://i.stack.imgur.com/zRFh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030" y="2816257"/>
            <a:ext cx="2820838" cy="208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soundfile.sapp.org/doc/WaveFormat/wav-sound-format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673" y="2286000"/>
            <a:ext cx="4630969" cy="429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3196088" y="4173303"/>
            <a:ext cx="181155" cy="2060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>
            <a:off x="3201841" y="4382742"/>
            <a:ext cx="181155" cy="2060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3198973" y="4578272"/>
            <a:ext cx="181155" cy="2060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3196087" y="5205126"/>
            <a:ext cx="181155" cy="2060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54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bloc AM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8" name="Picture 2" descr="https://i.stack.imgur.com/zRFh2.jpg">
            <a:extLst>
              <a:ext uri="{FF2B5EF4-FFF2-40B4-BE49-F238E27FC236}">
                <a16:creationId xmlns:a16="http://schemas.microsoft.com/office/drawing/2014/main" id="{DC23EB46-F0F4-FCDF-2B8F-0806C0713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090" y="2872315"/>
            <a:ext cx="1490383" cy="110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B656B940-5854-DAE6-7917-660067C6FF5B}"/>
              </a:ext>
            </a:extLst>
          </p:cNvPr>
          <p:cNvSpPr txBox="1">
            <a:spLocks/>
          </p:cNvSpPr>
          <p:nvPr/>
        </p:nvSpPr>
        <p:spPr>
          <a:xfrm>
            <a:off x="1115568" y="3319993"/>
            <a:ext cx="4937760" cy="26469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dirty="0"/>
          </a:p>
          <a:p>
            <a:pPr lvl="1"/>
            <a:r>
              <a:rPr lang="fr-FR" dirty="0"/>
              <a:t>Sur machine</a:t>
            </a:r>
          </a:p>
          <a:p>
            <a:pPr lvl="1"/>
            <a:r>
              <a:rPr lang="fr-FR" dirty="0"/>
              <a:t>En binôme</a:t>
            </a:r>
          </a:p>
          <a:p>
            <a:pPr lvl="1"/>
            <a:r>
              <a:rPr lang="fr-FR" dirty="0"/>
              <a:t>2 encadrant.es par séance</a:t>
            </a:r>
          </a:p>
        </p:txBody>
      </p:sp>
      <p:sp>
        <p:nvSpPr>
          <p:cNvPr id="14" name="CustomShape 23">
            <a:extLst>
              <a:ext uri="{FF2B5EF4-FFF2-40B4-BE49-F238E27FC236}">
                <a16:creationId xmlns:a16="http://schemas.microsoft.com/office/drawing/2014/main" id="{12A7023D-6FE1-7F0D-8E2F-30898AFB4280}"/>
              </a:ext>
            </a:extLst>
          </p:cNvPr>
          <p:cNvSpPr/>
          <p:nvPr/>
        </p:nvSpPr>
        <p:spPr>
          <a:xfrm>
            <a:off x="6713678" y="4028555"/>
            <a:ext cx="4554090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i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Bloc Laser </a:t>
            </a:r>
            <a:r>
              <a:rPr lang="fr-FR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: Traitement de données 2D</a:t>
            </a:r>
            <a:endParaRPr lang="fr-FR" b="0" strike="noStrike" spc="-1" dirty="0">
              <a:latin typeface="Arial"/>
            </a:endParaRPr>
          </a:p>
        </p:txBody>
      </p:sp>
      <p:sp>
        <p:nvSpPr>
          <p:cNvPr id="15" name="CustomShape 24">
            <a:extLst>
              <a:ext uri="{FF2B5EF4-FFF2-40B4-BE49-F238E27FC236}">
                <a16:creationId xmlns:a16="http://schemas.microsoft.com/office/drawing/2014/main" id="{17638A84-DD1A-A9E4-E096-4A5B353A9C92}"/>
              </a:ext>
            </a:extLst>
          </p:cNvPr>
          <p:cNvSpPr/>
          <p:nvPr/>
        </p:nvSpPr>
        <p:spPr>
          <a:xfrm>
            <a:off x="6713678" y="1803540"/>
            <a:ext cx="455409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i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Bloc AM </a:t>
            </a:r>
            <a:r>
              <a:rPr lang="fr-FR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: Traitement de données 1D</a:t>
            </a:r>
            <a:endParaRPr lang="fr-FR" b="0" strike="noStrike" spc="-1" dirty="0">
              <a:latin typeface="Arial"/>
            </a:endParaRPr>
          </a:p>
        </p:txBody>
      </p:sp>
      <p:sp>
        <p:nvSpPr>
          <p:cNvPr id="20" name="CustomShape 3">
            <a:extLst>
              <a:ext uri="{FF2B5EF4-FFF2-40B4-BE49-F238E27FC236}">
                <a16:creationId xmlns:a16="http://schemas.microsoft.com/office/drawing/2014/main" id="{82AC2E0D-9490-7784-33A3-65CE153E0D40}"/>
              </a:ext>
            </a:extLst>
          </p:cNvPr>
          <p:cNvSpPr/>
          <p:nvPr/>
        </p:nvSpPr>
        <p:spPr>
          <a:xfrm>
            <a:off x="1115567" y="3282571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2 blocs de 4 et 5 séances (2h/séance)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3F3215F-3090-7F6A-6750-94A3296EAA02}"/>
              </a:ext>
            </a:extLst>
          </p:cNvPr>
          <p:cNvSpPr txBox="1"/>
          <p:nvPr/>
        </p:nvSpPr>
        <p:spPr>
          <a:xfrm>
            <a:off x="7300845" y="4520998"/>
            <a:ext cx="34642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2</a:t>
            </a:r>
            <a:r>
              <a:rPr lang="fr-FR" sz="1600" dirty="0"/>
              <a:t> : images d’un faisceau LASER en différents points d’un chemin optique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64F7306-19E9-4C40-6382-5ADA279ACFD1}"/>
              </a:ext>
            </a:extLst>
          </p:cNvPr>
          <p:cNvSpPr txBox="1"/>
          <p:nvPr/>
        </p:nvSpPr>
        <p:spPr>
          <a:xfrm>
            <a:off x="7300845" y="2295983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1</a:t>
            </a:r>
            <a:r>
              <a:rPr lang="fr-FR" sz="1600" dirty="0"/>
              <a:t> : signal modulé en amplitude / acquisition numérique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D2FEAE8A-1152-0766-3DF2-21ED48A7F8EA}"/>
              </a:ext>
            </a:extLst>
          </p:cNvPr>
          <p:cNvGrpSpPr/>
          <p:nvPr/>
        </p:nvGrpSpPr>
        <p:grpSpPr>
          <a:xfrm>
            <a:off x="9168849" y="5606759"/>
            <a:ext cx="1868737" cy="1215569"/>
            <a:chOff x="2308078" y="1757542"/>
            <a:chExt cx="4710901" cy="3759356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B0F7A00B-2601-7D59-7E75-C74503439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9448" y="3129131"/>
              <a:ext cx="3603625" cy="2198687"/>
            </a:xfrm>
            <a:custGeom>
              <a:avLst/>
              <a:gdLst>
                <a:gd name="T0" fmla="*/ 2147483646 w 2848"/>
                <a:gd name="T1" fmla="*/ 2147483646 h 1738"/>
                <a:gd name="T2" fmla="*/ 2147483646 w 2848"/>
                <a:gd name="T3" fmla="*/ 2147483646 h 1738"/>
                <a:gd name="T4" fmla="*/ 2147483646 w 2848"/>
                <a:gd name="T5" fmla="*/ 2147483646 h 1738"/>
                <a:gd name="T6" fmla="*/ 2147483646 w 2848"/>
                <a:gd name="T7" fmla="*/ 2147483646 h 1738"/>
                <a:gd name="T8" fmla="*/ 2147483646 w 2848"/>
                <a:gd name="T9" fmla="*/ 2147483646 h 1738"/>
                <a:gd name="T10" fmla="*/ 2147483646 w 2848"/>
                <a:gd name="T11" fmla="*/ 2147483646 h 1738"/>
                <a:gd name="T12" fmla="*/ 2147483646 w 2848"/>
                <a:gd name="T13" fmla="*/ 2147483646 h 1738"/>
                <a:gd name="T14" fmla="*/ 2147483646 w 2848"/>
                <a:gd name="T15" fmla="*/ 2147483646 h 1738"/>
                <a:gd name="T16" fmla="*/ 2147483646 w 2848"/>
                <a:gd name="T17" fmla="*/ 2147483646 h 1738"/>
                <a:gd name="T18" fmla="*/ 2147483646 w 2848"/>
                <a:gd name="T19" fmla="*/ 2147483646 h 1738"/>
                <a:gd name="T20" fmla="*/ 2147483646 w 2848"/>
                <a:gd name="T21" fmla="*/ 2147483646 h 1738"/>
                <a:gd name="T22" fmla="*/ 2147483646 w 2848"/>
                <a:gd name="T23" fmla="*/ 2147483646 h 1738"/>
                <a:gd name="T24" fmla="*/ 2147483646 w 2848"/>
                <a:gd name="T25" fmla="*/ 2147483646 h 1738"/>
                <a:gd name="T26" fmla="*/ 2147483646 w 2848"/>
                <a:gd name="T27" fmla="*/ 2147483646 h 1738"/>
                <a:gd name="T28" fmla="*/ 2147483646 w 2848"/>
                <a:gd name="T29" fmla="*/ 2147483646 h 1738"/>
                <a:gd name="T30" fmla="*/ 2147483646 w 2848"/>
                <a:gd name="T31" fmla="*/ 2147483646 h 1738"/>
                <a:gd name="T32" fmla="*/ 2147483646 w 2848"/>
                <a:gd name="T33" fmla="*/ 2147483646 h 1738"/>
                <a:gd name="T34" fmla="*/ 2147483646 w 2848"/>
                <a:gd name="T35" fmla="*/ 2147483646 h 1738"/>
                <a:gd name="T36" fmla="*/ 2147483646 w 2848"/>
                <a:gd name="T37" fmla="*/ 2147483646 h 1738"/>
                <a:gd name="T38" fmla="*/ 2147483646 w 2848"/>
                <a:gd name="T39" fmla="*/ 2147483646 h 1738"/>
                <a:gd name="T40" fmla="*/ 2147483646 w 2848"/>
                <a:gd name="T41" fmla="*/ 2147483646 h 1738"/>
                <a:gd name="T42" fmla="*/ 2147483646 w 2848"/>
                <a:gd name="T43" fmla="*/ 2147483646 h 1738"/>
                <a:gd name="T44" fmla="*/ 2147483646 w 2848"/>
                <a:gd name="T45" fmla="*/ 2147483646 h 1738"/>
                <a:gd name="T46" fmla="*/ 2147483646 w 2848"/>
                <a:gd name="T47" fmla="*/ 2147483646 h 1738"/>
                <a:gd name="T48" fmla="*/ 2147483646 w 2848"/>
                <a:gd name="T49" fmla="*/ 0 h 1738"/>
                <a:gd name="T50" fmla="*/ 2147483646 w 2848"/>
                <a:gd name="T51" fmla="*/ 2147483646 h 1738"/>
                <a:gd name="T52" fmla="*/ 2147483646 w 2848"/>
                <a:gd name="T53" fmla="*/ 2147483646 h 1738"/>
                <a:gd name="T54" fmla="*/ 2147483646 w 2848"/>
                <a:gd name="T55" fmla="*/ 2147483646 h 1738"/>
                <a:gd name="T56" fmla="*/ 2147483646 w 2848"/>
                <a:gd name="T57" fmla="*/ 2147483646 h 1738"/>
                <a:gd name="T58" fmla="*/ 2147483646 w 2848"/>
                <a:gd name="T59" fmla="*/ 2147483646 h 1738"/>
                <a:gd name="T60" fmla="*/ 2147483646 w 2848"/>
                <a:gd name="T61" fmla="*/ 2147483646 h 1738"/>
                <a:gd name="T62" fmla="*/ 2147483646 w 2848"/>
                <a:gd name="T63" fmla="*/ 2147483646 h 1738"/>
                <a:gd name="T64" fmla="*/ 2147483646 w 2848"/>
                <a:gd name="T65" fmla="*/ 2147483646 h 1738"/>
                <a:gd name="T66" fmla="*/ 2147483646 w 2848"/>
                <a:gd name="T67" fmla="*/ 2147483646 h 1738"/>
                <a:gd name="T68" fmla="*/ 2147483646 w 2848"/>
                <a:gd name="T69" fmla="*/ 2147483646 h 1738"/>
                <a:gd name="T70" fmla="*/ 2147483646 w 2848"/>
                <a:gd name="T71" fmla="*/ 2147483646 h 1738"/>
                <a:gd name="T72" fmla="*/ 2147483646 w 2848"/>
                <a:gd name="T73" fmla="*/ 2147483646 h 1738"/>
                <a:gd name="T74" fmla="*/ 2147483646 w 2848"/>
                <a:gd name="T75" fmla="*/ 2147483646 h 1738"/>
                <a:gd name="T76" fmla="*/ 2147483646 w 2848"/>
                <a:gd name="T77" fmla="*/ 2147483646 h 1738"/>
                <a:gd name="T78" fmla="*/ 2147483646 w 2848"/>
                <a:gd name="T79" fmla="*/ 2147483646 h 1738"/>
                <a:gd name="T80" fmla="*/ 2147483646 w 2848"/>
                <a:gd name="T81" fmla="*/ 2147483646 h 1738"/>
                <a:gd name="T82" fmla="*/ 2147483646 w 2848"/>
                <a:gd name="T83" fmla="*/ 2147483646 h 1738"/>
                <a:gd name="T84" fmla="*/ 2147483646 w 2848"/>
                <a:gd name="T85" fmla="*/ 2147483646 h 1738"/>
                <a:gd name="T86" fmla="*/ 2147483646 w 2848"/>
                <a:gd name="T87" fmla="*/ 2147483646 h 1738"/>
                <a:gd name="T88" fmla="*/ 2147483646 w 2848"/>
                <a:gd name="T89" fmla="*/ 2147483646 h 1738"/>
                <a:gd name="T90" fmla="*/ 2147483646 w 2848"/>
                <a:gd name="T91" fmla="*/ 2147483646 h 1738"/>
                <a:gd name="T92" fmla="*/ 2147483646 w 2848"/>
                <a:gd name="T93" fmla="*/ 2147483646 h 1738"/>
                <a:gd name="T94" fmla="*/ 2147483646 w 2848"/>
                <a:gd name="T95" fmla="*/ 2147483646 h 1738"/>
                <a:gd name="T96" fmla="*/ 2147483646 w 2848"/>
                <a:gd name="T97" fmla="*/ 2147483646 h 1738"/>
                <a:gd name="T98" fmla="*/ 2147483646 w 2848"/>
                <a:gd name="T99" fmla="*/ 2147483646 h 173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848"/>
                <a:gd name="T151" fmla="*/ 0 h 1738"/>
                <a:gd name="T152" fmla="*/ 2848 w 2848"/>
                <a:gd name="T153" fmla="*/ 1738 h 173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848" h="1738">
                  <a:moveTo>
                    <a:pt x="0" y="1738"/>
                  </a:moveTo>
                  <a:lnTo>
                    <a:pt x="13" y="1738"/>
                  </a:lnTo>
                  <a:lnTo>
                    <a:pt x="27" y="1738"/>
                  </a:lnTo>
                  <a:lnTo>
                    <a:pt x="42" y="1738"/>
                  </a:lnTo>
                  <a:lnTo>
                    <a:pt x="56" y="1738"/>
                  </a:lnTo>
                  <a:lnTo>
                    <a:pt x="71" y="1738"/>
                  </a:lnTo>
                  <a:lnTo>
                    <a:pt x="84" y="1738"/>
                  </a:lnTo>
                  <a:lnTo>
                    <a:pt x="100" y="1738"/>
                  </a:lnTo>
                  <a:lnTo>
                    <a:pt x="113" y="1738"/>
                  </a:lnTo>
                  <a:lnTo>
                    <a:pt x="129" y="1738"/>
                  </a:lnTo>
                  <a:lnTo>
                    <a:pt x="142" y="1738"/>
                  </a:lnTo>
                  <a:lnTo>
                    <a:pt x="157" y="1738"/>
                  </a:lnTo>
                  <a:lnTo>
                    <a:pt x="171" y="1738"/>
                  </a:lnTo>
                  <a:lnTo>
                    <a:pt x="184" y="1738"/>
                  </a:lnTo>
                  <a:lnTo>
                    <a:pt x="200" y="1738"/>
                  </a:lnTo>
                  <a:lnTo>
                    <a:pt x="213" y="1738"/>
                  </a:lnTo>
                  <a:lnTo>
                    <a:pt x="228" y="1738"/>
                  </a:lnTo>
                  <a:lnTo>
                    <a:pt x="242" y="1737"/>
                  </a:lnTo>
                  <a:lnTo>
                    <a:pt x="257" y="1737"/>
                  </a:lnTo>
                  <a:lnTo>
                    <a:pt x="271" y="1737"/>
                  </a:lnTo>
                  <a:lnTo>
                    <a:pt x="286" y="1737"/>
                  </a:lnTo>
                  <a:lnTo>
                    <a:pt x="300" y="1737"/>
                  </a:lnTo>
                  <a:lnTo>
                    <a:pt x="315" y="1737"/>
                  </a:lnTo>
                  <a:lnTo>
                    <a:pt x="328" y="1737"/>
                  </a:lnTo>
                  <a:lnTo>
                    <a:pt x="342" y="1735"/>
                  </a:lnTo>
                  <a:lnTo>
                    <a:pt x="357" y="1735"/>
                  </a:lnTo>
                  <a:lnTo>
                    <a:pt x="371" y="1735"/>
                  </a:lnTo>
                  <a:lnTo>
                    <a:pt x="386" y="1733"/>
                  </a:lnTo>
                  <a:lnTo>
                    <a:pt x="399" y="1733"/>
                  </a:lnTo>
                  <a:lnTo>
                    <a:pt x="415" y="1731"/>
                  </a:lnTo>
                  <a:lnTo>
                    <a:pt x="428" y="1729"/>
                  </a:lnTo>
                  <a:lnTo>
                    <a:pt x="444" y="1729"/>
                  </a:lnTo>
                  <a:lnTo>
                    <a:pt x="457" y="1727"/>
                  </a:lnTo>
                  <a:lnTo>
                    <a:pt x="472" y="1725"/>
                  </a:lnTo>
                  <a:lnTo>
                    <a:pt x="486" y="1723"/>
                  </a:lnTo>
                  <a:lnTo>
                    <a:pt x="499" y="1719"/>
                  </a:lnTo>
                  <a:lnTo>
                    <a:pt x="515" y="1717"/>
                  </a:lnTo>
                  <a:lnTo>
                    <a:pt x="528" y="1714"/>
                  </a:lnTo>
                  <a:lnTo>
                    <a:pt x="543" y="1712"/>
                  </a:lnTo>
                  <a:lnTo>
                    <a:pt x="557" y="1706"/>
                  </a:lnTo>
                  <a:lnTo>
                    <a:pt x="572" y="1702"/>
                  </a:lnTo>
                  <a:lnTo>
                    <a:pt x="586" y="1696"/>
                  </a:lnTo>
                  <a:lnTo>
                    <a:pt x="601" y="1692"/>
                  </a:lnTo>
                  <a:lnTo>
                    <a:pt x="614" y="1685"/>
                  </a:lnTo>
                  <a:lnTo>
                    <a:pt x="630" y="1679"/>
                  </a:lnTo>
                  <a:lnTo>
                    <a:pt x="643" y="1671"/>
                  </a:lnTo>
                  <a:lnTo>
                    <a:pt x="657" y="1662"/>
                  </a:lnTo>
                  <a:lnTo>
                    <a:pt x="672" y="1652"/>
                  </a:lnTo>
                  <a:lnTo>
                    <a:pt x="685" y="1642"/>
                  </a:lnTo>
                  <a:lnTo>
                    <a:pt x="701" y="1631"/>
                  </a:lnTo>
                  <a:lnTo>
                    <a:pt x="714" y="1618"/>
                  </a:lnTo>
                  <a:lnTo>
                    <a:pt x="730" y="1604"/>
                  </a:lnTo>
                  <a:lnTo>
                    <a:pt x="743" y="1589"/>
                  </a:lnTo>
                  <a:lnTo>
                    <a:pt x="758" y="1573"/>
                  </a:lnTo>
                  <a:lnTo>
                    <a:pt x="772" y="1556"/>
                  </a:lnTo>
                  <a:lnTo>
                    <a:pt x="787" y="1537"/>
                  </a:lnTo>
                  <a:lnTo>
                    <a:pt x="801" y="1516"/>
                  </a:lnTo>
                  <a:lnTo>
                    <a:pt x="814" y="1495"/>
                  </a:lnTo>
                  <a:lnTo>
                    <a:pt x="829" y="1470"/>
                  </a:lnTo>
                  <a:lnTo>
                    <a:pt x="843" y="1445"/>
                  </a:lnTo>
                  <a:lnTo>
                    <a:pt x="858" y="1418"/>
                  </a:lnTo>
                  <a:lnTo>
                    <a:pt x="872" y="1389"/>
                  </a:lnTo>
                  <a:lnTo>
                    <a:pt x="887" y="1358"/>
                  </a:lnTo>
                  <a:lnTo>
                    <a:pt x="901" y="1328"/>
                  </a:lnTo>
                  <a:lnTo>
                    <a:pt x="916" y="1293"/>
                  </a:lnTo>
                  <a:lnTo>
                    <a:pt x="929" y="1256"/>
                  </a:lnTo>
                  <a:lnTo>
                    <a:pt x="945" y="1220"/>
                  </a:lnTo>
                  <a:lnTo>
                    <a:pt x="958" y="1182"/>
                  </a:lnTo>
                  <a:lnTo>
                    <a:pt x="972" y="1141"/>
                  </a:lnTo>
                  <a:lnTo>
                    <a:pt x="987" y="1099"/>
                  </a:lnTo>
                  <a:lnTo>
                    <a:pt x="1000" y="1057"/>
                  </a:lnTo>
                  <a:lnTo>
                    <a:pt x="1016" y="1011"/>
                  </a:lnTo>
                  <a:lnTo>
                    <a:pt x="1029" y="965"/>
                  </a:lnTo>
                  <a:lnTo>
                    <a:pt x="1045" y="918"/>
                  </a:lnTo>
                  <a:lnTo>
                    <a:pt x="1058" y="870"/>
                  </a:lnTo>
                  <a:lnTo>
                    <a:pt x="1073" y="822"/>
                  </a:lnTo>
                  <a:lnTo>
                    <a:pt x="1087" y="772"/>
                  </a:lnTo>
                  <a:lnTo>
                    <a:pt x="1102" y="723"/>
                  </a:lnTo>
                  <a:lnTo>
                    <a:pt x="1116" y="675"/>
                  </a:lnTo>
                  <a:lnTo>
                    <a:pt x="1129" y="625"/>
                  </a:lnTo>
                  <a:lnTo>
                    <a:pt x="1144" y="575"/>
                  </a:lnTo>
                  <a:lnTo>
                    <a:pt x="1158" y="527"/>
                  </a:lnTo>
                  <a:lnTo>
                    <a:pt x="1173" y="479"/>
                  </a:lnTo>
                  <a:lnTo>
                    <a:pt x="1187" y="431"/>
                  </a:lnTo>
                  <a:lnTo>
                    <a:pt x="1202" y="385"/>
                  </a:lnTo>
                  <a:lnTo>
                    <a:pt x="1215" y="340"/>
                  </a:lnTo>
                  <a:lnTo>
                    <a:pt x="1231" y="298"/>
                  </a:lnTo>
                  <a:lnTo>
                    <a:pt x="1244" y="258"/>
                  </a:lnTo>
                  <a:lnTo>
                    <a:pt x="1260" y="219"/>
                  </a:lnTo>
                  <a:lnTo>
                    <a:pt x="1273" y="183"/>
                  </a:lnTo>
                  <a:lnTo>
                    <a:pt x="1286" y="150"/>
                  </a:lnTo>
                  <a:lnTo>
                    <a:pt x="1302" y="120"/>
                  </a:lnTo>
                  <a:lnTo>
                    <a:pt x="1315" y="93"/>
                  </a:lnTo>
                  <a:lnTo>
                    <a:pt x="1331" y="68"/>
                  </a:lnTo>
                  <a:lnTo>
                    <a:pt x="1344" y="48"/>
                  </a:lnTo>
                  <a:lnTo>
                    <a:pt x="1359" y="31"/>
                  </a:lnTo>
                  <a:lnTo>
                    <a:pt x="1373" y="18"/>
                  </a:lnTo>
                  <a:lnTo>
                    <a:pt x="1388" y="8"/>
                  </a:lnTo>
                  <a:lnTo>
                    <a:pt x="1402" y="2"/>
                  </a:lnTo>
                  <a:lnTo>
                    <a:pt x="1417" y="0"/>
                  </a:lnTo>
                  <a:lnTo>
                    <a:pt x="1430" y="2"/>
                  </a:lnTo>
                  <a:lnTo>
                    <a:pt x="1444" y="8"/>
                  </a:lnTo>
                  <a:lnTo>
                    <a:pt x="1459" y="18"/>
                  </a:lnTo>
                  <a:lnTo>
                    <a:pt x="1473" y="31"/>
                  </a:lnTo>
                  <a:lnTo>
                    <a:pt x="1488" y="48"/>
                  </a:lnTo>
                  <a:lnTo>
                    <a:pt x="1502" y="68"/>
                  </a:lnTo>
                  <a:lnTo>
                    <a:pt x="1517" y="93"/>
                  </a:lnTo>
                  <a:lnTo>
                    <a:pt x="1530" y="120"/>
                  </a:lnTo>
                  <a:lnTo>
                    <a:pt x="1546" y="150"/>
                  </a:lnTo>
                  <a:lnTo>
                    <a:pt x="1559" y="183"/>
                  </a:lnTo>
                  <a:lnTo>
                    <a:pt x="1573" y="219"/>
                  </a:lnTo>
                  <a:lnTo>
                    <a:pt x="1588" y="258"/>
                  </a:lnTo>
                  <a:lnTo>
                    <a:pt x="1601" y="298"/>
                  </a:lnTo>
                  <a:lnTo>
                    <a:pt x="1617" y="340"/>
                  </a:lnTo>
                  <a:lnTo>
                    <a:pt x="1630" y="385"/>
                  </a:lnTo>
                  <a:lnTo>
                    <a:pt x="1646" y="431"/>
                  </a:lnTo>
                  <a:lnTo>
                    <a:pt x="1659" y="479"/>
                  </a:lnTo>
                  <a:lnTo>
                    <a:pt x="1674" y="527"/>
                  </a:lnTo>
                  <a:lnTo>
                    <a:pt x="1688" y="575"/>
                  </a:lnTo>
                  <a:lnTo>
                    <a:pt x="1703" y="625"/>
                  </a:lnTo>
                  <a:lnTo>
                    <a:pt x="1717" y="675"/>
                  </a:lnTo>
                  <a:lnTo>
                    <a:pt x="1730" y="723"/>
                  </a:lnTo>
                  <a:lnTo>
                    <a:pt x="1745" y="772"/>
                  </a:lnTo>
                  <a:lnTo>
                    <a:pt x="1759" y="822"/>
                  </a:lnTo>
                  <a:lnTo>
                    <a:pt x="1774" y="870"/>
                  </a:lnTo>
                  <a:lnTo>
                    <a:pt x="1788" y="918"/>
                  </a:lnTo>
                  <a:lnTo>
                    <a:pt x="1803" y="965"/>
                  </a:lnTo>
                  <a:lnTo>
                    <a:pt x="1816" y="1011"/>
                  </a:lnTo>
                  <a:lnTo>
                    <a:pt x="1832" y="1057"/>
                  </a:lnTo>
                  <a:lnTo>
                    <a:pt x="1845" y="1099"/>
                  </a:lnTo>
                  <a:lnTo>
                    <a:pt x="1861" y="1141"/>
                  </a:lnTo>
                  <a:lnTo>
                    <a:pt x="1874" y="1182"/>
                  </a:lnTo>
                  <a:lnTo>
                    <a:pt x="1887" y="1220"/>
                  </a:lnTo>
                  <a:lnTo>
                    <a:pt x="1903" y="1256"/>
                  </a:lnTo>
                  <a:lnTo>
                    <a:pt x="1916" y="1293"/>
                  </a:lnTo>
                  <a:lnTo>
                    <a:pt x="1932" y="1328"/>
                  </a:lnTo>
                  <a:lnTo>
                    <a:pt x="1945" y="1358"/>
                  </a:lnTo>
                  <a:lnTo>
                    <a:pt x="1960" y="1389"/>
                  </a:lnTo>
                  <a:lnTo>
                    <a:pt x="1974" y="1418"/>
                  </a:lnTo>
                  <a:lnTo>
                    <a:pt x="1989" y="1445"/>
                  </a:lnTo>
                  <a:lnTo>
                    <a:pt x="2003" y="1470"/>
                  </a:lnTo>
                  <a:lnTo>
                    <a:pt x="2018" y="1495"/>
                  </a:lnTo>
                  <a:lnTo>
                    <a:pt x="2032" y="1516"/>
                  </a:lnTo>
                  <a:lnTo>
                    <a:pt x="2045" y="1537"/>
                  </a:lnTo>
                  <a:lnTo>
                    <a:pt x="2060" y="1556"/>
                  </a:lnTo>
                  <a:lnTo>
                    <a:pt x="2074" y="1573"/>
                  </a:lnTo>
                  <a:lnTo>
                    <a:pt x="2089" y="1589"/>
                  </a:lnTo>
                  <a:lnTo>
                    <a:pt x="2103" y="1604"/>
                  </a:lnTo>
                  <a:lnTo>
                    <a:pt x="2118" y="1618"/>
                  </a:lnTo>
                  <a:lnTo>
                    <a:pt x="2131" y="1631"/>
                  </a:lnTo>
                  <a:lnTo>
                    <a:pt x="2147" y="1642"/>
                  </a:lnTo>
                  <a:lnTo>
                    <a:pt x="2160" y="1652"/>
                  </a:lnTo>
                  <a:lnTo>
                    <a:pt x="2176" y="1662"/>
                  </a:lnTo>
                  <a:lnTo>
                    <a:pt x="2189" y="1671"/>
                  </a:lnTo>
                  <a:lnTo>
                    <a:pt x="2202" y="1679"/>
                  </a:lnTo>
                  <a:lnTo>
                    <a:pt x="2218" y="1685"/>
                  </a:lnTo>
                  <a:lnTo>
                    <a:pt x="2231" y="1692"/>
                  </a:lnTo>
                  <a:lnTo>
                    <a:pt x="2247" y="1696"/>
                  </a:lnTo>
                  <a:lnTo>
                    <a:pt x="2260" y="1702"/>
                  </a:lnTo>
                  <a:lnTo>
                    <a:pt x="2275" y="1706"/>
                  </a:lnTo>
                  <a:lnTo>
                    <a:pt x="2289" y="1712"/>
                  </a:lnTo>
                  <a:lnTo>
                    <a:pt x="2304" y="1714"/>
                  </a:lnTo>
                  <a:lnTo>
                    <a:pt x="2318" y="1717"/>
                  </a:lnTo>
                  <a:lnTo>
                    <a:pt x="2333" y="1719"/>
                  </a:lnTo>
                  <a:lnTo>
                    <a:pt x="2346" y="1723"/>
                  </a:lnTo>
                  <a:lnTo>
                    <a:pt x="2360" y="1725"/>
                  </a:lnTo>
                  <a:lnTo>
                    <a:pt x="2375" y="1727"/>
                  </a:lnTo>
                  <a:lnTo>
                    <a:pt x="2389" y="1729"/>
                  </a:lnTo>
                  <a:lnTo>
                    <a:pt x="2404" y="1729"/>
                  </a:lnTo>
                  <a:lnTo>
                    <a:pt x="2417" y="1731"/>
                  </a:lnTo>
                  <a:lnTo>
                    <a:pt x="2433" y="1733"/>
                  </a:lnTo>
                  <a:lnTo>
                    <a:pt x="2446" y="1733"/>
                  </a:lnTo>
                  <a:lnTo>
                    <a:pt x="2462" y="1735"/>
                  </a:lnTo>
                  <a:lnTo>
                    <a:pt x="2475" y="1735"/>
                  </a:lnTo>
                  <a:lnTo>
                    <a:pt x="2490" y="1735"/>
                  </a:lnTo>
                  <a:lnTo>
                    <a:pt x="2504" y="1737"/>
                  </a:lnTo>
                  <a:lnTo>
                    <a:pt x="2517" y="1737"/>
                  </a:lnTo>
                  <a:lnTo>
                    <a:pt x="2533" y="1737"/>
                  </a:lnTo>
                  <a:lnTo>
                    <a:pt x="2546" y="1737"/>
                  </a:lnTo>
                  <a:lnTo>
                    <a:pt x="2561" y="1737"/>
                  </a:lnTo>
                  <a:lnTo>
                    <a:pt x="2575" y="1737"/>
                  </a:lnTo>
                  <a:lnTo>
                    <a:pt x="2590" y="1737"/>
                  </a:lnTo>
                  <a:lnTo>
                    <a:pt x="2604" y="1738"/>
                  </a:lnTo>
                  <a:lnTo>
                    <a:pt x="2619" y="1738"/>
                  </a:lnTo>
                  <a:lnTo>
                    <a:pt x="2633" y="1738"/>
                  </a:lnTo>
                  <a:lnTo>
                    <a:pt x="2648" y="1738"/>
                  </a:lnTo>
                  <a:lnTo>
                    <a:pt x="2661" y="1738"/>
                  </a:lnTo>
                  <a:lnTo>
                    <a:pt x="2675" y="1738"/>
                  </a:lnTo>
                  <a:lnTo>
                    <a:pt x="2690" y="1738"/>
                  </a:lnTo>
                  <a:lnTo>
                    <a:pt x="2704" y="1738"/>
                  </a:lnTo>
                  <a:lnTo>
                    <a:pt x="2719" y="1738"/>
                  </a:lnTo>
                  <a:lnTo>
                    <a:pt x="2732" y="1738"/>
                  </a:lnTo>
                  <a:lnTo>
                    <a:pt x="2748" y="1738"/>
                  </a:lnTo>
                  <a:lnTo>
                    <a:pt x="2761" y="1738"/>
                  </a:lnTo>
                  <a:lnTo>
                    <a:pt x="2777" y="1738"/>
                  </a:lnTo>
                  <a:lnTo>
                    <a:pt x="2790" y="1738"/>
                  </a:lnTo>
                  <a:lnTo>
                    <a:pt x="2805" y="1738"/>
                  </a:lnTo>
                  <a:lnTo>
                    <a:pt x="2819" y="1738"/>
                  </a:lnTo>
                  <a:lnTo>
                    <a:pt x="2832" y="1738"/>
                  </a:lnTo>
                  <a:lnTo>
                    <a:pt x="2848" y="1738"/>
                  </a:lnTo>
                </a:path>
              </a:pathLst>
            </a:cu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Line 48">
              <a:extLst>
                <a:ext uri="{FF2B5EF4-FFF2-40B4-BE49-F238E27FC236}">
                  <a16:creationId xmlns:a16="http://schemas.microsoft.com/office/drawing/2014/main" id="{50F55E00-16A4-5D34-15A9-CFBCA3BF9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5229" y="2871537"/>
              <a:ext cx="0" cy="24825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6" name="Line 48">
              <a:extLst>
                <a:ext uri="{FF2B5EF4-FFF2-40B4-BE49-F238E27FC236}">
                  <a16:creationId xmlns:a16="http://schemas.microsoft.com/office/drawing/2014/main" id="{85E4E2C0-786F-8DD0-AF3E-32A323F1372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655229" y="3000886"/>
              <a:ext cx="0" cy="46943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5440FC5-8C0F-95F6-2590-11E444AD76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8485" y="5017168"/>
              <a:ext cx="1545725" cy="1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CD22A9B5-2610-5823-D4E0-3CFC7CB40C6D}"/>
                </a:ext>
              </a:extLst>
            </p:cNvPr>
            <p:cNvSpPr txBox="1"/>
            <p:nvPr/>
          </p:nvSpPr>
          <p:spPr>
            <a:xfrm>
              <a:off x="5473256" y="2349272"/>
              <a:ext cx="1545723" cy="1065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Ι</a:t>
              </a:r>
              <a:r>
                <a:rPr lang="fr-FR" baseline="-25000" dirty="0">
                  <a:solidFill>
                    <a:srgbClr val="00B050"/>
                  </a:solidFill>
                </a:rPr>
                <a:t>0</a:t>
              </a:r>
              <a:r>
                <a:rPr lang="fr-FR" dirty="0">
                  <a:solidFill>
                    <a:srgbClr val="00B050"/>
                  </a:solidFill>
                </a:rPr>
                <a:t>(z)</a:t>
              </a:r>
              <a:endParaRPr lang="fr-FR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29" name="Line 48">
              <a:extLst>
                <a:ext uri="{FF2B5EF4-FFF2-40B4-BE49-F238E27FC236}">
                  <a16:creationId xmlns:a16="http://schemas.microsoft.com/office/drawing/2014/main" id="{E0FAB240-5A0F-26DF-C9A0-8D03C4B715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1259" y="1773583"/>
              <a:ext cx="0" cy="35764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30" name="Line 48">
              <a:extLst>
                <a:ext uri="{FF2B5EF4-FFF2-40B4-BE49-F238E27FC236}">
                  <a16:creationId xmlns:a16="http://schemas.microsoft.com/office/drawing/2014/main" id="{A166E49A-D0F5-DF6F-ABDB-DBC023453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085" y="1757542"/>
              <a:ext cx="0" cy="35764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342F5A5-76C7-1FD2-5EA4-0E34DC2E783B}"/>
                </a:ext>
              </a:extLst>
            </p:cNvPr>
            <p:cNvSpPr txBox="1"/>
            <p:nvPr/>
          </p:nvSpPr>
          <p:spPr>
            <a:xfrm>
              <a:off x="3996817" y="4660231"/>
              <a:ext cx="465689" cy="856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FR" baseline="30000" dirty="0">
                <a:solidFill>
                  <a:srgbClr val="008000"/>
                </a:solidFill>
              </a:endParaRPr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CCA50F51-6A8B-74F1-FB1F-0C8445D4B3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242" t="12493" r="67799" b="63205"/>
          <a:stretch/>
        </p:blipFill>
        <p:spPr>
          <a:xfrm>
            <a:off x="9736782" y="5127051"/>
            <a:ext cx="718639" cy="747503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824F8897-6793-B61A-218E-8C0354C1D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227" y="5410043"/>
            <a:ext cx="2156110" cy="1113841"/>
          </a:xfrm>
          <a:prstGeom prst="rect">
            <a:avLst/>
          </a:prstGeom>
        </p:spPr>
      </p:pic>
      <p:sp>
        <p:nvSpPr>
          <p:cNvPr id="34" name="CustomShape 3">
            <a:extLst>
              <a:ext uri="{FF2B5EF4-FFF2-40B4-BE49-F238E27FC236}">
                <a16:creationId xmlns:a16="http://schemas.microsoft.com/office/drawing/2014/main" id="{3A0F96CF-5E1C-B405-2E2C-1888B6C2C35F}"/>
              </a:ext>
            </a:extLst>
          </p:cNvPr>
          <p:cNvSpPr/>
          <p:nvPr/>
        </p:nvSpPr>
        <p:spPr>
          <a:xfrm>
            <a:off x="1115567" y="1737040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séa</a:t>
            </a:r>
            <a:r>
              <a:rPr lang="fr-FR" sz="2000" b="1" spc="-1" dirty="0">
                <a:solidFill>
                  <a:schemeClr val="bg1"/>
                </a:solidFill>
                <a:latin typeface="Trebuchet MS"/>
                <a:ea typeface="Trebuchet MS"/>
              </a:rPr>
              <a:t>nces introductives (2h/séance)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6119062-CBB4-87F4-D29F-DBE631A23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5481877" cy="3694176"/>
          </a:xfrm>
        </p:spPr>
        <p:txBody>
          <a:bodyPr/>
          <a:lstStyle/>
          <a:p>
            <a:r>
              <a:rPr lang="fr-FR" b="1" dirty="0"/>
              <a:t>Instrumentation numérique</a:t>
            </a:r>
          </a:p>
          <a:p>
            <a:pPr lvl="1"/>
            <a:r>
              <a:rPr lang="fr-FR" dirty="0"/>
              <a:t>Acquisition de données</a:t>
            </a:r>
          </a:p>
          <a:p>
            <a:pPr lvl="1"/>
            <a:r>
              <a:rPr lang="fr-FR" dirty="0"/>
              <a:t>Sauvegarde de données</a:t>
            </a:r>
          </a:p>
          <a:p>
            <a:pPr lvl="1"/>
            <a:r>
              <a:rPr lang="fr-FR" dirty="0"/>
              <a:t>Analyse des données</a:t>
            </a:r>
          </a:p>
          <a:p>
            <a:pPr lvl="1"/>
            <a:r>
              <a:rPr lang="fr-FR" dirty="0"/>
              <a:t>Traitement des données</a:t>
            </a:r>
          </a:p>
        </p:txBody>
      </p:sp>
      <p:pic>
        <p:nvPicPr>
          <p:cNvPr id="8" name="image5.png" descr="Une image contenant texte, micro-ondes, four, moniteur&#10;&#10;Description générée automatiquement">
            <a:extLst>
              <a:ext uri="{FF2B5EF4-FFF2-40B4-BE49-F238E27FC236}">
                <a16:creationId xmlns:a16="http://schemas.microsoft.com/office/drawing/2014/main" id="{C8341B7D-C3B2-5956-86AB-3EE5BC354426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39668" y="2478024"/>
            <a:ext cx="2227048" cy="1179576"/>
          </a:xfrm>
          <a:prstGeom prst="rect">
            <a:avLst/>
          </a:prstGeom>
          <a:ln/>
        </p:spPr>
      </p:pic>
      <p:pic>
        <p:nvPicPr>
          <p:cNvPr id="13" name="image3.png">
            <a:extLst>
              <a:ext uri="{FF2B5EF4-FFF2-40B4-BE49-F238E27FC236}">
                <a16:creationId xmlns:a16="http://schemas.microsoft.com/office/drawing/2014/main" id="{22DA48B6-4CEA-4164-1B7B-7DB5C94DD5B1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229953" y="3794324"/>
            <a:ext cx="2846479" cy="2670922"/>
          </a:xfrm>
          <a:prstGeom prst="rect">
            <a:avLst/>
          </a:prstGeom>
          <a:ln/>
        </p:spPr>
      </p:pic>
      <p:sp>
        <p:nvSpPr>
          <p:cNvPr id="14" name="CustomShape 3">
            <a:extLst>
              <a:ext uri="{FF2B5EF4-FFF2-40B4-BE49-F238E27FC236}">
                <a16:creationId xmlns:a16="http://schemas.microsoft.com/office/drawing/2014/main" id="{2C5FBB77-17FA-9F60-BDAE-34CBE4BB2DC8}"/>
              </a:ext>
            </a:extLst>
          </p:cNvPr>
          <p:cNvSpPr/>
          <p:nvPr/>
        </p:nvSpPr>
        <p:spPr>
          <a:xfrm>
            <a:off x="3962048" y="5310905"/>
            <a:ext cx="3740979" cy="492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0" strike="noStrike" spc="-1" dirty="0">
                <a:solidFill>
                  <a:schemeClr val="tx2"/>
                </a:solidFill>
                <a:latin typeface="Arial"/>
              </a:rPr>
              <a:t>Signaux modulés en amplitude</a:t>
            </a: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A68368E5-AA23-479A-9169-DFD5A8DB4C4B}"/>
              </a:ext>
            </a:extLst>
          </p:cNvPr>
          <p:cNvSpPr/>
          <p:nvPr/>
        </p:nvSpPr>
        <p:spPr>
          <a:xfrm>
            <a:off x="3962048" y="5925978"/>
            <a:ext cx="3740979" cy="4924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0" strike="noStrike" spc="-1" dirty="0">
                <a:solidFill>
                  <a:schemeClr val="tx2"/>
                </a:solidFill>
                <a:latin typeface="Arial"/>
              </a:rPr>
              <a:t>Transformée de Fourier</a:t>
            </a:r>
          </a:p>
        </p:txBody>
      </p:sp>
    </p:spTree>
    <p:extLst>
      <p:ext uri="{BB962C8B-B14F-4D97-AF65-F5344CB8AC3E}">
        <p14:creationId xmlns:p14="http://schemas.microsoft.com/office/powerpoint/2010/main" val="29581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initiales / Démarche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Organigramme : Document 5">
            <a:extLst>
              <a:ext uri="{FF2B5EF4-FFF2-40B4-BE49-F238E27FC236}">
                <a16:creationId xmlns:a16="http://schemas.microsoft.com/office/drawing/2014/main" id="{8F026908-39A6-3866-FBED-562D4E2EB325}"/>
              </a:ext>
            </a:extLst>
          </p:cNvPr>
          <p:cNvSpPr/>
          <p:nvPr/>
        </p:nvSpPr>
        <p:spPr>
          <a:xfrm>
            <a:off x="810768" y="2615381"/>
            <a:ext cx="1509645" cy="813619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Fichier</a:t>
            </a:r>
          </a:p>
          <a:p>
            <a:pPr algn="ctr"/>
            <a:r>
              <a:rPr lang="fr-FR" dirty="0"/>
              <a:t>(CSV)</a:t>
            </a:r>
          </a:p>
        </p:txBody>
      </p:sp>
    </p:spTree>
    <p:extLst>
      <p:ext uri="{BB962C8B-B14F-4D97-AF65-F5344CB8AC3E}">
        <p14:creationId xmlns:p14="http://schemas.microsoft.com/office/powerpoint/2010/main" val="234973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Connecteur : en angle 64">
            <a:extLst>
              <a:ext uri="{FF2B5EF4-FFF2-40B4-BE49-F238E27FC236}">
                <a16:creationId xmlns:a16="http://schemas.microsoft.com/office/drawing/2014/main" id="{F4875C97-EAB6-0241-077C-C02F4408C237}"/>
              </a:ext>
            </a:extLst>
          </p:cNvPr>
          <p:cNvCxnSpPr>
            <a:stCxn id="58" idx="3"/>
            <a:endCxn id="22" idx="1"/>
          </p:cNvCxnSpPr>
          <p:nvPr/>
        </p:nvCxnSpPr>
        <p:spPr>
          <a:xfrm flipH="1" flipV="1">
            <a:off x="6662995" y="3808863"/>
            <a:ext cx="2723379" cy="914013"/>
          </a:xfrm>
          <a:prstGeom prst="bentConnector5">
            <a:avLst>
              <a:gd name="adj1" fmla="val -8394"/>
              <a:gd name="adj2" fmla="val 51176"/>
              <a:gd name="adj3" fmla="val 108394"/>
            </a:avLst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Etapes pour l’analyse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Organigramme : Document 5">
            <a:extLst>
              <a:ext uri="{FF2B5EF4-FFF2-40B4-BE49-F238E27FC236}">
                <a16:creationId xmlns:a16="http://schemas.microsoft.com/office/drawing/2014/main" id="{8F026908-39A6-3866-FBED-562D4E2EB325}"/>
              </a:ext>
            </a:extLst>
          </p:cNvPr>
          <p:cNvSpPr/>
          <p:nvPr/>
        </p:nvSpPr>
        <p:spPr>
          <a:xfrm>
            <a:off x="810768" y="2615381"/>
            <a:ext cx="1509645" cy="813619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Fichier</a:t>
            </a:r>
          </a:p>
          <a:p>
            <a:pPr algn="ctr"/>
            <a:r>
              <a:rPr lang="fr-FR" dirty="0"/>
              <a:t>(CSV)</a:t>
            </a:r>
          </a:p>
        </p:txBody>
      </p:sp>
      <p:sp>
        <p:nvSpPr>
          <p:cNvPr id="8" name="Organigramme : Document 7">
            <a:extLst>
              <a:ext uri="{FF2B5EF4-FFF2-40B4-BE49-F238E27FC236}">
                <a16:creationId xmlns:a16="http://schemas.microsoft.com/office/drawing/2014/main" id="{6F7AFBE7-D89F-D9CB-8A84-D493FF5ACF51}"/>
              </a:ext>
            </a:extLst>
          </p:cNvPr>
          <p:cNvSpPr/>
          <p:nvPr/>
        </p:nvSpPr>
        <p:spPr>
          <a:xfrm>
            <a:off x="3607610" y="2615380"/>
            <a:ext cx="1509645" cy="813619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</a:t>
            </a:r>
          </a:p>
          <a:p>
            <a:pPr algn="ctr"/>
            <a:r>
              <a:rPr lang="fr-FR" dirty="0"/>
              <a:t>(matrices)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4D34BF9-8D24-017A-317A-6048E3CD4558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2320413" y="3022190"/>
            <a:ext cx="1287197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C6F0AF21-34D8-55B1-83AE-4D73F3F4E2D8}"/>
              </a:ext>
            </a:extLst>
          </p:cNvPr>
          <p:cNvSpPr txBox="1"/>
          <p:nvPr/>
        </p:nvSpPr>
        <p:spPr>
          <a:xfrm>
            <a:off x="2509880" y="2615380"/>
            <a:ext cx="90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lecture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25E542E-83AA-38CF-4B99-DF1F252729AA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5117255" y="3022189"/>
            <a:ext cx="1545740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dre 15">
            <a:extLst>
              <a:ext uri="{FF2B5EF4-FFF2-40B4-BE49-F238E27FC236}">
                <a16:creationId xmlns:a16="http://schemas.microsoft.com/office/drawing/2014/main" id="{7C651624-7052-4B20-CFA4-78A3D294252E}"/>
              </a:ext>
            </a:extLst>
          </p:cNvPr>
          <p:cNvSpPr/>
          <p:nvPr/>
        </p:nvSpPr>
        <p:spPr>
          <a:xfrm>
            <a:off x="6662995" y="2692811"/>
            <a:ext cx="1396180" cy="658756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9548BC3-3954-8D9D-280A-6ECBED1115F0}"/>
              </a:ext>
            </a:extLst>
          </p:cNvPr>
          <p:cNvSpPr txBox="1"/>
          <p:nvPr/>
        </p:nvSpPr>
        <p:spPr>
          <a:xfrm>
            <a:off x="5388478" y="2615380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affichage</a:t>
            </a:r>
          </a:p>
        </p:txBody>
      </p:sp>
      <p:sp>
        <p:nvSpPr>
          <p:cNvPr id="21" name="Cadre 20">
            <a:extLst>
              <a:ext uri="{FF2B5EF4-FFF2-40B4-BE49-F238E27FC236}">
                <a16:creationId xmlns:a16="http://schemas.microsoft.com/office/drawing/2014/main" id="{0D969456-9D55-B1A4-0D13-483E30CF1961}"/>
              </a:ext>
            </a:extLst>
          </p:cNvPr>
          <p:cNvSpPr/>
          <p:nvPr/>
        </p:nvSpPr>
        <p:spPr>
          <a:xfrm>
            <a:off x="10328133" y="3479484"/>
            <a:ext cx="1396180" cy="658756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22" name="Flèche : pentagone 21">
            <a:extLst>
              <a:ext uri="{FF2B5EF4-FFF2-40B4-BE49-F238E27FC236}">
                <a16:creationId xmlns:a16="http://schemas.microsoft.com/office/drawing/2014/main" id="{66FD52B4-BAA3-5572-D88F-70B0CF354B7A}"/>
              </a:ext>
            </a:extLst>
          </p:cNvPr>
          <p:cNvSpPr/>
          <p:nvPr/>
        </p:nvSpPr>
        <p:spPr>
          <a:xfrm>
            <a:off x="6662995" y="3529970"/>
            <a:ext cx="1292942" cy="557785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FFT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7E4C651-0EB9-D770-E365-94910465FED6}"/>
              </a:ext>
            </a:extLst>
          </p:cNvPr>
          <p:cNvCxnSpPr>
            <a:cxnSpLocks/>
            <a:stCxn id="22" idx="3"/>
            <a:endCxn id="46" idx="1"/>
          </p:cNvCxnSpPr>
          <p:nvPr/>
        </p:nvCxnSpPr>
        <p:spPr>
          <a:xfrm flipV="1">
            <a:off x="7955937" y="3808862"/>
            <a:ext cx="460299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9B0ED8E-3D53-A766-89F3-968B58FA817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261072" y="3808863"/>
            <a:ext cx="140192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D7520D8-0D8D-1979-B800-38B220A6F1B3}"/>
              </a:ext>
            </a:extLst>
          </p:cNvPr>
          <p:cNvCxnSpPr>
            <a:cxnSpLocks/>
          </p:cNvCxnSpPr>
          <p:nvPr/>
        </p:nvCxnSpPr>
        <p:spPr>
          <a:xfrm>
            <a:off x="5261072" y="3022189"/>
            <a:ext cx="0" cy="786673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59D9FFD0-CB96-4A9B-0F5C-9D2A9E0C088B}"/>
              </a:ext>
            </a:extLst>
          </p:cNvPr>
          <p:cNvSpPr txBox="1"/>
          <p:nvPr/>
        </p:nvSpPr>
        <p:spPr>
          <a:xfrm>
            <a:off x="5476963" y="3415525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analyse</a:t>
            </a:r>
          </a:p>
        </p:txBody>
      </p:sp>
      <p:sp>
        <p:nvSpPr>
          <p:cNvPr id="35" name="Flèche : pentagone 34">
            <a:extLst>
              <a:ext uri="{FF2B5EF4-FFF2-40B4-BE49-F238E27FC236}">
                <a16:creationId xmlns:a16="http://schemas.microsoft.com/office/drawing/2014/main" id="{E3C117F7-6E9C-8FC9-A1D3-B231EB40CCDE}"/>
              </a:ext>
            </a:extLst>
          </p:cNvPr>
          <p:cNvSpPr/>
          <p:nvPr/>
        </p:nvSpPr>
        <p:spPr>
          <a:xfrm>
            <a:off x="6662995" y="4443983"/>
            <a:ext cx="1292942" cy="557785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Démodulation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7A6ED4DC-FFDF-949B-9CF7-DF653E87B7A6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261072" y="4722876"/>
            <a:ext cx="140192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3013DB62-C06F-23EE-2233-7B7FBD989EFF}"/>
              </a:ext>
            </a:extLst>
          </p:cNvPr>
          <p:cNvSpPr txBox="1"/>
          <p:nvPr/>
        </p:nvSpPr>
        <p:spPr>
          <a:xfrm>
            <a:off x="5327693" y="4329537"/>
            <a:ext cx="126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traitement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81A72B4-B502-7443-9918-6C0713B302D4}"/>
              </a:ext>
            </a:extLst>
          </p:cNvPr>
          <p:cNvCxnSpPr>
            <a:cxnSpLocks/>
          </p:cNvCxnSpPr>
          <p:nvPr/>
        </p:nvCxnSpPr>
        <p:spPr>
          <a:xfrm>
            <a:off x="5261072" y="3808862"/>
            <a:ext cx="0" cy="914013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rganigramme : Document 38">
            <a:extLst>
              <a:ext uri="{FF2B5EF4-FFF2-40B4-BE49-F238E27FC236}">
                <a16:creationId xmlns:a16="http://schemas.microsoft.com/office/drawing/2014/main" id="{5A4A1EDA-5AFD-48EA-75C8-7A9963831305}"/>
              </a:ext>
            </a:extLst>
          </p:cNvPr>
          <p:cNvSpPr/>
          <p:nvPr/>
        </p:nvSpPr>
        <p:spPr>
          <a:xfrm>
            <a:off x="10768750" y="5249794"/>
            <a:ext cx="955563" cy="627643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Fichier</a:t>
            </a:r>
          </a:p>
          <a:p>
            <a:pPr algn="ctr"/>
            <a:r>
              <a:rPr lang="fr-FR" sz="1400" dirty="0"/>
              <a:t>(CSV)</a:t>
            </a:r>
          </a:p>
        </p:txBody>
      </p:sp>
      <p:sp>
        <p:nvSpPr>
          <p:cNvPr id="40" name="Cadre 39">
            <a:extLst>
              <a:ext uri="{FF2B5EF4-FFF2-40B4-BE49-F238E27FC236}">
                <a16:creationId xmlns:a16="http://schemas.microsoft.com/office/drawing/2014/main" id="{206148B6-ADB6-00C7-8011-285975261F58}"/>
              </a:ext>
            </a:extLst>
          </p:cNvPr>
          <p:cNvSpPr/>
          <p:nvPr/>
        </p:nvSpPr>
        <p:spPr>
          <a:xfrm>
            <a:off x="10328133" y="4393498"/>
            <a:ext cx="1396180" cy="658756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46" name="Organigramme : Document 45">
            <a:extLst>
              <a:ext uri="{FF2B5EF4-FFF2-40B4-BE49-F238E27FC236}">
                <a16:creationId xmlns:a16="http://schemas.microsoft.com/office/drawing/2014/main" id="{B52545CA-F38A-B2F9-4FFA-D70838EBC489}"/>
              </a:ext>
            </a:extLst>
          </p:cNvPr>
          <p:cNvSpPr/>
          <p:nvPr/>
        </p:nvSpPr>
        <p:spPr>
          <a:xfrm>
            <a:off x="8416236" y="3447505"/>
            <a:ext cx="970138" cy="722714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</a:t>
            </a:r>
          </a:p>
          <a:p>
            <a:pPr algn="ctr"/>
            <a:r>
              <a:rPr lang="fr-FR" sz="1200" dirty="0"/>
              <a:t>(matrices)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8943895B-B2A7-B9A0-E4AE-FB9BDCE9B87E}"/>
              </a:ext>
            </a:extLst>
          </p:cNvPr>
          <p:cNvCxnSpPr>
            <a:cxnSpLocks/>
            <a:stCxn id="46" idx="3"/>
            <a:endCxn id="21" idx="1"/>
          </p:cNvCxnSpPr>
          <p:nvPr/>
        </p:nvCxnSpPr>
        <p:spPr>
          <a:xfrm>
            <a:off x="9386374" y="3808862"/>
            <a:ext cx="94175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2EB27CA6-0DD4-BE06-A69C-B62F7FF293A6}"/>
              </a:ext>
            </a:extLst>
          </p:cNvPr>
          <p:cNvCxnSpPr>
            <a:cxnSpLocks/>
            <a:stCxn id="35" idx="3"/>
            <a:endCxn id="58" idx="1"/>
          </p:cNvCxnSpPr>
          <p:nvPr/>
        </p:nvCxnSpPr>
        <p:spPr>
          <a:xfrm>
            <a:off x="7955937" y="4722876"/>
            <a:ext cx="46029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rganigramme : Document 57">
            <a:extLst>
              <a:ext uri="{FF2B5EF4-FFF2-40B4-BE49-F238E27FC236}">
                <a16:creationId xmlns:a16="http://schemas.microsoft.com/office/drawing/2014/main" id="{250D2139-92A6-4954-1A24-50A4301A2AFC}"/>
              </a:ext>
            </a:extLst>
          </p:cNvPr>
          <p:cNvSpPr/>
          <p:nvPr/>
        </p:nvSpPr>
        <p:spPr>
          <a:xfrm>
            <a:off x="8416236" y="4361519"/>
            <a:ext cx="970138" cy="722714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</a:t>
            </a:r>
          </a:p>
          <a:p>
            <a:pPr algn="ctr"/>
            <a:r>
              <a:rPr lang="fr-FR" sz="1200" dirty="0"/>
              <a:t>(matrices)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17D6D604-A82D-2D36-332E-B182EB331B47}"/>
              </a:ext>
            </a:extLst>
          </p:cNvPr>
          <p:cNvCxnSpPr>
            <a:cxnSpLocks/>
            <a:stCxn id="58" idx="3"/>
            <a:endCxn id="40" idx="1"/>
          </p:cNvCxnSpPr>
          <p:nvPr/>
        </p:nvCxnSpPr>
        <p:spPr>
          <a:xfrm>
            <a:off x="9386374" y="4722876"/>
            <a:ext cx="94175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EB3E3197-6785-408E-7A2F-3888F0625C6C}"/>
              </a:ext>
            </a:extLst>
          </p:cNvPr>
          <p:cNvCxnSpPr>
            <a:cxnSpLocks/>
          </p:cNvCxnSpPr>
          <p:nvPr/>
        </p:nvCxnSpPr>
        <p:spPr>
          <a:xfrm>
            <a:off x="9609552" y="4722875"/>
            <a:ext cx="0" cy="840741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000541C6-A061-07FF-D4CC-0DFB4B405F5B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9609552" y="5563616"/>
            <a:ext cx="1159198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A13E9A33-D392-67E3-5EE7-DE4FC74A4572}"/>
              </a:ext>
            </a:extLst>
          </p:cNvPr>
          <p:cNvSpPr txBox="1"/>
          <p:nvPr/>
        </p:nvSpPr>
        <p:spPr>
          <a:xfrm>
            <a:off x="9634850" y="5143245"/>
            <a:ext cx="11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stockage</a:t>
            </a:r>
          </a:p>
        </p:txBody>
      </p:sp>
    </p:spTree>
    <p:extLst>
      <p:ext uri="{BB962C8B-B14F-4D97-AF65-F5344CB8AC3E}">
        <p14:creationId xmlns:p14="http://schemas.microsoft.com/office/powerpoint/2010/main" val="360102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Connecteur : en angle 64">
            <a:extLst>
              <a:ext uri="{FF2B5EF4-FFF2-40B4-BE49-F238E27FC236}">
                <a16:creationId xmlns:a16="http://schemas.microsoft.com/office/drawing/2014/main" id="{F4875C97-EAB6-0241-077C-C02F4408C237}"/>
              </a:ext>
            </a:extLst>
          </p:cNvPr>
          <p:cNvCxnSpPr>
            <a:stCxn id="58" idx="3"/>
            <a:endCxn id="22" idx="1"/>
          </p:cNvCxnSpPr>
          <p:nvPr/>
        </p:nvCxnSpPr>
        <p:spPr>
          <a:xfrm flipH="1" flipV="1">
            <a:off x="6662995" y="3808863"/>
            <a:ext cx="2723379" cy="914013"/>
          </a:xfrm>
          <a:prstGeom prst="bentConnector5">
            <a:avLst>
              <a:gd name="adj1" fmla="val -8394"/>
              <a:gd name="adj2" fmla="val 51176"/>
              <a:gd name="adj3" fmla="val 108394"/>
            </a:avLst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Etapes pour l’analyse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Organigramme : Document 5">
            <a:extLst>
              <a:ext uri="{FF2B5EF4-FFF2-40B4-BE49-F238E27FC236}">
                <a16:creationId xmlns:a16="http://schemas.microsoft.com/office/drawing/2014/main" id="{8F026908-39A6-3866-FBED-562D4E2EB325}"/>
              </a:ext>
            </a:extLst>
          </p:cNvPr>
          <p:cNvSpPr/>
          <p:nvPr/>
        </p:nvSpPr>
        <p:spPr>
          <a:xfrm>
            <a:off x="810768" y="2615381"/>
            <a:ext cx="1509645" cy="813619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Fichier</a:t>
            </a:r>
          </a:p>
          <a:p>
            <a:pPr algn="ctr"/>
            <a:r>
              <a:rPr lang="fr-FR" dirty="0"/>
              <a:t>(CSV)</a:t>
            </a:r>
          </a:p>
        </p:txBody>
      </p:sp>
      <p:sp>
        <p:nvSpPr>
          <p:cNvPr id="8" name="Organigramme : Document 7">
            <a:extLst>
              <a:ext uri="{FF2B5EF4-FFF2-40B4-BE49-F238E27FC236}">
                <a16:creationId xmlns:a16="http://schemas.microsoft.com/office/drawing/2014/main" id="{6F7AFBE7-D89F-D9CB-8A84-D493FF5ACF51}"/>
              </a:ext>
            </a:extLst>
          </p:cNvPr>
          <p:cNvSpPr/>
          <p:nvPr/>
        </p:nvSpPr>
        <p:spPr>
          <a:xfrm>
            <a:off x="3607610" y="2615380"/>
            <a:ext cx="1509645" cy="813619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</a:t>
            </a:r>
          </a:p>
          <a:p>
            <a:pPr algn="ctr"/>
            <a:r>
              <a:rPr lang="fr-FR" dirty="0"/>
              <a:t>(matrices)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4D34BF9-8D24-017A-317A-6048E3CD4558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2320413" y="3022190"/>
            <a:ext cx="1287197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C6F0AF21-34D8-55B1-83AE-4D73F3F4E2D8}"/>
              </a:ext>
            </a:extLst>
          </p:cNvPr>
          <p:cNvSpPr txBox="1"/>
          <p:nvPr/>
        </p:nvSpPr>
        <p:spPr>
          <a:xfrm>
            <a:off x="2509880" y="2615380"/>
            <a:ext cx="90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lecture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25E542E-83AA-38CF-4B99-DF1F252729AA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5117255" y="3022189"/>
            <a:ext cx="1545740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dre 15">
            <a:extLst>
              <a:ext uri="{FF2B5EF4-FFF2-40B4-BE49-F238E27FC236}">
                <a16:creationId xmlns:a16="http://schemas.microsoft.com/office/drawing/2014/main" id="{7C651624-7052-4B20-CFA4-78A3D294252E}"/>
              </a:ext>
            </a:extLst>
          </p:cNvPr>
          <p:cNvSpPr/>
          <p:nvPr/>
        </p:nvSpPr>
        <p:spPr>
          <a:xfrm>
            <a:off x="6662995" y="2692811"/>
            <a:ext cx="1396180" cy="658756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9548BC3-3954-8D9D-280A-6ECBED1115F0}"/>
              </a:ext>
            </a:extLst>
          </p:cNvPr>
          <p:cNvSpPr txBox="1"/>
          <p:nvPr/>
        </p:nvSpPr>
        <p:spPr>
          <a:xfrm>
            <a:off x="5388478" y="2615380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affichage</a:t>
            </a:r>
          </a:p>
        </p:txBody>
      </p:sp>
      <p:sp>
        <p:nvSpPr>
          <p:cNvPr id="21" name="Cadre 20">
            <a:extLst>
              <a:ext uri="{FF2B5EF4-FFF2-40B4-BE49-F238E27FC236}">
                <a16:creationId xmlns:a16="http://schemas.microsoft.com/office/drawing/2014/main" id="{0D969456-9D55-B1A4-0D13-483E30CF1961}"/>
              </a:ext>
            </a:extLst>
          </p:cNvPr>
          <p:cNvSpPr/>
          <p:nvPr/>
        </p:nvSpPr>
        <p:spPr>
          <a:xfrm>
            <a:off x="10328133" y="3479484"/>
            <a:ext cx="1396180" cy="658756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22" name="Flèche : pentagone 21">
            <a:extLst>
              <a:ext uri="{FF2B5EF4-FFF2-40B4-BE49-F238E27FC236}">
                <a16:creationId xmlns:a16="http://schemas.microsoft.com/office/drawing/2014/main" id="{66FD52B4-BAA3-5572-D88F-70B0CF354B7A}"/>
              </a:ext>
            </a:extLst>
          </p:cNvPr>
          <p:cNvSpPr/>
          <p:nvPr/>
        </p:nvSpPr>
        <p:spPr>
          <a:xfrm>
            <a:off x="6662995" y="3529970"/>
            <a:ext cx="1292942" cy="557785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FFT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7E4C651-0EB9-D770-E365-94910465FED6}"/>
              </a:ext>
            </a:extLst>
          </p:cNvPr>
          <p:cNvCxnSpPr>
            <a:cxnSpLocks/>
            <a:stCxn id="22" idx="3"/>
            <a:endCxn id="46" idx="1"/>
          </p:cNvCxnSpPr>
          <p:nvPr/>
        </p:nvCxnSpPr>
        <p:spPr>
          <a:xfrm flipV="1">
            <a:off x="7955937" y="3808862"/>
            <a:ext cx="460299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9B0ED8E-3D53-A766-89F3-968B58FA817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261072" y="3808863"/>
            <a:ext cx="140192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D7520D8-0D8D-1979-B800-38B220A6F1B3}"/>
              </a:ext>
            </a:extLst>
          </p:cNvPr>
          <p:cNvCxnSpPr>
            <a:cxnSpLocks/>
          </p:cNvCxnSpPr>
          <p:nvPr/>
        </p:nvCxnSpPr>
        <p:spPr>
          <a:xfrm>
            <a:off x="5261072" y="3022189"/>
            <a:ext cx="0" cy="786673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59D9FFD0-CB96-4A9B-0F5C-9D2A9E0C088B}"/>
              </a:ext>
            </a:extLst>
          </p:cNvPr>
          <p:cNvSpPr txBox="1"/>
          <p:nvPr/>
        </p:nvSpPr>
        <p:spPr>
          <a:xfrm>
            <a:off x="5476963" y="3415525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analyse</a:t>
            </a:r>
          </a:p>
        </p:txBody>
      </p:sp>
      <p:sp>
        <p:nvSpPr>
          <p:cNvPr id="35" name="Flèche : pentagone 34">
            <a:extLst>
              <a:ext uri="{FF2B5EF4-FFF2-40B4-BE49-F238E27FC236}">
                <a16:creationId xmlns:a16="http://schemas.microsoft.com/office/drawing/2014/main" id="{E3C117F7-6E9C-8FC9-A1D3-B231EB40CCDE}"/>
              </a:ext>
            </a:extLst>
          </p:cNvPr>
          <p:cNvSpPr/>
          <p:nvPr/>
        </p:nvSpPr>
        <p:spPr>
          <a:xfrm>
            <a:off x="6662995" y="4443983"/>
            <a:ext cx="1292942" cy="557785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Démodulation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7A6ED4DC-FFDF-949B-9CF7-DF653E87B7A6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261072" y="4722876"/>
            <a:ext cx="140192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3013DB62-C06F-23EE-2233-7B7FBD989EFF}"/>
              </a:ext>
            </a:extLst>
          </p:cNvPr>
          <p:cNvSpPr txBox="1"/>
          <p:nvPr/>
        </p:nvSpPr>
        <p:spPr>
          <a:xfrm>
            <a:off x="5327693" y="4329537"/>
            <a:ext cx="126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traitement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81A72B4-B502-7443-9918-6C0713B302D4}"/>
              </a:ext>
            </a:extLst>
          </p:cNvPr>
          <p:cNvCxnSpPr>
            <a:cxnSpLocks/>
          </p:cNvCxnSpPr>
          <p:nvPr/>
        </p:nvCxnSpPr>
        <p:spPr>
          <a:xfrm>
            <a:off x="5261072" y="3808862"/>
            <a:ext cx="0" cy="914013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rganigramme : Document 38">
            <a:extLst>
              <a:ext uri="{FF2B5EF4-FFF2-40B4-BE49-F238E27FC236}">
                <a16:creationId xmlns:a16="http://schemas.microsoft.com/office/drawing/2014/main" id="{5A4A1EDA-5AFD-48EA-75C8-7A9963831305}"/>
              </a:ext>
            </a:extLst>
          </p:cNvPr>
          <p:cNvSpPr/>
          <p:nvPr/>
        </p:nvSpPr>
        <p:spPr>
          <a:xfrm>
            <a:off x="10768750" y="5249794"/>
            <a:ext cx="955563" cy="627643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Fichier</a:t>
            </a:r>
          </a:p>
          <a:p>
            <a:pPr algn="ctr"/>
            <a:r>
              <a:rPr lang="fr-FR" sz="1400" dirty="0"/>
              <a:t>(CSV)</a:t>
            </a:r>
          </a:p>
        </p:txBody>
      </p:sp>
      <p:sp>
        <p:nvSpPr>
          <p:cNvPr id="40" name="Cadre 39">
            <a:extLst>
              <a:ext uri="{FF2B5EF4-FFF2-40B4-BE49-F238E27FC236}">
                <a16:creationId xmlns:a16="http://schemas.microsoft.com/office/drawing/2014/main" id="{206148B6-ADB6-00C7-8011-285975261F58}"/>
              </a:ext>
            </a:extLst>
          </p:cNvPr>
          <p:cNvSpPr/>
          <p:nvPr/>
        </p:nvSpPr>
        <p:spPr>
          <a:xfrm>
            <a:off x="10328133" y="4393498"/>
            <a:ext cx="1396180" cy="658756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46" name="Organigramme : Document 45">
            <a:extLst>
              <a:ext uri="{FF2B5EF4-FFF2-40B4-BE49-F238E27FC236}">
                <a16:creationId xmlns:a16="http://schemas.microsoft.com/office/drawing/2014/main" id="{B52545CA-F38A-B2F9-4FFA-D70838EBC489}"/>
              </a:ext>
            </a:extLst>
          </p:cNvPr>
          <p:cNvSpPr/>
          <p:nvPr/>
        </p:nvSpPr>
        <p:spPr>
          <a:xfrm>
            <a:off x="8416236" y="3447505"/>
            <a:ext cx="970138" cy="722714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</a:t>
            </a:r>
          </a:p>
          <a:p>
            <a:pPr algn="ctr"/>
            <a:r>
              <a:rPr lang="fr-FR" sz="1200" dirty="0"/>
              <a:t>(matrices)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8943895B-B2A7-B9A0-E4AE-FB9BDCE9B87E}"/>
              </a:ext>
            </a:extLst>
          </p:cNvPr>
          <p:cNvCxnSpPr>
            <a:cxnSpLocks/>
            <a:stCxn id="46" idx="3"/>
            <a:endCxn id="21" idx="1"/>
          </p:cNvCxnSpPr>
          <p:nvPr/>
        </p:nvCxnSpPr>
        <p:spPr>
          <a:xfrm>
            <a:off x="9386374" y="3808862"/>
            <a:ext cx="94175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2EB27CA6-0DD4-BE06-A69C-B62F7FF293A6}"/>
              </a:ext>
            </a:extLst>
          </p:cNvPr>
          <p:cNvCxnSpPr>
            <a:cxnSpLocks/>
            <a:stCxn id="35" idx="3"/>
            <a:endCxn id="58" idx="1"/>
          </p:cNvCxnSpPr>
          <p:nvPr/>
        </p:nvCxnSpPr>
        <p:spPr>
          <a:xfrm>
            <a:off x="7955937" y="4722876"/>
            <a:ext cx="46029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rganigramme : Document 57">
            <a:extLst>
              <a:ext uri="{FF2B5EF4-FFF2-40B4-BE49-F238E27FC236}">
                <a16:creationId xmlns:a16="http://schemas.microsoft.com/office/drawing/2014/main" id="{250D2139-92A6-4954-1A24-50A4301A2AFC}"/>
              </a:ext>
            </a:extLst>
          </p:cNvPr>
          <p:cNvSpPr/>
          <p:nvPr/>
        </p:nvSpPr>
        <p:spPr>
          <a:xfrm>
            <a:off x="8416236" y="4361519"/>
            <a:ext cx="970138" cy="722714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</a:t>
            </a:r>
          </a:p>
          <a:p>
            <a:pPr algn="ctr"/>
            <a:r>
              <a:rPr lang="fr-FR" sz="1200" dirty="0"/>
              <a:t>(matrices)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17D6D604-A82D-2D36-332E-B182EB331B47}"/>
              </a:ext>
            </a:extLst>
          </p:cNvPr>
          <p:cNvCxnSpPr>
            <a:cxnSpLocks/>
            <a:stCxn id="58" idx="3"/>
            <a:endCxn id="40" idx="1"/>
          </p:cNvCxnSpPr>
          <p:nvPr/>
        </p:nvCxnSpPr>
        <p:spPr>
          <a:xfrm>
            <a:off x="9386374" y="4722876"/>
            <a:ext cx="94175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EB3E3197-6785-408E-7A2F-3888F0625C6C}"/>
              </a:ext>
            </a:extLst>
          </p:cNvPr>
          <p:cNvCxnSpPr>
            <a:cxnSpLocks/>
          </p:cNvCxnSpPr>
          <p:nvPr/>
        </p:nvCxnSpPr>
        <p:spPr>
          <a:xfrm>
            <a:off x="9609552" y="4722875"/>
            <a:ext cx="0" cy="840741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000541C6-A061-07FF-D4CC-0DFB4B405F5B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9609552" y="5563616"/>
            <a:ext cx="1159198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A13E9A33-D392-67E3-5EE7-DE4FC74A4572}"/>
              </a:ext>
            </a:extLst>
          </p:cNvPr>
          <p:cNvSpPr txBox="1"/>
          <p:nvPr/>
        </p:nvSpPr>
        <p:spPr>
          <a:xfrm>
            <a:off x="9634850" y="5143245"/>
            <a:ext cx="11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stockage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9A824087-261C-3CC4-6A43-48B79EE622EF}"/>
              </a:ext>
            </a:extLst>
          </p:cNvPr>
          <p:cNvSpPr/>
          <p:nvPr/>
        </p:nvSpPr>
        <p:spPr>
          <a:xfrm>
            <a:off x="1311149" y="3728666"/>
            <a:ext cx="3474207" cy="6771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0" strike="noStrike" spc="-1" dirty="0">
                <a:solidFill>
                  <a:schemeClr val="tx2"/>
                </a:solidFill>
                <a:latin typeface="Arial"/>
              </a:rPr>
              <a:t>Analyse d’un fichier contenant un signal simple modulé AM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47043317-3FE0-42AF-673E-5CC9A9933783}"/>
              </a:ext>
            </a:extLst>
          </p:cNvPr>
          <p:cNvSpPr/>
          <p:nvPr/>
        </p:nvSpPr>
        <p:spPr>
          <a:xfrm>
            <a:off x="1311148" y="4476495"/>
            <a:ext cx="3474208" cy="6771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0" strike="noStrike" spc="-1" dirty="0">
                <a:solidFill>
                  <a:schemeClr val="tx2"/>
                </a:solidFill>
                <a:latin typeface="Arial"/>
              </a:rPr>
              <a:t>Analyse d’un fichier contenant un signal complexe modulé AM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9E7F5ABE-9BFF-546C-290B-E6842DCE8C44}"/>
              </a:ext>
            </a:extLst>
          </p:cNvPr>
          <p:cNvSpPr/>
          <p:nvPr/>
        </p:nvSpPr>
        <p:spPr>
          <a:xfrm>
            <a:off x="1323127" y="5225061"/>
            <a:ext cx="3474211" cy="6771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0" strike="noStrike" spc="-1" dirty="0">
                <a:solidFill>
                  <a:schemeClr val="tx2"/>
                </a:solidFill>
                <a:latin typeface="Arial"/>
              </a:rPr>
              <a:t>Analyse d’un fichier contenant des signaux sur des porteuses multiples</a:t>
            </a:r>
          </a:p>
        </p:txBody>
      </p:sp>
    </p:spTree>
    <p:extLst>
      <p:ext uri="{BB962C8B-B14F-4D97-AF65-F5344CB8AC3E}">
        <p14:creationId xmlns:p14="http://schemas.microsoft.com/office/powerpoint/2010/main" val="3188211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à réaliser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6119062-CBB4-87F4-D29F-DBE631A23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84820" cy="3694176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rgbClr val="00B0F0"/>
                </a:solidFill>
              </a:rPr>
              <a:t>Etape 1 </a:t>
            </a:r>
            <a:r>
              <a:rPr lang="fr-FR" sz="2000" b="1" dirty="0"/>
              <a:t>: Afficher des données provenant d’un fichier</a:t>
            </a:r>
          </a:p>
          <a:p>
            <a:pPr lvl="1"/>
            <a:r>
              <a:rPr lang="fr-FR" sz="1600" dirty="0"/>
              <a:t>Lire un fichier texte / tableur</a:t>
            </a:r>
          </a:p>
          <a:p>
            <a:pPr lvl="1"/>
            <a:r>
              <a:rPr lang="fr-FR" sz="1600" dirty="0"/>
              <a:t>Afficher les signaux contenus dans le fichier</a:t>
            </a:r>
          </a:p>
          <a:p>
            <a:r>
              <a:rPr lang="fr-FR" sz="2000" b="1" dirty="0">
                <a:solidFill>
                  <a:srgbClr val="00B0F0"/>
                </a:solidFill>
              </a:rPr>
              <a:t>Etape 2 </a:t>
            </a:r>
            <a:r>
              <a:rPr lang="fr-FR" sz="2000" b="1" dirty="0"/>
              <a:t>: Calculer, afficher et analyser le spectre du signal</a:t>
            </a:r>
          </a:p>
          <a:p>
            <a:pPr lvl="1"/>
            <a:r>
              <a:rPr lang="fr-FR" sz="1600" dirty="0"/>
              <a:t>Comprendre les données obtenues par le calcul</a:t>
            </a:r>
          </a:p>
          <a:p>
            <a:pPr lvl="1"/>
            <a:r>
              <a:rPr lang="fr-FR" sz="1600" dirty="0"/>
              <a:t>Afficher le spectre en recréant les axes fréquentiels</a:t>
            </a:r>
          </a:p>
          <a:p>
            <a:r>
              <a:rPr lang="fr-FR" sz="2000" b="1" dirty="0">
                <a:solidFill>
                  <a:srgbClr val="00B0F0"/>
                </a:solidFill>
              </a:rPr>
              <a:t>Etape 3</a:t>
            </a:r>
            <a:r>
              <a:rPr lang="fr-FR" sz="2000" b="1" dirty="0"/>
              <a:t> : Simuler le phénomène de modulation d’amplitude et sa démodulation</a:t>
            </a:r>
          </a:p>
          <a:p>
            <a:pPr lvl="1"/>
            <a:r>
              <a:rPr lang="fr-FR" sz="1600" dirty="0"/>
              <a:t>Générer des signaux de tests et valider les étapes de démodulation</a:t>
            </a:r>
          </a:p>
          <a:p>
            <a:r>
              <a:rPr lang="fr-FR" sz="2000" b="1" dirty="0">
                <a:solidFill>
                  <a:srgbClr val="00B0F0"/>
                </a:solidFill>
              </a:rPr>
              <a:t>Etape 4</a:t>
            </a:r>
            <a:r>
              <a:rPr lang="fr-FR" sz="2000" b="1" dirty="0"/>
              <a:t> : Démoduler un signal quelconque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0FF2E72-A2DB-095F-FEEE-6BEF0C1B2E84}"/>
              </a:ext>
            </a:extLst>
          </p:cNvPr>
          <p:cNvSpPr txBox="1"/>
          <p:nvPr/>
        </p:nvSpPr>
        <p:spPr>
          <a:xfrm>
            <a:off x="3666744" y="6258955"/>
            <a:ext cx="82387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00B0F0"/>
                </a:solidFill>
              </a:rPr>
              <a:t>Ouverture </a:t>
            </a:r>
            <a:r>
              <a:rPr lang="fr-FR" sz="1600" b="1" dirty="0"/>
              <a:t>: Générer de nouveaux fichiers de signaux modulés et les démoduler</a:t>
            </a:r>
          </a:p>
        </p:txBody>
      </p:sp>
    </p:spTree>
    <p:extLst>
      <p:ext uri="{BB962C8B-B14F-4D97-AF65-F5344CB8AC3E}">
        <p14:creationId xmlns:p14="http://schemas.microsoft.com/office/powerpoint/2010/main" val="2689497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fonctions intéressantes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6119062-CBB4-87F4-D29F-DBE631A23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3731" y="2133895"/>
            <a:ext cx="5265560" cy="3694176"/>
          </a:xfrm>
        </p:spPr>
        <p:txBody>
          <a:bodyPr>
            <a:normAutofit lnSpcReduction="10000"/>
          </a:bodyPr>
          <a:lstStyle/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lire des fichiers CSV </a:t>
            </a:r>
            <a:endParaRPr lang="fr-FR" sz="1600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u="none" strike="noStrike" dirty="0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genfromtxt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pandas 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read_csv</a:t>
            </a:r>
            <a:r>
              <a:rPr lang="fr-F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créer de vecteurs / matrices</a:t>
            </a:r>
            <a:r>
              <a:rPr lang="fr-FR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linspace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logspace</a:t>
            </a:r>
            <a:endParaRPr lang="fr-FR" sz="1600" b="1" u="none" strike="noStrike" dirty="0">
              <a:solidFill>
                <a:srgbClr val="1155CC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ones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zeros</a:t>
            </a:r>
            <a:endParaRPr lang="fr-FR" sz="1600" b="1" dirty="0">
              <a:solidFill>
                <a:srgbClr val="1155CC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afficher des figures</a:t>
            </a:r>
            <a:r>
              <a:rPr lang="fr-FR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pyplot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.figure  .plot  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title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xlabel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ylabel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legend</a:t>
            </a:r>
            <a:r>
              <a:rPr lang="fr-F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calculer la FFT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fft.fft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fft.fftshift</a:t>
            </a:r>
            <a:endParaRPr lang="fr-FR" sz="1600" b="1" dirty="0"/>
          </a:p>
        </p:txBody>
      </p:sp>
      <p:sp>
        <p:nvSpPr>
          <p:cNvPr id="3" name="Espace réservé du contenu 6">
            <a:extLst>
              <a:ext uri="{FF2B5EF4-FFF2-40B4-BE49-F238E27FC236}">
                <a16:creationId xmlns:a16="http://schemas.microsoft.com/office/drawing/2014/main" id="{8C067A9A-5B9B-23F2-8492-34670908B5B5}"/>
              </a:ext>
            </a:extLst>
          </p:cNvPr>
          <p:cNvSpPr txBox="1">
            <a:spLocks/>
          </p:cNvSpPr>
          <p:nvPr/>
        </p:nvSpPr>
        <p:spPr>
          <a:xfrm>
            <a:off x="7118555" y="2133895"/>
            <a:ext cx="441507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dirty="0">
                <a:latin typeface="Arial" panose="020B0604020202020204" pitchFamily="34" charset="0"/>
                <a:ea typeface="Arial" panose="020B0604020202020204" pitchFamily="34" charset="0"/>
              </a:rPr>
              <a:t>transcodage / </a:t>
            </a:r>
            <a:r>
              <a:rPr lang="fr-FR" sz="1600" b="1" dirty="0" err="1"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dirty="0">
                <a:latin typeface="Arial" panose="020B0604020202020204" pitchFamily="34" charset="0"/>
                <a:ea typeface="Arial" panose="020B0604020202020204" pitchFamily="34" charset="0"/>
              </a:rPr>
              <a:t> types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u="none" strike="noStrike" dirty="0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frombuffer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dirty="0" err="1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astype</a:t>
            </a:r>
            <a:endParaRPr lang="fr-FR" sz="800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dirty="0">
                <a:latin typeface="Arial" panose="020B0604020202020204" pitchFamily="34" charset="0"/>
                <a:ea typeface="Arial" panose="020B0604020202020204" pitchFamily="34" charset="0"/>
              </a:rPr>
              <a:t>encodage B64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E36C0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base64 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.b64encode </a:t>
            </a:r>
            <a:r>
              <a:rPr lang="fr-FR" sz="1600" b="1" dirty="0">
                <a:solidFill>
                  <a:srgbClr val="E36C0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.b64decode </a:t>
            </a: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dirty="0">
                <a:latin typeface="Arial" panose="020B0604020202020204" pitchFamily="34" charset="0"/>
                <a:ea typeface="Arial" panose="020B0604020202020204" pitchFamily="34" charset="0"/>
              </a:rPr>
              <a:t>encodage WAV</a:t>
            </a:r>
            <a:r>
              <a:rPr lang="fr-FR" sz="1600" dirty="0"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US" sz="1600" b="1" dirty="0">
                <a:solidFill>
                  <a:srgbClr val="E36C0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scipy.io 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fr-FR" sz="1600" b="1" dirty="0" err="1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wavfile.read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.</a:t>
            </a:r>
            <a:r>
              <a:rPr lang="fr-FR" sz="1600" b="1" dirty="0" err="1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write</a:t>
            </a:r>
            <a:endParaRPr lang="fr-FR" sz="1600" b="1" dirty="0">
              <a:solidFill>
                <a:srgbClr val="1155CC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77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Fichiers à analyser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5D7787-5672-CB74-A1C6-896A93BE6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5393387" cy="3694176"/>
          </a:xfrm>
        </p:spPr>
        <p:txBody>
          <a:bodyPr/>
          <a:lstStyle/>
          <a:p>
            <a:r>
              <a:rPr lang="fr-FR" dirty="0"/>
              <a:t>B3_data_01.csv</a:t>
            </a:r>
          </a:p>
          <a:p>
            <a:pPr lvl="1"/>
            <a:r>
              <a:rPr lang="fr-FR" sz="2000" dirty="0"/>
              <a:t>Issu d’un oscilloscope </a:t>
            </a:r>
            <a:r>
              <a:rPr lang="fr-FR" sz="2000" dirty="0" err="1"/>
              <a:t>VoltCraft</a:t>
            </a:r>
            <a:endParaRPr lang="fr-FR" sz="2000" dirty="0"/>
          </a:p>
          <a:p>
            <a:pPr lvl="1"/>
            <a:r>
              <a:rPr lang="fr-FR" sz="2000" dirty="0"/>
              <a:t>Modulante sinusoïdale</a:t>
            </a:r>
            <a:endParaRPr lang="fr-FR" dirty="0"/>
          </a:p>
          <a:p>
            <a:r>
              <a:rPr lang="fr-FR" dirty="0"/>
              <a:t>B3_data_02.txt</a:t>
            </a:r>
          </a:p>
          <a:p>
            <a:pPr lvl="1"/>
            <a:r>
              <a:rPr lang="fr-FR" sz="1800" dirty="0"/>
              <a:t>Format de données binaire 64</a:t>
            </a:r>
          </a:p>
          <a:p>
            <a:pPr lvl="1"/>
            <a:r>
              <a:rPr lang="fr-FR" sz="1800" dirty="0"/>
              <a:t>Modulante sinusoïdale</a:t>
            </a:r>
          </a:p>
          <a:p>
            <a:pPr lvl="1"/>
            <a:r>
              <a:rPr lang="fr-FR" sz="1800" dirty="0"/>
              <a:t>Fichier sonore / 24 kHz / 16 bits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8758EE3-AB7D-E7C8-90BD-77D1155B966A}"/>
              </a:ext>
            </a:extLst>
          </p:cNvPr>
          <p:cNvSpPr txBox="1"/>
          <p:nvPr/>
        </p:nvSpPr>
        <p:spPr>
          <a:xfrm>
            <a:off x="6195699" y="5703623"/>
            <a:ext cx="53277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B0F0"/>
                </a:solidFill>
                <a:latin typeface="Bahnschrift SemiBold" panose="020B0502040204020203" pitchFamily="34" charset="0"/>
              </a:rPr>
              <a:t>http://lense.institutoptique.fr/ONIP/</a:t>
            </a:r>
          </a:p>
        </p:txBody>
      </p:sp>
      <p:sp>
        <p:nvSpPr>
          <p:cNvPr id="3" name="Espace réservé du contenu 3">
            <a:extLst>
              <a:ext uri="{FF2B5EF4-FFF2-40B4-BE49-F238E27FC236}">
                <a16:creationId xmlns:a16="http://schemas.microsoft.com/office/drawing/2014/main" id="{C286C4A6-2AB7-32A2-6489-6BBE1FC69413}"/>
              </a:ext>
            </a:extLst>
          </p:cNvPr>
          <p:cNvSpPr txBox="1">
            <a:spLocks/>
          </p:cNvSpPr>
          <p:nvPr/>
        </p:nvSpPr>
        <p:spPr>
          <a:xfrm>
            <a:off x="6585644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B3_data_03.txt</a:t>
            </a:r>
          </a:p>
          <a:p>
            <a:pPr lvl="1"/>
            <a:r>
              <a:rPr lang="fr-FR" sz="1800" dirty="0"/>
              <a:t>Format de données binaire 64</a:t>
            </a:r>
          </a:p>
          <a:p>
            <a:pPr lvl="1"/>
            <a:r>
              <a:rPr lang="fr-FR" sz="1800" dirty="0"/>
              <a:t>Multi-porteuses sinusoïdales</a:t>
            </a:r>
          </a:p>
          <a:p>
            <a:pPr lvl="1"/>
            <a:r>
              <a:rPr lang="fr-FR" sz="1800" dirty="0"/>
              <a:t>Fichier sonore / 160 kHz / 16 bits</a:t>
            </a:r>
          </a:p>
        </p:txBody>
      </p:sp>
    </p:spTree>
    <p:extLst>
      <p:ext uri="{BB962C8B-B14F-4D97-AF65-F5344CB8AC3E}">
        <p14:creationId xmlns:p14="http://schemas.microsoft.com/office/powerpoint/2010/main" val="299662988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</TotalTime>
  <Words>798</Words>
  <Application>Microsoft Office PowerPoint</Application>
  <PresentationFormat>Grand écran</PresentationFormat>
  <Paragraphs>148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5" baseType="lpstr">
      <vt:lpstr>Arial</vt:lpstr>
      <vt:lpstr>Avenir Next LT Pro</vt:lpstr>
      <vt:lpstr>Bahnschrift Light</vt:lpstr>
      <vt:lpstr>Bahnschrift SemiBold</vt:lpstr>
      <vt:lpstr>Calibri</vt:lpstr>
      <vt:lpstr>Cambria Math</vt:lpstr>
      <vt:lpstr>Trebuchet MS</vt:lpstr>
      <vt:lpstr>ui-monospace</vt:lpstr>
      <vt:lpstr>AccentBoxVTI</vt:lpstr>
      <vt:lpstr>Traitement 1D  Modulation AM</vt:lpstr>
      <vt:lpstr>Déroulement du bloc AM</vt:lpstr>
      <vt:lpstr>Contexte</vt:lpstr>
      <vt:lpstr>Données initiales / Démarche</vt:lpstr>
      <vt:lpstr>Etapes pour l’analyse</vt:lpstr>
      <vt:lpstr>Etapes pour l’analyse</vt:lpstr>
      <vt:lpstr>Travail à réaliser</vt:lpstr>
      <vt:lpstr>Quelques fonctions intéressantes</vt:lpstr>
      <vt:lpstr>Fichiers à analyser</vt:lpstr>
      <vt:lpstr>Rappels sur la modulation d’amplitude</vt:lpstr>
      <vt:lpstr>Filtrage</vt:lpstr>
      <vt:lpstr>Rappel sur la Transformée de Fourier</vt:lpstr>
      <vt:lpstr>Rappel sur la FFT</vt:lpstr>
      <vt:lpstr>Rappel sur la FFT</vt:lpstr>
      <vt:lpstr>Format Binaire 64</vt:lpstr>
      <vt:lpstr>Conversion en signaux sonores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Bloc 1D - Déroulement</dc:title>
  <dc:creator>Julien VILLEMEJANE</dc:creator>
  <cp:lastModifiedBy>Julien VILLEMEJANE</cp:lastModifiedBy>
  <cp:revision>234</cp:revision>
  <dcterms:created xsi:type="dcterms:W3CDTF">2023-04-08T12:37:13Z</dcterms:created>
  <dcterms:modified xsi:type="dcterms:W3CDTF">2024-10-05T07:10:53Z</dcterms:modified>
</cp:coreProperties>
</file>