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9" r:id="rId5"/>
    <p:sldId id="282" r:id="rId6"/>
    <p:sldId id="280" r:id="rId7"/>
    <p:sldId id="274" r:id="rId8"/>
    <p:sldId id="275" r:id="rId9"/>
    <p:sldId id="276" r:id="rId10"/>
    <p:sldId id="278" r:id="rId11"/>
    <p:sldId id="284" r:id="rId12"/>
    <p:sldId id="285" r:id="rId13"/>
    <p:sldId id="286" r:id="rId14"/>
    <p:sldId id="287" r:id="rId15"/>
    <p:sldId id="281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cours.gel.ulaval.ca/2017/a/GEL3006/default/5notes/index.c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cours.gel.ulaval.ca/2017/a/GEL3006/default/5notes/index.c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1D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Modulation 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modulation d’amplitude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E2EFB8-5223-2DB3-AC55-87C8590EB7A6}"/>
              </a:ext>
            </a:extLst>
          </p:cNvPr>
          <p:cNvSpPr txBox="1"/>
          <p:nvPr/>
        </p:nvSpPr>
        <p:spPr>
          <a:xfrm>
            <a:off x="2743200" y="2321444"/>
            <a:ext cx="410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              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 = 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3663FB-4E81-1D60-66FC-80DE8402CD7F}"/>
              </a:ext>
            </a:extLst>
          </p:cNvPr>
          <p:cNvSpPr txBox="1"/>
          <p:nvPr/>
        </p:nvSpPr>
        <p:spPr>
          <a:xfrm>
            <a:off x="2596844" y="6098600"/>
            <a:ext cx="307401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s(t) = ( K . </a:t>
            </a:r>
            <a:r>
              <a:rPr lang="fr-FR" sz="1800" b="1" i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</a:t>
            </a:r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+ 1 ) . </a:t>
            </a:r>
            <a:r>
              <a:rPr lang="fr-FR" sz="18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3683F43E-BB88-9A77-7A6A-950374FBB650}"/>
              </a:ext>
            </a:extLst>
          </p:cNvPr>
          <p:cNvSpPr/>
          <p:nvPr/>
        </p:nvSpPr>
        <p:spPr>
          <a:xfrm>
            <a:off x="3392129" y="2122567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4.png">
            <a:extLst>
              <a:ext uri="{FF2B5EF4-FFF2-40B4-BE49-F238E27FC236}">
                <a16:creationId xmlns:a16="http://schemas.microsoft.com/office/drawing/2014/main" id="{F449CC9F-7226-A6E5-A262-ECFCD3E55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4438" y="3144855"/>
            <a:ext cx="1987550" cy="1165860"/>
          </a:xfrm>
          <a:prstGeom prst="rect">
            <a:avLst/>
          </a:prstGeom>
          <a:ln/>
        </p:spPr>
      </p:pic>
      <p:pic>
        <p:nvPicPr>
          <p:cNvPr id="22" name="image2.png">
            <a:extLst>
              <a:ext uri="{FF2B5EF4-FFF2-40B4-BE49-F238E27FC236}">
                <a16:creationId xmlns:a16="http://schemas.microsoft.com/office/drawing/2014/main" id="{7A2C245E-CD2E-66F0-6224-3C921E14C76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39527" y="3042914"/>
            <a:ext cx="4512945" cy="1306830"/>
          </a:xfrm>
          <a:prstGeom prst="rect">
            <a:avLst/>
          </a:prstGeom>
          <a:ln/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58151" y="5086248"/>
            <a:ext cx="3854450" cy="1395730"/>
          </a:xfrm>
          <a:prstGeom prst="rect">
            <a:avLst/>
          </a:prstGeom>
          <a:ln/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2BB8ACD-5D25-BB60-FE4B-E7F088EE366A}"/>
              </a:ext>
            </a:extLst>
          </p:cNvPr>
          <p:cNvSpPr txBox="1"/>
          <p:nvPr/>
        </p:nvSpPr>
        <p:spPr>
          <a:xfrm>
            <a:off x="3316956" y="4985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			p(t) = 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D182780B-D8A8-FD8E-F6C0-CE26F37D6640}"/>
              </a:ext>
            </a:extLst>
          </p:cNvPr>
          <p:cNvSpPr/>
          <p:nvPr/>
        </p:nvSpPr>
        <p:spPr>
          <a:xfrm>
            <a:off x="5952001" y="4790473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http://wcours.gel.ulaval.ca/2017/a/GEL3006/default/5notes/index.chtml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712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02244" y="2299195"/>
            <a:ext cx="3854450" cy="1395730"/>
          </a:xfrm>
          <a:prstGeom prst="rect">
            <a:avLst/>
          </a:prstGeom>
          <a:ln/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http://wcours.gel.ulaval.ca/2017/a/GEL3006/default/5notes/index.chtml</a:t>
            </a:r>
            <a:endParaRPr lang="fr-FR" sz="1200" dirty="0"/>
          </a:p>
        </p:txBody>
      </p:sp>
      <p:cxnSp>
        <p:nvCxnSpPr>
          <p:cNvPr id="4" name="Connecteur droit 3"/>
          <p:cNvCxnSpPr/>
          <p:nvPr/>
        </p:nvCxnSpPr>
        <p:spPr>
          <a:xfrm flipH="1">
            <a:off x="2494627" y="2473277"/>
            <a:ext cx="1" cy="117366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3854390" y="2521258"/>
            <a:ext cx="1" cy="117366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2494627" y="2473277"/>
            <a:ext cx="1359764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289283" y="378007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-f</a:t>
            </a:r>
            <a:r>
              <a:rPr lang="fr-FR" baseline="-25000" dirty="0"/>
              <a:t>p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681273" y="37800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  <a:r>
              <a:rPr lang="fr-FR" baseline="-250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9287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la Transformée de Fourier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2" name="Picture 4" descr="http://lense.institutoptique.fr/wp-content/uploads/2020/04/TFa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2160895"/>
            <a:ext cx="7768360" cy="179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lense.institutoptique.fr/wp-content/uploads/2020/04/TFaT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03" y="4369974"/>
            <a:ext cx="7896693" cy="19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71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la FFT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31525" y="4048370"/>
            <a:ext cx="315663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fr-FR" sz="1600" b="1" dirty="0" err="1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03" y="4586737"/>
            <a:ext cx="5276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lense.institutoptique.fr/wp-content/uploads/2020/04/T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6" y="2323022"/>
            <a:ext cx="7608199" cy="204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 flipH="1">
            <a:off x="6514538" y="3461536"/>
            <a:ext cx="1" cy="36859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7736614" y="3429640"/>
            <a:ext cx="1" cy="36859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736615" y="35954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f</a:t>
            </a:r>
            <a:r>
              <a:rPr lang="fr-FR" baseline="-25000" dirty="0" err="1">
                <a:solidFill>
                  <a:srgbClr val="0070C0"/>
                </a:solidFill>
              </a:rPr>
              <a:t>e</a:t>
            </a:r>
            <a:endParaRPr lang="fr-FR" baseline="-25000" dirty="0">
              <a:solidFill>
                <a:srgbClr val="0070C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82680" y="3620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</a:t>
            </a:r>
            <a:endParaRPr lang="fr-FR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9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la FFT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483930" y="2323022"/>
            <a:ext cx="3156633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fr-FR" sz="1600" b="1" dirty="0" err="1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08" y="2861389"/>
            <a:ext cx="5276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lense.institutoptique.fr/wp-content/uploads/2020/04/TF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26" y="2323022"/>
            <a:ext cx="4734931" cy="12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21149" y="3958641"/>
            <a:ext cx="80209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 </a:t>
            </a:r>
            <a:r>
              <a:rPr lang="en-US" sz="1600" b="1" dirty="0"/>
              <a:t>A = </a:t>
            </a:r>
            <a:r>
              <a:rPr lang="en-US" sz="1600" b="1" dirty="0" err="1"/>
              <a:t>fft</a:t>
            </a:r>
            <a:r>
              <a:rPr lang="en-US" sz="1600" b="1" dirty="0"/>
              <a:t>(a, n)</a:t>
            </a:r>
            <a:r>
              <a:rPr lang="en-US" sz="1600" dirty="0"/>
              <a:t>,</a:t>
            </a:r>
            <a:r>
              <a:rPr lang="en-US" sz="1600" b="1" dirty="0"/>
              <a:t> </a:t>
            </a:r>
            <a:r>
              <a:rPr lang="en-US" sz="1600" dirty="0"/>
              <a:t>then </a:t>
            </a:r>
            <a:r>
              <a:rPr lang="en-US" sz="1600" b="1" dirty="0"/>
              <a:t>A[0] </a:t>
            </a:r>
            <a:r>
              <a:rPr lang="en-US" sz="1600" dirty="0"/>
              <a:t>contains the zero-frequency term </a:t>
            </a:r>
          </a:p>
          <a:p>
            <a:r>
              <a:rPr lang="en-US" sz="1600" dirty="0"/>
              <a:t>	Then </a:t>
            </a:r>
            <a:r>
              <a:rPr lang="en-US" sz="1600" b="1" dirty="0"/>
              <a:t>A[1:n/2]</a:t>
            </a:r>
            <a:r>
              <a:rPr lang="en-US" sz="1600" dirty="0"/>
              <a:t> contains the positive-frequency terms, </a:t>
            </a:r>
          </a:p>
          <a:p>
            <a:r>
              <a:rPr lang="en-US" sz="1600" dirty="0"/>
              <a:t>	and </a:t>
            </a:r>
            <a:r>
              <a:rPr lang="en-US" sz="1600" b="1" dirty="0"/>
              <a:t>A[n/2+1:]</a:t>
            </a:r>
            <a:r>
              <a:rPr lang="en-US" sz="1600" dirty="0"/>
              <a:t> contains the negative-frequency terms</a:t>
            </a:r>
          </a:p>
          <a:p>
            <a:r>
              <a:rPr lang="en-US" sz="1600" dirty="0"/>
              <a:t>For an </a:t>
            </a:r>
            <a:r>
              <a:rPr lang="en-US" sz="1600" b="1" dirty="0"/>
              <a:t>even number </a:t>
            </a:r>
            <a:r>
              <a:rPr lang="en-US" sz="1600" dirty="0"/>
              <a:t>of input points, </a:t>
            </a:r>
            <a:r>
              <a:rPr lang="en-US" sz="1600" b="1" dirty="0"/>
              <a:t>A[n/2]</a:t>
            </a:r>
            <a:r>
              <a:rPr lang="en-US" sz="1600" dirty="0"/>
              <a:t> represents </a:t>
            </a:r>
          </a:p>
          <a:p>
            <a:r>
              <a:rPr lang="en-US" sz="1600" dirty="0"/>
              <a:t>	both positive and negative Nyquist frequency, </a:t>
            </a:r>
          </a:p>
          <a:p>
            <a:r>
              <a:rPr lang="en-US" sz="1600" dirty="0"/>
              <a:t>For an </a:t>
            </a:r>
            <a:r>
              <a:rPr lang="en-US" sz="1600" b="1" dirty="0"/>
              <a:t>odd number </a:t>
            </a:r>
            <a:r>
              <a:rPr lang="en-US" sz="1600" dirty="0"/>
              <a:t>of input points, </a:t>
            </a:r>
            <a:r>
              <a:rPr lang="en-US" sz="1600" b="1" dirty="0"/>
              <a:t>A[(n-1)/2]</a:t>
            </a:r>
            <a:r>
              <a:rPr lang="en-US" sz="1600" dirty="0"/>
              <a:t> contains the largest positive frequency, </a:t>
            </a:r>
          </a:p>
          <a:p>
            <a:r>
              <a:rPr lang="en-US" sz="1600" dirty="0"/>
              <a:t>	while </a:t>
            </a:r>
            <a:r>
              <a:rPr lang="en-US" sz="1600" b="1" dirty="0"/>
              <a:t>A[(n+1)/2] </a:t>
            </a:r>
            <a:r>
              <a:rPr lang="en-US" sz="1600" dirty="0"/>
              <a:t>contains the largest negative frequency. 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1349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Format Binaire 64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93387" cy="3694176"/>
          </a:xfrm>
        </p:spPr>
        <p:txBody>
          <a:bodyPr/>
          <a:lstStyle/>
          <a:p>
            <a:r>
              <a:rPr lang="fr-FR" sz="2400" dirty="0"/>
              <a:t>Codage ASCII</a:t>
            </a:r>
          </a:p>
          <a:p>
            <a:pPr lvl="1"/>
            <a:r>
              <a:rPr lang="fr-FR" sz="2000" dirty="0"/>
              <a:t>1 caractère codé sur 8 bits / 1 octet</a:t>
            </a:r>
            <a:endParaRPr lang="fr-FR" dirty="0"/>
          </a:p>
          <a:p>
            <a:r>
              <a:rPr lang="fr-FR" sz="2400" dirty="0"/>
              <a:t>Codage entier</a:t>
            </a:r>
          </a:p>
          <a:p>
            <a:pPr lvl="1"/>
            <a:r>
              <a:rPr lang="fr-FR" sz="1800" dirty="0"/>
              <a:t>1 entier sur 4 octets </a:t>
            </a:r>
          </a:p>
          <a:p>
            <a:pPr lvl="1"/>
            <a:endParaRPr lang="fr-FR" sz="1800" dirty="0"/>
          </a:p>
          <a:p>
            <a:r>
              <a:rPr lang="fr-FR" sz="2200" dirty="0"/>
              <a:t>Codage Base 64</a:t>
            </a:r>
          </a:p>
          <a:p>
            <a:pPr lvl="1"/>
            <a:r>
              <a:rPr lang="fr-FR" sz="1800" dirty="0"/>
              <a:t>1 donnée sur 6 bits : 4 données sur 3 octets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5938" y="320120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b="1" dirty="0">
                <a:solidFill>
                  <a:srgbClr val="0070C0"/>
                </a:solidFill>
              </a:rPr>
              <a:t>base64</a:t>
            </a:r>
            <a:r>
              <a:rPr lang="fr-FR" b="1" dirty="0"/>
              <a:t>  .b64encode  .b64decode</a:t>
            </a:r>
            <a:endParaRPr lang="fr-FR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095938" y="3640614"/>
            <a:ext cx="4700005" cy="156042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ui-monospace"/>
                <a:cs typeface="Arial" pitchFamily="34" charset="0"/>
              </a:rPr>
              <a:t>import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ui-monospace"/>
                <a:cs typeface="Arial" pitchFamily="34" charset="0"/>
              </a:rPr>
              <a:t>base64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base64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b64encode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b'data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ui-monospace"/>
                <a:cs typeface="Arial" pitchFamily="34" charset="0"/>
              </a:rPr>
              <a:t>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) 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b'ZGF0YSB0byBiZSBlbmNvZGVk'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base64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b64decode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b'data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 to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be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encoded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717171"/>
                </a:solidFill>
                <a:effectLst/>
                <a:latin typeface="ui-monospace"/>
                <a:cs typeface="Arial" pitchFamily="34" charset="0"/>
              </a:rPr>
              <a:t>'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en signaux sonores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95411" y="2206087"/>
            <a:ext cx="3399457" cy="351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115000"/>
              </a:lnSpc>
            </a:pPr>
            <a:r>
              <a:rPr lang="en-US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scipy.io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wavfile.read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endParaRPr lang="fr-FR" sz="1600" b="1" dirty="0">
              <a:solidFill>
                <a:srgbClr val="1155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098" name="Picture 2" descr="https://i.stack.imgur.com/zRFh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30" y="2816257"/>
            <a:ext cx="2820838" cy="208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oundfile.sapp.org/doc/WaveFormat/wav-sound-forma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73" y="2286000"/>
            <a:ext cx="4630969" cy="42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3196088" y="4173303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3201841" y="4382742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3198973" y="4578272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3196087" y="5205126"/>
            <a:ext cx="181155" cy="2060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5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AM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Picture 2" descr="https://i.stack.imgur.com/zRFh2.jpg">
            <a:extLst>
              <a:ext uri="{FF2B5EF4-FFF2-40B4-BE49-F238E27FC236}">
                <a16:creationId xmlns:a16="http://schemas.microsoft.com/office/drawing/2014/main" id="{DC23EB46-F0F4-FCDF-2B8F-0806C071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90" y="2872315"/>
            <a:ext cx="1490383" cy="1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656B940-5854-DAE6-7917-660067C6FF5B}"/>
              </a:ext>
            </a:extLst>
          </p:cNvPr>
          <p:cNvSpPr txBox="1">
            <a:spLocks/>
          </p:cNvSpPr>
          <p:nvPr/>
        </p:nvSpPr>
        <p:spPr>
          <a:xfrm>
            <a:off x="1115568" y="3319993"/>
            <a:ext cx="4937760" cy="26469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sp>
        <p:nvSpPr>
          <p:cNvPr id="14" name="CustomShape 23">
            <a:extLst>
              <a:ext uri="{FF2B5EF4-FFF2-40B4-BE49-F238E27FC236}">
                <a16:creationId xmlns:a16="http://schemas.microsoft.com/office/drawing/2014/main" id="{12A7023D-6FE1-7F0D-8E2F-30898AFB4280}"/>
              </a:ext>
            </a:extLst>
          </p:cNvPr>
          <p:cNvSpPr/>
          <p:nvPr/>
        </p:nvSpPr>
        <p:spPr>
          <a:xfrm>
            <a:off x="6713678" y="4028555"/>
            <a:ext cx="45540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Laser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2D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5" name="CustomShape 24">
            <a:extLst>
              <a:ext uri="{FF2B5EF4-FFF2-40B4-BE49-F238E27FC236}">
                <a16:creationId xmlns:a16="http://schemas.microsoft.com/office/drawing/2014/main" id="{17638A84-DD1A-A9E4-E096-4A5B353A9C92}"/>
              </a:ext>
            </a:extLst>
          </p:cNvPr>
          <p:cNvSpPr/>
          <p:nvPr/>
        </p:nvSpPr>
        <p:spPr>
          <a:xfrm>
            <a:off x="6713678" y="1803540"/>
            <a:ext cx="45540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AM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1D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82AC2E0D-9490-7784-33A3-65CE153E0D40}"/>
              </a:ext>
            </a:extLst>
          </p:cNvPr>
          <p:cNvSpPr/>
          <p:nvPr/>
        </p:nvSpPr>
        <p:spPr>
          <a:xfrm>
            <a:off x="1115567" y="3282571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blocs de 4 et 5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3F3215F-3090-7F6A-6750-94A3296EAA02}"/>
              </a:ext>
            </a:extLst>
          </p:cNvPr>
          <p:cNvSpPr txBox="1"/>
          <p:nvPr/>
        </p:nvSpPr>
        <p:spPr>
          <a:xfrm>
            <a:off x="7300845" y="4520998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64F7306-19E9-4C40-6382-5ADA279ACFD1}"/>
              </a:ext>
            </a:extLst>
          </p:cNvPr>
          <p:cNvSpPr txBox="1"/>
          <p:nvPr/>
        </p:nvSpPr>
        <p:spPr>
          <a:xfrm>
            <a:off x="7300845" y="2295983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1</a:t>
            </a:r>
            <a:r>
              <a:rPr lang="fr-FR" sz="1600" dirty="0"/>
              <a:t> : signal modulé en amplitude / acquisition numérique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2FEAE8A-1152-0766-3DF2-21ED48A7F8EA}"/>
              </a:ext>
            </a:extLst>
          </p:cNvPr>
          <p:cNvGrpSpPr/>
          <p:nvPr/>
        </p:nvGrpSpPr>
        <p:grpSpPr>
          <a:xfrm>
            <a:off x="9168849" y="5606759"/>
            <a:ext cx="1868737" cy="1215569"/>
            <a:chOff x="2308078" y="1757542"/>
            <a:chExt cx="4710901" cy="3759356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0F7A00B-2601-7D59-7E75-C74503439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50F55E00-16A4-5D34-15A9-CFBCA3BF9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85E4E2C0-786F-8DD0-AF3E-32A323F137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440FC5-8C0F-95F6-2590-11E444AD7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D22A9B5-2610-5823-D4E0-3CFC7CB40C6D}"/>
                </a:ext>
              </a:extLst>
            </p:cNvPr>
            <p:cNvSpPr txBox="1"/>
            <p:nvPr/>
          </p:nvSpPr>
          <p:spPr>
            <a:xfrm>
              <a:off x="5473256" y="2349272"/>
              <a:ext cx="1545723" cy="106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 dirty="0">
                  <a:solidFill>
                    <a:srgbClr val="00B050"/>
                  </a:solidFill>
                </a:rPr>
                <a:t>0</a:t>
              </a:r>
              <a:r>
                <a:rPr lang="fr-FR" dirty="0">
                  <a:solidFill>
                    <a:srgbClr val="00B050"/>
                  </a:solidFill>
                </a:rPr>
                <a:t>(z)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E0FAB240-5A0F-26DF-C9A0-8D03C4B71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A166E49A-D0F5-DF6F-ABDB-DBC023453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342F5A5-76C7-1FD2-5EA4-0E34DC2E783B}"/>
                </a:ext>
              </a:extLst>
            </p:cNvPr>
            <p:cNvSpPr txBox="1"/>
            <p:nvPr/>
          </p:nvSpPr>
          <p:spPr>
            <a:xfrm>
              <a:off x="3996817" y="4660231"/>
              <a:ext cx="465689" cy="85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aseline="30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32" name="Image 31">
            <a:extLst>
              <a:ext uri="{FF2B5EF4-FFF2-40B4-BE49-F238E27FC236}">
                <a16:creationId xmlns:a16="http://schemas.microsoft.com/office/drawing/2014/main" id="{CCA50F51-6A8B-74F1-FB1F-0C8445D4B3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42" t="12493" r="67799" b="63205"/>
          <a:stretch/>
        </p:blipFill>
        <p:spPr>
          <a:xfrm>
            <a:off x="9736782" y="5127051"/>
            <a:ext cx="718639" cy="74750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24F8897-6793-B61A-218E-8C0354C1D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27" y="5410043"/>
            <a:ext cx="2156110" cy="1113841"/>
          </a:xfrm>
          <a:prstGeom prst="rect">
            <a:avLst/>
          </a:prstGeom>
        </p:spPr>
      </p:pic>
      <p:sp>
        <p:nvSpPr>
          <p:cNvPr id="34" name="CustomShape 3">
            <a:extLst>
              <a:ext uri="{FF2B5EF4-FFF2-40B4-BE49-F238E27FC236}">
                <a16:creationId xmlns:a16="http://schemas.microsoft.com/office/drawing/2014/main" id="{3A0F96CF-5E1C-B405-2E2C-1888B6C2C35F}"/>
              </a:ext>
            </a:extLst>
          </p:cNvPr>
          <p:cNvSpPr/>
          <p:nvPr/>
        </p:nvSpPr>
        <p:spPr>
          <a:xfrm>
            <a:off x="1115567" y="1737040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séa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introductives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481877" cy="3694176"/>
          </a:xfrm>
        </p:spPr>
        <p:txBody>
          <a:bodyPr/>
          <a:lstStyle/>
          <a:p>
            <a:r>
              <a:rPr lang="fr-FR" b="1" dirty="0"/>
              <a:t>Instrumentation numérique</a:t>
            </a:r>
          </a:p>
          <a:p>
            <a:pPr lvl="1"/>
            <a:r>
              <a:rPr lang="fr-FR" dirty="0"/>
              <a:t>Acquisition de données</a:t>
            </a:r>
          </a:p>
          <a:p>
            <a:pPr lvl="1"/>
            <a:r>
              <a:rPr lang="fr-FR" dirty="0"/>
              <a:t>Sauvegarde de données</a:t>
            </a:r>
          </a:p>
          <a:p>
            <a:pPr lvl="1"/>
            <a:r>
              <a:rPr lang="fr-FR" dirty="0"/>
              <a:t>Analyse des données</a:t>
            </a:r>
          </a:p>
          <a:p>
            <a:pPr lvl="1"/>
            <a:r>
              <a:rPr lang="fr-FR" dirty="0"/>
              <a:t>Traitement des données</a:t>
            </a:r>
          </a:p>
        </p:txBody>
      </p:sp>
      <p:pic>
        <p:nvPicPr>
          <p:cNvPr id="8" name="image5.png" descr="Une image contenant texte, micro-ondes, four, moniteur&#10;&#10;Description générée automatiquement">
            <a:extLst>
              <a:ext uri="{FF2B5EF4-FFF2-40B4-BE49-F238E27FC236}">
                <a16:creationId xmlns:a16="http://schemas.microsoft.com/office/drawing/2014/main" id="{C8341B7D-C3B2-5956-86AB-3EE5BC35442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9668" y="2478024"/>
            <a:ext cx="2227048" cy="1179576"/>
          </a:xfrm>
          <a:prstGeom prst="rect">
            <a:avLst/>
          </a:prstGeom>
          <a:ln/>
        </p:spPr>
      </p:pic>
      <p:pic>
        <p:nvPicPr>
          <p:cNvPr id="13" name="image3.png">
            <a:extLst>
              <a:ext uri="{FF2B5EF4-FFF2-40B4-BE49-F238E27FC236}">
                <a16:creationId xmlns:a16="http://schemas.microsoft.com/office/drawing/2014/main" id="{22DA48B6-4CEA-4164-1B7B-7DB5C94DD5B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9953" y="3794324"/>
            <a:ext cx="2846479" cy="2670922"/>
          </a:xfrm>
          <a:prstGeom prst="rect">
            <a:avLst/>
          </a:prstGeom>
          <a:ln/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2C5FBB77-17FA-9F60-BDAE-34CBE4BB2DC8}"/>
              </a:ext>
            </a:extLst>
          </p:cNvPr>
          <p:cNvSpPr/>
          <p:nvPr/>
        </p:nvSpPr>
        <p:spPr>
          <a:xfrm>
            <a:off x="3962048" y="5310905"/>
            <a:ext cx="3740979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Signaux modulés en amplitude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A68368E5-AA23-479A-9169-DFD5A8DB4C4B}"/>
              </a:ext>
            </a:extLst>
          </p:cNvPr>
          <p:cNvSpPr/>
          <p:nvPr/>
        </p:nvSpPr>
        <p:spPr>
          <a:xfrm>
            <a:off x="3962048" y="5925978"/>
            <a:ext cx="3740979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2958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initiales / Démarche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</p:spTree>
    <p:extLst>
      <p:ext uri="{BB962C8B-B14F-4D97-AF65-F5344CB8AC3E}">
        <p14:creationId xmlns:p14="http://schemas.microsoft.com/office/powerpoint/2010/main" val="23497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</p:spTree>
    <p:extLst>
      <p:ext uri="{BB962C8B-B14F-4D97-AF65-F5344CB8AC3E}">
        <p14:creationId xmlns:p14="http://schemas.microsoft.com/office/powerpoint/2010/main" val="36010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A824087-261C-3CC4-6A43-48B79EE622EF}"/>
              </a:ext>
            </a:extLst>
          </p:cNvPr>
          <p:cNvSpPr/>
          <p:nvPr/>
        </p:nvSpPr>
        <p:spPr>
          <a:xfrm>
            <a:off x="1311149" y="3728666"/>
            <a:ext cx="3474207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simple modulé AM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47043317-3FE0-42AF-673E-5CC9A9933783}"/>
              </a:ext>
            </a:extLst>
          </p:cNvPr>
          <p:cNvSpPr/>
          <p:nvPr/>
        </p:nvSpPr>
        <p:spPr>
          <a:xfrm>
            <a:off x="1311148" y="4476495"/>
            <a:ext cx="3474208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complexe modulé AM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E7F5ABE-9BFF-546C-290B-E6842DCE8C44}"/>
              </a:ext>
            </a:extLst>
          </p:cNvPr>
          <p:cNvSpPr/>
          <p:nvPr/>
        </p:nvSpPr>
        <p:spPr>
          <a:xfrm>
            <a:off x="1323127" y="5225061"/>
            <a:ext cx="3474211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des signaux sur des porteuses multiples</a:t>
            </a:r>
          </a:p>
        </p:txBody>
      </p:sp>
    </p:spTree>
    <p:extLst>
      <p:ext uri="{BB962C8B-B14F-4D97-AF65-F5344CB8AC3E}">
        <p14:creationId xmlns:p14="http://schemas.microsoft.com/office/powerpoint/2010/main" val="318821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Etape 1 </a:t>
            </a:r>
            <a:r>
              <a:rPr lang="fr-FR" sz="2000" b="1" dirty="0"/>
              <a:t>: Afficher des données provenant d’un fichier</a:t>
            </a:r>
          </a:p>
          <a:p>
            <a:pPr lvl="1"/>
            <a:r>
              <a:rPr lang="fr-FR" sz="1600" dirty="0"/>
              <a:t>Lire un fichier texte / tableur</a:t>
            </a:r>
          </a:p>
          <a:p>
            <a:pPr lvl="1"/>
            <a:r>
              <a:rPr lang="fr-FR" sz="1600" dirty="0"/>
              <a:t>Afficher les signaux contenus dans le fichier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2 </a:t>
            </a:r>
            <a:r>
              <a:rPr lang="fr-FR" sz="2000" b="1" dirty="0"/>
              <a:t>: Calculer, afficher et analyser le spectre du signal</a:t>
            </a:r>
          </a:p>
          <a:p>
            <a:pPr lvl="1"/>
            <a:r>
              <a:rPr lang="fr-FR" sz="1600" dirty="0"/>
              <a:t>Comprendre les données obtenues par le calcul</a:t>
            </a:r>
          </a:p>
          <a:p>
            <a:pPr lvl="1"/>
            <a:r>
              <a:rPr lang="fr-FR" sz="1600" dirty="0"/>
              <a:t>Afficher le spectre en recréant les axes fréquentiels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3</a:t>
            </a:r>
            <a:r>
              <a:rPr lang="fr-FR" sz="2000" b="1" dirty="0"/>
              <a:t> : Simuler le phénomène de modulation d’amplitude et sa démodulation</a:t>
            </a:r>
          </a:p>
          <a:p>
            <a:pPr lvl="1"/>
            <a:r>
              <a:rPr lang="fr-FR" sz="1600" dirty="0"/>
              <a:t>Générer des signaux de tests et valider les étapes de démodulation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4</a:t>
            </a:r>
            <a:r>
              <a:rPr lang="fr-FR" sz="2000" b="1" dirty="0"/>
              <a:t> : Démoduler un signal quelconque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FF2E72-A2DB-095F-FEEE-6BEF0C1B2E84}"/>
              </a:ext>
            </a:extLst>
          </p:cNvPr>
          <p:cNvSpPr txBox="1"/>
          <p:nvPr/>
        </p:nvSpPr>
        <p:spPr>
          <a:xfrm>
            <a:off x="3805083" y="6105067"/>
            <a:ext cx="7600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B0F0"/>
                </a:solidFill>
              </a:rPr>
              <a:t>BONUS </a:t>
            </a:r>
            <a:r>
              <a:rPr lang="fr-FR" sz="1800" b="1" dirty="0"/>
              <a:t>: Générer de nouveaux fichiers de signaux modulés </a:t>
            </a:r>
            <a:br>
              <a:rPr lang="fr-FR" sz="1800" b="1" dirty="0"/>
            </a:br>
            <a:r>
              <a:rPr lang="fr-FR" sz="1800" b="1" dirty="0"/>
              <a:t>				et les démoduler</a:t>
            </a:r>
          </a:p>
        </p:txBody>
      </p:sp>
    </p:spTree>
    <p:extLst>
      <p:ext uri="{BB962C8B-B14F-4D97-AF65-F5344CB8AC3E}">
        <p14:creationId xmlns:p14="http://schemas.microsoft.com/office/powerpoint/2010/main" val="268949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fonctions intéressantes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3731" y="2133895"/>
            <a:ext cx="5265560" cy="3694176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lire des fichiers CSV </a:t>
            </a:r>
            <a:endParaRPr lang="fr-FR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genfromtxt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pandas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read_csv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créer de vecteurs / matrices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linspace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logspace</a:t>
            </a:r>
            <a:endParaRPr lang="fr-FR" sz="1600" b="1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ones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zeros</a:t>
            </a:r>
            <a:endParaRPr lang="fr-FR" sz="1600" b="1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afficher des figures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pyplot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.figure  .plot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legend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calculer la FFT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8C067A9A-5B9B-23F2-8492-34670908B5B5}"/>
              </a:ext>
            </a:extLst>
          </p:cNvPr>
          <p:cNvSpPr txBox="1">
            <a:spLocks/>
          </p:cNvSpPr>
          <p:nvPr/>
        </p:nvSpPr>
        <p:spPr>
          <a:xfrm>
            <a:off x="7118555" y="2133895"/>
            <a:ext cx="441507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transcodage / </a:t>
            </a:r>
            <a:r>
              <a:rPr lang="fr-FR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 types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frombuffer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astype</a:t>
            </a:r>
            <a:endParaRPr lang="fr-FR" sz="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B64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base64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.b64encode </a:t>
            </a: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.b64decode 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WAV</a:t>
            </a:r>
            <a:r>
              <a:rPr lang="fr-FR" sz="1600" dirty="0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scipy.io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wavfile.read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endParaRPr lang="fr-FR" sz="1600" b="1" dirty="0">
              <a:solidFill>
                <a:srgbClr val="1155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à analyser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93387" cy="3694176"/>
          </a:xfrm>
        </p:spPr>
        <p:txBody>
          <a:bodyPr/>
          <a:lstStyle/>
          <a:p>
            <a:r>
              <a:rPr lang="fr-FR" dirty="0"/>
              <a:t>B3_data_01.csv</a:t>
            </a:r>
          </a:p>
          <a:p>
            <a:pPr lvl="1"/>
            <a:r>
              <a:rPr lang="fr-FR" sz="2000" dirty="0"/>
              <a:t>Issu d’un oscilloscope </a:t>
            </a:r>
            <a:r>
              <a:rPr lang="fr-FR" sz="2000" dirty="0" err="1"/>
              <a:t>VoltCraft</a:t>
            </a:r>
            <a:endParaRPr lang="fr-FR" sz="2000" dirty="0"/>
          </a:p>
          <a:p>
            <a:pPr lvl="1"/>
            <a:r>
              <a:rPr lang="fr-FR" sz="2000" dirty="0"/>
              <a:t>Modulante sinusoïdale</a:t>
            </a:r>
            <a:endParaRPr lang="fr-FR" dirty="0"/>
          </a:p>
          <a:p>
            <a:r>
              <a:rPr lang="fr-FR" dirty="0"/>
              <a:t>B3_data_02.txt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Modulante sinusoïdale</a:t>
            </a:r>
          </a:p>
          <a:p>
            <a:pPr lvl="1"/>
            <a:r>
              <a:rPr lang="fr-FR" sz="1800" dirty="0"/>
              <a:t>Fichier sonore / 24 kHz / 16 bits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58EE3-AB7D-E7C8-90BD-77D1155B966A}"/>
              </a:ext>
            </a:extLst>
          </p:cNvPr>
          <p:cNvSpPr txBox="1"/>
          <p:nvPr/>
        </p:nvSpPr>
        <p:spPr>
          <a:xfrm>
            <a:off x="6195699" y="5703623"/>
            <a:ext cx="5327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http://lense.institutoptique.fr/ONIP/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C286C4A6-2AB7-32A2-6489-6BBE1FC69413}"/>
              </a:ext>
            </a:extLst>
          </p:cNvPr>
          <p:cNvSpPr txBox="1">
            <a:spLocks/>
          </p:cNvSpPr>
          <p:nvPr/>
        </p:nvSpPr>
        <p:spPr>
          <a:xfrm>
            <a:off x="65856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B3_data_03.txt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Multi-porteuses sinusoïdales</a:t>
            </a:r>
          </a:p>
          <a:p>
            <a:pPr lvl="1"/>
            <a:r>
              <a:rPr lang="fr-FR" sz="1800" dirty="0"/>
              <a:t>Fichier sonore / 160 kHz / 16 bits</a:t>
            </a:r>
          </a:p>
        </p:txBody>
      </p:sp>
    </p:spTree>
    <p:extLst>
      <p:ext uri="{BB962C8B-B14F-4D97-AF65-F5344CB8AC3E}">
        <p14:creationId xmlns:p14="http://schemas.microsoft.com/office/powerpoint/2010/main" val="29966298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803</Words>
  <Application>Microsoft Office PowerPoint</Application>
  <PresentationFormat>Grand écran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Avenir Next LT Pro</vt:lpstr>
      <vt:lpstr>Bahnschrift Light</vt:lpstr>
      <vt:lpstr>Bahnschrift SemiBold</vt:lpstr>
      <vt:lpstr>Calibri</vt:lpstr>
      <vt:lpstr>Cambria Math</vt:lpstr>
      <vt:lpstr>Trebuchet MS</vt:lpstr>
      <vt:lpstr>ui-monospace</vt:lpstr>
      <vt:lpstr>AccentBoxVTI</vt:lpstr>
      <vt:lpstr>Traitement 1D  Modulation AM</vt:lpstr>
      <vt:lpstr>Déroulement du bloc AM</vt:lpstr>
      <vt:lpstr>Contexte</vt:lpstr>
      <vt:lpstr>Données initiales / Démarche</vt:lpstr>
      <vt:lpstr>Etapes pour l’analyse</vt:lpstr>
      <vt:lpstr>Etapes pour l’analyse</vt:lpstr>
      <vt:lpstr>Travail à réaliser</vt:lpstr>
      <vt:lpstr>Quelques fonctions intéressantes</vt:lpstr>
      <vt:lpstr>Fichiers à analyser</vt:lpstr>
      <vt:lpstr>Rappels sur la modulation d’amplitude</vt:lpstr>
      <vt:lpstr>Filtrage</vt:lpstr>
      <vt:lpstr>Rappel sur la Transformée de Fourier</vt:lpstr>
      <vt:lpstr>Rappel sur la FFT</vt:lpstr>
      <vt:lpstr>Rappel sur la FFT</vt:lpstr>
      <vt:lpstr>Format Binaire 64</vt:lpstr>
      <vt:lpstr>Conversion en signaux sonores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Bloc 1D - Déroulement</dc:title>
  <dc:creator>Julien VILLEMEJANE</dc:creator>
  <cp:lastModifiedBy>Julien VILLEMEJANE</cp:lastModifiedBy>
  <cp:revision>233</cp:revision>
  <dcterms:created xsi:type="dcterms:W3CDTF">2023-04-08T12:37:13Z</dcterms:created>
  <dcterms:modified xsi:type="dcterms:W3CDTF">2024-07-17T08:31:58Z</dcterms:modified>
</cp:coreProperties>
</file>