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72" r:id="rId3"/>
    <p:sldId id="273" r:id="rId4"/>
    <p:sldId id="274" r:id="rId5"/>
    <p:sldId id="277" r:id="rId6"/>
    <p:sldId id="275" r:id="rId7"/>
    <p:sldId id="276" r:id="rId8"/>
    <p:sldId id="27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cours.gel.ulaval.ca/2017/a/GEL3006/default/5notes/index.chtml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Traitement 1D</a:t>
            </a:r>
            <a:br>
              <a:rPr lang="fr-FR" sz="4800" dirty="0">
                <a:latin typeface="Bahnschrift SemiBold" panose="020B0502040204020203" pitchFamily="34" charset="0"/>
              </a:rPr>
            </a:br>
            <a:br>
              <a:rPr lang="fr-FR" sz="4800" dirty="0">
                <a:latin typeface="Bahnschrift SemiBold" panose="020B0502040204020203" pitchFamily="34" charset="0"/>
              </a:rPr>
            </a:br>
            <a:r>
              <a:rPr lang="fr-FR" sz="4800" dirty="0">
                <a:latin typeface="Bahnschrift SemiBold" panose="020B0502040204020203" pitchFamily="34" charset="0"/>
              </a:rPr>
              <a:t>Modulation AM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Outils Numériques / Semestre 5 Institut d’Optique / B3_0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2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 </a:t>
            </a:r>
            <a:r>
              <a:rPr lang="fr-FR"/>
              <a:t>du bloc 3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endParaRPr lang="fr-FR" dirty="0"/>
          </a:p>
          <a:p>
            <a:pPr lvl="1"/>
            <a:r>
              <a:rPr lang="fr-FR" dirty="0"/>
              <a:t>Sur machine</a:t>
            </a:r>
          </a:p>
          <a:p>
            <a:pPr lvl="1"/>
            <a:r>
              <a:rPr lang="fr-FR" dirty="0"/>
              <a:t>En binôme ou seul</a:t>
            </a:r>
          </a:p>
          <a:p>
            <a:pPr lvl="1"/>
            <a:r>
              <a:rPr lang="fr-FR" dirty="0"/>
              <a:t>2 encadrant.es par séance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9" name="CustomShape 3">
            <a:extLst>
              <a:ext uri="{FF2B5EF4-FFF2-40B4-BE49-F238E27FC236}">
                <a16:creationId xmlns:a16="http://schemas.microsoft.com/office/drawing/2014/main" id="{7CD7374B-ED6D-6AF2-BD0B-1717C3940DB9}"/>
              </a:ext>
            </a:extLst>
          </p:cNvPr>
          <p:cNvSpPr/>
          <p:nvPr/>
        </p:nvSpPr>
        <p:spPr>
          <a:xfrm>
            <a:off x="1115567" y="2440602"/>
            <a:ext cx="4685465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3 blocs de 4 séances (2h/séance)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C430E7A6-8A93-686A-7C4E-ED51D2B4CA5C}"/>
              </a:ext>
            </a:extLst>
          </p:cNvPr>
          <p:cNvSpPr/>
          <p:nvPr/>
        </p:nvSpPr>
        <p:spPr>
          <a:xfrm>
            <a:off x="1115567" y="4503069"/>
            <a:ext cx="4685465" cy="4924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Déroulement du bloc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BED6A26-211D-7C76-4C1A-96E6D0EC3C39}"/>
              </a:ext>
            </a:extLst>
          </p:cNvPr>
          <p:cNvSpPr txBox="1"/>
          <p:nvPr/>
        </p:nvSpPr>
        <p:spPr>
          <a:xfrm>
            <a:off x="2028213" y="5064204"/>
            <a:ext cx="377558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Séance 1 : problématique</a:t>
            </a:r>
          </a:p>
          <a:p>
            <a:r>
              <a:rPr lang="fr-FR" sz="1600" dirty="0"/>
              <a:t>Séance 2 : mise en œuvre numérique</a:t>
            </a:r>
          </a:p>
          <a:p>
            <a:r>
              <a:rPr lang="fr-FR" sz="1600" dirty="0"/>
              <a:t>Séance 3 : mise en forme des résultats</a:t>
            </a:r>
          </a:p>
          <a:p>
            <a:r>
              <a:rPr lang="fr-FR" sz="1600" dirty="0"/>
              <a:t>Séance 4 : synthèse</a:t>
            </a: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3A94DE90-31C1-2A4F-1651-1E29144A4384}"/>
              </a:ext>
            </a:extLst>
          </p:cNvPr>
          <p:cNvSpPr/>
          <p:nvPr/>
        </p:nvSpPr>
        <p:spPr>
          <a:xfrm>
            <a:off x="6713678" y="2440601"/>
            <a:ext cx="4051393" cy="492443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pc="-1" dirty="0">
                <a:solidFill>
                  <a:schemeClr val="bg1"/>
                </a:solidFill>
                <a:latin typeface="Trebuchet MS"/>
              </a:rPr>
              <a:t>Méthodes numériques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1" name="CustomShape 23">
            <a:extLst>
              <a:ext uri="{FF2B5EF4-FFF2-40B4-BE49-F238E27FC236}">
                <a16:creationId xmlns:a16="http://schemas.microsoft.com/office/drawing/2014/main" id="{7E46B89B-7D18-B939-D9EB-855ECE35C85C}"/>
              </a:ext>
            </a:extLst>
          </p:cNvPr>
          <p:cNvSpPr/>
          <p:nvPr/>
        </p:nvSpPr>
        <p:spPr>
          <a:xfrm>
            <a:off x="6713678" y="3782746"/>
            <a:ext cx="4051393" cy="492443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Traitement de données 2D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6" name="CustomShape 24">
            <a:extLst>
              <a:ext uri="{FF2B5EF4-FFF2-40B4-BE49-F238E27FC236}">
                <a16:creationId xmlns:a16="http://schemas.microsoft.com/office/drawing/2014/main" id="{7AD48AB8-D37E-1EEC-36F9-51A5A13A85F9}"/>
              </a:ext>
            </a:extLst>
          </p:cNvPr>
          <p:cNvSpPr/>
          <p:nvPr/>
        </p:nvSpPr>
        <p:spPr>
          <a:xfrm>
            <a:off x="6713678" y="5177502"/>
            <a:ext cx="4051393" cy="492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Traitement de données 1D</a:t>
            </a:r>
            <a:endParaRPr lang="fr-FR" sz="2000" b="0" strike="noStrike" spc="-1" dirty="0">
              <a:latin typeface="Arial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153AF5A-DEFB-20E9-F990-3A2BEB1E4CF1}"/>
              </a:ext>
            </a:extLst>
          </p:cNvPr>
          <p:cNvSpPr txBox="1"/>
          <p:nvPr/>
        </p:nvSpPr>
        <p:spPr>
          <a:xfrm>
            <a:off x="7300846" y="2933044"/>
            <a:ext cx="34642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chemeClr val="bg1">
                    <a:lumMod val="75000"/>
                  </a:schemeClr>
                </a:solidFill>
              </a:rPr>
              <a:t>Intro / Langage haut niveau</a:t>
            </a:r>
          </a:p>
          <a:p>
            <a:r>
              <a:rPr lang="fr-FR" sz="1600" b="1" i="1" dirty="0">
                <a:solidFill>
                  <a:schemeClr val="bg1">
                    <a:lumMod val="75000"/>
                  </a:schemeClr>
                </a:solidFill>
              </a:rPr>
              <a:t>Problème 1</a:t>
            </a:r>
            <a:r>
              <a:rPr lang="fr-FR" sz="1600" dirty="0">
                <a:solidFill>
                  <a:schemeClr val="bg1">
                    <a:lumMod val="75000"/>
                  </a:schemeClr>
                </a:solidFill>
              </a:rPr>
              <a:t> : circuit RC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42103D8-61DD-04BE-F714-2FA1F911610B}"/>
              </a:ext>
            </a:extLst>
          </p:cNvPr>
          <p:cNvSpPr txBox="1"/>
          <p:nvPr/>
        </p:nvSpPr>
        <p:spPr>
          <a:xfrm>
            <a:off x="7300845" y="4275189"/>
            <a:ext cx="34642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i="1" dirty="0">
                <a:solidFill>
                  <a:schemeClr val="bg1">
                    <a:lumMod val="75000"/>
                  </a:schemeClr>
                </a:solidFill>
              </a:rPr>
              <a:t>Problème 2</a:t>
            </a:r>
            <a:r>
              <a:rPr lang="fr-FR" sz="1600" dirty="0">
                <a:solidFill>
                  <a:schemeClr val="bg1">
                    <a:lumMod val="75000"/>
                  </a:schemeClr>
                </a:solidFill>
              </a:rPr>
              <a:t> : images d’un faisceau LASER en différents points d’un chemin optique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41EF5FB-9662-2DB9-4172-AB660069D201}"/>
              </a:ext>
            </a:extLst>
          </p:cNvPr>
          <p:cNvSpPr txBox="1"/>
          <p:nvPr/>
        </p:nvSpPr>
        <p:spPr>
          <a:xfrm>
            <a:off x="7300845" y="5669945"/>
            <a:ext cx="34642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i="1" dirty="0"/>
              <a:t>Problème 3</a:t>
            </a:r>
            <a:r>
              <a:rPr lang="fr-FR" sz="1600" dirty="0"/>
              <a:t> : signal modulé en amplitude / acquisition numérique</a:t>
            </a:r>
          </a:p>
        </p:txBody>
      </p:sp>
    </p:spTree>
    <p:extLst>
      <p:ext uri="{BB962C8B-B14F-4D97-AF65-F5344CB8AC3E}">
        <p14:creationId xmlns:p14="http://schemas.microsoft.com/office/powerpoint/2010/main" val="3265517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96119062-CBB4-87F4-D29F-DBE631A236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5481877" cy="3694176"/>
          </a:xfrm>
        </p:spPr>
        <p:txBody>
          <a:bodyPr/>
          <a:lstStyle/>
          <a:p>
            <a:r>
              <a:rPr lang="fr-FR" b="1" dirty="0"/>
              <a:t>Instrumentation numérique</a:t>
            </a:r>
          </a:p>
          <a:p>
            <a:pPr lvl="1"/>
            <a:r>
              <a:rPr lang="fr-FR" dirty="0"/>
              <a:t>Acquisition de données</a:t>
            </a:r>
          </a:p>
          <a:p>
            <a:pPr lvl="1"/>
            <a:r>
              <a:rPr lang="fr-FR" dirty="0"/>
              <a:t>Sauvegarde de données</a:t>
            </a:r>
          </a:p>
          <a:p>
            <a:pPr lvl="1"/>
            <a:r>
              <a:rPr lang="fr-FR" dirty="0"/>
              <a:t>Analyse des données</a:t>
            </a:r>
          </a:p>
          <a:p>
            <a:pPr lvl="1"/>
            <a:r>
              <a:rPr lang="fr-FR" dirty="0"/>
              <a:t>Traitement des données</a:t>
            </a:r>
          </a:p>
        </p:txBody>
      </p:sp>
      <p:pic>
        <p:nvPicPr>
          <p:cNvPr id="8" name="image5.png" descr="Une image contenant texte, micro-ondes, four, moniteur&#10;&#10;Description générée automatiquement">
            <a:extLst>
              <a:ext uri="{FF2B5EF4-FFF2-40B4-BE49-F238E27FC236}">
                <a16:creationId xmlns:a16="http://schemas.microsoft.com/office/drawing/2014/main" id="{C8341B7D-C3B2-5956-86AB-3EE5BC354426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539668" y="2478024"/>
            <a:ext cx="2227048" cy="1179576"/>
          </a:xfrm>
          <a:prstGeom prst="rect">
            <a:avLst/>
          </a:prstGeom>
          <a:ln/>
        </p:spPr>
      </p:pic>
      <p:pic>
        <p:nvPicPr>
          <p:cNvPr id="13" name="image3.png">
            <a:extLst>
              <a:ext uri="{FF2B5EF4-FFF2-40B4-BE49-F238E27FC236}">
                <a16:creationId xmlns:a16="http://schemas.microsoft.com/office/drawing/2014/main" id="{22DA48B6-4CEA-4164-1B7B-7DB5C94DD5B1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8229953" y="3794324"/>
            <a:ext cx="2846479" cy="2670922"/>
          </a:xfrm>
          <a:prstGeom prst="rect">
            <a:avLst/>
          </a:prstGeom>
          <a:ln/>
        </p:spPr>
      </p:pic>
      <p:sp>
        <p:nvSpPr>
          <p:cNvPr id="14" name="CustomShape 3">
            <a:extLst>
              <a:ext uri="{FF2B5EF4-FFF2-40B4-BE49-F238E27FC236}">
                <a16:creationId xmlns:a16="http://schemas.microsoft.com/office/drawing/2014/main" id="{2C5FBB77-17FA-9F60-BDAE-34CBE4BB2DC8}"/>
              </a:ext>
            </a:extLst>
          </p:cNvPr>
          <p:cNvSpPr/>
          <p:nvPr/>
        </p:nvSpPr>
        <p:spPr>
          <a:xfrm>
            <a:off x="3962048" y="5310905"/>
            <a:ext cx="3740979" cy="4924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0" strike="noStrike" spc="-1" dirty="0">
                <a:solidFill>
                  <a:schemeClr val="tx2"/>
                </a:solidFill>
                <a:latin typeface="Arial"/>
              </a:rPr>
              <a:t>Signaux modulés en amplitude</a:t>
            </a:r>
          </a:p>
        </p:txBody>
      </p:sp>
      <p:sp>
        <p:nvSpPr>
          <p:cNvPr id="15" name="CustomShape 3">
            <a:extLst>
              <a:ext uri="{FF2B5EF4-FFF2-40B4-BE49-F238E27FC236}">
                <a16:creationId xmlns:a16="http://schemas.microsoft.com/office/drawing/2014/main" id="{A68368E5-AA23-479A-9169-DFD5A8DB4C4B}"/>
              </a:ext>
            </a:extLst>
          </p:cNvPr>
          <p:cNvSpPr/>
          <p:nvPr/>
        </p:nvSpPr>
        <p:spPr>
          <a:xfrm>
            <a:off x="3962048" y="5925978"/>
            <a:ext cx="3740979" cy="4924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0" strike="noStrike" spc="-1" dirty="0">
                <a:solidFill>
                  <a:schemeClr val="tx2"/>
                </a:solidFill>
                <a:latin typeface="Arial"/>
              </a:rPr>
              <a:t>Transformée de Fourier</a:t>
            </a:r>
          </a:p>
        </p:txBody>
      </p:sp>
    </p:spTree>
    <p:extLst>
      <p:ext uri="{BB962C8B-B14F-4D97-AF65-F5344CB8AC3E}">
        <p14:creationId xmlns:p14="http://schemas.microsoft.com/office/powerpoint/2010/main" val="295815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Travail à réaliser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96119062-CBB4-87F4-D29F-DBE631A236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10584820" cy="3694176"/>
          </a:xfrm>
        </p:spPr>
        <p:txBody>
          <a:bodyPr>
            <a:normAutofit/>
          </a:bodyPr>
          <a:lstStyle/>
          <a:p>
            <a:r>
              <a:rPr lang="fr-FR" sz="2000" b="1" dirty="0">
                <a:solidFill>
                  <a:srgbClr val="00B0F0"/>
                </a:solidFill>
              </a:rPr>
              <a:t>Etape 1 </a:t>
            </a:r>
            <a:r>
              <a:rPr lang="fr-FR" sz="2000" b="1" dirty="0"/>
              <a:t>: Afficher des données provenant d’un fichier</a:t>
            </a:r>
          </a:p>
          <a:p>
            <a:pPr lvl="1"/>
            <a:r>
              <a:rPr lang="fr-FR" sz="1600" dirty="0"/>
              <a:t>Lire un fichier texte / tableur</a:t>
            </a:r>
          </a:p>
          <a:p>
            <a:pPr lvl="1"/>
            <a:r>
              <a:rPr lang="fr-FR" sz="1600" dirty="0"/>
              <a:t>Afficher les signaux contenus dans le fichier</a:t>
            </a:r>
          </a:p>
          <a:p>
            <a:r>
              <a:rPr lang="fr-FR" sz="2000" b="1" dirty="0">
                <a:solidFill>
                  <a:srgbClr val="00B0F0"/>
                </a:solidFill>
              </a:rPr>
              <a:t>Etape 2 </a:t>
            </a:r>
            <a:r>
              <a:rPr lang="fr-FR" sz="2000" b="1" dirty="0"/>
              <a:t>: Calculer, afficher et analyser le spectre du signal</a:t>
            </a:r>
          </a:p>
          <a:p>
            <a:pPr lvl="1"/>
            <a:r>
              <a:rPr lang="fr-FR" sz="1600" dirty="0"/>
              <a:t>Comprendre les données obtenues par le calcul</a:t>
            </a:r>
          </a:p>
          <a:p>
            <a:pPr lvl="1"/>
            <a:r>
              <a:rPr lang="fr-FR" sz="1600" dirty="0"/>
              <a:t>Afficher le spectre en recréant les axes fréquentiels</a:t>
            </a:r>
          </a:p>
          <a:p>
            <a:r>
              <a:rPr lang="fr-FR" sz="2000" b="1" dirty="0">
                <a:solidFill>
                  <a:srgbClr val="00B0F0"/>
                </a:solidFill>
              </a:rPr>
              <a:t>Etape 3</a:t>
            </a:r>
            <a:r>
              <a:rPr lang="fr-FR" sz="2000" b="1" dirty="0"/>
              <a:t> : Simuler le phénomène de modulation d’amplitude et sa démodulation</a:t>
            </a:r>
          </a:p>
          <a:p>
            <a:pPr lvl="1"/>
            <a:r>
              <a:rPr lang="fr-FR" sz="1600" dirty="0"/>
              <a:t>Générer des signaux de tests et valider les étapes de démodulation</a:t>
            </a:r>
          </a:p>
          <a:p>
            <a:r>
              <a:rPr lang="fr-FR" sz="2000" b="1" dirty="0">
                <a:solidFill>
                  <a:srgbClr val="00B0F0"/>
                </a:solidFill>
              </a:rPr>
              <a:t>Etape 4</a:t>
            </a:r>
            <a:r>
              <a:rPr lang="fr-FR" sz="2000" b="1" dirty="0"/>
              <a:t> : Démoduler un signal quelconque</a:t>
            </a:r>
          </a:p>
        </p:txBody>
      </p:sp>
    </p:spTree>
    <p:extLst>
      <p:ext uri="{BB962C8B-B14F-4D97-AF65-F5344CB8AC3E}">
        <p14:creationId xmlns:p14="http://schemas.microsoft.com/office/powerpoint/2010/main" val="2689497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Evaluation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96119062-CBB4-87F4-D29F-DBE631A236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10584820" cy="3694176"/>
          </a:xfrm>
        </p:spPr>
        <p:txBody>
          <a:bodyPr>
            <a:normAutofit/>
          </a:bodyPr>
          <a:lstStyle/>
          <a:p>
            <a:r>
              <a:rPr lang="fr-FR" sz="2000" b="1" dirty="0"/>
              <a:t>Auto-Evaluation du travail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D06E8E0-9D1D-812E-12DC-DA74680A5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567" y="2880662"/>
            <a:ext cx="2083920" cy="2936255"/>
          </a:xfrm>
          <a:prstGeom prst="rect">
            <a:avLst/>
          </a:prstGeom>
        </p:spPr>
      </p:pic>
      <p:sp>
        <p:nvSpPr>
          <p:cNvPr id="11" name="CustomShape 3">
            <a:extLst>
              <a:ext uri="{FF2B5EF4-FFF2-40B4-BE49-F238E27FC236}">
                <a16:creationId xmlns:a16="http://schemas.microsoft.com/office/drawing/2014/main" id="{899C94FC-10AB-E4B3-84B0-AABE54FA3D33}"/>
              </a:ext>
            </a:extLst>
          </p:cNvPr>
          <p:cNvSpPr/>
          <p:nvPr/>
        </p:nvSpPr>
        <p:spPr>
          <a:xfrm>
            <a:off x="4561181" y="4668160"/>
            <a:ext cx="2459052" cy="6771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600" b="0" strike="noStrike" spc="-1" dirty="0">
                <a:solidFill>
                  <a:schemeClr val="tx2"/>
                </a:solidFill>
                <a:latin typeface="Arial"/>
              </a:rPr>
              <a:t>Mise en œuvre numérique</a:t>
            </a:r>
          </a:p>
        </p:txBody>
      </p:sp>
      <p:sp>
        <p:nvSpPr>
          <p:cNvPr id="12" name="CustomShape 3">
            <a:extLst>
              <a:ext uri="{FF2B5EF4-FFF2-40B4-BE49-F238E27FC236}">
                <a16:creationId xmlns:a16="http://schemas.microsoft.com/office/drawing/2014/main" id="{C05628E1-986A-6E67-5CCF-5CD8338258BD}"/>
              </a:ext>
            </a:extLst>
          </p:cNvPr>
          <p:cNvSpPr/>
          <p:nvPr/>
        </p:nvSpPr>
        <p:spPr>
          <a:xfrm>
            <a:off x="4561181" y="5465697"/>
            <a:ext cx="2459052" cy="43088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600" b="0" strike="noStrike" spc="-1" dirty="0">
                <a:solidFill>
                  <a:schemeClr val="tx2"/>
                </a:solidFill>
                <a:latin typeface="Arial"/>
              </a:rPr>
              <a:t>Lien avec la physique</a:t>
            </a:r>
          </a:p>
        </p:txBody>
      </p:sp>
      <p:sp>
        <p:nvSpPr>
          <p:cNvPr id="13" name="CustomShape 3">
            <a:extLst>
              <a:ext uri="{FF2B5EF4-FFF2-40B4-BE49-F238E27FC236}">
                <a16:creationId xmlns:a16="http://schemas.microsoft.com/office/drawing/2014/main" id="{E39A9320-7D0B-6D7F-A05C-3B25041AF98E}"/>
              </a:ext>
            </a:extLst>
          </p:cNvPr>
          <p:cNvSpPr/>
          <p:nvPr/>
        </p:nvSpPr>
        <p:spPr>
          <a:xfrm>
            <a:off x="4561181" y="4116844"/>
            <a:ext cx="2459052" cy="43088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600" b="0" strike="noStrike" spc="-1" dirty="0">
                <a:solidFill>
                  <a:schemeClr val="tx2"/>
                </a:solidFill>
                <a:latin typeface="Arial"/>
              </a:rPr>
              <a:t>Analyse du sujet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E59BF61-868F-680B-D99E-12024514E7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6661" y="2123636"/>
            <a:ext cx="3553726" cy="472207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F8DDC0A-7585-8CBE-9ED2-C787845E64C5}"/>
              </a:ext>
            </a:extLst>
          </p:cNvPr>
          <p:cNvSpPr txBox="1"/>
          <p:nvPr/>
        </p:nvSpPr>
        <p:spPr>
          <a:xfrm>
            <a:off x="3471145" y="3242212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b="1" dirty="0"/>
              <a:t>Evaluation en séances 3 et 4</a:t>
            </a:r>
          </a:p>
          <a:p>
            <a:pPr marL="342900" indent="-342900">
              <a:buFontTx/>
              <a:buChar char="-"/>
            </a:pP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183049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fonctions intéressantes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96119062-CBB4-87F4-D29F-DBE631A236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69072" y="2478024"/>
            <a:ext cx="6219298" cy="3694176"/>
          </a:xfrm>
        </p:spPr>
        <p:txBody>
          <a:bodyPr>
            <a:normAutofit/>
          </a:bodyPr>
          <a:lstStyle/>
          <a:p>
            <a:pPr marL="342900" lvl="0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fr-FR" sz="16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lire des fichiers CSV </a:t>
            </a:r>
            <a:endParaRPr lang="fr-FR" sz="1600" b="1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00100" lvl="1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fr-FR" sz="1600" b="1" u="none" strike="noStrike" dirty="0" err="1">
                <a:solidFill>
                  <a:srgbClr val="E36C0A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numpy</a:t>
            </a:r>
            <a:r>
              <a:rPr lang="fr-FR" sz="1600" b="1" u="none" strike="noStrike" dirty="0">
                <a:solidFill>
                  <a:srgbClr val="E36C0A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fr-FR" sz="1600" b="1" u="none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r>
              <a:rPr lang="fr-FR" sz="1600" b="1" u="none" strike="noStrike" dirty="0" err="1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genfromtxt</a:t>
            </a:r>
            <a:r>
              <a:rPr lang="fr-FR" sz="1600" b="1" u="none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</a:p>
          <a:p>
            <a:pPr marL="800100" lvl="1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fr-FR" sz="1600" b="1" dirty="0">
                <a:solidFill>
                  <a:srgbClr val="E36C0A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pandas </a:t>
            </a:r>
            <a:r>
              <a:rPr lang="fr-FR" sz="1600" b="1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r>
              <a:rPr lang="fr-FR" sz="1600" b="1" dirty="0" err="1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read_csv</a:t>
            </a:r>
            <a:r>
              <a:rPr lang="fr-FR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 marL="342900" lvl="0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fr-FR" sz="16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créer de vecteurs / matrices</a:t>
            </a:r>
            <a:r>
              <a:rPr lang="fr-FR" sz="16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	</a:t>
            </a:r>
          </a:p>
          <a:p>
            <a:pPr marL="800100" lvl="1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fr-FR" sz="1600" b="1" u="none" strike="noStrike" dirty="0" err="1">
                <a:solidFill>
                  <a:srgbClr val="E36C0A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numpy</a:t>
            </a:r>
            <a:r>
              <a:rPr lang="fr-FR" sz="1600" b="1" u="none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.</a:t>
            </a:r>
            <a:r>
              <a:rPr lang="fr-FR" sz="1600" b="1" u="none" strike="noStrike" dirty="0" err="1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linspace</a:t>
            </a:r>
            <a:r>
              <a:rPr lang="fr-FR" sz="1600" b="1" u="none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.</a:t>
            </a:r>
            <a:r>
              <a:rPr lang="fr-FR" sz="1600" b="1" u="none" strike="noStrike" dirty="0" err="1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logspace</a:t>
            </a:r>
            <a:endParaRPr lang="fr-FR" sz="1600" b="1" u="none" strike="noStrike" dirty="0">
              <a:solidFill>
                <a:srgbClr val="1155CC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00100" lvl="1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fr-FR" sz="1600" b="1" dirty="0" err="1">
                <a:solidFill>
                  <a:srgbClr val="E36C0A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numpy</a:t>
            </a:r>
            <a:r>
              <a:rPr lang="fr-FR" sz="1600" b="1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.</a:t>
            </a:r>
            <a:r>
              <a:rPr lang="fr-FR" sz="1600" b="1" dirty="0" err="1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ones</a:t>
            </a:r>
            <a:r>
              <a:rPr lang="fr-FR" sz="1600" b="1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.</a:t>
            </a:r>
            <a:r>
              <a:rPr lang="fr-FR" sz="1600" b="1" dirty="0" err="1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zeros</a:t>
            </a:r>
            <a:endParaRPr lang="fr-FR" sz="1600" b="1" dirty="0">
              <a:solidFill>
                <a:srgbClr val="1155CC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fr-FR" sz="16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afficher des figures</a:t>
            </a:r>
            <a:r>
              <a:rPr lang="fr-FR" sz="16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	</a:t>
            </a:r>
          </a:p>
          <a:p>
            <a:pPr marL="800100" lvl="1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fr-FR" sz="1600" b="1" u="none" strike="noStrike" dirty="0" err="1">
                <a:solidFill>
                  <a:srgbClr val="E36C0A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pyplot</a:t>
            </a:r>
            <a:r>
              <a:rPr lang="fr-FR" sz="1600" b="1" u="none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.figure  .plot  .</a:t>
            </a:r>
            <a:r>
              <a:rPr lang="fr-FR" sz="1600" b="1" u="none" strike="noStrike" dirty="0" err="1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title</a:t>
            </a:r>
            <a:r>
              <a:rPr lang="fr-FR" sz="1600" b="1" u="none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</a:t>
            </a:r>
            <a:r>
              <a:rPr lang="fr-FR" sz="1600" b="1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r>
              <a:rPr lang="fr-FR" sz="1600" b="1" dirty="0" err="1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xlabel</a:t>
            </a:r>
            <a:r>
              <a:rPr lang="fr-FR" sz="1600" b="1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.</a:t>
            </a:r>
            <a:r>
              <a:rPr lang="fr-FR" sz="1600" b="1" dirty="0" err="1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ylabel</a:t>
            </a:r>
            <a:r>
              <a:rPr lang="fr-FR" sz="1600" b="1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.</a:t>
            </a:r>
            <a:r>
              <a:rPr lang="fr-FR" sz="1600" b="1" dirty="0" err="1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legend</a:t>
            </a:r>
            <a:r>
              <a:rPr lang="fr-FR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 marL="342900" lvl="0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fr-FR" sz="16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calculer la FFT</a:t>
            </a:r>
          </a:p>
          <a:p>
            <a:pPr marL="800100" lvl="1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fr-FR" sz="1600" b="1" u="none" strike="noStrike" dirty="0" err="1">
                <a:solidFill>
                  <a:srgbClr val="E36C0A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numpy</a:t>
            </a:r>
            <a:r>
              <a:rPr lang="fr-FR" sz="1600" b="1" u="none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.</a:t>
            </a:r>
            <a:r>
              <a:rPr lang="fr-FR" sz="1600" b="1" u="none" strike="noStrike" dirty="0" err="1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fft.fft</a:t>
            </a:r>
            <a:r>
              <a:rPr lang="fr-FR" sz="1600" b="1" u="none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.</a:t>
            </a:r>
            <a:r>
              <a:rPr lang="fr-FR" sz="1600" b="1" u="none" strike="noStrike" dirty="0" err="1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fft.fftshift</a:t>
            </a:r>
            <a:endParaRPr lang="fr-FR" sz="1600" b="1" dirty="0"/>
          </a:p>
        </p:txBody>
      </p:sp>
    </p:spTree>
    <p:extLst>
      <p:ext uri="{BB962C8B-B14F-4D97-AF65-F5344CB8AC3E}">
        <p14:creationId xmlns:p14="http://schemas.microsoft.com/office/powerpoint/2010/main" val="673778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Fichiers à analyser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65D7787-5672-CB74-A1C6-896A93BE6AF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B3_data_01.csv</a:t>
            </a:r>
          </a:p>
          <a:p>
            <a:pPr lvl="1"/>
            <a:r>
              <a:rPr lang="fr-FR" dirty="0"/>
              <a:t>modulante sinusoïdale</a:t>
            </a:r>
          </a:p>
          <a:p>
            <a:endParaRPr lang="fr-FR" dirty="0"/>
          </a:p>
          <a:p>
            <a:r>
              <a:rPr lang="fr-FR" dirty="0"/>
              <a:t>B3_data_02.csv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8758EE3-AB7D-E7C8-90BD-77D1155B966A}"/>
              </a:ext>
            </a:extLst>
          </p:cNvPr>
          <p:cNvSpPr txBox="1"/>
          <p:nvPr/>
        </p:nvSpPr>
        <p:spPr>
          <a:xfrm>
            <a:off x="5378244" y="531931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B0F0"/>
                </a:solidFill>
                <a:latin typeface="Bahnschrift SemiBold" panose="020B0502040204020203" pitchFamily="34" charset="0"/>
              </a:rPr>
              <a:t>http://lense.institutoptique.fr/outils_nums/</a:t>
            </a:r>
          </a:p>
        </p:txBody>
      </p:sp>
    </p:spTree>
    <p:extLst>
      <p:ext uri="{BB962C8B-B14F-4D97-AF65-F5344CB8AC3E}">
        <p14:creationId xmlns:p14="http://schemas.microsoft.com/office/powerpoint/2010/main" val="2996629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Rappels sur la modulation d’amplitude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2FE2EFB8-5223-2DB3-AC55-87C8590EB7A6}"/>
              </a:ext>
            </a:extLst>
          </p:cNvPr>
          <p:cNvSpPr txBox="1"/>
          <p:nvPr/>
        </p:nvSpPr>
        <p:spPr>
          <a:xfrm>
            <a:off x="757084" y="23176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>
                <a:solidFill>
                  <a:schemeClr val="accent4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m(t) = A</a:t>
            </a:r>
            <a:r>
              <a:rPr lang="fr-FR" sz="1800" b="1" baseline="-25000" dirty="0">
                <a:solidFill>
                  <a:schemeClr val="accent4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</a:t>
            </a:r>
            <a:r>
              <a:rPr lang="fr-FR" sz="1800" b="1" dirty="0">
                <a:solidFill>
                  <a:schemeClr val="accent4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. sin(</a:t>
            </a:r>
            <a:r>
              <a:rPr lang="fr-FR" sz="1800" b="1" dirty="0" err="1">
                <a:solidFill>
                  <a:schemeClr val="accent4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ω</a:t>
            </a:r>
            <a:r>
              <a:rPr lang="fr-FR" sz="1800" b="1" baseline="-25000" dirty="0" err="1">
                <a:solidFill>
                  <a:schemeClr val="accent4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</a:t>
            </a:r>
            <a:r>
              <a:rPr lang="fr-FR" sz="1800" b="1" dirty="0">
                <a:solidFill>
                  <a:schemeClr val="accent4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.t)</a:t>
            </a:r>
            <a:r>
              <a:rPr lang="fr-FR" sz="1800" dirty="0">
                <a:solidFill>
                  <a:schemeClr val="accent4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fr-FR" dirty="0">
                <a:solidFill>
                  <a:schemeClr val="accent4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</a:t>
            </a:r>
            <a:r>
              <a:rPr lang="fr-FR" sz="18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p(t) = </a:t>
            </a:r>
            <a:r>
              <a:rPr lang="fr-FR" sz="1800" b="1" dirty="0" err="1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fr-FR" b="1" baseline="-25000" dirty="0" err="1">
                <a:solidFill>
                  <a:srgbClr val="0070C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</a:t>
            </a:r>
            <a:r>
              <a:rPr lang="fr-FR" sz="18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. sin (</a:t>
            </a:r>
            <a:r>
              <a:rPr lang="fr-FR" sz="1800" b="1" dirty="0" err="1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ω</a:t>
            </a:r>
            <a:r>
              <a:rPr lang="fr-FR" sz="1800" b="1" baseline="-25000" dirty="0" err="1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</a:t>
            </a:r>
            <a:r>
              <a:rPr lang="fr-FR" sz="18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. t)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13663FB-4E81-1D60-66FC-80DE8402CD7F}"/>
              </a:ext>
            </a:extLst>
          </p:cNvPr>
          <p:cNvSpPr txBox="1"/>
          <p:nvPr/>
        </p:nvSpPr>
        <p:spPr>
          <a:xfrm>
            <a:off x="2596844" y="6098600"/>
            <a:ext cx="3074012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fr-FR" sz="1800" b="1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s(t) = ( K . </a:t>
            </a:r>
            <a:r>
              <a:rPr lang="fr-FR" sz="1800" b="1" i="1" dirty="0">
                <a:solidFill>
                  <a:schemeClr val="accent4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m(t)</a:t>
            </a:r>
            <a:r>
              <a:rPr lang="fr-FR" sz="1800" b="1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+ 1 ) . </a:t>
            </a:r>
            <a:r>
              <a:rPr lang="fr-FR" sz="1800" b="1" i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p(t)</a:t>
            </a:r>
            <a:r>
              <a:rPr lang="fr-F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fr-FR" dirty="0"/>
          </a:p>
        </p:txBody>
      </p:sp>
      <p:sp>
        <p:nvSpPr>
          <p:cNvPr id="20" name="Signe de multiplication 19">
            <a:extLst>
              <a:ext uri="{FF2B5EF4-FFF2-40B4-BE49-F238E27FC236}">
                <a16:creationId xmlns:a16="http://schemas.microsoft.com/office/drawing/2014/main" id="{3683F43E-BB88-9A77-7A6A-950374FBB650}"/>
              </a:ext>
            </a:extLst>
          </p:cNvPr>
          <p:cNvSpPr/>
          <p:nvPr/>
        </p:nvSpPr>
        <p:spPr>
          <a:xfrm>
            <a:off x="3392129" y="2122567"/>
            <a:ext cx="639097" cy="744794"/>
          </a:xfrm>
          <a:prstGeom prst="mathMultiply">
            <a:avLst>
              <a:gd name="adj1" fmla="val 1736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image4.png">
            <a:extLst>
              <a:ext uri="{FF2B5EF4-FFF2-40B4-BE49-F238E27FC236}">
                <a16:creationId xmlns:a16="http://schemas.microsoft.com/office/drawing/2014/main" id="{F449CC9F-7226-A6E5-A262-ECFCD3E55C11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034438" y="3144855"/>
            <a:ext cx="1987550" cy="1165860"/>
          </a:xfrm>
          <a:prstGeom prst="rect">
            <a:avLst/>
          </a:prstGeom>
          <a:ln/>
        </p:spPr>
      </p:pic>
      <p:pic>
        <p:nvPicPr>
          <p:cNvPr id="22" name="image2.png">
            <a:extLst>
              <a:ext uri="{FF2B5EF4-FFF2-40B4-BE49-F238E27FC236}">
                <a16:creationId xmlns:a16="http://schemas.microsoft.com/office/drawing/2014/main" id="{7A2C245E-CD2E-66F0-6224-3C921E14C76F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3839527" y="3042914"/>
            <a:ext cx="4512945" cy="1306830"/>
          </a:xfrm>
          <a:prstGeom prst="rect">
            <a:avLst/>
          </a:prstGeom>
          <a:ln/>
        </p:spPr>
      </p:pic>
      <p:pic>
        <p:nvPicPr>
          <p:cNvPr id="23" name="image7.png">
            <a:extLst>
              <a:ext uri="{FF2B5EF4-FFF2-40B4-BE49-F238E27FC236}">
                <a16:creationId xmlns:a16="http://schemas.microsoft.com/office/drawing/2014/main" id="{0A18A1F5-13D1-ACCE-0891-5B57837BAC45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8058151" y="5086248"/>
            <a:ext cx="3854450" cy="1395730"/>
          </a:xfrm>
          <a:prstGeom prst="rect">
            <a:avLst/>
          </a:prstGeom>
          <a:ln/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D2BB8ACD-5D25-BB60-FE4B-E7F088EE366A}"/>
              </a:ext>
            </a:extLst>
          </p:cNvPr>
          <p:cNvSpPr txBox="1"/>
          <p:nvPr/>
        </p:nvSpPr>
        <p:spPr>
          <a:xfrm>
            <a:off x="3316956" y="498554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3"/>
            <a:r>
              <a:rPr lang="fr-FR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					p(t) = </a:t>
            </a:r>
            <a:r>
              <a:rPr lang="fr-FR" b="1" dirty="0" err="1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fr-FR" b="1" baseline="-25000" dirty="0" err="1">
                <a:solidFill>
                  <a:srgbClr val="0070C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</a:t>
            </a:r>
            <a:r>
              <a:rPr lang="fr-FR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. sin (</a:t>
            </a:r>
            <a:r>
              <a:rPr lang="fr-FR" b="1" dirty="0" err="1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ω</a:t>
            </a:r>
            <a:r>
              <a:rPr lang="fr-FR" b="1" baseline="-25000" dirty="0" err="1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</a:t>
            </a:r>
            <a:r>
              <a:rPr lang="fr-FR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. t)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25" name="Signe de multiplication 24">
            <a:extLst>
              <a:ext uri="{FF2B5EF4-FFF2-40B4-BE49-F238E27FC236}">
                <a16:creationId xmlns:a16="http://schemas.microsoft.com/office/drawing/2014/main" id="{D182780B-D8A8-FD8E-F6C0-CE26F37D6640}"/>
              </a:ext>
            </a:extLst>
          </p:cNvPr>
          <p:cNvSpPr/>
          <p:nvPr/>
        </p:nvSpPr>
        <p:spPr>
          <a:xfrm>
            <a:off x="5952001" y="4790473"/>
            <a:ext cx="639097" cy="744794"/>
          </a:xfrm>
          <a:prstGeom prst="mathMultiply">
            <a:avLst>
              <a:gd name="adj1" fmla="val 1736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D17E7CD-1E59-F5A2-A692-ED61EF2C175D}"/>
              </a:ext>
            </a:extLst>
          </p:cNvPr>
          <p:cNvSpPr txBox="1"/>
          <p:nvPr/>
        </p:nvSpPr>
        <p:spPr>
          <a:xfrm>
            <a:off x="6853084" y="2022196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6"/>
              </a:rPr>
              <a:t>http://wcours.gel.ulaval.ca/2017/a/GEL3006/default/5notes/index.chtml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70712073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481</TotalTime>
  <Words>418</Words>
  <Application>Microsoft Office PowerPoint</Application>
  <PresentationFormat>Grand écran</PresentationFormat>
  <Paragraphs>66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5" baseType="lpstr">
      <vt:lpstr>Arial</vt:lpstr>
      <vt:lpstr>Avenir Next LT Pro</vt:lpstr>
      <vt:lpstr>Bahnschrift Light</vt:lpstr>
      <vt:lpstr>Bahnschrift SemiBold</vt:lpstr>
      <vt:lpstr>Calibri</vt:lpstr>
      <vt:lpstr>Trebuchet MS</vt:lpstr>
      <vt:lpstr>AccentBoxVTI</vt:lpstr>
      <vt:lpstr>Traitement 1D  Modulation AM</vt:lpstr>
      <vt:lpstr>Déroulement du bloc 3</vt:lpstr>
      <vt:lpstr>Contexte</vt:lpstr>
      <vt:lpstr>Travail à réaliser</vt:lpstr>
      <vt:lpstr>Evaluation</vt:lpstr>
      <vt:lpstr>Quelques fonctions intéressantes</vt:lpstr>
      <vt:lpstr>Fichiers à analyser</vt:lpstr>
      <vt:lpstr>Rappels sur la modulation d’amplitude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ONIP - B1 - Deroulement</dc:title>
  <dc:creator>Julien VILLEMEJANE</dc:creator>
  <cp:lastModifiedBy>Julien VILLEMEJANE</cp:lastModifiedBy>
  <cp:revision>152</cp:revision>
  <dcterms:created xsi:type="dcterms:W3CDTF">2023-04-08T12:37:13Z</dcterms:created>
  <dcterms:modified xsi:type="dcterms:W3CDTF">2023-06-21T18:26:53Z</dcterms:modified>
</cp:coreProperties>
</file>