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7"/>
  </p:notesMasterIdLst>
  <p:sldIdLst>
    <p:sldId id="256" r:id="rId2"/>
    <p:sldId id="257" r:id="rId3"/>
    <p:sldId id="271" r:id="rId4"/>
    <p:sldId id="267" r:id="rId5"/>
    <p:sldId id="308" r:id="rId6"/>
    <p:sldId id="309" r:id="rId7"/>
    <p:sldId id="310" r:id="rId8"/>
    <p:sldId id="273" r:id="rId9"/>
    <p:sldId id="278" r:id="rId10"/>
    <p:sldId id="277" r:id="rId11"/>
    <p:sldId id="305" r:id="rId12"/>
    <p:sldId id="307" r:id="rId13"/>
    <p:sldId id="274" r:id="rId14"/>
    <p:sldId id="272" r:id="rId15"/>
    <p:sldId id="311" r:id="rId16"/>
    <p:sldId id="312" r:id="rId17"/>
    <p:sldId id="313" r:id="rId18"/>
    <p:sldId id="275" r:id="rId19"/>
    <p:sldId id="258" r:id="rId20"/>
    <p:sldId id="259" r:id="rId21"/>
    <p:sldId id="263" r:id="rId22"/>
    <p:sldId id="261" r:id="rId23"/>
    <p:sldId id="26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65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9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OGS-Digital-Method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(1/2)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FC4191-4401-58DF-7A2E-5C594D192868}"/>
              </a:ext>
            </a:extLst>
          </p:cNvPr>
          <p:cNvSpPr txBox="1"/>
          <p:nvPr/>
        </p:nvSpPr>
        <p:spPr>
          <a:xfrm>
            <a:off x="5250929" y="1974437"/>
            <a:ext cx="20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Critères non évalués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855615" cy="3694176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 donnent les calculs suivants 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3 – 2 – 1  =  ??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0.3 – 0.2 – 0.1  =  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(2/2)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b="1" dirty="0"/>
              <a:t>écrire et commenter du code informatique</a:t>
            </a:r>
            <a:r>
              <a:rPr lang="fr-FR" dirty="0"/>
              <a:t> en respectant des conventions (PEP 8 - Python)</a:t>
            </a:r>
          </a:p>
          <a:p>
            <a:pPr lvl="1"/>
            <a:r>
              <a:rPr lang="fr-FR" b="1" dirty="0"/>
              <a:t>utiliser, écrire et valider des fonctions</a:t>
            </a:r>
            <a:r>
              <a:rPr lang="fr-FR" dirty="0"/>
              <a:t> / modules dans un langage de haut niveau (type Python ou Matlab)</a:t>
            </a:r>
          </a:p>
          <a:p>
            <a:pPr lvl="1"/>
            <a:r>
              <a:rPr lang="fr-FR" b="1" dirty="0"/>
              <a:t>documenter des fonctions</a:t>
            </a:r>
            <a:r>
              <a:rPr lang="fr-FR" dirty="0"/>
              <a:t> (PEP 257 - Python)</a:t>
            </a:r>
          </a:p>
          <a:p>
            <a:pPr lvl="1"/>
            <a:r>
              <a:rPr lang="fr-FR" b="1" dirty="0"/>
              <a:t>utiliser une bibliothèque</a:t>
            </a:r>
            <a:r>
              <a:rPr lang="fr-FR" dirty="0"/>
              <a:t> / un module dans un langage de haut niveau</a:t>
            </a:r>
          </a:p>
          <a:p>
            <a:pPr lvl="1"/>
            <a:r>
              <a:rPr lang="fr-FR" b="1" dirty="0">
                <a:solidFill>
                  <a:srgbClr val="0070C0"/>
                </a:solidFill>
              </a:rPr>
              <a:t>écrire et valider une bibliothèque</a:t>
            </a:r>
            <a:r>
              <a:rPr lang="fr-FR" dirty="0">
                <a:solidFill>
                  <a:srgbClr val="0070C0"/>
                </a:solidFill>
              </a:rPr>
              <a:t> dans un langage de haut niveau et la documenter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CA8EC-4896-AD4D-7E15-743E4EF296DA}"/>
              </a:ext>
            </a:extLst>
          </p:cNvPr>
          <p:cNvSpPr txBox="1"/>
          <p:nvPr/>
        </p:nvSpPr>
        <p:spPr>
          <a:xfrm>
            <a:off x="1073584" y="6214121"/>
            <a:ext cx="10044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rgbClr val="0070C0"/>
                </a:solidFill>
              </a:rPr>
              <a:t>écrire et valider une classe</a:t>
            </a:r>
            <a:r>
              <a:rPr lang="fr-FR" sz="2200" dirty="0">
                <a:solidFill>
                  <a:srgbClr val="0070C0"/>
                </a:solidFill>
              </a:rPr>
              <a:t> dans un langage de haut niveau</a:t>
            </a:r>
            <a:endParaRPr lang="fr-F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5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>
                <a:effectLst/>
              </a:rPr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>
                <a:effectLst/>
              </a:rPr>
              <a:t>valider le modèle utilisé</a:t>
            </a:r>
          </a:p>
        </p:txBody>
      </p:sp>
      <p:sp>
        <p:nvSpPr>
          <p:cNvPr id="7" name="CustomShape 24">
            <a:extLst>
              <a:ext uri="{FF2B5EF4-FFF2-40B4-BE49-F238E27FC236}">
                <a16:creationId xmlns:a16="http://schemas.microsoft.com/office/drawing/2014/main" id="{3D28FD97-99DF-5856-1300-61DCEB2CABFF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 err="1">
                <a:solidFill>
                  <a:srgbClr val="666666"/>
                </a:solidFill>
                <a:latin typeface="Trebuchet MS"/>
              </a:rPr>
              <a:t>Ingénieur.e</a:t>
            </a:r>
            <a:r>
              <a:rPr lang="fr-FR" sz="2000" b="1" spc="-1" dirty="0">
                <a:solidFill>
                  <a:srgbClr val="666666"/>
                </a:solidFill>
                <a:latin typeface="Trebuchet MS"/>
              </a:rPr>
              <a:t> en Physique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9D2EEE-1070-9BFE-2940-CDE289187612}"/>
              </a:ext>
            </a:extLst>
          </p:cNvPr>
          <p:cNvSpPr txBox="1"/>
          <p:nvPr/>
        </p:nvSpPr>
        <p:spPr>
          <a:xfrm>
            <a:off x="1115568" y="5601890"/>
            <a:ext cx="10044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gérer les versions </a:t>
            </a:r>
            <a:r>
              <a:rPr lang="fr-FR" sz="2400" dirty="0">
                <a:solidFill>
                  <a:srgbClr val="0070C0"/>
                </a:solidFill>
              </a:rPr>
              <a:t>de ses codes</a:t>
            </a: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Python pour la Physique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5DFD9-D93C-A9E8-2004-21A30B8C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A7BE4-38AB-2721-D4D1-F29277A4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pour la Physique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AB5F19-80F5-056E-EE87-3F9EE38DE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5069413-F339-FACF-582E-9E6C48B5C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1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118E2-741E-12B1-CFAD-404EEAAC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D1267-8DBE-69A2-3B9C-3FCB91E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1D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167BC2-FBEE-ADC1-740D-CA6FD485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7FF4880-214E-C1D5-DE08-433A8EFED9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96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70AD-1BED-BACC-70FF-137673BB3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71EA3-57B1-A16E-EFCD-022B7727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2D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A90CE0-B2F1-F298-A5C4-6B9254654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D8DC892-ECFF-A73B-2163-CFFB08472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6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385026"/>
            <a:ext cx="2686405" cy="2014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711335-F666-CACD-E7C7-DC017CA1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05" y="4509344"/>
            <a:ext cx="2920768" cy="18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lense.institutoptique.fr/ONIP/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</a:t>
            </a:r>
          </a:p>
          <a:p>
            <a:r>
              <a:rPr lang="fr-FR" dirty="0"/>
              <a:t>Bonnes pratiques en Python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</a:t>
            </a:r>
            <a:r>
              <a:rPr lang="fr-FR" sz="1600" dirty="0" err="1"/>
              <a:t>Expert.e</a:t>
            </a:r>
            <a:r>
              <a:rPr lang="fr-FR" sz="1600" dirty="0"/>
              <a:t>  	</a:t>
            </a:r>
            <a:r>
              <a:rPr lang="fr-FR" sz="1200" dirty="0"/>
              <a:t>(4 points)</a:t>
            </a:r>
            <a:endParaRPr lang="fr-FR" sz="1600" dirty="0"/>
          </a:p>
          <a:p>
            <a:pPr lvl="2"/>
            <a:r>
              <a:rPr lang="fr-FR" sz="1600" dirty="0"/>
              <a:t>B – Maitrise  	</a:t>
            </a:r>
            <a:r>
              <a:rPr lang="fr-FR" sz="1200" dirty="0"/>
              <a:t>(2,5 points)</a:t>
            </a:r>
          </a:p>
          <a:p>
            <a:pPr lvl="2"/>
            <a:r>
              <a:rPr lang="fr-FR" sz="1600" dirty="0"/>
              <a:t>C – </a:t>
            </a:r>
            <a:r>
              <a:rPr lang="fr-FR" sz="1600" dirty="0" err="1"/>
              <a:t>Débutant.e</a:t>
            </a:r>
            <a:r>
              <a:rPr lang="fr-FR" sz="1600" dirty="0"/>
              <a:t> 	</a:t>
            </a:r>
            <a:r>
              <a:rPr lang="fr-FR" sz="1200" dirty="0"/>
              <a:t>(1 point)</a:t>
            </a:r>
            <a:endParaRPr lang="fr-FR" sz="1600" dirty="0"/>
          </a:p>
          <a:p>
            <a:pPr lvl="2"/>
            <a:r>
              <a:rPr lang="fr-FR" sz="1600" dirty="0"/>
              <a:t>D – Non démontré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55481-2187-E790-4027-B11EE9D9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1A389AF4-5554-3AE7-B0C9-041E101C4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49" y="3756583"/>
            <a:ext cx="3711486" cy="2661423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2DA94F-374C-4B54-B9E3-23A0E9436A4A}"/>
              </a:ext>
            </a:extLst>
          </p:cNvPr>
          <p:cNvSpPr txBox="1"/>
          <p:nvPr/>
        </p:nvSpPr>
        <p:spPr>
          <a:xfrm>
            <a:off x="7710649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Interface Humain Machine - Pilotage</a:t>
            </a:r>
          </a:p>
        </p:txBody>
      </p:sp>
      <p:pic>
        <p:nvPicPr>
          <p:cNvPr id="1026" name="Picture 2" descr="Formation Optical design with Zemax®-OpticStudio - Advanced - Formation  Continue - Institut d'Optique">
            <a:extLst>
              <a:ext uri="{FF2B5EF4-FFF2-40B4-BE49-F238E27FC236}">
                <a16:creationId xmlns:a16="http://schemas.microsoft.com/office/drawing/2014/main" id="{82C90881-2E21-D2EF-99FC-C4935EDF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6" y="3758380"/>
            <a:ext cx="3626203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A4109F-9FAB-4C85-843F-93D3956AA8EA}"/>
              </a:ext>
            </a:extLst>
          </p:cNvPr>
          <p:cNvSpPr txBox="1"/>
          <p:nvPr/>
        </p:nvSpPr>
        <p:spPr>
          <a:xfrm>
            <a:off x="3537674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Conception Optique – </a:t>
            </a:r>
            <a:r>
              <a:rPr lang="fr-FR" sz="1100" i="1" dirty="0" err="1"/>
              <a:t>Zemax-OpticStudio</a:t>
            </a:r>
            <a:endParaRPr lang="fr-FR" sz="1400" i="1" dirty="0"/>
          </a:p>
        </p:txBody>
      </p:sp>
      <p:pic>
        <p:nvPicPr>
          <p:cNvPr id="1028" name="Picture 4" descr="Détecteurs pour l'instrumentation">
            <a:extLst>
              <a:ext uri="{FF2B5EF4-FFF2-40B4-BE49-F238E27FC236}">
                <a16:creationId xmlns:a16="http://schemas.microsoft.com/office/drawing/2014/main" id="{8B232668-C252-1B46-2AA7-097710DA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5" y="3758380"/>
            <a:ext cx="2461620" cy="17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FB8CF8F7-3DF9-787C-85E0-19F42ECFDAE6}"/>
              </a:ext>
            </a:extLst>
          </p:cNvPr>
          <p:cNvSpPr/>
          <p:nvPr/>
        </p:nvSpPr>
        <p:spPr>
          <a:xfrm>
            <a:off x="490356" y="2424310"/>
            <a:ext cx="2461620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Acquisition et  Traitement de données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6A9104E-BE4B-C300-271D-773B95462CBF}"/>
              </a:ext>
            </a:extLst>
          </p:cNvPr>
          <p:cNvSpPr/>
          <p:nvPr/>
        </p:nvSpPr>
        <p:spPr>
          <a:xfrm>
            <a:off x="3534745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Simulation / Modélisation Conception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ED3BA41-56BE-16D5-A9A1-947B4940C2DC}"/>
              </a:ext>
            </a:extLst>
          </p:cNvPr>
          <p:cNvSpPr/>
          <p:nvPr/>
        </p:nvSpPr>
        <p:spPr>
          <a:xfrm>
            <a:off x="7743717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Interface de pilotage</a:t>
            </a:r>
            <a:b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Contrôle / Commande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/ </a:t>
            </a:r>
            <a:r>
              <a:rPr lang="fr-FR" sz="2800" dirty="0"/>
              <a:t>Traitement Information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6" y="2478024"/>
            <a:ext cx="6414123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A travers cette </a:t>
            </a:r>
            <a:r>
              <a:rPr lang="fr-FR" sz="1200" b="1" dirty="0"/>
              <a:t>unité d’enseignement</a:t>
            </a:r>
            <a:r>
              <a:rPr lang="fr-FR" sz="1200" dirty="0"/>
              <a:t>, les apprenant.es seront capables :</a:t>
            </a:r>
          </a:p>
          <a:p>
            <a:endParaRPr lang="fr-FR" sz="1200" dirty="0"/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distinguer les différents types de signaux</a:t>
            </a:r>
            <a:r>
              <a:rPr lang="fr-FR" sz="1800" dirty="0"/>
              <a:t> qui peuvent coexister et se superposer 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proposer des outils de caractérisation</a:t>
            </a:r>
            <a:r>
              <a:rPr lang="fr-FR" sz="1800" dirty="0"/>
              <a:t> de ces différents signaux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réaliser une application de traitement de données </a:t>
            </a:r>
            <a:r>
              <a:rPr lang="fr-FR" sz="1800" dirty="0"/>
              <a:t>informatiques simple</a:t>
            </a:r>
          </a:p>
          <a:p>
            <a:pPr lvl="1"/>
            <a:r>
              <a:rPr lang="fr-FR" sz="1800" dirty="0"/>
              <a:t>d’</a:t>
            </a:r>
            <a:r>
              <a:rPr lang="fr-FR" sz="1800" b="1" dirty="0"/>
              <a:t>analyser</a:t>
            </a:r>
            <a:r>
              <a:rPr lang="fr-FR" sz="1800" dirty="0"/>
              <a:t>, de </a:t>
            </a:r>
            <a:r>
              <a:rPr lang="fr-FR" sz="1800" b="1" dirty="0"/>
              <a:t>concevoir</a:t>
            </a:r>
            <a:r>
              <a:rPr lang="fr-FR" sz="1800" dirty="0"/>
              <a:t> et de </a:t>
            </a:r>
            <a:r>
              <a:rPr lang="fr-FR" sz="1800" b="1" dirty="0"/>
              <a:t>réaliser</a:t>
            </a:r>
            <a:r>
              <a:rPr lang="fr-FR" sz="1800" dirty="0"/>
              <a:t> des </a:t>
            </a:r>
            <a:r>
              <a:rPr lang="fr-FR" sz="1800" b="1" dirty="0"/>
              <a:t>circuits électroniques</a:t>
            </a:r>
            <a:r>
              <a:rPr lang="fr-FR" sz="1800" dirty="0"/>
              <a:t> pour la </a:t>
            </a:r>
            <a:r>
              <a:rPr lang="fr-FR" sz="1800" b="1" dirty="0"/>
              <a:t>mise en forme </a:t>
            </a:r>
            <a:r>
              <a:rPr lang="fr-FR" sz="1800" dirty="0"/>
              <a:t>de ces signaux dans le respect d’un cahier des charges et en lien avec la conversion électrons-photons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50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1E5DE83-7383-9A12-051C-CA48E484361D}"/>
              </a:ext>
            </a:extLst>
          </p:cNvPr>
          <p:cNvSpPr txBox="1">
            <a:spLocks/>
          </p:cNvSpPr>
          <p:nvPr/>
        </p:nvSpPr>
        <p:spPr>
          <a:xfrm>
            <a:off x="1115567" y="2478024"/>
            <a:ext cx="5334393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Construire une </a:t>
            </a:r>
            <a:r>
              <a:rPr lang="fr-FR" b="1"/>
              <a:t>boite à outils </a:t>
            </a:r>
            <a:r>
              <a:rPr lang="fr-FR"/>
              <a:t>de </a:t>
            </a:r>
            <a:r>
              <a:rPr lang="fr-FR" b="1"/>
              <a:t>méthodes numériques </a:t>
            </a:r>
            <a:r>
              <a:rPr lang="fr-FR"/>
              <a:t>pour de futur.es </a:t>
            </a:r>
            <a:r>
              <a:rPr lang="fr-FR" b="1"/>
              <a:t>ingénieur.es en 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88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Ressources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20C2AF-BBDE-2991-204D-E2F509F60C6D}"/>
              </a:ext>
            </a:extLst>
          </p:cNvPr>
          <p:cNvSpPr txBox="1"/>
          <p:nvPr/>
        </p:nvSpPr>
        <p:spPr>
          <a:xfrm>
            <a:off x="3490452" y="2045813"/>
            <a:ext cx="8380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http://lense.institutoptique.fr/ONIP/</a:t>
            </a:r>
            <a:endParaRPr lang="fr-FR" sz="36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FDC6A3-813F-5AB0-945E-EC9CC34D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75" y="2802194"/>
            <a:ext cx="4785721" cy="3847521"/>
          </a:xfrm>
          <a:prstGeom prst="rect">
            <a:avLst/>
          </a:prstGeom>
        </p:spPr>
      </p:pic>
      <p:pic>
        <p:nvPicPr>
          <p:cNvPr id="8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6E14C095-312D-5698-ED0F-4269AFA9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8" y="345912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DF99D7-70BE-DAD4-CEA3-4A9D8F66F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3" y="2630588"/>
            <a:ext cx="2716639" cy="11159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7D0598B-7303-AD60-8DF3-40C55D8C2E63}"/>
              </a:ext>
            </a:extLst>
          </p:cNvPr>
          <p:cNvSpPr txBox="1"/>
          <p:nvPr/>
        </p:nvSpPr>
        <p:spPr>
          <a:xfrm>
            <a:off x="147483" y="4495121"/>
            <a:ext cx="5860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400" b="1" dirty="0">
                <a:hlinkClick r:id="rId6"/>
              </a:rPr>
              <a:t>github.com/IOGS-Digital-Methods</a:t>
            </a:r>
            <a:endParaRPr lang="fr-FR" sz="2400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F171CA9-66D8-2F84-AD99-57C96E611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38" y="5091893"/>
            <a:ext cx="433615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rgbClr val="666666"/>
                </a:solidFill>
                <a:latin typeface="Trebuchet MS"/>
                <a:ea typeface="Trebuchet MS"/>
              </a:rPr>
              <a:t>Ingénieur.e</a:t>
            </a: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 en Physique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31C8A22-1283-7887-8D99-71355323649C}"/>
              </a:ext>
            </a:extLst>
          </p:cNvPr>
          <p:cNvSpPr txBox="1"/>
          <p:nvPr/>
        </p:nvSpPr>
        <p:spPr>
          <a:xfrm>
            <a:off x="1115568" y="5478363"/>
            <a:ext cx="10044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</a:rPr>
              <a:t>choisir une </a:t>
            </a:r>
            <a:r>
              <a:rPr lang="fr-FR" sz="2400" b="1" dirty="0">
                <a:solidFill>
                  <a:srgbClr val="0070C0"/>
                </a:solidFill>
              </a:rPr>
              <a:t>méthode de résolution numérique </a:t>
            </a:r>
            <a:r>
              <a:rPr lang="fr-FR" sz="2400" dirty="0">
                <a:solidFill>
                  <a:srgbClr val="0070C0"/>
                </a:solidFill>
              </a:rPr>
              <a:t>adaptée à la problématique et en comprendre ses limites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37690C0-CE50-F559-7EAB-3F23DA8BE978}"/>
              </a:ext>
            </a:extLst>
          </p:cNvPr>
          <p:cNvSpPr/>
          <p:nvPr/>
        </p:nvSpPr>
        <p:spPr>
          <a:xfrm>
            <a:off x="1199534" y="1718263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651761"/>
          </a:xfrm>
        </p:spPr>
        <p:txBody>
          <a:bodyPr>
            <a:normAutofit/>
          </a:bodyPr>
          <a:lstStyle/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pPr lvl="1"/>
            <a:r>
              <a:rPr lang="fr-FR" b="1" dirty="0"/>
              <a:t>organiser la résolution d’un problème en actions élémentaires</a:t>
            </a:r>
            <a:endParaRPr lang="fr-FR" dirty="0"/>
          </a:p>
          <a:p>
            <a:pPr lvl="1"/>
            <a:r>
              <a:rPr lang="fr-FR" b="1" dirty="0"/>
              <a:t>décrire les tests de validation</a:t>
            </a:r>
            <a:endParaRPr lang="fr-FR" dirty="0"/>
          </a:p>
          <a:p>
            <a:pPr lvl="1"/>
            <a:r>
              <a:rPr lang="fr-FR" b="1" dirty="0"/>
              <a:t>organiser les informations à manipuler</a:t>
            </a:r>
            <a:r>
              <a:rPr lang="fr-FR" dirty="0"/>
              <a:t>/générer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340</TotalTime>
  <Words>962</Words>
  <Application>Microsoft Office PowerPoint</Application>
  <PresentationFormat>Grand écran</PresentationFormat>
  <Paragraphs>146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Avenir Next LT Pro</vt:lpstr>
      <vt:lpstr>Bahnschrift Light</vt:lpstr>
      <vt:lpstr>Bahnschrift SemiBold</vt:lpstr>
      <vt:lpstr>Calibri</vt:lpstr>
      <vt:lpstr>Raleway ExtraBold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/ Traitement Information</vt:lpstr>
      <vt:lpstr>Objectifs pédagogiques du module</vt:lpstr>
      <vt:lpstr>Ressources</vt:lpstr>
      <vt:lpstr>Objectifs pédagogiques du module</vt:lpstr>
      <vt:lpstr>Objectifs pédagogiques du module</vt:lpstr>
      <vt:lpstr>Objectifs pédagogiques du module</vt:lpstr>
      <vt:lpstr>Doit-on faire confiance aux ordinateurs ?</vt:lpstr>
      <vt:lpstr>Objectifs pédagogiques du module</vt:lpstr>
      <vt:lpstr>Objectifs pédagogiques du module</vt:lpstr>
      <vt:lpstr>Déroulement du module</vt:lpstr>
      <vt:lpstr>Python pour la Physique</vt:lpstr>
      <vt:lpstr>Traitement 1D</vt:lpstr>
      <vt:lpstr>Traitement 2D</vt:lpstr>
      <vt:lpstr>Outils de travail</vt:lpstr>
      <vt:lpstr>Outils numériques</vt:lpstr>
      <vt:lpstr>Ressources en ligne</vt:lpstr>
      <vt:lpstr>Méthodes de travail</vt:lpstr>
      <vt:lpstr>Méthode de travail / Bonnes pratiques</vt:lpstr>
      <vt:lpstr>Méthode de travail / Bloc 1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135</cp:revision>
  <dcterms:created xsi:type="dcterms:W3CDTF">2023-04-08T12:37:13Z</dcterms:created>
  <dcterms:modified xsi:type="dcterms:W3CDTF">2024-04-04T18:37:03Z</dcterms:modified>
</cp:coreProperties>
</file>