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45"/>
  </p:notesMasterIdLst>
  <p:sldIdLst>
    <p:sldId id="256" r:id="rId2"/>
    <p:sldId id="307" r:id="rId3"/>
    <p:sldId id="305" r:id="rId4"/>
    <p:sldId id="306" r:id="rId5"/>
    <p:sldId id="308" r:id="rId6"/>
    <p:sldId id="310" r:id="rId7"/>
    <p:sldId id="309" r:id="rId8"/>
    <p:sldId id="257" r:id="rId9"/>
    <p:sldId id="265" r:id="rId10"/>
    <p:sldId id="281" r:id="rId11"/>
    <p:sldId id="282" r:id="rId12"/>
    <p:sldId id="283" r:id="rId13"/>
    <p:sldId id="278" r:id="rId14"/>
    <p:sldId id="284" r:id="rId15"/>
    <p:sldId id="285" r:id="rId16"/>
    <p:sldId id="260" r:id="rId17"/>
    <p:sldId id="259" r:id="rId18"/>
    <p:sldId id="286" r:id="rId19"/>
    <p:sldId id="291" r:id="rId20"/>
    <p:sldId id="292" r:id="rId21"/>
    <p:sldId id="290" r:id="rId22"/>
    <p:sldId id="294" r:id="rId23"/>
    <p:sldId id="293" r:id="rId24"/>
    <p:sldId id="295" r:id="rId25"/>
    <p:sldId id="288" r:id="rId26"/>
    <p:sldId id="280" r:id="rId27"/>
    <p:sldId id="276" r:id="rId28"/>
    <p:sldId id="264" r:id="rId29"/>
    <p:sldId id="266" r:id="rId30"/>
    <p:sldId id="296" r:id="rId31"/>
    <p:sldId id="297" r:id="rId32"/>
    <p:sldId id="261" r:id="rId33"/>
    <p:sldId id="298" r:id="rId34"/>
    <p:sldId id="303" r:id="rId35"/>
    <p:sldId id="287" r:id="rId36"/>
    <p:sldId id="267" r:id="rId37"/>
    <p:sldId id="262" r:id="rId38"/>
    <p:sldId id="301" r:id="rId39"/>
    <p:sldId id="302" r:id="rId40"/>
    <p:sldId id="268" r:id="rId41"/>
    <p:sldId id="263" r:id="rId42"/>
    <p:sldId id="304" r:id="rId43"/>
    <p:sldId id="299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96" y="5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19/09/2023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9/19/2023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9/19/2023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9/19/2023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9/19/2023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9/19/2023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9/19/2023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1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1.png"/><Relationship Id="rId4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2.png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2.png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0.png"/><Relationship Id="rId5" Type="http://schemas.openxmlformats.org/officeDocument/2006/relationships/image" Target="../media/image26.sv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emf"/><Relationship Id="rId5" Type="http://schemas.openxmlformats.org/officeDocument/2006/relationships/image" Target="../media/image26.sv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emf"/><Relationship Id="rId5" Type="http://schemas.openxmlformats.org/officeDocument/2006/relationships/image" Target="../media/image26.svg"/><Relationship Id="rId4" Type="http://schemas.openxmlformats.org/officeDocument/2006/relationships/image" Target="../media/image31.png"/><Relationship Id="rId9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.png"/><Relationship Id="rId7" Type="http://schemas.openxmlformats.org/officeDocument/2006/relationships/image" Target="../media/image3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5" Type="http://schemas.openxmlformats.org/officeDocument/2006/relationships/image" Target="../media/image26.svg"/><Relationship Id="rId4" Type="http://schemas.openxmlformats.org/officeDocument/2006/relationships/image" Target="../media/image31.png"/><Relationship Id="rId9" Type="http://schemas.openxmlformats.org/officeDocument/2006/relationships/image" Target="../media/image3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image" Target="../media/image310.png"/><Relationship Id="rId5" Type="http://schemas.openxmlformats.org/officeDocument/2006/relationships/image" Target="../media/image26.svg"/><Relationship Id="rId10" Type="http://schemas.openxmlformats.org/officeDocument/2006/relationships/image" Target="../media/image36.jpeg"/><Relationship Id="rId4" Type="http://schemas.openxmlformats.org/officeDocument/2006/relationships/image" Target="../media/image31.png"/><Relationship Id="rId9" Type="http://schemas.openxmlformats.org/officeDocument/2006/relationships/image" Target="../media/image3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0.png"/><Relationship Id="rId11" Type="http://schemas.openxmlformats.org/officeDocument/2006/relationships/image" Target="../media/image310.png"/><Relationship Id="rId5" Type="http://schemas.openxmlformats.org/officeDocument/2006/relationships/image" Target="../media/image26.svg"/><Relationship Id="rId10" Type="http://schemas.openxmlformats.org/officeDocument/2006/relationships/image" Target="../media/image36.jpeg"/><Relationship Id="rId4" Type="http://schemas.openxmlformats.org/officeDocument/2006/relationships/image" Target="../media/image31.png"/><Relationship Id="rId9" Type="http://schemas.openxmlformats.org/officeDocument/2006/relationships/image" Target="../media/image3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7.png"/><Relationship Id="rId5" Type="http://schemas.openxmlformats.org/officeDocument/2006/relationships/image" Target="../media/image26.sv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sv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9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4" Type="http://schemas.openxmlformats.org/officeDocument/2006/relationships/image" Target="../media/image3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3.png"/><Relationship Id="rId5" Type="http://schemas.openxmlformats.org/officeDocument/2006/relationships/image" Target="../media/image18.jpeg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3.png"/><Relationship Id="rId7" Type="http://schemas.openxmlformats.org/officeDocument/2006/relationships/image" Target="../media/image4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9.jpeg"/><Relationship Id="rId10" Type="http://schemas.openxmlformats.org/officeDocument/2006/relationships/image" Target="../media/image42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2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r.wikibooks.org/wiki/Python_pour_le_calcul_scientifique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lense.institutoptique.fr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13" Type="http://schemas.openxmlformats.org/officeDocument/2006/relationships/image" Target="../media/image20.jpeg"/><Relationship Id="rId3" Type="http://schemas.openxmlformats.org/officeDocument/2006/relationships/image" Target="../media/image10.emf"/><Relationship Id="rId7" Type="http://schemas.openxmlformats.org/officeDocument/2006/relationships/image" Target="../media/image14.png"/><Relationship Id="rId12" Type="http://schemas.openxmlformats.org/officeDocument/2006/relationships/image" Target="../media/image19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jpeg"/><Relationship Id="rId9" Type="http://schemas.openxmlformats.org/officeDocument/2006/relationships/image" Target="../media/image16.jpeg"/><Relationship Id="rId1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3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a</a:t>
            </a:r>
            <a:r>
              <a:rPr lang="fr-FR" dirty="0" smtClean="0">
                <a:solidFill>
                  <a:schemeClr val="bg1"/>
                </a:solidFill>
              </a:rPr>
              <a:t> = 3 </a:t>
            </a:r>
            <a:r>
              <a:rPr lang="fr-FR" dirty="0">
                <a:solidFill>
                  <a:schemeClr val="bg1"/>
                </a:solidFill>
              </a:rPr>
              <a:t>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b</a:t>
            </a:r>
            <a:r>
              <a:rPr lang="fr-FR" dirty="0" smtClean="0">
                <a:solidFill>
                  <a:schemeClr val="bg1"/>
                </a:solidFill>
              </a:rPr>
              <a:t> = 0.3 </a:t>
            </a:r>
            <a:r>
              <a:rPr lang="fr-FR" dirty="0">
                <a:solidFill>
                  <a:schemeClr val="bg1"/>
                </a:solidFill>
              </a:rPr>
              <a:t>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Construire une </a:t>
            </a:r>
            <a:r>
              <a:rPr lang="fr-FR" b="1" dirty="0">
                <a:effectLst/>
              </a:rPr>
              <a:t>boite à outils </a:t>
            </a:r>
            <a:r>
              <a:rPr lang="fr-FR" dirty="0">
                <a:effectLst/>
              </a:rPr>
              <a:t>de </a:t>
            </a:r>
            <a:r>
              <a:rPr lang="fr-FR" b="1" dirty="0">
                <a:effectLst/>
              </a:rPr>
              <a:t>méthodes numériques </a:t>
            </a:r>
            <a:r>
              <a:rPr lang="fr-FR" dirty="0">
                <a:effectLst/>
              </a:rPr>
              <a:t>pour de futur.es </a:t>
            </a:r>
            <a:r>
              <a:rPr lang="fr-FR" b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rgbClr val="666666"/>
                </a:solidFill>
                <a:latin typeface="Trebuchet MS"/>
                <a:ea typeface="Trebuchet MS"/>
              </a:rPr>
              <a:t>Ingénieur.e</a:t>
            </a: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 en Physique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1028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7EBA73D-2A54-8005-2FC3-01E3A010B27D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7EBA73D-2A54-8005-2FC3-01E3A010B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6F0AEC7-CC92-263A-85BB-CA7B8BB1CAEA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E6F0AEC7-CC92-263A-85BB-CA7B8BB1C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AAFB85E-552D-5F63-87A4-5120DB1F9649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2</a:t>
                </a:r>
                <a:r>
                  <a:rPr lang="fr-FR" i="1" baseline="30000" dirty="0"/>
                  <a:t>N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AAFB85E-552D-5F63-87A4-5120DB1F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11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EDB642D-F519-CA2F-FA5D-B5D88445A544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 à 2</a:t>
                </a:r>
                <a:r>
                  <a:rPr lang="fr-FR" i="1" baseline="30000" dirty="0"/>
                  <a:t>N-1</a:t>
                </a:r>
                <a:r>
                  <a:rPr lang="fr-FR" i="1" dirty="0"/>
                  <a:t>-1</a:t>
                </a:r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1EDB642D-F519-CA2F-FA5D-B5D88445A5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1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53472" cy="3694176"/>
          </a:xfrm>
        </p:spPr>
        <p:txBody>
          <a:bodyPr/>
          <a:lstStyle/>
          <a:p>
            <a:r>
              <a:rPr lang="fr-FR" dirty="0"/>
              <a:t>Connaître le type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34E9B0-9059-373F-6E95-021980F7505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1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k</a:t>
            </a:r>
            <a:r>
              <a:rPr lang="fr-FR" i="1" dirty="0"/>
              <a:t> = {k}</a:t>
            </a:r>
            <a:r>
              <a:rPr lang="fr-FR" b="1" dirty="0"/>
              <a:t>’ )</a:t>
            </a:r>
          </a:p>
          <a:p>
            <a:r>
              <a:rPr lang="fr-FR" b="1" dirty="0" err="1"/>
              <a:t>print</a:t>
            </a:r>
            <a:r>
              <a:rPr lang="fr-FR" b="1" dirty="0"/>
              <a:t>( type( </a:t>
            </a:r>
            <a:r>
              <a:rPr lang="fr-FR" dirty="0"/>
              <a:t>k </a:t>
            </a:r>
            <a:r>
              <a:rPr lang="fr-FR" b="1" dirty="0"/>
              <a:t>) 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EA73230-31A5-D5E1-46AC-949100B660F9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k </a:t>
            </a:r>
            <a:r>
              <a:rPr lang="fr-FR" b="1" dirty="0"/>
              <a:t>=</a:t>
            </a:r>
            <a:r>
              <a:rPr lang="fr-FR" dirty="0"/>
              <a:t> 1</a:t>
            </a:r>
          </a:p>
          <a:p>
            <a:r>
              <a:rPr lang="fr-FR" dirty="0"/>
              <a:t>&lt;class '</a:t>
            </a:r>
            <a:r>
              <a:rPr lang="fr-FR" dirty="0" err="1"/>
              <a:t>int</a:t>
            </a:r>
            <a:r>
              <a:rPr lang="fr-FR" dirty="0"/>
              <a:t>'&gt;</a:t>
            </a:r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51341FAA-347E-5BD9-4AE5-44D4B4AC0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458" y="4941285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4E62603-BC17-66D8-7A8C-684AE7789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331" y="5098010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C’est quoi cette syntaxe ???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976112"/>
            <a:ext cx="10159158" cy="3196087"/>
          </a:xfrm>
        </p:spPr>
        <p:txBody>
          <a:bodyPr/>
          <a:lstStyle/>
          <a:p>
            <a:r>
              <a:rPr lang="fr-FR" dirty="0" smtClean="0"/>
              <a:t>Que représentent ces différentes syntaxes ?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30171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smtClean="0"/>
              <a:t>import</a:t>
            </a:r>
            <a:r>
              <a:rPr lang="fr-FR" dirty="0" smtClean="0"/>
              <a:t> </a:t>
            </a:r>
            <a:r>
              <a:rPr lang="fr-FR" dirty="0" err="1" smtClean="0"/>
              <a:t>numpy</a:t>
            </a:r>
            <a:endParaRPr lang="fr-FR" dirty="0" smtClean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1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a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dirty="0" err="1" smtClean="0"/>
              <a:t>v.</a:t>
            </a:r>
            <a:r>
              <a:rPr lang="fr-FR" b="1" dirty="0" err="1" smtClean="0"/>
              <a:t>max</a:t>
            </a:r>
            <a:r>
              <a:rPr lang="fr-FR" dirty="0" smtClean="0"/>
              <a:t>()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68704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v </a:t>
            </a:r>
            <a:r>
              <a:rPr lang="fr-FR" b="1" dirty="0" smtClean="0"/>
              <a:t>=</a:t>
            </a:r>
            <a:r>
              <a:rPr lang="fr-FR" dirty="0" smtClean="0"/>
              <a:t> </a:t>
            </a:r>
            <a:r>
              <a:rPr lang="fr-FR" b="1" dirty="0" err="1" smtClean="0"/>
              <a:t>numpy</a:t>
            </a:r>
            <a:r>
              <a:rPr lang="fr-FR" dirty="0" err="1" smtClean="0"/>
              <a:t>.</a:t>
            </a:r>
            <a:r>
              <a:rPr lang="fr-FR" b="1" dirty="0" err="1" smtClean="0"/>
              <a:t>array</a:t>
            </a:r>
            <a:r>
              <a:rPr lang="fr-FR" dirty="0" smtClean="0"/>
              <a:t>([1, 2, 3])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6344971" y="4870178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</a:t>
            </a:r>
            <a:r>
              <a:rPr lang="fr-FR" b="1" dirty="0" err="1" smtClean="0"/>
              <a:t>rint</a:t>
            </a:r>
            <a:r>
              <a:rPr lang="fr-FR" dirty="0" smtClean="0"/>
              <a:t>( </a:t>
            </a:r>
            <a:r>
              <a:rPr lang="fr-FR" dirty="0" err="1" smtClean="0"/>
              <a:t>v.</a:t>
            </a:r>
            <a:r>
              <a:rPr lang="fr-FR" b="1" i="1" dirty="0" err="1" smtClean="0"/>
              <a:t>shape</a:t>
            </a:r>
            <a:r>
              <a:rPr lang="fr-FR" dirty="0" smtClean="0"/>
              <a:t> )</a:t>
            </a:r>
            <a:endParaRPr lang="fr-FR" dirty="0"/>
          </a:p>
        </p:txBody>
      </p:sp>
      <p:pic>
        <p:nvPicPr>
          <p:cNvPr id="9" name="Picture 2" descr="Stickers ch'ti hein - Stickers Ma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50678">
            <a:off x="2979043" y="4433986"/>
            <a:ext cx="1972737" cy="1972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ug informatique sur les résultats des concours à Crétei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354" y="439947"/>
            <a:ext cx="1850790" cy="13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5034409" y="1446433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04326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-1, 3, 21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32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endParaRPr lang="fr-FR" b="1" dirty="0"/>
          </a:p>
          <a:p>
            <a:r>
              <a:rPr lang="fr-FR" dirty="0"/>
              <a:t>total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(mb) </a:t>
            </a:r>
          </a:p>
          <a:p>
            <a:r>
              <a:rPr lang="fr-FR" dirty="0" err="1"/>
              <a:t>total_c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axis=0)</a:t>
            </a:r>
          </a:p>
          <a:p>
            <a:r>
              <a:rPr lang="fr-FR" dirty="0" err="1"/>
              <a:t>total_r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sum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total</a:t>
            </a:r>
            <a:r>
              <a:rPr lang="en-US" dirty="0"/>
              <a:t>, </a:t>
            </a:r>
            <a:r>
              <a:rPr lang="en-US" b="1" i="1" dirty="0" err="1"/>
              <a:t>total_c</a:t>
            </a:r>
            <a:r>
              <a:rPr lang="en-US" dirty="0"/>
              <a:t> et </a:t>
            </a:r>
            <a:r>
              <a:rPr lang="en-US" b="1" i="1" dirty="0" err="1"/>
              <a:t>total_r</a:t>
            </a:r>
            <a:r>
              <a:rPr lang="en-US" dirty="0"/>
              <a:t> ?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5733B9D-6F4B-2343-D49A-F00A4A40F1C5}"/>
              </a:ext>
            </a:extLst>
          </p:cNvPr>
          <p:cNvSpPr txBox="1"/>
          <p:nvPr/>
        </p:nvSpPr>
        <p:spPr>
          <a:xfrm>
            <a:off x="6345936" y="413337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(mb) </a:t>
            </a:r>
          </a:p>
          <a:p>
            <a:r>
              <a:rPr lang="fr-FR" dirty="0" err="1"/>
              <a:t>moy_c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axis=0)</a:t>
            </a:r>
          </a:p>
          <a:p>
            <a:r>
              <a:rPr lang="fr-FR" dirty="0" err="1"/>
              <a:t>moy_r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mean</a:t>
            </a:r>
            <a:r>
              <a:rPr lang="fr-FR" dirty="0"/>
              <a:t>(mb, axis=1)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2D9C748-9CDA-385A-9D88-E27306823BF1}"/>
              </a:ext>
            </a:extLst>
          </p:cNvPr>
          <p:cNvSpPr txBox="1"/>
          <p:nvPr/>
        </p:nvSpPr>
        <p:spPr>
          <a:xfrm>
            <a:off x="6914013" y="5160328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moy</a:t>
            </a:r>
            <a:r>
              <a:rPr lang="en-US" dirty="0"/>
              <a:t>, </a:t>
            </a:r>
            <a:r>
              <a:rPr lang="en-US" b="1" i="1" dirty="0" err="1"/>
              <a:t>moy_c</a:t>
            </a:r>
            <a:r>
              <a:rPr lang="en-US" dirty="0"/>
              <a:t> et </a:t>
            </a:r>
            <a:r>
              <a:rPr lang="en-US" b="1" i="1" dirty="0" err="1"/>
              <a:t>moy_r</a:t>
            </a:r>
            <a:r>
              <a:rPr lang="en-US" dirty="0"/>
              <a:t> ?</a:t>
            </a:r>
          </a:p>
        </p:txBody>
      </p:sp>
      <p:pic>
        <p:nvPicPr>
          <p:cNvPr id="12" name="Picture 6">
            <a:extLst>
              <a:ext uri="{FF2B5EF4-FFF2-40B4-BE49-F238E27FC236}">
                <a16:creationId xmlns:a16="http://schemas.microsoft.com/office/drawing/2014/main" id="{5182BDD5-3C87-A1F4-10DE-9EF331224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C249720D-01EF-E50A-48BC-BFC9E5B86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602FF1A-ECC8-0713-6E48-03DC30535458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fr-FR" dirty="0" err="1"/>
              <a:t>vect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arange</a:t>
            </a:r>
            <a:r>
              <a:rPr lang="fr-FR" b="1" dirty="0"/>
              <a:t>( </a:t>
            </a:r>
            <a:r>
              <a:rPr lang="fr-FR" dirty="0"/>
              <a:t>100 </a:t>
            </a:r>
            <a:r>
              <a:rPr lang="fr-FR" b="1" dirty="0"/>
              <a:t>) </a:t>
            </a:r>
          </a:p>
          <a:p>
            <a:r>
              <a:rPr lang="fr-FR" dirty="0" err="1"/>
              <a:t>vect_p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10 </a:t>
            </a:r>
            <a:r>
              <a:rPr lang="fr-FR" b="1" dirty="0"/>
              <a:t>: </a:t>
            </a:r>
            <a:r>
              <a:rPr lang="fr-FR" dirty="0"/>
              <a:t>30 </a:t>
            </a:r>
            <a:r>
              <a:rPr lang="fr-FR" b="1" dirty="0"/>
              <a:t>]</a:t>
            </a:r>
          </a:p>
          <a:p>
            <a:r>
              <a:rPr lang="fr-FR" dirty="0" err="1"/>
              <a:t>vect_s</a:t>
            </a:r>
            <a:r>
              <a:rPr lang="fr-FR" dirty="0"/>
              <a:t>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 </a:t>
            </a:r>
            <a:r>
              <a:rPr lang="fr-FR" dirty="0"/>
              <a:t>50 </a:t>
            </a:r>
            <a:r>
              <a:rPr lang="fr-FR" b="1" dirty="0"/>
              <a:t>: ]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3C45D-4E7B-CE8F-7CCF-FCCFAB07821C}"/>
              </a:ext>
            </a:extLst>
          </p:cNvPr>
          <p:cNvSpPr txBox="1"/>
          <p:nvPr/>
        </p:nvSpPr>
        <p:spPr>
          <a:xfrm>
            <a:off x="1391037" y="4606182"/>
            <a:ext cx="419709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 err="1"/>
              <a:t>vect</a:t>
            </a:r>
            <a:r>
              <a:rPr lang="en-US" b="1" i="1" dirty="0"/>
              <a:t> </a:t>
            </a:r>
            <a:r>
              <a:rPr lang="en-US" i="1" dirty="0"/>
              <a:t>,</a:t>
            </a:r>
            <a:r>
              <a:rPr lang="en-US" b="1" i="1" dirty="0"/>
              <a:t> </a:t>
            </a:r>
            <a:r>
              <a:rPr lang="en-US" b="1" i="1" dirty="0" err="1"/>
              <a:t>vect_p</a:t>
            </a:r>
            <a:r>
              <a:rPr lang="en-US" b="1" i="1" dirty="0"/>
              <a:t>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vect_s</a:t>
            </a:r>
            <a:r>
              <a:rPr lang="en-US" dirty="0"/>
              <a:t>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941BB55-A9AB-24D3-6609-F0D263121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FFAFC-E508-D8B6-7FC0-5EBE2F307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EBED868-AC83-C5CE-655F-9E4423C9F6DC}"/>
              </a:ext>
            </a:extLst>
          </p:cNvPr>
          <p:cNvSpPr txBox="1"/>
          <p:nvPr/>
        </p:nvSpPr>
        <p:spPr>
          <a:xfrm>
            <a:off x="6345936" y="3297630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dirty="0" err="1"/>
              <a:t>vect</a:t>
            </a:r>
            <a:r>
              <a:rPr lang="fr-FR" b="1" dirty="0"/>
              <a:t>[(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)]</a:t>
            </a:r>
          </a:p>
          <a:p>
            <a:r>
              <a:rPr lang="fr-FR" dirty="0" err="1"/>
              <a:t>tf</a:t>
            </a:r>
            <a:r>
              <a:rPr lang="fr-FR" b="1" dirty="0"/>
              <a:t> = (</a:t>
            </a:r>
            <a:r>
              <a:rPr lang="fr-FR" dirty="0" err="1"/>
              <a:t>vect</a:t>
            </a:r>
            <a:r>
              <a:rPr lang="fr-FR" dirty="0"/>
              <a:t> &gt; 2</a:t>
            </a:r>
            <a:r>
              <a:rPr lang="fr-FR" b="1" dirty="0"/>
              <a:t>)</a:t>
            </a:r>
            <a:r>
              <a:rPr lang="fr-FR" dirty="0"/>
              <a:t> </a:t>
            </a:r>
            <a:r>
              <a:rPr lang="fr-FR" b="1" dirty="0"/>
              <a:t>&amp;</a:t>
            </a:r>
            <a:r>
              <a:rPr lang="fr-FR" dirty="0"/>
              <a:t> </a:t>
            </a:r>
            <a:r>
              <a:rPr lang="fr-FR" b="1" dirty="0"/>
              <a:t>(</a:t>
            </a:r>
            <a:r>
              <a:rPr lang="fr-FR" dirty="0" err="1"/>
              <a:t>vect</a:t>
            </a:r>
            <a:r>
              <a:rPr lang="fr-FR" dirty="0"/>
              <a:t> &lt; 11</a:t>
            </a:r>
            <a:r>
              <a:rPr lang="fr-FR" b="1" dirty="0"/>
              <a:t>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9EE023A-EA90-A539-0E4E-FF4AD622673C}"/>
              </a:ext>
            </a:extLst>
          </p:cNvPr>
          <p:cNvSpPr txBox="1"/>
          <p:nvPr/>
        </p:nvSpPr>
        <p:spPr>
          <a:xfrm>
            <a:off x="6914013" y="4020158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contiennent</a:t>
            </a:r>
            <a:r>
              <a:rPr lang="en-US" dirty="0"/>
              <a:t> les variables </a:t>
            </a:r>
            <a:r>
              <a:rPr lang="en-US" b="1" i="1" dirty="0"/>
              <a:t>c </a:t>
            </a:r>
            <a:r>
              <a:rPr lang="en-US" dirty="0"/>
              <a:t>et</a:t>
            </a:r>
            <a:r>
              <a:rPr lang="en-US" i="1" dirty="0"/>
              <a:t> </a:t>
            </a:r>
            <a:r>
              <a:rPr lang="en-US" b="1" i="1" dirty="0" err="1"/>
              <a:t>tf</a:t>
            </a:r>
            <a:r>
              <a:rPr lang="en-US" dirty="0"/>
              <a:t> ?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4B4A01-98C5-F512-91E3-4EACC1EF8468}"/>
              </a:ext>
            </a:extLst>
          </p:cNvPr>
          <p:cNvSpPr txBox="1"/>
          <p:nvPr/>
        </p:nvSpPr>
        <p:spPr>
          <a:xfrm>
            <a:off x="6345936" y="4606181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mb </a:t>
            </a:r>
            <a:r>
              <a:rPr lang="fr-FR" b="1" dirty="0"/>
              <a:t>= </a:t>
            </a:r>
            <a:r>
              <a:rPr lang="fr-FR" i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b="1" dirty="0"/>
              <a:t>(</a:t>
            </a:r>
            <a:r>
              <a:rPr lang="fr-FR" dirty="0"/>
              <a:t> [[1,2,3] , [4,5,6]] </a:t>
            </a:r>
            <a:r>
              <a:rPr lang="fr-FR" b="1" dirty="0"/>
              <a:t>)</a:t>
            </a:r>
          </a:p>
          <a:p>
            <a:r>
              <a:rPr lang="fr-FR" dirty="0"/>
              <a:t>mc</a:t>
            </a:r>
            <a:r>
              <a:rPr lang="fr-FR" b="1" dirty="0"/>
              <a:t> = </a:t>
            </a:r>
            <a:r>
              <a:rPr lang="fr-FR" dirty="0"/>
              <a:t>mb</a:t>
            </a:r>
            <a:r>
              <a:rPr lang="fr-FR" b="1" dirty="0"/>
              <a:t>[</a:t>
            </a:r>
            <a:r>
              <a:rPr lang="fr-FR" dirty="0"/>
              <a:t> </a:t>
            </a:r>
            <a:r>
              <a:rPr lang="fr-FR" b="1" dirty="0"/>
              <a:t>:</a:t>
            </a:r>
            <a:r>
              <a:rPr lang="fr-FR" dirty="0"/>
              <a:t> </a:t>
            </a:r>
            <a:r>
              <a:rPr lang="fr-FR" b="1" dirty="0"/>
              <a:t>,</a:t>
            </a:r>
            <a:r>
              <a:rPr lang="fr-FR" dirty="0"/>
              <a:t> 1</a:t>
            </a:r>
            <a:r>
              <a:rPr lang="fr-FR" b="1" dirty="0"/>
              <a:t>:</a:t>
            </a:r>
            <a:r>
              <a:rPr lang="fr-FR" dirty="0"/>
              <a:t>3 </a:t>
            </a:r>
            <a:r>
              <a:rPr lang="fr-FR" b="1" dirty="0"/>
              <a:t>]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7228DD0-A076-F04E-18C2-12837F11ADCA}"/>
              </a:ext>
            </a:extLst>
          </p:cNvPr>
          <p:cNvSpPr txBox="1"/>
          <p:nvPr/>
        </p:nvSpPr>
        <p:spPr>
          <a:xfrm>
            <a:off x="6914013" y="5328709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Que </a:t>
            </a:r>
            <a:r>
              <a:rPr lang="en-US" dirty="0" err="1"/>
              <a:t>contient</a:t>
            </a:r>
            <a:r>
              <a:rPr lang="en-US" dirty="0"/>
              <a:t> la variable </a:t>
            </a:r>
            <a:r>
              <a:rPr lang="en-US" b="1" i="1" dirty="0"/>
              <a:t>mc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2487881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r>
              <a:rPr lang="fr-FR" b="1" dirty="0"/>
              <a:t/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263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35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Equation polynomiale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37</a:t>
            </a:fld>
            <a:endParaRPr lang="en-US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2790C4C-ADB4-C571-AEE7-B23CBB475642}"/>
              </a:ext>
            </a:extLst>
          </p:cNvPr>
          <p:cNvSpPr txBox="1"/>
          <p:nvPr/>
        </p:nvSpPr>
        <p:spPr>
          <a:xfrm>
            <a:off x="6345936" y="3297630"/>
            <a:ext cx="4765173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numpy.polynomial.polynomial</a:t>
            </a:r>
            <a:r>
              <a:rPr lang="fr-FR" i="1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i="1" dirty="0" err="1"/>
              <a:t>nppol</a:t>
            </a:r>
            <a:endParaRPr lang="fr-FR" i="1" dirty="0"/>
          </a:p>
          <a:p>
            <a:endParaRPr lang="fr-FR" dirty="0"/>
          </a:p>
          <a:p>
            <a:r>
              <a:rPr lang="fr-FR" dirty="0"/>
              <a:t>X </a:t>
            </a:r>
            <a:r>
              <a:rPr lang="fr-FR" b="1" dirty="0"/>
              <a:t>=</a:t>
            </a:r>
            <a:r>
              <a:rPr lang="fr-FR" dirty="0"/>
              <a:t> </a:t>
            </a:r>
            <a:r>
              <a:rPr lang="fr-FR" i="1" dirty="0" err="1"/>
              <a:t>nppol</a:t>
            </a:r>
            <a:r>
              <a:rPr lang="fr-FR" dirty="0" err="1"/>
              <a:t>.</a:t>
            </a:r>
            <a:r>
              <a:rPr lang="fr-FR" b="1" dirty="0" err="1"/>
              <a:t>polyroots</a:t>
            </a:r>
            <a:r>
              <a:rPr lang="fr-FR" b="1" dirty="0"/>
              <a:t>( [ </a:t>
            </a:r>
            <a:r>
              <a:rPr lang="fr-FR" dirty="0"/>
              <a:t>4, -2, -6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X </a:t>
            </a:r>
            <a:r>
              <a:rPr lang="fr-FR" b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−6.</m:t>
                      </m:r>
                      <m:sSup>
                        <m:sSupPr>
                          <m:ctrlPr>
                            <a:rPr lang="fr-F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−2.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+4=0</m:t>
                      </m:r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3706" y="3666962"/>
                <a:ext cx="2841483" cy="369332"/>
              </a:xfrm>
              <a:prstGeom prst="rect">
                <a:avLst/>
              </a:prstGeom>
              <a:blipFill>
                <a:blip r:embed="rId3"/>
                <a:stretch>
                  <a:fillRect l="-215" r="-1931" b="-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matricielle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/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173341BB-8100-DDE0-B2E3-DE49E2A9B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3355395"/>
                <a:ext cx="1968679" cy="6987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/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009798BB-2FE8-66C8-21BA-1E211E1E7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4452" y="4325112"/>
                <a:ext cx="1229247" cy="6176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/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A276F9D2-0917-E493-E346-20FBB3F05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1647" y="3395950"/>
                <a:ext cx="1228477" cy="5783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84921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4937760" cy="3694176"/>
          </a:xfrm>
        </p:spPr>
        <p:txBody>
          <a:bodyPr/>
          <a:lstStyle/>
          <a:p>
            <a:r>
              <a:rPr lang="fr-FR" dirty="0"/>
              <a:t>Système d’équations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/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DAF411C0-4452-EB72-5624-5F787A46A3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562" y="3297630"/>
                <a:ext cx="2533771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Espace réservé du contenu 3">
            <a:extLst>
              <a:ext uri="{FF2B5EF4-FFF2-40B4-BE49-F238E27FC236}">
                <a16:creationId xmlns:a16="http://schemas.microsoft.com/office/drawing/2014/main" id="{2D45AEC2-C147-D7A5-728E-3A69339B2A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Résolution numérique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388E682-851B-B659-2F57-230903FB6104}"/>
              </a:ext>
            </a:extLst>
          </p:cNvPr>
          <p:cNvSpPr txBox="1"/>
          <p:nvPr/>
        </p:nvSpPr>
        <p:spPr>
          <a:xfrm>
            <a:off x="2940858" y="5248870"/>
            <a:ext cx="40363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Si le système possède une solution,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alors la </a:t>
            </a:r>
            <a:r>
              <a:rPr lang="fr-FR" b="1" i="0" dirty="0">
                <a:solidFill>
                  <a:srgbClr val="202122"/>
                </a:solidFill>
                <a:effectLst/>
                <a:latin typeface="+mj-lt"/>
              </a:rPr>
              <a:t>matrice A est inversible </a:t>
            </a:r>
          </a:p>
          <a:p>
            <a:r>
              <a:rPr lang="fr-FR" b="0" i="0" dirty="0">
                <a:solidFill>
                  <a:srgbClr val="202122"/>
                </a:solidFill>
                <a:effectLst/>
                <a:latin typeface="+mj-lt"/>
              </a:rPr>
              <a:t>et le résultat peut s'obtenir par :</a:t>
            </a:r>
            <a:endParaRPr lang="fr-FR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/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FR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fr-FR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535450CA-8C3C-09DA-CCED-B027C22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080" y="5503569"/>
                <a:ext cx="1757019" cy="44063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A99C2263-4B72-112A-4F9A-0BE7B0ADA272}"/>
              </a:ext>
            </a:extLst>
          </p:cNvPr>
          <p:cNvSpPr txBox="1"/>
          <p:nvPr/>
        </p:nvSpPr>
        <p:spPr>
          <a:xfrm>
            <a:off x="6344973" y="3318622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b="1" dirty="0"/>
              <a:t> </a:t>
            </a:r>
            <a:r>
              <a:rPr lang="fr-FR" i="1" dirty="0" err="1"/>
              <a:t>scipy</a:t>
            </a:r>
            <a:r>
              <a:rPr lang="fr-FR" b="1" dirty="0"/>
              <a:t> import </a:t>
            </a:r>
            <a:r>
              <a:rPr lang="fr-FR" i="1" dirty="0" err="1"/>
              <a:t>linalg</a:t>
            </a:r>
            <a:endParaRPr lang="fr-FR" i="1" dirty="0"/>
          </a:p>
          <a:p>
            <a:r>
              <a:rPr lang="pt-BR" dirty="0"/>
              <a:t>X </a:t>
            </a:r>
            <a:r>
              <a:rPr lang="pt-BR" b="1" dirty="0"/>
              <a:t>=</a:t>
            </a:r>
            <a:r>
              <a:rPr lang="pt-BR" dirty="0"/>
              <a:t> </a:t>
            </a:r>
            <a:r>
              <a:rPr lang="pt-BR" i="1" dirty="0"/>
              <a:t>linalg</a:t>
            </a:r>
            <a:r>
              <a:rPr lang="pt-BR" dirty="0"/>
              <a:t>.</a:t>
            </a:r>
            <a:r>
              <a:rPr lang="pt-BR" b="1" dirty="0"/>
              <a:t>solve</a:t>
            </a:r>
            <a:r>
              <a:rPr lang="pt-BR" dirty="0"/>
              <a:t>( A , b )</a:t>
            </a:r>
            <a:endParaRPr lang="fr-FR" b="1" dirty="0"/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9923CBA3-D270-5909-2C98-CD9DC24EE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5694" y="1331057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/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F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fr-FR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0A9CF165-296D-F887-0C36-37F58B287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661" y="4335799"/>
                <a:ext cx="1968679" cy="69871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/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7FD5D980-9B2B-D827-E5D9-62C514289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56" y="4376354"/>
                <a:ext cx="1228477" cy="5783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048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!!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154568"/>
            <a:ext cx="4765173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Afficher le résultat d’une opération stocké dans une variable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Bug informatique sur les résultats des concours à Créte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354" y="439947"/>
            <a:ext cx="1850790" cy="13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5096158" y="126159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3192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Image bitmap" r:id="rId6" imgW="3591000" imgH="2457360" progId="Paint.Picture">
                  <p:embed/>
                </p:oleObj>
              </mc:Choice>
              <mc:Fallback>
                <p:oleObj name="Image bitmap" r:id="rId6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Image bitmap" r:id="rId9" imgW="3571920" imgH="2467080" progId="Paint.Picture">
                  <p:embed/>
                </p:oleObj>
              </mc:Choice>
              <mc:Fallback>
                <p:oleObj name="Image bitmap" r:id="rId9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/>
              <a:t>Gestion des erreurs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41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try</a:t>
            </a:r>
            <a:r>
              <a:rPr lang="fr-FR" b="1" dirty="0"/>
              <a:t>:</a:t>
            </a:r>
          </a:p>
          <a:p>
            <a:r>
              <a:rPr lang="fr-FR" b="1" dirty="0"/>
              <a:t>    </a:t>
            </a:r>
            <a:r>
              <a:rPr lang="fr-FR" dirty="0"/>
              <a:t>g</a:t>
            </a:r>
            <a:r>
              <a:rPr lang="fr-FR" b="1" dirty="0"/>
              <a:t> = </a:t>
            </a:r>
            <a:r>
              <a:rPr lang="fr-FR" b="1" dirty="0" err="1"/>
              <a:t>int</a:t>
            </a:r>
            <a:r>
              <a:rPr lang="fr-FR" b="1" dirty="0"/>
              <a:t>( input('</a:t>
            </a:r>
            <a:r>
              <a:rPr lang="fr-FR" i="1" dirty="0"/>
              <a:t>Saisir un entier : </a:t>
            </a:r>
            <a:r>
              <a:rPr lang="fr-FR" b="1" dirty="0"/>
              <a:t>‘) )</a:t>
            </a:r>
          </a:p>
          <a:p>
            <a:r>
              <a:rPr lang="fr-FR" b="1" dirty="0"/>
              <a:t>    </a:t>
            </a:r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5</a:t>
            </a:r>
            <a:r>
              <a:rPr lang="fr-FR" b="1" dirty="0"/>
              <a:t>/</a:t>
            </a:r>
            <a:r>
              <a:rPr lang="fr-FR" dirty="0"/>
              <a:t>g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f'</a:t>
            </a:r>
            <a:r>
              <a:rPr lang="fr-FR" i="1" dirty="0" err="1"/>
              <a:t>g</a:t>
            </a:r>
            <a:r>
              <a:rPr lang="fr-FR" i="1" dirty="0"/>
              <a:t> = </a:t>
            </a:r>
            <a:r>
              <a:rPr lang="fr-FR" b="1" dirty="0"/>
              <a:t>{</a:t>
            </a:r>
            <a:r>
              <a:rPr lang="fr-FR" dirty="0"/>
              <a:t>g</a:t>
            </a:r>
            <a:r>
              <a:rPr lang="fr-FR" b="1" dirty="0"/>
              <a:t>}</a:t>
            </a:r>
            <a:r>
              <a:rPr lang="fr-FR" i="1" dirty="0"/>
              <a:t> et a = </a:t>
            </a:r>
            <a:r>
              <a:rPr lang="fr-FR" b="1" dirty="0"/>
              <a:t>{</a:t>
            </a:r>
            <a:r>
              <a:rPr lang="fr-FR" dirty="0"/>
              <a:t>a</a:t>
            </a:r>
            <a:r>
              <a:rPr lang="fr-FR" b="1" dirty="0"/>
              <a:t>}’ 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F589F5D-CAAF-6CA9-34D7-A53D76B4494A}"/>
              </a:ext>
            </a:extLst>
          </p:cNvPr>
          <p:cNvSpPr txBox="1"/>
          <p:nvPr/>
        </p:nvSpPr>
        <p:spPr>
          <a:xfrm>
            <a:off x="6345936" y="4242510"/>
            <a:ext cx="4765173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ValueError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dirty="0"/>
              <a:t>Vous n\'avez pas saisi un entier !</a:t>
            </a:r>
            <a:r>
              <a:rPr lang="fr-FR" b="1" dirty="0"/>
              <a:t>')</a:t>
            </a:r>
          </a:p>
          <a:p>
            <a:r>
              <a:rPr lang="fr-FR" b="1" dirty="0" err="1"/>
              <a:t>except</a:t>
            </a:r>
            <a:r>
              <a:rPr lang="fr-FR" b="1" dirty="0"/>
              <a:t> </a:t>
            </a:r>
            <a:r>
              <a:rPr lang="fr-FR" i="1" dirty="0" err="1"/>
              <a:t>ZeroDivisionError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Division par 0 !!</a:t>
            </a:r>
            <a:r>
              <a:rPr lang="fr-FR" b="1" dirty="0"/>
              <a:t>’)</a:t>
            </a:r>
          </a:p>
          <a:p>
            <a:r>
              <a:rPr lang="fr-FR" b="1" dirty="0" err="1"/>
              <a:t>except</a:t>
            </a:r>
            <a:r>
              <a:rPr lang="fr-FR" b="1" dirty="0"/>
              <a:t> :</a:t>
            </a:r>
          </a:p>
          <a:p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('</a:t>
            </a:r>
            <a:r>
              <a:rPr lang="fr-FR" i="1" dirty="0"/>
              <a:t>Erreur !!!</a:t>
            </a:r>
            <a:r>
              <a:rPr lang="fr-FR" b="1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Arguments au lancement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TO DO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42</a:t>
            </a:fld>
            <a:endParaRPr lang="en-US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368A9FF-273A-CEA6-E61E-B7FCBDE2C122}"/>
              </a:ext>
            </a:extLst>
          </p:cNvPr>
          <p:cNvSpPr txBox="1"/>
          <p:nvPr/>
        </p:nvSpPr>
        <p:spPr>
          <a:xfrm>
            <a:off x="822960" y="33023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*args et **</a:t>
            </a:r>
            <a:r>
              <a:rPr lang="fr-FR" b="1" dirty="0" err="1"/>
              <a:t>kwargs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40887002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74987" cy="3694176"/>
          </a:xfrm>
        </p:spPr>
        <p:txBody>
          <a:bodyPr>
            <a:normAutofit/>
          </a:bodyPr>
          <a:lstStyle/>
          <a:p>
            <a:r>
              <a:rPr lang="fr-FR" sz="2000" b="1" i="1" dirty="0"/>
              <a:t>Python pour le calcul symbolique</a:t>
            </a:r>
            <a:r>
              <a:rPr lang="fr-FR" sz="2000" i="1" dirty="0"/>
              <a:t>– </a:t>
            </a:r>
            <a:r>
              <a:rPr lang="fr-FR" sz="2000" i="1" dirty="0" err="1"/>
              <a:t>WikiBooks</a:t>
            </a:r>
            <a:r>
              <a:rPr lang="fr-FR" sz="2000" dirty="0"/>
              <a:t/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https://fr.wikibooks.org/wiki/Python_pour_le_calcul_scientifique</a:t>
            </a:r>
            <a:r>
              <a:rPr lang="fr-FR" sz="2000" dirty="0"/>
              <a:t> 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08CDEFC-50F0-4C47-46AC-D28A2807E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C76D9A3-0317-D2DA-4063-0C82F10FBF82}"/>
              </a:ext>
            </a:extLst>
          </p:cNvPr>
          <p:cNvSpPr txBox="1"/>
          <p:nvPr/>
        </p:nvSpPr>
        <p:spPr>
          <a:xfrm>
            <a:off x="7816516" y="216818"/>
            <a:ext cx="36875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Document rédigé par Julien VILLEMEJANE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8EB7AA9-0549-7EC6-53DC-E54B71929AAA}"/>
              </a:ext>
            </a:extLst>
          </p:cNvPr>
          <p:cNvSpPr txBox="1"/>
          <p:nvPr/>
        </p:nvSpPr>
        <p:spPr>
          <a:xfrm>
            <a:off x="8540496" y="495065"/>
            <a:ext cx="29635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LEnsE</a:t>
            </a:r>
            <a:r>
              <a:rPr lang="fr-FR" sz="1400" dirty="0"/>
              <a:t> / Institut d’Optique / France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D63F07E-350C-98D6-74C9-5AF9CE8BF7A5}"/>
              </a:ext>
            </a:extLst>
          </p:cNvPr>
          <p:cNvSpPr txBox="1"/>
          <p:nvPr/>
        </p:nvSpPr>
        <p:spPr>
          <a:xfrm>
            <a:off x="8904250" y="993522"/>
            <a:ext cx="25998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hlinkClick r:id="rId4"/>
              </a:rPr>
              <a:t>http://lense.institutoptique.fr/</a:t>
            </a:r>
            <a:endParaRPr lang="fr-FR" sz="1400" dirty="0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4265E24-A10F-EE45-5E0C-6A87B4BC3196}"/>
              </a:ext>
            </a:extLst>
          </p:cNvPr>
          <p:cNvCxnSpPr/>
          <p:nvPr/>
        </p:nvCxnSpPr>
        <p:spPr>
          <a:xfrm>
            <a:off x="6820524" y="126185"/>
            <a:ext cx="0" cy="1850749"/>
          </a:xfrm>
          <a:prstGeom prst="line">
            <a:avLst/>
          </a:prstGeom>
          <a:ln w="25400">
            <a:solidFill>
              <a:srgbClr val="C4CBB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839A3042-2313-5F87-02C8-628C3197E1D5}"/>
              </a:ext>
            </a:extLst>
          </p:cNvPr>
          <p:cNvSpPr txBox="1"/>
          <p:nvPr/>
        </p:nvSpPr>
        <p:spPr>
          <a:xfrm>
            <a:off x="9660290" y="1633897"/>
            <a:ext cx="1854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/>
              <a:t>Création : Avril 2023</a:t>
            </a:r>
          </a:p>
        </p:txBody>
      </p:sp>
    </p:spTree>
    <p:extLst>
      <p:ext uri="{BB962C8B-B14F-4D97-AF65-F5344CB8AC3E}">
        <p14:creationId xmlns:p14="http://schemas.microsoft.com/office/powerpoint/2010/main" val="69977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!!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154568"/>
            <a:ext cx="4765173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Afficher le résultat d’une opération stocké dans une variable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Bug informatique sur les résultats des concours à Créte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354" y="439947"/>
            <a:ext cx="1850790" cy="13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995387"/>
            <a:ext cx="4765173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Générer un vecteur </a:t>
            </a:r>
            <a:r>
              <a:rPr lang="fr-FR" b="1" i="1" dirty="0" smtClean="0">
                <a:solidFill>
                  <a:schemeClr val="bg1"/>
                </a:solidFill>
              </a:rPr>
              <a:t>temps</a:t>
            </a:r>
            <a:r>
              <a:rPr lang="fr-FR" dirty="0" smtClean="0">
                <a:solidFill>
                  <a:schemeClr val="bg1"/>
                </a:solidFill>
              </a:rPr>
              <a:t> avec un pas de 0,001 entre 0 et 1s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8" y="3836206"/>
            <a:ext cx="4765173" cy="89255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Afficher une dizaine de périodes d’un signal sinusoïdal à 3 kHz.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sz="1600" dirty="0" smtClean="0">
                <a:solidFill>
                  <a:schemeClr val="bg1"/>
                </a:solidFill>
              </a:rPr>
              <a:t>« Zoomer » plus spécifiquement sur une période.</a:t>
            </a:r>
            <a:endParaRPr lang="fr-FR" sz="1600" dirty="0" smtClean="0">
              <a:solidFill>
                <a:schemeClr val="bg1"/>
              </a:solidFill>
            </a:endParaRPr>
          </a:p>
        </p:txBody>
      </p:sp>
      <p:sp>
        <p:nvSpPr>
          <p:cNvPr id="16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5096158" y="126159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5096157" y="1317645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rgbClr val="666666"/>
                </a:solidFill>
                <a:latin typeface="Trebuchet MS"/>
                <a:ea typeface="Trebuchet MS"/>
              </a:rPr>
              <a:t>Ingénieur.e</a:t>
            </a: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 en Physique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8166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!!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154568"/>
            <a:ext cx="4765173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Afficher le résultat d’une opération stocké dans une variable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Bug informatique sur les résultats des concours à Créte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354" y="439947"/>
            <a:ext cx="1850790" cy="13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5096158" y="721902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995387"/>
            <a:ext cx="4765173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Générer un vecteur </a:t>
            </a:r>
            <a:r>
              <a:rPr lang="fr-FR" b="1" i="1" dirty="0" smtClean="0">
                <a:solidFill>
                  <a:schemeClr val="bg1"/>
                </a:solidFill>
              </a:rPr>
              <a:t>temps</a:t>
            </a:r>
            <a:r>
              <a:rPr lang="fr-FR" dirty="0" smtClean="0">
                <a:solidFill>
                  <a:schemeClr val="bg1"/>
                </a:solidFill>
              </a:rPr>
              <a:t> avec un pas de 0,001 entre 0 et 1s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8" y="3836206"/>
            <a:ext cx="4765173" cy="89255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Afficher une dizaine de périodes d’un signal sinusoïdal à 3 kHz.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sz="1600" dirty="0" smtClean="0">
                <a:solidFill>
                  <a:schemeClr val="bg1"/>
                </a:solidFill>
              </a:rPr>
              <a:t>« Zoomer » plus spécifiquement sur une période.</a:t>
            </a:r>
            <a:endParaRPr lang="fr-FR" sz="1600" dirty="0" smtClean="0">
              <a:solidFill>
                <a:schemeClr val="bg1"/>
              </a:solidFill>
            </a:endParaRPr>
          </a:p>
        </p:txBody>
      </p:sp>
      <p:sp>
        <p:nvSpPr>
          <p:cNvPr id="16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5096158" y="126159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5096157" y="1317645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rgbClr val="666666"/>
                </a:solidFill>
                <a:latin typeface="Trebuchet MS"/>
                <a:ea typeface="Trebuchet MS"/>
              </a:rPr>
              <a:t>Ingénieur.e</a:t>
            </a: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 en Physique</a:t>
            </a:r>
            <a:endParaRPr lang="fr-FR" sz="20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791B4E9-865B-BC73-B7D5-34201D8E7E81}"/>
                  </a:ext>
                </a:extLst>
              </p:cNvPr>
              <p:cNvSpPr txBox="1"/>
              <p:nvPr/>
            </p:nvSpPr>
            <p:spPr>
              <a:xfrm>
                <a:off x="822958" y="4923246"/>
                <a:ext cx="4765173" cy="669992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Résoudre l’équation polynomiale suivante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791B4E9-865B-BC73-B7D5-34201D8E7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4923246"/>
                <a:ext cx="4765173" cy="669992"/>
              </a:xfrm>
              <a:prstGeom prst="rect">
                <a:avLst/>
              </a:prstGeom>
              <a:blipFill>
                <a:blip r:embed="rId4"/>
                <a:stretch>
                  <a:fillRect l="-1023" t="-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791B4E9-865B-BC73-B7D5-34201D8E7E81}"/>
                  </a:ext>
                </a:extLst>
              </p:cNvPr>
              <p:cNvSpPr txBox="1"/>
              <p:nvPr/>
            </p:nvSpPr>
            <p:spPr>
              <a:xfrm>
                <a:off x="6518522" y="2158742"/>
                <a:ext cx="4765173" cy="987193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Résoudre le système d’équation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6791B4E9-865B-BC73-B7D5-34201D8E7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22" y="2158742"/>
                <a:ext cx="4765173" cy="987193"/>
              </a:xfrm>
              <a:prstGeom prst="rect">
                <a:avLst/>
              </a:prstGeom>
              <a:blipFill>
                <a:blip r:embed="rId5"/>
                <a:stretch>
                  <a:fillRect l="-1023" t="-30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914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Missions !!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154568"/>
            <a:ext cx="4765173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Afficher le résultat d’une opération stocké dans une variable</a:t>
            </a:r>
            <a:endParaRPr lang="fr-FR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 descr="Bug informatique sur les résultats des concours à Crétei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354" y="439947"/>
            <a:ext cx="1850790" cy="138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5096158" y="721902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9" y="2995387"/>
            <a:ext cx="4765173" cy="646331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Générer un vecteur </a:t>
            </a:r>
            <a:r>
              <a:rPr lang="fr-FR" b="1" i="1" dirty="0" smtClean="0">
                <a:solidFill>
                  <a:schemeClr val="bg1"/>
                </a:solidFill>
              </a:rPr>
              <a:t>temps</a:t>
            </a:r>
            <a:r>
              <a:rPr lang="fr-FR" dirty="0" smtClean="0">
                <a:solidFill>
                  <a:schemeClr val="bg1"/>
                </a:solidFill>
              </a:rPr>
              <a:t> avec un pas de 0,001 entre 0 et 1s</a:t>
            </a:r>
            <a:endParaRPr lang="fr-FR" dirty="0" smtClean="0">
              <a:solidFill>
                <a:schemeClr val="bg1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58" y="3836206"/>
            <a:ext cx="4765173" cy="892552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</a:rPr>
              <a:t>Afficher une dizaine de périodes d’un signal sinusoïdal à 3 kHz.</a:t>
            </a:r>
            <a:br>
              <a:rPr lang="fr-FR" dirty="0" smtClean="0">
                <a:solidFill>
                  <a:schemeClr val="bg1"/>
                </a:solidFill>
              </a:rPr>
            </a:br>
            <a:r>
              <a:rPr lang="fr-FR" sz="1600" dirty="0" smtClean="0">
                <a:solidFill>
                  <a:schemeClr val="bg1"/>
                </a:solidFill>
              </a:rPr>
              <a:t>« Zoomer » plus spécifiquement sur une période.</a:t>
            </a:r>
            <a:endParaRPr lang="fr-FR" sz="1600" dirty="0" smtClean="0">
              <a:solidFill>
                <a:schemeClr val="bg1"/>
              </a:solidFill>
            </a:endParaRPr>
          </a:p>
        </p:txBody>
      </p:sp>
      <p:sp>
        <p:nvSpPr>
          <p:cNvPr id="16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5096158" y="126159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5096157" y="1317645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rgbClr val="666666"/>
                </a:solidFill>
                <a:latin typeface="Trebuchet MS"/>
                <a:ea typeface="Trebuchet MS"/>
              </a:rPr>
              <a:t>Ingénieur.e</a:t>
            </a: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 en Physique</a:t>
            </a:r>
            <a:endParaRPr lang="fr-FR" sz="2000" b="0" strike="noStrike" spc="-1" dirty="0">
              <a:latin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791B4E9-865B-BC73-B7D5-34201D8E7E81}"/>
                  </a:ext>
                </a:extLst>
              </p:cNvPr>
              <p:cNvSpPr txBox="1"/>
              <p:nvPr/>
            </p:nvSpPr>
            <p:spPr>
              <a:xfrm>
                <a:off x="822958" y="4923246"/>
                <a:ext cx="4765173" cy="669992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Résoudre l’équation polynomiale suivante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fr-FR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6791B4E9-865B-BC73-B7D5-34201D8E7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958" y="4923246"/>
                <a:ext cx="4765173" cy="669992"/>
              </a:xfrm>
              <a:prstGeom prst="rect">
                <a:avLst/>
              </a:prstGeom>
              <a:blipFill>
                <a:blip r:embed="rId4"/>
                <a:stretch>
                  <a:fillRect l="-1023" t="-54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791B4E9-865B-BC73-B7D5-34201D8E7E81}"/>
                  </a:ext>
                </a:extLst>
              </p:cNvPr>
              <p:cNvSpPr txBox="1"/>
              <p:nvPr/>
            </p:nvSpPr>
            <p:spPr>
              <a:xfrm>
                <a:off x="6518522" y="2158742"/>
                <a:ext cx="4765173" cy="987193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Résoudre le système d’équation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fr-FR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fr-FR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fr-FR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6791B4E9-865B-BC73-B7D5-34201D8E7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22" y="2158742"/>
                <a:ext cx="4765173" cy="987193"/>
              </a:xfrm>
              <a:prstGeom prst="rect">
                <a:avLst/>
              </a:prstGeom>
              <a:blipFill>
                <a:blip r:embed="rId5"/>
                <a:stretch>
                  <a:fillRect l="-1023" t="-30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791B4E9-865B-BC73-B7D5-34201D8E7E81}"/>
                  </a:ext>
                </a:extLst>
              </p:cNvPr>
              <p:cNvSpPr txBox="1"/>
              <p:nvPr/>
            </p:nvSpPr>
            <p:spPr>
              <a:xfrm>
                <a:off x="6518521" y="3275745"/>
                <a:ext cx="4765173" cy="1209177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Afficher la solution de l’équation différentielle suivante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𝒆</m:t>
                          </m:r>
                        </m:sub>
                      </m:sSub>
                      <m:r>
                        <a:rPr lang="fr-F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fr-F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fr-F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. 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sub>
                          </m:sSub>
                        </m:num>
                        <m:den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fr-F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fr-FR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6791B4E9-865B-BC73-B7D5-34201D8E7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21" y="3275745"/>
                <a:ext cx="4765173" cy="1209177"/>
              </a:xfrm>
              <a:prstGeom prst="rect">
                <a:avLst/>
              </a:prstGeom>
              <a:blipFill>
                <a:blip r:embed="rId6"/>
                <a:stretch>
                  <a:fillRect l="-1023" t="-2513" r="-10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791B4E9-865B-BC73-B7D5-34201D8E7E81}"/>
                  </a:ext>
                </a:extLst>
              </p:cNvPr>
              <p:cNvSpPr txBox="1"/>
              <p:nvPr/>
            </p:nvSpPr>
            <p:spPr>
              <a:xfrm>
                <a:off x="6518521" y="4611592"/>
                <a:ext cx="4765173" cy="2126480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 smtClean="0">
                    <a:solidFill>
                      <a:schemeClr val="bg1"/>
                    </a:solidFill>
                  </a:rPr>
                  <a:t>Tracer la réponse en fréquence du système modélisé par une fonction de transfert, pour diverses valeurs de m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</m:t>
                      </m:r>
                      <m:d>
                        <m:dPr>
                          <m:ctrlP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</m:e>
                      </m:d>
                      <m:r>
                        <a:rPr lang="fr-F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𝑺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𝑬</m:t>
                              </m:r>
                            </m:sub>
                          </m:sSub>
                        </m:den>
                      </m:f>
                      <m:r>
                        <a:rPr lang="fr-F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fr-FR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num>
                        <m:den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den>
                          </m:f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𝒑</m:t>
                          </m:r>
                          <m:r>
                            <a:rPr lang="fr-FR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fr-FR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𝒑</m:t>
                                  </m:r>
                                </m:e>
                                <m:sup>
                                  <m: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e>
                                <m:sub>
                                  <m: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  <m:sup>
                                  <m:r>
                                    <a:rPr lang="fr-FR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bSup>
                            </m:den>
                          </m:f>
                        </m:den>
                      </m:f>
                    </m:oMath>
                  </m:oMathPara>
                </a14:m>
                <a:endParaRPr lang="fr-FR" dirty="0" smtClean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6791B4E9-865B-BC73-B7D5-34201D8E7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8521" y="4611592"/>
                <a:ext cx="4765173" cy="2126480"/>
              </a:xfrm>
              <a:prstGeom prst="rect">
                <a:avLst/>
              </a:prstGeom>
              <a:blipFill>
                <a:blip r:embed="rId7"/>
                <a:stretch>
                  <a:fillRect l="-1023" t="-14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3858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524</TotalTime>
  <Words>1718</Words>
  <Application>Microsoft Office PowerPoint</Application>
  <PresentationFormat>Grand écran</PresentationFormat>
  <Paragraphs>433</Paragraphs>
  <Slides>43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43</vt:i4>
      </vt:variant>
    </vt:vector>
  </HeadingPairs>
  <TitlesOfParts>
    <vt:vector size="52" baseType="lpstr">
      <vt:lpstr>Arial</vt:lpstr>
      <vt:lpstr>Avenir Next LT Pro</vt:lpstr>
      <vt:lpstr>Bahnschrift Light</vt:lpstr>
      <vt:lpstr>Bahnschrift SemiBold</vt:lpstr>
      <vt:lpstr>Calibri</vt:lpstr>
      <vt:lpstr>Cambria Math</vt:lpstr>
      <vt:lpstr>Trebuchet MS</vt:lpstr>
      <vt:lpstr>AccentBoxVTI</vt:lpstr>
      <vt:lpstr>Image bitmap</vt:lpstr>
      <vt:lpstr>Démystifier les langages de haut niveau</vt:lpstr>
      <vt:lpstr>Objectifs pédagogiques du module</vt:lpstr>
      <vt:lpstr>C’est quoi cette syntaxe ???</vt:lpstr>
      <vt:lpstr>Missions !!</vt:lpstr>
      <vt:lpstr>Missions !!</vt:lpstr>
      <vt:lpstr>Missions !!</vt:lpstr>
      <vt:lpstr>Missions !!</vt:lpstr>
      <vt:lpstr>Distributions / Environnements</vt:lpstr>
      <vt:lpstr>Distributions / Environnements</vt:lpstr>
      <vt:lpstr>Coder en Python</vt:lpstr>
      <vt:lpstr>Coder en Python</vt:lpstr>
      <vt:lpstr>Coder en Python</vt:lpstr>
      <vt:lpstr>Trucs et Astuces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Trucs et Astuces</vt:lpstr>
      <vt:lpstr>Trucs et Astuces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Résoudre des problèmes linéaires</vt:lpstr>
      <vt:lpstr>Résoudre des problèmes linéaires</vt:lpstr>
      <vt:lpstr>Résoudre des problèmes linéaires</vt:lpstr>
      <vt:lpstr>Quelques rappels sous Python</vt:lpstr>
      <vt:lpstr>Quelques rappels sous Python</vt:lpstr>
      <vt:lpstr>Arguments au lancement</vt:lpstr>
      <vt:lpstr>Bibliographie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Python</dc:title>
  <dc:creator>Julien VILLEMEJANE</dc:creator>
  <cp:lastModifiedBy>Villemejane Julien</cp:lastModifiedBy>
  <cp:revision>151</cp:revision>
  <dcterms:created xsi:type="dcterms:W3CDTF">2023-04-08T12:37:13Z</dcterms:created>
  <dcterms:modified xsi:type="dcterms:W3CDTF">2023-09-19T06:18:01Z</dcterms:modified>
</cp:coreProperties>
</file>