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9" r:id="rId5"/>
    <p:sldId id="282" r:id="rId6"/>
    <p:sldId id="280" r:id="rId7"/>
    <p:sldId id="274" r:id="rId8"/>
    <p:sldId id="277" r:id="rId9"/>
    <p:sldId id="275" r:id="rId10"/>
    <p:sldId id="276" r:id="rId11"/>
    <p:sldId id="278" r:id="rId12"/>
    <p:sldId id="284" r:id="rId13"/>
    <p:sldId id="285" r:id="rId14"/>
    <p:sldId id="286" r:id="rId15"/>
    <p:sldId id="287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cours.gel.ulaval.ca/2017/a/GEL3006/default/5notes/index.c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sz="2000" dirty="0"/>
              <a:t>Issu d’un oscilloscope </a:t>
            </a:r>
            <a:r>
              <a:rPr lang="fr-FR" sz="2000" dirty="0" err="1"/>
              <a:t>VoltCraft</a:t>
            </a:r>
            <a:endParaRPr lang="fr-FR" sz="2000" dirty="0"/>
          </a:p>
          <a:p>
            <a:pPr lvl="1"/>
            <a:r>
              <a:rPr lang="fr-FR" sz="2000" dirty="0"/>
              <a:t>Modulante sinusoïdale</a:t>
            </a:r>
            <a:endParaRPr lang="fr-FR" dirty="0"/>
          </a:p>
          <a:p>
            <a:r>
              <a:rPr lang="fr-FR" dirty="0"/>
              <a:t>B3_data_02.txt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Modulante sinusoïdale</a:t>
            </a:r>
          </a:p>
          <a:p>
            <a:pPr lvl="1"/>
            <a:r>
              <a:rPr lang="fr-FR" sz="1800" dirty="0"/>
              <a:t>Fichier sonore / 24 kHz / 16 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6195699" y="5703623"/>
            <a:ext cx="53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http://lense.institutoptique.fr/ONIP/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C286C4A6-2AB7-32A2-6489-6BBE1FC69413}"/>
              </a:ext>
            </a:extLst>
          </p:cNvPr>
          <p:cNvSpPr txBox="1">
            <a:spLocks/>
          </p:cNvSpPr>
          <p:nvPr/>
        </p:nvSpPr>
        <p:spPr>
          <a:xfrm>
            <a:off x="65856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B3_data_03.txt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Multi-porteuses sinusoïdales</a:t>
            </a:r>
          </a:p>
          <a:p>
            <a:pPr lvl="1"/>
            <a:r>
              <a:rPr lang="fr-FR" sz="1800" dirty="0"/>
              <a:t>Fichier sonore / 160 kHz / 16 bits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2743200" y="2321444"/>
            <a:ext cx="410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02244" y="2299195"/>
            <a:ext cx="3854450" cy="1395730"/>
          </a:xfrm>
          <a:prstGeom prst="rect">
            <a:avLst/>
          </a:prstGeom>
          <a:ln/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http://wcours.gel.ulaval.ca/2017/a/GEL3006/default/5notes/index.chtml</a:t>
            </a:r>
            <a:endParaRPr lang="fr-FR" sz="1200" dirty="0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2494627" y="2473277"/>
            <a:ext cx="1" cy="11736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854390" y="2521258"/>
            <a:ext cx="1" cy="11736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494627" y="2473277"/>
            <a:ext cx="135976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89283" y="378007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-f</a:t>
            </a:r>
            <a:r>
              <a:rPr lang="fr-FR" baseline="-25000" dirty="0"/>
              <a:t>p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681273" y="3780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9287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Transformée de Fourier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2" name="Picture 4" descr="http://lense.institutoptique.fr/wp-content/uploads/2020/04/TFa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2160895"/>
            <a:ext cx="7768360" cy="179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lense.institutoptique.fr/wp-content/uploads/2020/04/TFaT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03" y="4369974"/>
            <a:ext cx="7896693" cy="19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1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FFT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31525" y="4048370"/>
            <a:ext cx="315663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fr-FR" sz="1600" b="1" dirty="0" err="1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3" y="4586737"/>
            <a:ext cx="5276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lense.institutoptique.fr/wp-content/uploads/2020/04/T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" y="2323022"/>
            <a:ext cx="7608199" cy="20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 flipH="1">
            <a:off x="6514538" y="3461536"/>
            <a:ext cx="1" cy="36859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7736614" y="3429640"/>
            <a:ext cx="1" cy="36859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736615" y="35954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</a:t>
            </a:r>
            <a:r>
              <a:rPr lang="fr-FR" baseline="-25000" dirty="0" err="1">
                <a:solidFill>
                  <a:srgbClr val="0070C0"/>
                </a:solidFill>
              </a:rPr>
              <a:t>e</a:t>
            </a:r>
            <a:endParaRPr lang="fr-FR" baseline="-250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82680" y="3620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  <a:endParaRPr lang="fr-FR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9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FFT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83930" y="2323022"/>
            <a:ext cx="315663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fr-FR" sz="1600" b="1" dirty="0" err="1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08" y="2861389"/>
            <a:ext cx="5276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lense.institutoptique.fr/wp-content/uploads/2020/04/T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" y="2323022"/>
            <a:ext cx="4734931" cy="12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21149" y="3958641"/>
            <a:ext cx="80209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 </a:t>
            </a:r>
            <a:r>
              <a:rPr lang="en-US" sz="1600" b="1" dirty="0"/>
              <a:t>A = </a:t>
            </a:r>
            <a:r>
              <a:rPr lang="en-US" sz="1600" b="1" dirty="0" err="1"/>
              <a:t>fft</a:t>
            </a:r>
            <a:r>
              <a:rPr lang="en-US" sz="1600" b="1" dirty="0"/>
              <a:t>(a, n)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then </a:t>
            </a:r>
            <a:r>
              <a:rPr lang="en-US" sz="1600" b="1" dirty="0"/>
              <a:t>A[0] </a:t>
            </a:r>
            <a:r>
              <a:rPr lang="en-US" sz="1600" dirty="0"/>
              <a:t>contains the zero-frequency term </a:t>
            </a:r>
          </a:p>
          <a:p>
            <a:r>
              <a:rPr lang="en-US" sz="1600" dirty="0"/>
              <a:t>	Then </a:t>
            </a:r>
            <a:r>
              <a:rPr lang="en-US" sz="1600" b="1" dirty="0"/>
              <a:t>A[1:n/2]</a:t>
            </a:r>
            <a:r>
              <a:rPr lang="en-US" sz="1600" dirty="0"/>
              <a:t> contains the positive-frequency terms, </a:t>
            </a:r>
          </a:p>
          <a:p>
            <a:r>
              <a:rPr lang="en-US" sz="1600" dirty="0"/>
              <a:t>	and </a:t>
            </a:r>
            <a:r>
              <a:rPr lang="en-US" sz="1600" b="1" dirty="0"/>
              <a:t>A[n/2+1:]</a:t>
            </a:r>
            <a:r>
              <a:rPr lang="en-US" sz="1600" dirty="0"/>
              <a:t> contains the negative-frequency terms</a:t>
            </a:r>
          </a:p>
          <a:p>
            <a:r>
              <a:rPr lang="en-US" sz="1600" dirty="0"/>
              <a:t>For an </a:t>
            </a:r>
            <a:r>
              <a:rPr lang="en-US" sz="1600" b="1" dirty="0"/>
              <a:t>even number </a:t>
            </a:r>
            <a:r>
              <a:rPr lang="en-US" sz="1600" dirty="0"/>
              <a:t>of input points, </a:t>
            </a:r>
            <a:r>
              <a:rPr lang="en-US" sz="1600" b="1" dirty="0"/>
              <a:t>A[n/2]</a:t>
            </a:r>
            <a:r>
              <a:rPr lang="en-US" sz="1600" dirty="0"/>
              <a:t> represents </a:t>
            </a:r>
          </a:p>
          <a:p>
            <a:r>
              <a:rPr lang="en-US" sz="1600" dirty="0"/>
              <a:t>	both positive and negative Nyquist frequency, </a:t>
            </a:r>
          </a:p>
          <a:p>
            <a:r>
              <a:rPr lang="en-US" sz="1600" dirty="0"/>
              <a:t>For an </a:t>
            </a:r>
            <a:r>
              <a:rPr lang="en-US" sz="1600" b="1" dirty="0"/>
              <a:t>odd number </a:t>
            </a:r>
            <a:r>
              <a:rPr lang="en-US" sz="1600" dirty="0"/>
              <a:t>of input points, </a:t>
            </a:r>
            <a:r>
              <a:rPr lang="en-US" sz="1600" b="1" dirty="0"/>
              <a:t>A[(n-1)/2]</a:t>
            </a:r>
            <a:r>
              <a:rPr lang="en-US" sz="1600" dirty="0"/>
              <a:t> contains the largest positive frequency, </a:t>
            </a:r>
          </a:p>
          <a:p>
            <a:r>
              <a:rPr lang="en-US" sz="1600" dirty="0"/>
              <a:t>	while </a:t>
            </a:r>
            <a:r>
              <a:rPr lang="en-US" sz="1600" b="1" dirty="0"/>
              <a:t>A[(n+1)/2] </a:t>
            </a:r>
            <a:r>
              <a:rPr lang="en-US" sz="1600" dirty="0"/>
              <a:t>contains the largest negative frequency. 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1349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Format Binaire 64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sz="2400" dirty="0"/>
              <a:t>Codage ASCII</a:t>
            </a:r>
          </a:p>
          <a:p>
            <a:pPr lvl="1"/>
            <a:r>
              <a:rPr lang="fr-FR" sz="2000" dirty="0"/>
              <a:t>1 caractère codé sur 8 bits / 1 octet</a:t>
            </a:r>
            <a:endParaRPr lang="fr-FR" dirty="0"/>
          </a:p>
          <a:p>
            <a:r>
              <a:rPr lang="fr-FR" sz="2400" dirty="0"/>
              <a:t>Codage entier</a:t>
            </a:r>
          </a:p>
          <a:p>
            <a:pPr lvl="1"/>
            <a:r>
              <a:rPr lang="fr-FR" sz="1800" dirty="0"/>
              <a:t>1 entier sur 4 octets </a:t>
            </a:r>
          </a:p>
          <a:p>
            <a:pPr lvl="1"/>
            <a:endParaRPr lang="fr-FR" sz="1800" dirty="0"/>
          </a:p>
          <a:p>
            <a:r>
              <a:rPr lang="fr-FR" sz="2200" dirty="0"/>
              <a:t>Codage Base 64</a:t>
            </a:r>
          </a:p>
          <a:p>
            <a:pPr lvl="1"/>
            <a:r>
              <a:rPr lang="fr-FR" sz="1800" dirty="0"/>
              <a:t>1 donnée sur 6 bits : 4 données sur 3 octets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5938" y="320120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>
                <a:solidFill>
                  <a:srgbClr val="0070C0"/>
                </a:solidFill>
              </a:rPr>
              <a:t>base64</a:t>
            </a:r>
            <a:r>
              <a:rPr lang="fr-FR" b="1" dirty="0"/>
              <a:t>  .b64encode  .b64decode</a:t>
            </a:r>
            <a:endParaRPr lang="fr-F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95938" y="3640614"/>
            <a:ext cx="4700005" cy="156042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ui-monospace"/>
                <a:cs typeface="Arial" pitchFamily="34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ui-monospace"/>
                <a:cs typeface="Arial" pitchFamily="34" charset="0"/>
              </a:rPr>
              <a:t>base64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base64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b64encode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b'data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)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b'ZGF0YSB0byBiZSBlbmNvZGVk'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base64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b64decode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b'data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signaux sonores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95411" y="2206087"/>
            <a:ext cx="3399457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 descr="https://i.stack.imgur.com/zRFh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30" y="2816257"/>
            <a:ext cx="2820838" cy="20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oundfile.sapp.org/doc/WaveFormat/wav-sound-forma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73" y="2286000"/>
            <a:ext cx="4630969" cy="42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196088" y="4173303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201841" y="4382742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198973" y="4578272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196087" y="5205126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5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</a:t>
            </a:r>
            <a:r>
              <a:rPr lang="fr-FR"/>
              <a:t>du bloc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évaluation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7E46B89B-7D18-B939-D9EB-855ECE35C85C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2103D8-61DD-04BE-F714-2FA1F911610B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2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initiales / Démarche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</p:spTree>
    <p:extLst>
      <p:ext uri="{BB962C8B-B14F-4D97-AF65-F5344CB8AC3E}">
        <p14:creationId xmlns:p14="http://schemas.microsoft.com/office/powerpoint/2010/main" val="2349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</p:spTree>
    <p:extLst>
      <p:ext uri="{BB962C8B-B14F-4D97-AF65-F5344CB8AC3E}">
        <p14:creationId xmlns:p14="http://schemas.microsoft.com/office/powerpoint/2010/main" val="36010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A824087-261C-3CC4-6A43-48B79EE622EF}"/>
              </a:ext>
            </a:extLst>
          </p:cNvPr>
          <p:cNvSpPr/>
          <p:nvPr/>
        </p:nvSpPr>
        <p:spPr>
          <a:xfrm>
            <a:off x="1311149" y="3728666"/>
            <a:ext cx="3474207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simple modulé AM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7043317-3FE0-42AF-673E-5CC9A9933783}"/>
              </a:ext>
            </a:extLst>
          </p:cNvPr>
          <p:cNvSpPr/>
          <p:nvPr/>
        </p:nvSpPr>
        <p:spPr>
          <a:xfrm>
            <a:off x="1311148" y="4476495"/>
            <a:ext cx="3474208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complexe modulé AM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E7F5ABE-9BFF-546C-290B-E6842DCE8C44}"/>
              </a:ext>
            </a:extLst>
          </p:cNvPr>
          <p:cNvSpPr/>
          <p:nvPr/>
        </p:nvSpPr>
        <p:spPr>
          <a:xfrm>
            <a:off x="1323127" y="5225061"/>
            <a:ext cx="3474211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des signaux sur des porteuses multiples</a:t>
            </a:r>
          </a:p>
        </p:txBody>
      </p:sp>
    </p:spTree>
    <p:extLst>
      <p:ext uri="{BB962C8B-B14F-4D97-AF65-F5344CB8AC3E}">
        <p14:creationId xmlns:p14="http://schemas.microsoft.com/office/powerpoint/2010/main" val="31882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FF2E72-A2DB-095F-FEEE-6BEF0C1B2E84}"/>
              </a:ext>
            </a:extLst>
          </p:cNvPr>
          <p:cNvSpPr txBox="1"/>
          <p:nvPr/>
        </p:nvSpPr>
        <p:spPr>
          <a:xfrm>
            <a:off x="3805083" y="6105067"/>
            <a:ext cx="7600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BONUS </a:t>
            </a:r>
            <a:r>
              <a:rPr lang="fr-FR" sz="1800" b="1" dirty="0"/>
              <a:t>: Générer de nouveaux fichiers de signaux modulés </a:t>
            </a:r>
            <a:br>
              <a:rPr lang="fr-FR" sz="1800" b="1" dirty="0"/>
            </a:br>
            <a:r>
              <a:rPr lang="fr-FR" sz="1800" b="1" dirty="0"/>
              <a:t>				et les démoduler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Auto-Evaluation du travail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8DDC0A-7585-8CBE-9ED2-C787845E64C5}"/>
              </a:ext>
            </a:extLst>
          </p:cNvPr>
          <p:cNvSpPr txBox="1"/>
          <p:nvPr/>
        </p:nvSpPr>
        <p:spPr>
          <a:xfrm>
            <a:off x="1662010" y="3144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Evaluation en séance 4</a:t>
            </a:r>
          </a:p>
          <a:p>
            <a:pPr lvl="1"/>
            <a:r>
              <a:rPr lang="fr-FR" sz="2000" b="1" dirty="0"/>
              <a:t>Par </a:t>
            </a:r>
            <a:r>
              <a:rPr lang="fr-FR" sz="2000" b="1" dirty="0" err="1"/>
              <a:t>binome</a:t>
            </a:r>
            <a:endParaRPr lang="fr-FR" sz="2000" b="1" dirty="0"/>
          </a:p>
          <a:p>
            <a:pPr marL="342900" indent="-342900">
              <a:buFontTx/>
              <a:buChar char="-"/>
            </a:pPr>
            <a:endParaRPr lang="fr-FR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EAF67F-286B-BC70-EDEC-DAF1C910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731" y="2133895"/>
            <a:ext cx="5265560" cy="369417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8C067A9A-5B9B-23F2-8492-34670908B5B5}"/>
              </a:ext>
            </a:extLst>
          </p:cNvPr>
          <p:cNvSpPr txBox="1">
            <a:spLocks/>
          </p:cNvSpPr>
          <p:nvPr/>
        </p:nvSpPr>
        <p:spPr>
          <a:xfrm>
            <a:off x="7118555" y="2133895"/>
            <a:ext cx="441507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transcodage / </a:t>
            </a:r>
            <a:r>
              <a:rPr lang="fr-FR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 types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frombuffer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astype</a:t>
            </a:r>
            <a:endParaRPr lang="fr-FR" sz="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B64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base64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.b64encode </a:t>
            </a: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.b64decode 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WAV</a:t>
            </a:r>
            <a:r>
              <a:rPr lang="fr-FR" sz="1600" dirty="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1065</TotalTime>
  <Words>830</Words>
  <Application>Microsoft Office PowerPoint</Application>
  <PresentationFormat>Grand écran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ui-monospace</vt:lpstr>
      <vt:lpstr>AccentBoxVTI</vt:lpstr>
      <vt:lpstr>Traitement 1D  Modulation AM</vt:lpstr>
      <vt:lpstr>Déroulement du bloc 3</vt:lpstr>
      <vt:lpstr>Contexte</vt:lpstr>
      <vt:lpstr>Données initiales / Démarche</vt:lpstr>
      <vt:lpstr>Etapes pour l’analyse</vt:lpstr>
      <vt:lpstr>Etapes pour l’analyse</vt:lpstr>
      <vt:lpstr>Travail à réaliser</vt:lpstr>
      <vt:lpstr>Evaluation</vt:lpstr>
      <vt:lpstr>Quelques fonctions intéressantes</vt:lpstr>
      <vt:lpstr>Fichiers à analyser</vt:lpstr>
      <vt:lpstr>Rappels sur la modulation d’amplitude</vt:lpstr>
      <vt:lpstr>Filtrage</vt:lpstr>
      <vt:lpstr>Rappel sur la Transformée de Fourier</vt:lpstr>
      <vt:lpstr>Rappel sur la FFT</vt:lpstr>
      <vt:lpstr>Rappel sur la FFT</vt:lpstr>
      <vt:lpstr>Format Binaire 64</vt:lpstr>
      <vt:lpstr>Conversion en signaux sonores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Bloc 1D - Déroulement</dc:title>
  <dc:creator>Julien VILLEMEJANE</dc:creator>
  <cp:lastModifiedBy>Julien VILLEMEJANE</cp:lastModifiedBy>
  <cp:revision>230</cp:revision>
  <dcterms:created xsi:type="dcterms:W3CDTF">2023-04-08T12:37:13Z</dcterms:created>
  <dcterms:modified xsi:type="dcterms:W3CDTF">2023-12-12T22:18:10Z</dcterms:modified>
</cp:coreProperties>
</file>