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7" r:id="rId4"/>
    <p:sldId id="268" r:id="rId5"/>
    <p:sldId id="258" r:id="rId6"/>
    <p:sldId id="259" r:id="rId7"/>
    <p:sldId id="262" r:id="rId8"/>
    <p:sldId id="264" r:id="rId9"/>
    <p:sldId id="265" r:id="rId10"/>
    <p:sldId id="266" r:id="rId11"/>
    <p:sldId id="263" r:id="rId12"/>
    <p:sldId id="261" r:id="rId13"/>
    <p:sldId id="260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OGS-Digital-Metho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Outils numériques, pour quoi faire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rganigramme : Procédé prédéfini 27">
            <a:extLst>
              <a:ext uri="{FF2B5EF4-FFF2-40B4-BE49-F238E27FC236}">
                <a16:creationId xmlns:a16="http://schemas.microsoft.com/office/drawing/2014/main" id="{7C8E1384-DB21-CA9B-7694-4DB8D98AC8FF}"/>
              </a:ext>
            </a:extLst>
          </p:cNvPr>
          <p:cNvSpPr/>
          <p:nvPr/>
        </p:nvSpPr>
        <p:spPr>
          <a:xfrm>
            <a:off x="580102" y="2238984"/>
            <a:ext cx="5987845" cy="317858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/ Dépôts de </a:t>
            </a:r>
            <a:r>
              <a:rPr lang="fr-FR" dirty="0" err="1"/>
              <a:t>SupOp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F08C0E92-34E3-2C36-4A6A-83BF6D640F89}"/>
              </a:ext>
            </a:extLst>
          </p:cNvPr>
          <p:cNvSpPr txBox="1"/>
          <p:nvPr/>
        </p:nvSpPr>
        <p:spPr>
          <a:xfrm>
            <a:off x="1238864" y="2264443"/>
            <a:ext cx="48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github.com/orgs/IOGS-Digital-Methods/</a:t>
            </a:r>
          </a:p>
        </p:txBody>
      </p:sp>
      <p:sp>
        <p:nvSpPr>
          <p:cNvPr id="33" name="Organigramme : Multidocument 32">
            <a:extLst>
              <a:ext uri="{FF2B5EF4-FFF2-40B4-BE49-F238E27FC236}">
                <a16:creationId xmlns:a16="http://schemas.microsoft.com/office/drawing/2014/main" id="{C06DF6EC-93DC-3317-BB3F-7C922B719ADD}"/>
              </a:ext>
            </a:extLst>
          </p:cNvPr>
          <p:cNvSpPr/>
          <p:nvPr/>
        </p:nvSpPr>
        <p:spPr>
          <a:xfrm>
            <a:off x="825910" y="2679192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SupOpToolBox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EA998A8-8F4C-DEB5-AB8F-3A1BFF987EF1}"/>
              </a:ext>
            </a:extLst>
          </p:cNvPr>
          <p:cNvSpPr txBox="1"/>
          <p:nvPr/>
        </p:nvSpPr>
        <p:spPr>
          <a:xfrm>
            <a:off x="3637934" y="2669212"/>
            <a:ext cx="22417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Librairies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Exemples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Python / C/C++ / Matlab</a:t>
            </a:r>
          </a:p>
        </p:txBody>
      </p:sp>
      <p:sp>
        <p:nvSpPr>
          <p:cNvPr id="38" name="Organigramme : Multidocument 37">
            <a:extLst>
              <a:ext uri="{FF2B5EF4-FFF2-40B4-BE49-F238E27FC236}">
                <a16:creationId xmlns:a16="http://schemas.microsoft.com/office/drawing/2014/main" id="{F97A46F0-1D38-4DA8-754A-364645430D76}"/>
              </a:ext>
            </a:extLst>
          </p:cNvPr>
          <p:cNvSpPr/>
          <p:nvPr/>
        </p:nvSpPr>
        <p:spPr>
          <a:xfrm>
            <a:off x="801331" y="3609569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Engineer</a:t>
            </a:r>
            <a:r>
              <a:rPr lang="fr-FR" sz="1600" b="1" dirty="0">
                <a:solidFill>
                  <a:schemeClr val="tx1"/>
                </a:solidFill>
              </a:rPr>
              <a:t> courses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87397D-3581-92C8-8BB3-9B22ABDD174C}"/>
              </a:ext>
            </a:extLst>
          </p:cNvPr>
          <p:cNvSpPr txBox="1"/>
          <p:nvPr/>
        </p:nvSpPr>
        <p:spPr>
          <a:xfrm>
            <a:off x="3667432" y="3620713"/>
            <a:ext cx="24285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Ressources / Cours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Exemples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Outils Numériques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	Classé par semestre</a:t>
            </a:r>
          </a:p>
        </p:txBody>
      </p:sp>
      <p:sp>
        <p:nvSpPr>
          <p:cNvPr id="40" name="Organigramme : Multidocument 39">
            <a:extLst>
              <a:ext uri="{FF2B5EF4-FFF2-40B4-BE49-F238E27FC236}">
                <a16:creationId xmlns:a16="http://schemas.microsoft.com/office/drawing/2014/main" id="{0C4D0EC6-35DD-6AF1-055F-1163CB7AD350}"/>
              </a:ext>
            </a:extLst>
          </p:cNvPr>
          <p:cNvSpPr/>
          <p:nvPr/>
        </p:nvSpPr>
        <p:spPr>
          <a:xfrm>
            <a:off x="747253" y="4485346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Physics</a:t>
            </a:r>
            <a:r>
              <a:rPr lang="fr-FR" sz="1600" b="1" dirty="0">
                <a:solidFill>
                  <a:schemeClr val="tx1"/>
                </a:solidFill>
              </a:rPr>
              <a:t> Demos</a:t>
            </a:r>
          </a:p>
        </p:txBody>
      </p:sp>
      <p:sp>
        <p:nvSpPr>
          <p:cNvPr id="41" name="Organigramme : Procédé prédéfini 40">
            <a:extLst>
              <a:ext uri="{FF2B5EF4-FFF2-40B4-BE49-F238E27FC236}">
                <a16:creationId xmlns:a16="http://schemas.microsoft.com/office/drawing/2014/main" id="{F85948BA-F471-97C7-3CF0-5A46593EDA26}"/>
              </a:ext>
            </a:extLst>
          </p:cNvPr>
          <p:cNvSpPr/>
          <p:nvPr/>
        </p:nvSpPr>
        <p:spPr>
          <a:xfrm>
            <a:off x="7880556" y="2238984"/>
            <a:ext cx="3859159" cy="108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21A7EA8-7F54-0BCB-E49D-1C2B148CBF73}"/>
              </a:ext>
            </a:extLst>
          </p:cNvPr>
          <p:cNvSpPr txBox="1"/>
          <p:nvPr/>
        </p:nvSpPr>
        <p:spPr>
          <a:xfrm>
            <a:off x="8424046" y="2299880"/>
            <a:ext cx="298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IOGS-</a:t>
            </a:r>
            <a:r>
              <a:rPr lang="fr-FR" b="1" dirty="0" err="1">
                <a:solidFill>
                  <a:schemeClr val="bg1"/>
                </a:solidFill>
              </a:rPr>
              <a:t>LEnsE</a:t>
            </a:r>
            <a:r>
              <a:rPr lang="fr-FR" b="1" dirty="0">
                <a:solidFill>
                  <a:schemeClr val="bg1"/>
                </a:solidFill>
              </a:rPr>
              <a:t>-</a:t>
            </a:r>
            <a:r>
              <a:rPr lang="fr-FR" b="1" dirty="0" err="1">
                <a:solidFill>
                  <a:schemeClr val="bg1"/>
                </a:solidFill>
              </a:rPr>
              <a:t>embedded</a:t>
            </a:r>
            <a:r>
              <a:rPr lang="fr-FR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3" name="Organigramme : Procédé prédéfini 42">
            <a:extLst>
              <a:ext uri="{FF2B5EF4-FFF2-40B4-BE49-F238E27FC236}">
                <a16:creationId xmlns:a16="http://schemas.microsoft.com/office/drawing/2014/main" id="{4D7B85F0-18FC-29B8-DB3A-8C7DF1EDDA05}"/>
              </a:ext>
            </a:extLst>
          </p:cNvPr>
          <p:cNvSpPr/>
          <p:nvPr/>
        </p:nvSpPr>
        <p:spPr>
          <a:xfrm>
            <a:off x="7880556" y="3832565"/>
            <a:ext cx="3859159" cy="108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80E2957-A949-8B49-7A5F-C50213921CB0}"/>
              </a:ext>
            </a:extLst>
          </p:cNvPr>
          <p:cNvSpPr txBox="1"/>
          <p:nvPr/>
        </p:nvSpPr>
        <p:spPr>
          <a:xfrm>
            <a:off x="8008373" y="3891565"/>
            <a:ext cx="3731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IOGS-</a:t>
            </a:r>
            <a:r>
              <a:rPr lang="fr-FR" b="1" dirty="0" err="1">
                <a:solidFill>
                  <a:schemeClr val="bg1"/>
                </a:solidFill>
              </a:rPr>
              <a:t>LEnsE</a:t>
            </a:r>
            <a:r>
              <a:rPr lang="fr-FR" b="1" dirty="0">
                <a:solidFill>
                  <a:schemeClr val="bg1"/>
                </a:solidFill>
              </a:rPr>
              <a:t>-interface-</a:t>
            </a:r>
            <a:r>
              <a:rPr lang="fr-FR" b="1" dirty="0" err="1">
                <a:solidFill>
                  <a:schemeClr val="bg1"/>
                </a:solidFill>
              </a:rPr>
              <a:t>projects</a:t>
            </a:r>
            <a:r>
              <a:rPr lang="fr-FR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CF4056A-B9CD-99EE-C2D3-223259BCBD2A}"/>
              </a:ext>
            </a:extLst>
          </p:cNvPr>
          <p:cNvSpPr txBox="1"/>
          <p:nvPr/>
        </p:nvSpPr>
        <p:spPr>
          <a:xfrm>
            <a:off x="8549406" y="2664198"/>
            <a:ext cx="2738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Librairies pour l’embarqué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i="1" dirty="0">
                <a:solidFill>
                  <a:schemeClr val="bg1"/>
                </a:solidFill>
              </a:rPr>
              <a:t>Systèmes électroniques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490D335-DE65-8A66-2168-6117F49CDFB5}"/>
              </a:ext>
            </a:extLst>
          </p:cNvPr>
          <p:cNvSpPr txBox="1"/>
          <p:nvPr/>
        </p:nvSpPr>
        <p:spPr>
          <a:xfrm>
            <a:off x="8549406" y="4245858"/>
            <a:ext cx="2738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Dépôts des projets de 1A et 2A</a:t>
            </a:r>
            <a:endParaRPr lang="fr-FR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5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Méthodes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07838" cy="3694176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sous </a:t>
            </a:r>
            <a:r>
              <a:rPr lang="fr-FR" sz="2400" b="1" dirty="0"/>
              <a:t>Python 3.9 </a:t>
            </a:r>
            <a:r>
              <a:rPr lang="fr-FR" sz="2400" dirty="0"/>
              <a:t>(min) / </a:t>
            </a:r>
            <a:r>
              <a:rPr lang="fr-FR" sz="2400" b="1" dirty="0"/>
              <a:t>Anaconda 3</a:t>
            </a:r>
            <a:r>
              <a:rPr lang="fr-FR" sz="2400" dirty="0"/>
              <a:t> / </a:t>
            </a:r>
            <a:r>
              <a:rPr lang="fr-FR" sz="2400" b="1" dirty="0" err="1"/>
              <a:t>Spyder</a:t>
            </a:r>
            <a:r>
              <a:rPr lang="fr-FR" sz="2400" b="1" dirty="0"/>
              <a:t> 5</a:t>
            </a:r>
          </a:p>
          <a:p>
            <a:pPr lvl="1"/>
            <a:r>
              <a:rPr lang="fr-FR" dirty="0"/>
              <a:t>Style de code selon le guide </a:t>
            </a:r>
            <a:r>
              <a:rPr lang="fr-FR" b="1" dirty="0"/>
              <a:t>PEP 8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		https://peps.python.org/pep-0008/</a:t>
            </a:r>
          </a:p>
          <a:p>
            <a:pPr lvl="1"/>
            <a:r>
              <a:rPr lang="fr-FR" dirty="0"/>
              <a:t>Style de commentaires et de documentation selon le guide </a:t>
            </a:r>
            <a:r>
              <a:rPr lang="fr-FR" b="1" dirty="0"/>
              <a:t>PEP 257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https://peps.python.org/pep-0257/</a:t>
            </a:r>
          </a:p>
          <a:p>
            <a:r>
              <a:rPr lang="fr-FR" sz="2400" dirty="0"/>
              <a:t>Utilisation de bibliothèques standards (</a:t>
            </a:r>
            <a:r>
              <a:rPr lang="fr-FR" sz="2400" dirty="0" err="1"/>
              <a:t>Numpy</a:t>
            </a:r>
            <a:r>
              <a:rPr lang="fr-FR" sz="2400" dirty="0"/>
              <a:t>, </a:t>
            </a:r>
            <a:r>
              <a:rPr lang="fr-FR" sz="2400" dirty="0" err="1"/>
              <a:t>Matplotlib</a:t>
            </a:r>
            <a:r>
              <a:rPr lang="fr-FR" sz="2400" dirty="0"/>
              <a:t>, </a:t>
            </a:r>
            <a:r>
              <a:rPr lang="fr-FR" sz="2400" dirty="0" err="1"/>
              <a:t>Scipy</a:t>
            </a:r>
            <a:r>
              <a:rPr lang="fr-FR" sz="2400" dirty="0"/>
              <a:t>…)</a:t>
            </a:r>
          </a:p>
          <a:p>
            <a:r>
              <a:rPr lang="fr-FR" sz="2400" dirty="0"/>
              <a:t>Découpage en fonctions simples (fichiers .</a:t>
            </a:r>
            <a:r>
              <a:rPr lang="fr-FR" sz="2400" dirty="0" err="1"/>
              <a:t>py</a:t>
            </a:r>
            <a:r>
              <a:rPr lang="fr-FR" sz="2400" dirty="0"/>
              <a:t> séparés)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Bonnes pratiques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3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Démystifier les langages de haut niveau</a:t>
            </a:r>
            <a:endParaRPr lang="fr-FR" b="1" dirty="0"/>
          </a:p>
          <a:p>
            <a:pPr lvl="1"/>
            <a:r>
              <a:rPr lang="fr-FR" dirty="0"/>
              <a:t>Quelques notions théoriques</a:t>
            </a:r>
          </a:p>
          <a:p>
            <a:pPr lvl="1"/>
            <a:r>
              <a:rPr lang="fr-FR" dirty="0"/>
              <a:t>Des exemples pratiques en Python (ou C/C++)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Bloc 0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64" y="4715256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412" y="4846474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72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à réaliser </a:t>
            </a:r>
          </a:p>
          <a:p>
            <a:pPr lvl="1"/>
            <a:r>
              <a:rPr lang="fr-FR" dirty="0"/>
              <a:t>Résultats à faire valider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durant la séance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Phases d’apprentissage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1124339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pour approfondir les notions / Valider ses acquis</a:t>
            </a:r>
          </a:p>
          <a:p>
            <a:pPr lvl="1"/>
            <a:r>
              <a:rPr lang="fr-FR" dirty="0"/>
              <a:t>Résultats que vous pouvez soumettre par mail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Approfondissement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295499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d’équations / de systèmes d’équations</a:t>
            </a:r>
          </a:p>
          <a:p>
            <a:pPr lvl="1"/>
            <a:r>
              <a:rPr lang="fr-FR" dirty="0"/>
              <a:t>Symbolique</a:t>
            </a:r>
          </a:p>
          <a:p>
            <a:pPr lvl="1"/>
            <a:r>
              <a:rPr lang="fr-FR" dirty="0"/>
              <a:t>Numérique</a:t>
            </a:r>
          </a:p>
          <a:p>
            <a:r>
              <a:rPr lang="fr-FR" dirty="0"/>
              <a:t>Simulation de modèles physiques / mathématiques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Affichage et mise en forme de données</a:t>
            </a:r>
          </a:p>
          <a:p>
            <a:r>
              <a:rPr lang="fr-FR" dirty="0"/>
              <a:t>Traitement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7960641-FC60-EDB5-EFEB-9D90B9024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60" y="4060722"/>
            <a:ext cx="3604512" cy="27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Outils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 DO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00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en </a:t>
            </a:r>
            <a:r>
              <a:rPr lang="fr-FR" b="1" dirty="0"/>
              <a:t>C/C++</a:t>
            </a:r>
          </a:p>
          <a:p>
            <a:pPr lvl="1"/>
            <a:r>
              <a:rPr lang="fr-FR" dirty="0"/>
              <a:t>GCC / </a:t>
            </a:r>
            <a:r>
              <a:rPr lang="fr-FR" dirty="0" err="1"/>
              <a:t>MingW</a:t>
            </a:r>
            <a:endParaRPr lang="fr-FR" dirty="0"/>
          </a:p>
          <a:p>
            <a:pPr lvl="1"/>
            <a:r>
              <a:rPr lang="fr-FR" dirty="0" err="1"/>
              <a:t>CodeBlocks</a:t>
            </a:r>
            <a:r>
              <a:rPr lang="fr-FR" dirty="0"/>
              <a:t> 17 (ou sup.)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 c++ logo&quot;">
            <a:extLst>
              <a:ext uri="{FF2B5EF4-FFF2-40B4-BE49-F238E27FC236}">
                <a16:creationId xmlns:a16="http://schemas.microsoft.com/office/drawing/2014/main" id="{C4A45510-F8E0-AD28-7EB3-D5A9E05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6" y="4813935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de blocks logo&quot;">
            <a:extLst>
              <a:ext uri="{FF2B5EF4-FFF2-40B4-BE49-F238E27FC236}">
                <a16:creationId xmlns:a16="http://schemas.microsoft.com/office/drawing/2014/main" id="{4A3D98F0-0909-C943-85A7-6BB6180E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49461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Site du </a:t>
            </a:r>
            <a:r>
              <a:rPr lang="fr-FR" b="1" dirty="0" err="1"/>
              <a:t>LEnsE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lense.institutoptique.fr/python/</a:t>
            </a:r>
          </a:p>
          <a:p>
            <a:pPr lvl="1"/>
            <a:r>
              <a:rPr lang="fr-FR" dirty="0"/>
              <a:t>lense.institutoptique.fr/</a:t>
            </a:r>
            <a:r>
              <a:rPr lang="fr-FR" dirty="0" err="1"/>
              <a:t>outils_nums</a:t>
            </a:r>
            <a:r>
              <a:rPr lang="fr-FR" dirty="0"/>
              <a:t>/</a:t>
            </a:r>
          </a:p>
          <a:p>
            <a:r>
              <a:rPr lang="fr-FR" b="1" dirty="0" err="1"/>
              <a:t>GitHUB</a:t>
            </a:r>
            <a:endParaRPr lang="fr-FR" b="1" dirty="0"/>
          </a:p>
          <a:p>
            <a:pPr lvl="1"/>
            <a:r>
              <a:rPr lang="fr-FR" dirty="0">
                <a:hlinkClick r:id="rId2"/>
              </a:rPr>
              <a:t>github.com/IOGS-Digital-Methods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D1A380-037F-8C39-E9BA-1EC6DD10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7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GIT et </a:t>
            </a:r>
            <a:r>
              <a:rPr lang="fr-FR" sz="4800" dirty="0" err="1"/>
              <a:t>versionning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/>
              <a:t>Outils Numériques / Semestre 5 / 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0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1071474-0EEF-CB6B-D2F1-ACC72F5C0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063" y="2285615"/>
            <a:ext cx="7675649" cy="4443797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9E87E441-53D6-9921-A25B-CA8D67F6CBB0}"/>
              </a:ext>
            </a:extLst>
          </p:cNvPr>
          <p:cNvSpPr txBox="1"/>
          <p:nvPr/>
        </p:nvSpPr>
        <p:spPr>
          <a:xfrm>
            <a:off x="6392314" y="6577781"/>
            <a:ext cx="54850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https://www.atlassian.com/fr/git/tutorials/comparing-workflows/gitflow-workflow</a:t>
            </a:r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CFC1AF1C-4CD6-7C05-B1D8-482806186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Gestion de </a:t>
            </a:r>
            <a:br>
              <a:rPr lang="fr-FR" b="1" dirty="0"/>
            </a:br>
            <a:r>
              <a:rPr lang="fr-FR" b="1" dirty="0"/>
              <a:t>versions</a:t>
            </a:r>
          </a:p>
          <a:p>
            <a:r>
              <a:rPr lang="fr-FR" b="1" dirty="0"/>
              <a:t>Dépôts de </a:t>
            </a:r>
            <a:br>
              <a:rPr lang="fr-FR" b="1" dirty="0"/>
            </a:br>
            <a:r>
              <a:rPr lang="fr-FR" b="1" dirty="0"/>
              <a:t>fichiers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696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édé prédéfini 13">
            <a:extLst>
              <a:ext uri="{FF2B5EF4-FFF2-40B4-BE49-F238E27FC236}">
                <a16:creationId xmlns:a16="http://schemas.microsoft.com/office/drawing/2014/main" id="{149774E8-A104-6C9B-816A-4E3C2A207F29}"/>
              </a:ext>
            </a:extLst>
          </p:cNvPr>
          <p:cNvSpPr/>
          <p:nvPr/>
        </p:nvSpPr>
        <p:spPr>
          <a:xfrm>
            <a:off x="123886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Multidocument 6">
            <a:extLst>
              <a:ext uri="{FF2B5EF4-FFF2-40B4-BE49-F238E27FC236}">
                <a16:creationId xmlns:a16="http://schemas.microsoft.com/office/drawing/2014/main" id="{C2FBBB5A-7B3E-E743-4513-C795065F0D8F}"/>
              </a:ext>
            </a:extLst>
          </p:cNvPr>
          <p:cNvSpPr/>
          <p:nvPr/>
        </p:nvSpPr>
        <p:spPr>
          <a:xfrm>
            <a:off x="1288026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  <a:br>
              <a:rPr lang="fr-FR" sz="1600" dirty="0">
                <a:solidFill>
                  <a:schemeClr val="tx1"/>
                </a:solidFill>
              </a:rPr>
            </a:br>
            <a:r>
              <a:rPr lang="fr-FR" sz="1600" dirty="0">
                <a:solidFill>
                  <a:schemeClr val="tx1"/>
                </a:solidFill>
              </a:rPr>
              <a:t>(main)</a:t>
            </a:r>
          </a:p>
        </p:txBody>
      </p:sp>
      <p:sp>
        <p:nvSpPr>
          <p:cNvPr id="8" name="Organigramme : Disque magnétique 7">
            <a:extLst>
              <a:ext uri="{FF2B5EF4-FFF2-40B4-BE49-F238E27FC236}">
                <a16:creationId xmlns:a16="http://schemas.microsoft.com/office/drawing/2014/main" id="{A7687CDF-7840-10B9-FA45-CE232B1E9B79}"/>
              </a:ext>
            </a:extLst>
          </p:cNvPr>
          <p:cNvSpPr/>
          <p:nvPr/>
        </p:nvSpPr>
        <p:spPr>
          <a:xfrm>
            <a:off x="1115566" y="2329187"/>
            <a:ext cx="4587143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serveur</a:t>
            </a:r>
          </a:p>
        </p:txBody>
      </p:sp>
      <p:sp>
        <p:nvSpPr>
          <p:cNvPr id="9" name="Organigramme : Disque magnétique 8">
            <a:extLst>
              <a:ext uri="{FF2B5EF4-FFF2-40B4-BE49-F238E27FC236}">
                <a16:creationId xmlns:a16="http://schemas.microsoft.com/office/drawing/2014/main" id="{E6EF4634-89FD-B4F0-37FA-3462FD891767}"/>
              </a:ext>
            </a:extLst>
          </p:cNvPr>
          <p:cNvSpPr/>
          <p:nvPr/>
        </p:nvSpPr>
        <p:spPr>
          <a:xfrm>
            <a:off x="7393858" y="2329186"/>
            <a:ext cx="2189432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10" name="Organigramme : Multidocument 9">
            <a:extLst>
              <a:ext uri="{FF2B5EF4-FFF2-40B4-BE49-F238E27FC236}">
                <a16:creationId xmlns:a16="http://schemas.microsoft.com/office/drawing/2014/main" id="{9E6E3B75-F2EA-AED4-8954-848C10CC4608}"/>
              </a:ext>
            </a:extLst>
          </p:cNvPr>
          <p:cNvSpPr/>
          <p:nvPr/>
        </p:nvSpPr>
        <p:spPr>
          <a:xfrm>
            <a:off x="1288025" y="3896917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2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0F15FF4-CE60-F056-AC91-A15A39A41A89}"/>
              </a:ext>
            </a:extLst>
          </p:cNvPr>
          <p:cNvCxnSpPr>
            <a:cxnSpLocks/>
          </p:cNvCxnSpPr>
          <p:nvPr/>
        </p:nvCxnSpPr>
        <p:spPr>
          <a:xfrm>
            <a:off x="2815558" y="3283975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rganigramme : Multidocument 12">
            <a:extLst>
              <a:ext uri="{FF2B5EF4-FFF2-40B4-BE49-F238E27FC236}">
                <a16:creationId xmlns:a16="http://schemas.microsoft.com/office/drawing/2014/main" id="{51A9E878-B96F-497C-6C65-88CC5FC2EFDA}"/>
              </a:ext>
            </a:extLst>
          </p:cNvPr>
          <p:cNvSpPr/>
          <p:nvPr/>
        </p:nvSpPr>
        <p:spPr>
          <a:xfrm>
            <a:off x="782981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5" name="Organigramme : Procédé prédéfini 14">
            <a:extLst>
              <a:ext uri="{FF2B5EF4-FFF2-40B4-BE49-F238E27FC236}">
                <a16:creationId xmlns:a16="http://schemas.microsoft.com/office/drawing/2014/main" id="{6282871F-0429-B7BE-5F0E-032287FA74C0}"/>
              </a:ext>
            </a:extLst>
          </p:cNvPr>
          <p:cNvSpPr/>
          <p:nvPr/>
        </p:nvSpPr>
        <p:spPr>
          <a:xfrm>
            <a:off x="410005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Multidocument 15">
            <a:extLst>
              <a:ext uri="{FF2B5EF4-FFF2-40B4-BE49-F238E27FC236}">
                <a16:creationId xmlns:a16="http://schemas.microsoft.com/office/drawing/2014/main" id="{1801D54D-1611-0A3F-F406-6D61F24A7EBA}"/>
              </a:ext>
            </a:extLst>
          </p:cNvPr>
          <p:cNvSpPr/>
          <p:nvPr/>
        </p:nvSpPr>
        <p:spPr>
          <a:xfrm>
            <a:off x="412709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C41C10-56E7-EB92-DAA9-0D2D75D3C964}"/>
              </a:ext>
            </a:extLst>
          </p:cNvPr>
          <p:cNvSpPr txBox="1"/>
          <p:nvPr/>
        </p:nvSpPr>
        <p:spPr>
          <a:xfrm>
            <a:off x="1509251" y="479516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ORGA1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48418A-1ED4-B2F5-CBD1-0A4F6D8D449C}"/>
              </a:ext>
            </a:extLst>
          </p:cNvPr>
          <p:cNvSpPr txBox="1"/>
          <p:nvPr/>
        </p:nvSpPr>
        <p:spPr>
          <a:xfrm>
            <a:off x="4370441" y="479516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USER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D472531-D969-31DF-1CED-F0565A688EA4}"/>
              </a:ext>
            </a:extLst>
          </p:cNvPr>
          <p:cNvSpPr txBox="1"/>
          <p:nvPr/>
        </p:nvSpPr>
        <p:spPr>
          <a:xfrm>
            <a:off x="2909122" y="297933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fork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3C6DC73-2CB4-C99B-C43D-93C627A1F9D4}"/>
              </a:ext>
            </a:extLst>
          </p:cNvPr>
          <p:cNvCxnSpPr>
            <a:cxnSpLocks/>
          </p:cNvCxnSpPr>
          <p:nvPr/>
        </p:nvCxnSpPr>
        <p:spPr>
          <a:xfrm>
            <a:off x="5894279" y="326574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747F555-97F0-2934-B29C-B9D0F4CBE52C}"/>
              </a:ext>
            </a:extLst>
          </p:cNvPr>
          <p:cNvSpPr txBox="1"/>
          <p:nvPr/>
        </p:nvSpPr>
        <p:spPr>
          <a:xfrm>
            <a:off x="5987843" y="296110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clone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1A995C-596C-BCA2-3606-198166DD9415}"/>
              </a:ext>
            </a:extLst>
          </p:cNvPr>
          <p:cNvSpPr txBox="1"/>
          <p:nvPr/>
        </p:nvSpPr>
        <p:spPr>
          <a:xfrm>
            <a:off x="8688552" y="370117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accent2"/>
                </a:solidFill>
              </a:rPr>
              <a:t>modify</a:t>
            </a:r>
            <a:r>
              <a:rPr lang="fr-FR" sz="1400" b="1" dirty="0">
                <a:solidFill>
                  <a:schemeClr val="accent2"/>
                </a:solidFill>
              </a:rPr>
              <a:t> / update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22622FC-11CF-969C-14BF-F99F5896083F}"/>
              </a:ext>
            </a:extLst>
          </p:cNvPr>
          <p:cNvCxnSpPr>
            <a:cxnSpLocks/>
          </p:cNvCxnSpPr>
          <p:nvPr/>
        </p:nvCxnSpPr>
        <p:spPr>
          <a:xfrm flipH="1">
            <a:off x="7393858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76073B51-E6E6-8097-ACD1-EBB218E9237F}"/>
              </a:ext>
            </a:extLst>
          </p:cNvPr>
          <p:cNvSpPr txBox="1"/>
          <p:nvPr/>
        </p:nvSpPr>
        <p:spPr>
          <a:xfrm>
            <a:off x="7574173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commit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1122FB1-48DB-114F-59A8-6099FD0B8029}"/>
              </a:ext>
            </a:extLst>
          </p:cNvPr>
          <p:cNvCxnSpPr>
            <a:cxnSpLocks/>
          </p:cNvCxnSpPr>
          <p:nvPr/>
        </p:nvCxnSpPr>
        <p:spPr>
          <a:xfrm flipH="1">
            <a:off x="5889807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B6509542-0ED6-09F6-DFD0-081E38A584B3}"/>
              </a:ext>
            </a:extLst>
          </p:cNvPr>
          <p:cNvSpPr txBox="1"/>
          <p:nvPr/>
        </p:nvSpPr>
        <p:spPr>
          <a:xfrm>
            <a:off x="6050458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push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BBA0E32-EB54-BF1C-5EC2-ACD4003C4B4D}"/>
              </a:ext>
            </a:extLst>
          </p:cNvPr>
          <p:cNvCxnSpPr>
            <a:cxnSpLocks/>
          </p:cNvCxnSpPr>
          <p:nvPr/>
        </p:nvCxnSpPr>
        <p:spPr>
          <a:xfrm>
            <a:off x="5894279" y="488110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19F12750-DAF6-7955-F9EF-BBFA084C5495}"/>
              </a:ext>
            </a:extLst>
          </p:cNvPr>
          <p:cNvSpPr txBox="1"/>
          <p:nvPr/>
        </p:nvSpPr>
        <p:spPr>
          <a:xfrm>
            <a:off x="5987843" y="457646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6ACC1C3-D178-E440-05CF-40CDCB8D2E67}"/>
              </a:ext>
            </a:extLst>
          </p:cNvPr>
          <p:cNvSpPr txBox="1"/>
          <p:nvPr/>
        </p:nvSpPr>
        <p:spPr>
          <a:xfrm>
            <a:off x="9176826" y="308700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user </a:t>
            </a:r>
            <a:r>
              <a:rPr lang="fr-FR" sz="1400" b="1" dirty="0" err="1">
                <a:solidFill>
                  <a:schemeClr val="accent2"/>
                </a:solidFill>
              </a:rPr>
              <a:t>branch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23E57C9-087A-445D-62EA-D4B1A446CAFF}"/>
              </a:ext>
            </a:extLst>
          </p:cNvPr>
          <p:cNvCxnSpPr>
            <a:cxnSpLocks/>
          </p:cNvCxnSpPr>
          <p:nvPr/>
        </p:nvCxnSpPr>
        <p:spPr>
          <a:xfrm flipH="1">
            <a:off x="2797191" y="400895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D1CE825-A8F1-01E5-3065-C9BFF8012EA1}"/>
              </a:ext>
            </a:extLst>
          </p:cNvPr>
          <p:cNvSpPr txBox="1"/>
          <p:nvPr/>
        </p:nvSpPr>
        <p:spPr>
          <a:xfrm>
            <a:off x="2957842" y="373067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 </a:t>
            </a:r>
            <a:r>
              <a:rPr lang="fr-FR" sz="1400" b="1" dirty="0" err="1">
                <a:solidFill>
                  <a:schemeClr val="accent2"/>
                </a:solidFill>
              </a:rPr>
              <a:t>request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E9C32AE-FFCD-20DE-1BB7-88783A62FE60}"/>
              </a:ext>
            </a:extLst>
          </p:cNvPr>
          <p:cNvCxnSpPr>
            <a:cxnSpLocks/>
          </p:cNvCxnSpPr>
          <p:nvPr/>
        </p:nvCxnSpPr>
        <p:spPr>
          <a:xfrm flipH="1">
            <a:off x="2779195" y="4583310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352DBA1-72B4-4AC1-395A-F30A5BC53E26}"/>
              </a:ext>
            </a:extLst>
          </p:cNvPr>
          <p:cNvSpPr txBox="1"/>
          <p:nvPr/>
        </p:nvSpPr>
        <p:spPr>
          <a:xfrm>
            <a:off x="2939846" y="43050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merge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CCACDECB-8C8A-042A-98C7-C4935555F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916" y="4569510"/>
            <a:ext cx="3238905" cy="195132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E89E02A-CEF3-4A35-9F74-F05934F4B4C5}"/>
              </a:ext>
            </a:extLst>
          </p:cNvPr>
          <p:cNvSpPr txBox="1"/>
          <p:nvPr/>
        </p:nvSpPr>
        <p:spPr>
          <a:xfrm>
            <a:off x="7892160" y="6553459"/>
            <a:ext cx="43458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https://www.atlassian.com/fr/git/tutorials/using-branches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E98F732-3DEB-C246-7D32-648D1C757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868" y="5452712"/>
            <a:ext cx="5577506" cy="12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0585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186</TotalTime>
  <Words>481</Words>
  <Application>Microsoft Office PowerPoint</Application>
  <PresentationFormat>Grand écran</PresentationFormat>
  <Paragraphs>96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Avenir Next LT Pro</vt:lpstr>
      <vt:lpstr>Calibri</vt:lpstr>
      <vt:lpstr>AccentBoxVTI</vt:lpstr>
      <vt:lpstr>Outils numériques, pour quoi faire ?</vt:lpstr>
      <vt:lpstr>Outils numériques, intérêts</vt:lpstr>
      <vt:lpstr>Outils de travail</vt:lpstr>
      <vt:lpstr>Objectifs pédagogiques du module</vt:lpstr>
      <vt:lpstr>Outils numériques</vt:lpstr>
      <vt:lpstr>Ressources en ligne</vt:lpstr>
      <vt:lpstr>GIT et versionning</vt:lpstr>
      <vt:lpstr>GitHub</vt:lpstr>
      <vt:lpstr>GitHub</vt:lpstr>
      <vt:lpstr>GitHub / Dépôts de SupOp</vt:lpstr>
      <vt:lpstr>Méthodes de travail</vt:lpstr>
      <vt:lpstr>Méthode de travail / Bonnes pratiques</vt:lpstr>
      <vt:lpstr>Méthode de travail / Bloc 0</vt:lpstr>
      <vt:lpstr>Phases d’apprentissage</vt:lpstr>
      <vt:lpstr>Approfondissement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76</cp:revision>
  <dcterms:created xsi:type="dcterms:W3CDTF">2023-04-08T12:37:13Z</dcterms:created>
  <dcterms:modified xsi:type="dcterms:W3CDTF">2023-04-20T12:32:16Z</dcterms:modified>
</cp:coreProperties>
</file>