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75" r:id="rId7"/>
    <p:sldId id="291" r:id="rId8"/>
    <p:sldId id="292" r:id="rId9"/>
    <p:sldId id="28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26/09/2023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9/26/2023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9/26/2023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9/26/2023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9/26/2023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9/26/2023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.pn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ense.institutoptique.fr/qucs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Différentes méthodes numériques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E6C4D9F3-83F1-55BF-FC51-5E08C29BB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Problème : Décharge d’un condensateur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 travers une résistance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D1DCC0-540F-41F9-46AF-A446DF374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7417A873-DD25-7AE7-B1C4-84F28314F60F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>
            <a:extLst>
              <a:ext uri="{FF2B5EF4-FFF2-40B4-BE49-F238E27FC236}">
                <a16:creationId xmlns:a16="http://schemas.microsoft.com/office/drawing/2014/main" id="{2073A11A-E50B-8C6C-57B6-601659D4E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974" y="2648998"/>
            <a:ext cx="3857389" cy="347033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D3F56CC-5BAC-B6BE-8A51-AA9B1EE8BEB9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0A97A94-484B-B7CC-073D-CBAD45EA204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7" name="Graphique 16" descr="Batterie en charge avec un remplissage uni">
            <a:extLst>
              <a:ext uri="{FF2B5EF4-FFF2-40B4-BE49-F238E27FC236}">
                <a16:creationId xmlns:a16="http://schemas.microsoft.com/office/drawing/2014/main" id="{6F702196-1516-2EE4-50B4-073F405D0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Lois physiques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14" name="Graphique 13" descr="Femme scientifique avec un remplissage uni">
            <a:extLst>
              <a:ext uri="{FF2B5EF4-FFF2-40B4-BE49-F238E27FC236}">
                <a16:creationId xmlns:a16="http://schemas.microsoft.com/office/drawing/2014/main" id="{441B8EC1-F424-1397-6844-D71185140F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26495" y="1552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11FD4B1-8E6E-2B40-C197-AC656CEE6604}"/>
                  </a:ext>
                </a:extLst>
              </p:cNvPr>
              <p:cNvSpPr txBox="1"/>
              <p:nvPr/>
            </p:nvSpPr>
            <p:spPr>
              <a:xfrm>
                <a:off x="7546258" y="3035814"/>
                <a:ext cx="163493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fr-FR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311FD4B1-8E6E-2B40-C197-AC656CEE6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258" y="3035814"/>
                <a:ext cx="1634935" cy="369332"/>
              </a:xfrm>
              <a:prstGeom prst="rect">
                <a:avLst/>
              </a:prstGeom>
              <a:blipFill>
                <a:blip r:embed="rId7"/>
                <a:stretch>
                  <a:fillRect l="-4104" r="-3731" b="-1639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09DF75-D02E-0E74-806D-9B91BF434E19}"/>
                  </a:ext>
                </a:extLst>
              </p:cNvPr>
              <p:cNvSpPr txBox="1"/>
              <p:nvPr/>
            </p:nvSpPr>
            <p:spPr>
              <a:xfrm>
                <a:off x="7464472" y="3795715"/>
                <a:ext cx="2175147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rgbClr val="7F7F7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409DF75-D02E-0E74-806D-9B91BF434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4472" y="3795715"/>
                <a:ext cx="2175147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51237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/>
              <p:nvPr/>
            </p:nvSpPr>
            <p:spPr>
              <a:xfrm>
                <a:off x="8445510" y="4894910"/>
                <a:ext cx="2552750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894910"/>
                <a:ext cx="2552750" cy="7015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61717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4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Résolution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129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Résolution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F3EA0358-C5DF-9701-09DD-70F944FFF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4235DDC-2324-FC22-E50D-C1119DC2FD0C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4235DDC-2324-FC22-E50D-C1119DC2F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32114C-3A32-8B62-E012-65308964AAAB}"/>
              </a:ext>
            </a:extLst>
          </p:cNvPr>
          <p:cNvSpPr/>
          <p:nvPr/>
        </p:nvSpPr>
        <p:spPr>
          <a:xfrm>
            <a:off x="1457349" y="4960407"/>
            <a:ext cx="570864" cy="343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EA7131-EA94-E310-5088-9C85A6A46EB5}"/>
              </a:ext>
            </a:extLst>
          </p:cNvPr>
          <p:cNvSpPr/>
          <p:nvPr/>
        </p:nvSpPr>
        <p:spPr>
          <a:xfrm>
            <a:off x="9148469" y="4358595"/>
            <a:ext cx="351131" cy="34311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7996489D-1110-FB74-4F4A-559FCDE3CF0E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5400000" flipH="1" flipV="1">
            <a:off x="5232502" y="1211987"/>
            <a:ext cx="601812" cy="7581254"/>
          </a:xfrm>
          <a:prstGeom prst="curvedConnector3">
            <a:avLst>
              <a:gd name="adj1" fmla="val -37985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7650335-D453-D979-B75D-350FC438A09B}"/>
              </a:ext>
            </a:extLst>
          </p:cNvPr>
          <p:cNvSpPr/>
          <p:nvPr/>
        </p:nvSpPr>
        <p:spPr>
          <a:xfrm>
            <a:off x="9345578" y="2665282"/>
            <a:ext cx="940412" cy="47001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870038-3D3D-9FE6-0DE7-499386894134}"/>
              </a:ext>
            </a:extLst>
          </p:cNvPr>
          <p:cNvSpPr/>
          <p:nvPr/>
        </p:nvSpPr>
        <p:spPr>
          <a:xfrm>
            <a:off x="10001286" y="4261678"/>
            <a:ext cx="180953" cy="34311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89A1FC24-21B3-2421-914E-1AA6CC6BCE4F}"/>
              </a:ext>
            </a:extLst>
          </p:cNvPr>
          <p:cNvCxnSpPr>
            <a:stCxn id="24" idx="2"/>
            <a:endCxn id="25" idx="0"/>
          </p:cNvCxnSpPr>
          <p:nvPr/>
        </p:nvCxnSpPr>
        <p:spPr>
          <a:xfrm rot="16200000" flipH="1">
            <a:off x="9390583" y="3560498"/>
            <a:ext cx="1126380" cy="275979"/>
          </a:xfrm>
          <a:prstGeom prst="curvedConnector3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13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Différentes approches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différentielle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5" name="Graphique 14" descr="Outils d'exploitation minière avec un remplissage uni">
            <a:extLst>
              <a:ext uri="{FF2B5EF4-FFF2-40B4-BE49-F238E27FC236}">
                <a16:creationId xmlns:a16="http://schemas.microsoft.com/office/drawing/2014/main" id="{CAB201EE-8598-5246-8C68-F61108584D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2942" y="673248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B32D5816-B0DD-3D1D-3F01-3BE8FC6CF84B}"/>
              </a:ext>
            </a:extLst>
          </p:cNvPr>
          <p:cNvSpPr txBox="1"/>
          <p:nvPr/>
        </p:nvSpPr>
        <p:spPr>
          <a:xfrm>
            <a:off x="6263148" y="3429000"/>
            <a:ext cx="5020547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Approche formelle (</a:t>
            </a:r>
            <a:r>
              <a:rPr lang="fr-FR" sz="2400" i="1" dirty="0" err="1"/>
              <a:t>Sympy</a:t>
            </a:r>
            <a:r>
              <a:rPr lang="fr-FR" sz="2400" i="1" dirty="0"/>
              <a:t>)</a:t>
            </a:r>
            <a:endParaRPr lang="fr-FR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1A6094C-81D3-FADF-FF61-DBF4AC39ACE1}"/>
              </a:ext>
            </a:extLst>
          </p:cNvPr>
          <p:cNvSpPr txBox="1"/>
          <p:nvPr/>
        </p:nvSpPr>
        <p:spPr>
          <a:xfrm>
            <a:off x="6263148" y="4171290"/>
            <a:ext cx="502054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Intégration Numérique (</a:t>
            </a:r>
            <a:r>
              <a:rPr lang="fr-FR" sz="2400" i="1" dirty="0" err="1"/>
              <a:t>Scipy</a:t>
            </a:r>
            <a:r>
              <a:rPr lang="fr-FR" sz="2400" i="1" dirty="0"/>
              <a:t>)</a:t>
            </a:r>
            <a:br>
              <a:rPr lang="fr-FR" sz="2400" i="1" dirty="0"/>
            </a:br>
            <a:r>
              <a:rPr lang="fr-FR" sz="1600" i="1" dirty="0"/>
              <a:t>méthodes d’Euler &amp; Cie</a:t>
            </a:r>
            <a:endParaRPr lang="fr-FR" sz="2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EC6A19-32AB-7CA1-7DE8-FE8AF8105142}"/>
              </a:ext>
            </a:extLst>
          </p:cNvPr>
          <p:cNvSpPr txBox="1"/>
          <p:nvPr/>
        </p:nvSpPr>
        <p:spPr>
          <a:xfrm>
            <a:off x="6263148" y="5159801"/>
            <a:ext cx="5020547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Approche Système (control)</a:t>
            </a:r>
            <a:br>
              <a:rPr lang="fr-FR" sz="2400" i="1" dirty="0"/>
            </a:br>
            <a:r>
              <a:rPr lang="fr-FR" sz="1600" i="1" dirty="0"/>
              <a:t>Automatique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370173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Ordre 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473" y="3326930"/>
            <a:ext cx="3757609" cy="278122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3664354-8372-3422-7152-C897538DE53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AE61A058-77AE-BE3E-4B30-F5C59DFB1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Tutoriel QUCS </a:t>
            </a:r>
            <a:r>
              <a:rPr lang="fr-FR" sz="2000" i="1" dirty="0"/>
              <a:t>– </a:t>
            </a:r>
            <a:r>
              <a:rPr lang="fr-FR" sz="2000" i="1" dirty="0" err="1"/>
              <a:t>LEnsE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http://lense.institutoptique.fr</a:t>
            </a:r>
            <a:r>
              <a:rPr lang="fr-FR" sz="2000">
                <a:hlinkClick r:id="rId2"/>
              </a:rPr>
              <a:t>/qucs/</a:t>
            </a:r>
            <a:r>
              <a:rPr lang="fr-FR" sz="2000"/>
              <a:t> 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001" y="298088"/>
            <a:ext cx="3385849" cy="1390867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229</TotalTime>
  <Words>241</Words>
  <Application>Microsoft Office PowerPoint</Application>
  <PresentationFormat>Grand écran</PresentationFormat>
  <Paragraphs>66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Cambria Math</vt:lpstr>
      <vt:lpstr>AccentBoxVTI</vt:lpstr>
      <vt:lpstr>Différentes méthodes numériques</vt:lpstr>
      <vt:lpstr>Problème : Décharge d’un condensateur</vt:lpstr>
      <vt:lpstr>Lois physiques</vt:lpstr>
      <vt:lpstr>Résolution analytique</vt:lpstr>
      <vt:lpstr>Résolution analytique</vt:lpstr>
      <vt:lpstr>Différentes approches</vt:lpstr>
      <vt:lpstr>Circuits similaires / Ordre 1</vt:lpstr>
      <vt:lpstr>Circuits similaires / Ordre 2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Circuit RC</dc:title>
  <dc:creator>Julien VILLEMEJANE</dc:creator>
  <cp:lastModifiedBy>Julien VILLEMEJANE</cp:lastModifiedBy>
  <cp:revision>165</cp:revision>
  <dcterms:created xsi:type="dcterms:W3CDTF">2023-04-08T12:37:13Z</dcterms:created>
  <dcterms:modified xsi:type="dcterms:W3CDTF">2023-09-26T05:59:53Z</dcterms:modified>
</cp:coreProperties>
</file>