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61" r:id="rId2"/>
    <p:sldId id="276" r:id="rId3"/>
    <p:sldId id="296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94" r:id="rId15"/>
    <p:sldId id="295" r:id="rId16"/>
    <p:sldId id="292" r:id="rId17"/>
    <p:sldId id="297" r:id="rId18"/>
    <p:sldId id="274" r:id="rId19"/>
    <p:sldId id="291" r:id="rId20"/>
    <p:sldId id="277" r:id="rId21"/>
    <p:sldId id="275" r:id="rId22"/>
    <p:sldId id="272" r:id="rId23"/>
    <p:sldId id="273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176FDE-1E04-A502-86F5-DD9F3E91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EC42E70-7040-D54C-E75E-AC0BA02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76664" cy="3694176"/>
          </a:xfrm>
        </p:spPr>
        <p:txBody>
          <a:bodyPr/>
          <a:lstStyle/>
          <a:p>
            <a:r>
              <a:rPr lang="fr-FR" dirty="0"/>
              <a:t>Déclarer des fonctions (au sens mathématique)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618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994578" cy="3694176"/>
          </a:xfrm>
        </p:spPr>
        <p:txBody>
          <a:bodyPr/>
          <a:lstStyle/>
          <a:p>
            <a:r>
              <a:rPr lang="fr-FR" dirty="0"/>
              <a:t>Vectoriser une fonction - </a:t>
            </a:r>
            <a:r>
              <a:rPr lang="fr-FR" b="1" i="1" dirty="0" err="1"/>
              <a:t>lambdify</a:t>
            </a:r>
            <a:endParaRPr lang="fr-FR" b="1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5271A-C19C-F9EC-328A-494EF011B9DE}"/>
              </a:ext>
            </a:extLst>
          </p:cNvPr>
          <p:cNvSpPr txBox="1"/>
          <p:nvPr/>
        </p:nvSpPr>
        <p:spPr>
          <a:xfrm>
            <a:off x="6344973" y="3584949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sympy.utilities.lambdify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lambdify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lambdify</a:t>
            </a:r>
            <a:r>
              <a:rPr lang="en-US" dirty="0"/>
              <a:t>( [x] , g)</a:t>
            </a:r>
          </a:p>
          <a:p>
            <a:endParaRPr lang="en-US" dirty="0"/>
          </a:p>
          <a:p>
            <a:r>
              <a:rPr lang="en-US" dirty="0" err="1"/>
              <a:t>yres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func</a:t>
            </a:r>
            <a:r>
              <a:rPr lang="en-US" dirty="0"/>
              <a:t>( </a:t>
            </a:r>
            <a:r>
              <a:rPr lang="en-US" dirty="0" err="1"/>
              <a:t>xlin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AC3B8B-C127-A91B-9EEB-6E7DC4574F66}"/>
              </a:ext>
            </a:extLst>
          </p:cNvPr>
          <p:cNvSpPr txBox="1"/>
          <p:nvPr/>
        </p:nvSpPr>
        <p:spPr>
          <a:xfrm>
            <a:off x="6913050" y="5166226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2608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Déclarer une expression avec des 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tau = </a:t>
            </a:r>
            <a:r>
              <a:rPr lang="fr-FR" dirty="0" err="1"/>
              <a:t>sympy.</a:t>
            </a:r>
            <a:r>
              <a:rPr lang="fr-FR" b="1" dirty="0" err="1"/>
              <a:t>symbols</a:t>
            </a:r>
            <a:r>
              <a:rPr lang="fr-FR" dirty="0"/>
              <a:t>('t tau')</a:t>
            </a:r>
          </a:p>
          <a:p>
            <a:r>
              <a:rPr lang="fr-FR" dirty="0"/>
              <a:t>vs =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</a:t>
            </a:r>
            <a:r>
              <a:rPr lang="fr-FR" dirty="0" err="1"/>
              <a:t>V_s</a:t>
            </a:r>
            <a:r>
              <a:rPr lang="fr-FR" dirty="0"/>
              <a:t>')(t)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9" y="40836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dvs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Derivative</a:t>
            </a:r>
            <a:r>
              <a:rPr lang="fr-FR" dirty="0"/>
              <a:t>( vs , t ) </a:t>
            </a:r>
          </a:p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  <a:p>
            <a:r>
              <a:rPr lang="fr-FR" b="1" dirty="0"/>
              <a:t>display</a:t>
            </a:r>
            <a:r>
              <a:rPr lang="fr-FR" dirty="0"/>
              <a:t>( </a:t>
            </a:r>
            <a:r>
              <a:rPr lang="fr-FR" dirty="0" err="1"/>
              <a:t>exp</a:t>
            </a:r>
            <a:r>
              <a:rPr lang="fr-FR" dirty="0"/>
              <a:t>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91F7C-A8E1-773C-9ED3-B6A99AE652F7}"/>
              </a:ext>
            </a:extLst>
          </p:cNvPr>
          <p:cNvSpPr txBox="1"/>
          <p:nvPr/>
        </p:nvSpPr>
        <p:spPr>
          <a:xfrm>
            <a:off x="1391036" y="510140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Résoudre une équation différentielle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8" y="42167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C82D23-FF94-2E07-2934-B78CAB73CF62}"/>
              </a:ext>
            </a:extLst>
          </p:cNvPr>
          <p:cNvSpPr txBox="1"/>
          <p:nvPr/>
        </p:nvSpPr>
        <p:spPr>
          <a:xfrm>
            <a:off x="822958" y="4735751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init_conds</a:t>
            </a:r>
            <a:r>
              <a:rPr lang="fr-FR" dirty="0"/>
              <a:t> = {</a:t>
            </a:r>
            <a:r>
              <a:rPr lang="fr-FR" dirty="0" err="1"/>
              <a:t>vs.subs</a:t>
            </a:r>
            <a:r>
              <a:rPr lang="fr-FR" dirty="0"/>
              <a:t>(t,0): 5}</a:t>
            </a:r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sp.</a:t>
            </a:r>
            <a:r>
              <a:rPr lang="fr-FR" b="1" dirty="0" err="1"/>
              <a:t>dsolve</a:t>
            </a:r>
            <a:r>
              <a:rPr lang="fr-FR" dirty="0"/>
              <a:t>(</a:t>
            </a:r>
            <a:r>
              <a:rPr lang="fr-FR" dirty="0" err="1"/>
              <a:t>exp</a:t>
            </a:r>
            <a:r>
              <a:rPr lang="fr-FR" dirty="0"/>
              <a:t>, vs, </a:t>
            </a:r>
            <a:r>
              <a:rPr lang="fr-FR" dirty="0" err="1"/>
              <a:t>ics</a:t>
            </a:r>
            <a:r>
              <a:rPr lang="fr-FR" dirty="0"/>
              <a:t>=</a:t>
            </a:r>
            <a:r>
              <a:rPr lang="fr-FR" dirty="0" err="1"/>
              <a:t>init_conds</a:t>
            </a:r>
            <a:r>
              <a:rPr lang="fr-FR" dirty="0"/>
              <a:t>)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result.</a:t>
            </a:r>
            <a:r>
              <a:rPr lang="fr-FR" b="1" dirty="0" err="1"/>
              <a:t>rhs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F717A22-7006-1641-0F8B-FEA75ECE57C8}"/>
              </a:ext>
            </a:extLst>
          </p:cNvPr>
          <p:cNvSpPr txBox="1"/>
          <p:nvPr/>
        </p:nvSpPr>
        <p:spPr>
          <a:xfrm>
            <a:off x="2722888" y="3323976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873E83B-FE22-8AE2-5E1A-44C6281035A9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873E83B-FE22-8AE2-5E1A-44C62810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50DC959-8503-421A-D05C-9FF5377DC2BB}"/>
              </a:ext>
            </a:extLst>
          </p:cNvPr>
          <p:cNvSpPr txBox="1"/>
          <p:nvPr/>
        </p:nvSpPr>
        <p:spPr>
          <a:xfrm>
            <a:off x="4698035" y="3810837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BDDFBD-0116-634F-11C3-2887BB0D37C1}"/>
              </a:ext>
            </a:extLst>
          </p:cNvPr>
          <p:cNvSpPr txBox="1"/>
          <p:nvPr/>
        </p:nvSpPr>
        <p:spPr>
          <a:xfrm>
            <a:off x="7693590" y="3793369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 dirty="0" err="1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17" name="Graphique 16" descr="Flèches de chevron avec un remplissage uni">
            <a:extLst>
              <a:ext uri="{FF2B5EF4-FFF2-40B4-BE49-F238E27FC236}">
                <a16:creationId xmlns:a16="http://schemas.microsoft.com/office/drawing/2014/main" id="{1B23A809-3B2B-54EF-C539-3041394806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8678" y="5104519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EC00C83-DE98-6FB8-E924-3FDDA8E16BA4}"/>
              </a:ext>
            </a:extLst>
          </p:cNvPr>
          <p:cNvSpPr txBox="1"/>
          <p:nvPr/>
        </p:nvSpPr>
        <p:spPr>
          <a:xfrm>
            <a:off x="7463687" y="520009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Afficher </a:t>
            </a:r>
            <a:r>
              <a:rPr lang="fr-FR" i="1" dirty="0" err="1">
                <a:solidFill>
                  <a:srgbClr val="00B050"/>
                </a:solidFill>
              </a:rPr>
              <a:t>vs_t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00B050"/>
                </a:solidFill>
              </a:rPr>
              <a:t>avec </a:t>
            </a:r>
            <a:r>
              <a:rPr lang="fr-FR" dirty="0">
                <a:solidFill>
                  <a:srgbClr val="00B050"/>
                </a:solidFill>
              </a:rPr>
              <a:t>et</a:t>
            </a:r>
            <a:r>
              <a:rPr lang="fr-FR" b="1" dirty="0">
                <a:solidFill>
                  <a:srgbClr val="00B050"/>
                </a:solidFill>
              </a:rPr>
              <a:t> sans conditions initiales</a:t>
            </a:r>
          </a:p>
          <a:p>
            <a:r>
              <a:rPr lang="fr-FR" b="1" dirty="0">
                <a:solidFill>
                  <a:srgbClr val="00B050"/>
                </a:solidFill>
              </a:rPr>
              <a:t>+ De quel type d’objet s’agit-il ?</a:t>
            </a:r>
          </a:p>
        </p:txBody>
      </p:sp>
    </p:spTree>
    <p:extLst>
      <p:ext uri="{BB962C8B-B14F-4D97-AF65-F5344CB8AC3E}">
        <p14:creationId xmlns:p14="http://schemas.microsoft.com/office/powerpoint/2010/main" val="198705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Calculer des 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Caculer</a:t>
            </a:r>
            <a:r>
              <a:rPr lang="fr-FR" dirty="0"/>
              <a:t> des dérivées…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…ou des 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Autres paramètres / 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84E82B-3094-9732-392E-5C5E8D4D5515}"/>
              </a:ext>
            </a:extLst>
          </p:cNvPr>
          <p:cNvSpPr txBox="1"/>
          <p:nvPr/>
        </p:nvSpPr>
        <p:spPr>
          <a:xfrm>
            <a:off x="1231900" y="3687309"/>
            <a:ext cx="6096000" cy="127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 =&gt; Options &gt;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consoles &gt; New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Plot =&gt; Options &gt; Décocher Mute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38A4D5-1C77-FE55-BC83-EB281608089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471D813-33D3-929D-C90C-31D37725920D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5950226-EAE3-A5D4-5E46-FDEC472AE954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366</TotalTime>
  <Words>1577</Words>
  <Application>Microsoft Office PowerPoint</Application>
  <PresentationFormat>Grand écran</PresentationFormat>
  <Paragraphs>270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Cambria Math</vt:lpstr>
      <vt:lpstr>Gentium Basic</vt:lpstr>
      <vt:lpstr>Segoe UI</vt:lpstr>
      <vt:lpstr>Symbol</vt:lpstr>
      <vt:lpstr>AccentBoxVTI</vt:lpstr>
      <vt:lpstr>Calcul symbolique  (Sympy)</vt:lpstr>
      <vt:lpstr>Trucs et Astuces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SymPy pour le calcul formel</vt:lpstr>
      <vt:lpstr>SymPy pour le calcul formel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197</cp:revision>
  <dcterms:created xsi:type="dcterms:W3CDTF">2023-04-08T12:37:13Z</dcterms:created>
  <dcterms:modified xsi:type="dcterms:W3CDTF">2023-09-26T06:00:20Z</dcterms:modified>
</cp:coreProperties>
</file>