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8" r:id="rId2"/>
    <p:sldId id="269" r:id="rId3"/>
    <p:sldId id="281" r:id="rId4"/>
    <p:sldId id="282" r:id="rId5"/>
    <p:sldId id="283" r:id="rId6"/>
    <p:sldId id="270" r:id="rId7"/>
    <p:sldId id="274" r:id="rId8"/>
    <p:sldId id="284" r:id="rId9"/>
    <p:sldId id="277" r:id="rId10"/>
    <p:sldId id="275" r:id="rId11"/>
    <p:sldId id="278" r:id="rId12"/>
    <p:sldId id="279" r:id="rId13"/>
    <p:sldId id="289" r:id="rId14"/>
    <p:sldId id="272" r:id="rId15"/>
    <p:sldId id="288" r:id="rId16"/>
    <p:sldId id="286" r:id="rId17"/>
    <p:sldId id="292" r:id="rId18"/>
    <p:sldId id="290" r:id="rId19"/>
    <p:sldId id="287" r:id="rId20"/>
    <p:sldId id="291" r:id="rId21"/>
    <p:sldId id="293" r:id="rId22"/>
    <p:sldId id="294" r:id="rId23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A3250"/>
    <a:srgbClr val="FF9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444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sz="2800" dirty="0"/>
              <a:t>Conception Electronique </a:t>
            </a:r>
            <a:br>
              <a:rPr lang="fr-FR" sz="2800" dirty="0"/>
            </a:br>
            <a:r>
              <a:rPr lang="fr-FR" sz="2800" dirty="0"/>
              <a:t>pour le Traitement de l’Information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2512948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Capter des photons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692806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A616C8F-D20E-4377-8EE1-0B5167D4D7ED}"/>
              </a:ext>
            </a:extLst>
          </p:cNvPr>
          <p:cNvSpPr txBox="1">
            <a:spLocks/>
          </p:cNvSpPr>
          <p:nvPr/>
        </p:nvSpPr>
        <p:spPr bwMode="auto">
          <a:xfrm>
            <a:off x="0" y="3776890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kern="0" dirty="0">
                <a:solidFill>
                  <a:srgbClr val="FF960A"/>
                </a:solidFill>
                <a:effectLst/>
              </a:rPr>
              <a:t>TD7 - Photodétection</a:t>
            </a: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70E550A-C045-4427-A91D-32F00531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5" y="275484"/>
            <a:ext cx="2240468" cy="92035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/ Modèle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simple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F6CC15-AA18-40D0-BAC7-4E9EA488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2135801"/>
            <a:ext cx="6486525" cy="31718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85FD53-A2D1-4A61-AFC6-29501EDDB45B}"/>
              </a:ext>
            </a:extLst>
          </p:cNvPr>
          <p:cNvSpPr/>
          <p:nvPr/>
        </p:nvSpPr>
        <p:spPr bwMode="auto">
          <a:xfrm>
            <a:off x="5681708" y="1976003"/>
            <a:ext cx="1091954" cy="173114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787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/ Modèle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simple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F6CC15-AA18-40D0-BAC7-4E9EA488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8" y="2135801"/>
            <a:ext cx="64865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/ Modèle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simple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F6CC15-AA18-40D0-BAC7-4E9EA4881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5" y="1581554"/>
            <a:ext cx="3555367" cy="17385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9FBD94-56B3-48CF-834D-3B6BFC2A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65" y="1107237"/>
            <a:ext cx="2988048" cy="395219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6600B8B-95BF-4F3C-AE9F-3E876454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899" y="5145348"/>
            <a:ext cx="1426899" cy="49517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BFA36875-B96D-4BD3-9F20-6A663A372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86" y="3821179"/>
            <a:ext cx="4295759" cy="95961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6CA488C-EC96-4012-8FC1-64B002063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2153" y="2244015"/>
            <a:ext cx="1784405" cy="137994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17CABBE-78BD-4E13-9466-34E5CA512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2849" y="5157337"/>
            <a:ext cx="1772216" cy="49517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8B50A0B-0A78-441B-A0E7-2F70FBE72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6553" y="5356140"/>
            <a:ext cx="1268850" cy="51845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7E26D4D-3FA8-4569-A750-4CFF46967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6561" y="5022658"/>
            <a:ext cx="1268850" cy="51845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D392B59-E1B7-41CE-B9FA-6721DB148E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5110" y="899718"/>
            <a:ext cx="714875" cy="714875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8197EB5-53EE-4804-A8C9-EE42E509DAE2}"/>
              </a:ext>
            </a:extLst>
          </p:cNvPr>
          <p:cNvSpPr txBox="1"/>
          <p:nvPr/>
        </p:nvSpPr>
        <p:spPr>
          <a:xfrm>
            <a:off x="7212611" y="89051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SFH206</a:t>
            </a:r>
          </a:p>
        </p:txBody>
      </p:sp>
    </p:spTree>
    <p:extLst>
      <p:ext uri="{BB962C8B-B14F-4D97-AF65-F5344CB8AC3E}">
        <p14:creationId xmlns:p14="http://schemas.microsoft.com/office/powerpoint/2010/main" val="368665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/ pour résumer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simple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30E0A6-2521-4127-A703-296E44BB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1" y="1780535"/>
            <a:ext cx="4880010" cy="403045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A1BAE98-CC63-4967-9140-5BA42F37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31" y="2862712"/>
            <a:ext cx="3780563" cy="28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4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Fonction de transfert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9A77D47-888C-41E6-B39A-64D67CC2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67" y="2097583"/>
            <a:ext cx="3743133" cy="17696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3612C3E-51C7-418B-A721-BB0904D46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05" y="1951589"/>
            <a:ext cx="2438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78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Rép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. fréquence « théorique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1263E2-95BC-4DC3-8AEA-7ECA9269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76" y="3707926"/>
            <a:ext cx="3669578" cy="17219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411F27-6EBA-49D8-B479-2142137DB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7" y="2097583"/>
            <a:ext cx="3743133" cy="17696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4E834B-54BB-4EB2-A9E4-A5D475BF0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505" y="1951589"/>
            <a:ext cx="24384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80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Rép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. fréquence « expérimentale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7F72DFC-68F2-4597-92BE-1733FC9B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35" y="2470762"/>
            <a:ext cx="4781742" cy="358630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78DB0B6-79CD-4B93-AE59-0D43D9C4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7" y="2097583"/>
            <a:ext cx="3743133" cy="17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Modèle de l’ALI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78DB0B6-79CD-4B93-AE59-0D43D9C46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56" y="1559785"/>
            <a:ext cx="2242807" cy="106031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88000CD-7214-4B9E-BD0D-45543B38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70" y="2894120"/>
            <a:ext cx="3192895" cy="30896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77CF96-DA6C-44C0-AAEC-95A0B941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5" y="1849930"/>
            <a:ext cx="38290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6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Rép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. fréquence « expérimentale »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21F3E2-63D6-45CB-BB1C-86FAA17B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95" y="3199382"/>
            <a:ext cx="3638550" cy="2838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910EDC4-AB95-4469-AB06-7922A356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70" y="1673397"/>
            <a:ext cx="2722201" cy="12869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046E466-666F-4F15-B2F6-9E1DBF83E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55" y="3170807"/>
            <a:ext cx="3676650" cy="28956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D556653-4C70-4059-8346-C0872A1030D5}"/>
              </a:ext>
            </a:extLst>
          </p:cNvPr>
          <p:cNvSpPr txBox="1"/>
          <p:nvPr/>
        </p:nvSpPr>
        <p:spPr>
          <a:xfrm>
            <a:off x="6255942" y="216298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Gain </a:t>
            </a:r>
            <a:r>
              <a:rPr lang="fr-FR" sz="1400" b="1" dirty="0" err="1"/>
              <a:t>Peaking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895765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vs simple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245301-2C90-4306-AEC5-6DB6A67E7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020887"/>
            <a:ext cx="3975731" cy="27081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F5A83E-4D87-4E85-AAB1-2B6181D23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68" y="3020887"/>
            <a:ext cx="3967339" cy="270810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A10DABA-FD36-43BE-8882-2B72575E2FE2}"/>
              </a:ext>
            </a:extLst>
          </p:cNvPr>
          <p:cNvSpPr txBox="1"/>
          <p:nvPr/>
        </p:nvSpPr>
        <p:spPr>
          <a:xfrm>
            <a:off x="3546134" y="5728994"/>
            <a:ext cx="27478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Pour </a:t>
            </a:r>
            <a:r>
              <a:rPr lang="fr-FR" sz="1100" b="1" dirty="0" err="1"/>
              <a:t>Cosc+Ccab</a:t>
            </a:r>
            <a:r>
              <a:rPr lang="fr-FR" sz="1100" b="1" dirty="0"/>
              <a:t> = 1pF, 10pF et 100pF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330C4ED-5420-4040-812D-15C26B1C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832" y="1699232"/>
            <a:ext cx="2601989" cy="127233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1A43E79-1F4E-474D-8680-66CE35BCE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021" y="1825657"/>
            <a:ext cx="2641037" cy="9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Qu’est-ce qu’une photodiode ?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Photodiode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04F83F-00C9-4305-A04E-5785ACF7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83" y="1296289"/>
            <a:ext cx="1468192" cy="14591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02901C-5F87-46CA-9611-58E1DDC05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" y="1654456"/>
            <a:ext cx="4403325" cy="28893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996D78B-4E51-48A6-B8F4-5D9A4C4D4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37" y="4208929"/>
            <a:ext cx="3735880" cy="13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4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pour résumer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E308E7-16E4-438C-B34E-169BAD3C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5" y="1559785"/>
            <a:ext cx="5300511" cy="43695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145081-BE91-4F8E-92E6-130B8D39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43" y="4083728"/>
            <a:ext cx="2560100" cy="19200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0AD776B-0CF9-4822-91CD-171635CF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921" y="2072755"/>
            <a:ext cx="1756015" cy="164959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156CC11-BD8D-4DB4-BDC4-238841BFDB2A}"/>
              </a:ext>
            </a:extLst>
          </p:cNvPr>
          <p:cNvSpPr txBox="1"/>
          <p:nvPr/>
        </p:nvSpPr>
        <p:spPr>
          <a:xfrm>
            <a:off x="7122701" y="1667350"/>
            <a:ext cx="12095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16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614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Gain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peaking</a:t>
            </a: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96F00-C024-4885-AE70-3F43FEF7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51" y="1559785"/>
            <a:ext cx="6454297" cy="26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43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Gain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peaking</a:t>
            </a: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</a:t>
            </a:r>
            <a:r>
              <a:rPr lang="fr-FR" sz="1200" dirty="0" err="1">
                <a:solidFill>
                  <a:schemeClr val="bg1"/>
                </a:solidFill>
              </a:rPr>
              <a:t>transimpédance</a:t>
            </a: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996F00-C024-4885-AE70-3F43FEF7C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51" y="1559785"/>
            <a:ext cx="6454297" cy="263301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A9FC827-71B8-43B9-8240-B5F2BC51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3" y="1807327"/>
            <a:ext cx="4215436" cy="342162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5EE2BA49-6D06-4F2B-9C63-6EE3FB10E092}"/>
              </a:ext>
            </a:extLst>
          </p:cNvPr>
          <p:cNvSpPr/>
          <p:nvPr/>
        </p:nvSpPr>
        <p:spPr bwMode="auto">
          <a:xfrm>
            <a:off x="1049981" y="4021584"/>
            <a:ext cx="843378" cy="914400"/>
          </a:xfrm>
          <a:prstGeom prst="ellipse">
            <a:avLst/>
          </a:prstGeom>
          <a:noFill/>
          <a:ln w="28575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418498-ED42-4568-BD02-63DC60ADA222}"/>
              </a:ext>
            </a:extLst>
          </p:cNvPr>
          <p:cNvSpPr txBox="1"/>
          <p:nvPr/>
        </p:nvSpPr>
        <p:spPr>
          <a:xfrm>
            <a:off x="1719453" y="557510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A3250"/>
                </a:solidFill>
              </a:rPr>
              <a:t>Erreurs !!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03EDA8F-3388-4BF8-9509-63D4511BAC76}"/>
              </a:ext>
            </a:extLst>
          </p:cNvPr>
          <p:cNvCxnSpPr>
            <a:cxnSpLocks/>
          </p:cNvCxnSpPr>
          <p:nvPr/>
        </p:nvCxnSpPr>
        <p:spPr bwMode="auto">
          <a:xfrm>
            <a:off x="1551326" y="4935984"/>
            <a:ext cx="179820" cy="63919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A32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856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Qu’est-ce qu’une photodiode ?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Photodiode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04F83F-00C9-4305-A04E-5785ACF7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83" y="1296289"/>
            <a:ext cx="1468192" cy="14591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02901C-5F87-46CA-9611-58E1DDC05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5" y="1654456"/>
            <a:ext cx="4403325" cy="2889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FA5B67-FAC3-4590-8361-72DD3A071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898" y="3799643"/>
            <a:ext cx="4032500" cy="217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0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Caractéristiques d’une photodiode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Photodiode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04F83F-00C9-4305-A04E-5785ACF7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83" y="1296289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D68823-7037-4296-B2C1-260FB5A5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0" y="1628767"/>
            <a:ext cx="5228948" cy="15212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CF5ACD-DA9E-40CC-8C33-C7352304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63" y="3005443"/>
            <a:ext cx="4669653" cy="304889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44D19F-2E40-4B68-89F3-D9D4FAD77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5" y="3318434"/>
            <a:ext cx="1904908" cy="27359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C7BAC1E-1823-4598-8DAC-A4D67F023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8465" y="3318434"/>
            <a:ext cx="1922716" cy="273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6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Caractéristiques d’une photodiode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Photodiode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04F83F-00C9-4305-A04E-5785ACF74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83" y="1296289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CD68823-7037-4296-B2C1-260FB5A5F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70" y="1628767"/>
            <a:ext cx="5228948" cy="152128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E44D19F-2E40-4B68-89F3-D9D4FAD7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3318434"/>
            <a:ext cx="1904908" cy="27359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C7BAC1E-1823-4598-8DAC-A4D67F02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465" y="3318434"/>
            <a:ext cx="1922716" cy="27359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DD77C18-4534-488B-B75F-EEF13010A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042" y="3182540"/>
            <a:ext cx="4275231" cy="29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Transmission par la lumière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Transmission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0548328-FC7E-4B99-8D08-A908E032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066925"/>
            <a:ext cx="51720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/ Fonction de transfert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simple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FFF819-EAD0-48E1-A825-24C9D3DD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1" y="2400276"/>
            <a:ext cx="2886075" cy="27908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E83BC17-1973-46F1-94EC-B6666C25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54" y="1763558"/>
            <a:ext cx="2762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2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/ Réponse en fréquence « théorique »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simple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FFF819-EAD0-48E1-A825-24C9D3DD8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1" y="2400276"/>
            <a:ext cx="2886075" cy="27908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E83BC17-1973-46F1-94EC-B6666C25C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654" y="1763558"/>
            <a:ext cx="2762250" cy="8096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3C1A63C-6E2B-43DC-88FF-C782A0B94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76" y="3707926"/>
            <a:ext cx="3669578" cy="1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7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CéTI</a:t>
            </a:r>
            <a:r>
              <a:rPr lang="fr-FR" sz="2800" dirty="0"/>
              <a:t> </a:t>
            </a:r>
            <a:r>
              <a:rPr lang="fr-FR" sz="2800" b="0" dirty="0"/>
              <a:t>/ Capter des photons</a:t>
            </a:r>
            <a:endParaRPr lang="fr-FR" sz="2800" dirty="0"/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/ Réponse en fréquence « expérimentale »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C28C3A-8B70-46C2-831A-875D12FBE296}"/>
              </a:ext>
            </a:extLst>
          </p:cNvPr>
          <p:cNvSpPr txBox="1"/>
          <p:nvPr/>
        </p:nvSpPr>
        <p:spPr>
          <a:xfrm rot="16200000">
            <a:off x="-2358090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Capter des photons / Montage simple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79DAA3-B551-4484-9207-ACAAF107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1" y="2400276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120D47-3687-4FB3-BEDF-1FCC9385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368" y="166689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6682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3082</TotalTime>
  <Words>375</Words>
  <Application>Microsoft Office PowerPoint</Application>
  <PresentationFormat>Affichage à l'écran (4:3)</PresentationFormat>
  <Paragraphs>72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modèle près 2</vt:lpstr>
      <vt:lpstr>Conception Electronique  pour le Traitement de l’Information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  <vt:lpstr>CéTI / Capter des photons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CeTI_Intro</dc:title>
  <dc:creator>Julien Villemejane</dc:creator>
  <cp:lastModifiedBy>Julien Villemejane</cp:lastModifiedBy>
  <cp:revision>558</cp:revision>
  <cp:lastPrinted>2005-06-25T14:45:45Z</cp:lastPrinted>
  <dcterms:created xsi:type="dcterms:W3CDTF">2006-10-19T10:21:37Z</dcterms:created>
  <dcterms:modified xsi:type="dcterms:W3CDTF">2021-01-08T14:09:28Z</dcterms:modified>
</cp:coreProperties>
</file>