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8"/>
  </p:notesMasterIdLst>
  <p:sldIdLst>
    <p:sldId id="256" r:id="rId2"/>
    <p:sldId id="257" r:id="rId3"/>
    <p:sldId id="279" r:id="rId4"/>
    <p:sldId id="280" r:id="rId5"/>
    <p:sldId id="271" r:id="rId6"/>
    <p:sldId id="278" r:id="rId7"/>
    <p:sldId id="273" r:id="rId8"/>
    <p:sldId id="267" r:id="rId9"/>
    <p:sldId id="277" r:id="rId10"/>
    <p:sldId id="293" r:id="rId11"/>
    <p:sldId id="272" r:id="rId12"/>
    <p:sldId id="282" r:id="rId13"/>
    <p:sldId id="284" r:id="rId14"/>
    <p:sldId id="288" r:id="rId15"/>
    <p:sldId id="287" r:id="rId16"/>
    <p:sldId id="286" r:id="rId17"/>
    <p:sldId id="285" r:id="rId18"/>
    <p:sldId id="290" r:id="rId19"/>
    <p:sldId id="289" r:id="rId20"/>
    <p:sldId id="291" r:id="rId21"/>
    <p:sldId id="292" r:id="rId22"/>
    <p:sldId id="258" r:id="rId23"/>
    <p:sldId id="275" r:id="rId24"/>
    <p:sldId id="281" r:id="rId25"/>
    <p:sldId id="283"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260" autoAdjust="0"/>
  </p:normalViewPr>
  <p:slideViewPr>
    <p:cSldViewPr snapToGrid="0">
      <p:cViewPr varScale="1">
        <p:scale>
          <a:sx n="75" d="100"/>
          <a:sy n="75" d="100"/>
        </p:scale>
        <p:origin x="58" y="125"/>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9C724E-499D-43AC-8699-CF969D2466FC}" type="datetimeFigureOut">
              <a:rPr lang="fr-FR" smtClean="0"/>
              <a:t>04/09/2023</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C53D4-8BF5-4FDD-81EC-7AC957B0D210}" type="slidenum">
              <a:rPr lang="fr-FR" smtClean="0"/>
              <a:t>‹N°›</a:t>
            </a:fld>
            <a:endParaRPr lang="fr-FR"/>
          </a:p>
        </p:txBody>
      </p:sp>
    </p:spTree>
    <p:extLst>
      <p:ext uri="{BB962C8B-B14F-4D97-AF65-F5344CB8AC3E}">
        <p14:creationId xmlns:p14="http://schemas.microsoft.com/office/powerpoint/2010/main" val="228625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2</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3</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4</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7</a:t>
            </a:fld>
            <a:endParaRPr lang="fr-FR"/>
          </a:p>
        </p:txBody>
      </p:sp>
    </p:spTree>
    <p:extLst>
      <p:ext uri="{BB962C8B-B14F-4D97-AF65-F5344CB8AC3E}">
        <p14:creationId xmlns:p14="http://schemas.microsoft.com/office/powerpoint/2010/main" val="40397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9/4/2023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83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9/4/2023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8059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9/4/2023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84778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9/4/2023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58820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9/4/2023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7679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9/4/2023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9507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9/4/2023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663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9/4/2023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1905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9/4/2023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1727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9/4/2023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95995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9/4/2023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6426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9/4/2023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4248182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fr.rs-online.com/web/p/led/2285994/"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4.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IOGS-Digital-Methods" TargetMode="External"/><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7.jpe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4.xml"/><Relationship Id="rId5" Type="http://schemas.openxmlformats.org/officeDocument/2006/relationships/hyperlink" Target="https://slideplayer.com/slide/5829764/19/images/37/Remember+the+Mars+Climate+Orbiter+incident+from+1999.jpg" TargetMode="Externa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Traitement de l’Information</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28342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Ressources </a:t>
            </a:r>
            <a:r>
              <a:rPr lang="fr-FR" dirty="0" err="1"/>
              <a:t>CeTI</a:t>
            </a:r>
            <a:endParaRPr lang="fr-FR"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6" name="ZoneTexte 5">
            <a:extLst>
              <a:ext uri="{FF2B5EF4-FFF2-40B4-BE49-F238E27FC236}">
                <a16:creationId xmlns:a16="http://schemas.microsoft.com/office/drawing/2014/main" id="{D2201FBD-6B84-07F4-9CD6-A4E1B2A89BCA}"/>
              </a:ext>
            </a:extLst>
          </p:cNvPr>
          <p:cNvSpPr txBox="1"/>
          <p:nvPr/>
        </p:nvSpPr>
        <p:spPr>
          <a:xfrm>
            <a:off x="3606800" y="2045813"/>
            <a:ext cx="8264177" cy="584775"/>
          </a:xfrm>
          <a:prstGeom prst="rect">
            <a:avLst/>
          </a:prstGeom>
          <a:noFill/>
        </p:spPr>
        <p:txBody>
          <a:bodyPr wrap="square">
            <a:spAutoFit/>
          </a:bodyPr>
          <a:lstStyle/>
          <a:p>
            <a:pPr lvl="1"/>
            <a:r>
              <a:rPr lang="fr-FR" sz="3200" dirty="0">
                <a:solidFill>
                  <a:srgbClr val="0070C0"/>
                </a:solidFill>
                <a:latin typeface="Raleway ExtraBold" pitchFamily="2" charset="0"/>
              </a:rPr>
              <a:t>http://lense.institutoptique.fr/ceti/</a:t>
            </a:r>
            <a:endParaRPr lang="fr-FR" sz="3600" b="1" dirty="0">
              <a:solidFill>
                <a:srgbClr val="0070C0"/>
              </a:solidFill>
              <a:latin typeface="Raleway ExtraBold" pitchFamily="2" charset="0"/>
            </a:endParaRPr>
          </a:p>
        </p:txBody>
      </p:sp>
      <p:pic>
        <p:nvPicPr>
          <p:cNvPr id="10" name="Image 9">
            <a:extLst>
              <a:ext uri="{FF2B5EF4-FFF2-40B4-BE49-F238E27FC236}">
                <a16:creationId xmlns:a16="http://schemas.microsoft.com/office/drawing/2014/main" id="{C1D9D271-CC31-8966-F762-8EADBC9A7E5A}"/>
              </a:ext>
            </a:extLst>
          </p:cNvPr>
          <p:cNvPicPr>
            <a:picLocks noChangeAspect="1"/>
          </p:cNvPicPr>
          <p:nvPr/>
        </p:nvPicPr>
        <p:blipFill>
          <a:blip r:embed="rId3"/>
          <a:stretch>
            <a:fillRect/>
          </a:stretch>
        </p:blipFill>
        <p:spPr>
          <a:xfrm>
            <a:off x="304278" y="3166219"/>
            <a:ext cx="3447869" cy="2683606"/>
          </a:xfrm>
          <a:prstGeom prst="rect">
            <a:avLst/>
          </a:prstGeom>
        </p:spPr>
      </p:pic>
      <p:pic>
        <p:nvPicPr>
          <p:cNvPr id="14" name="Image 13">
            <a:extLst>
              <a:ext uri="{FF2B5EF4-FFF2-40B4-BE49-F238E27FC236}">
                <a16:creationId xmlns:a16="http://schemas.microsoft.com/office/drawing/2014/main" id="{4578BF14-D8F8-7C22-E073-91A23F35CC3A}"/>
              </a:ext>
            </a:extLst>
          </p:cNvPr>
          <p:cNvPicPr>
            <a:picLocks noChangeAspect="1"/>
          </p:cNvPicPr>
          <p:nvPr/>
        </p:nvPicPr>
        <p:blipFill>
          <a:blip r:embed="rId4"/>
          <a:stretch>
            <a:fillRect/>
          </a:stretch>
        </p:blipFill>
        <p:spPr>
          <a:xfrm>
            <a:off x="4566208" y="3357403"/>
            <a:ext cx="7092338" cy="3326861"/>
          </a:xfrm>
          <a:prstGeom prst="rect">
            <a:avLst/>
          </a:prstGeom>
        </p:spPr>
      </p:pic>
      <p:cxnSp>
        <p:nvCxnSpPr>
          <p:cNvPr id="20" name="Connecteur droit 19">
            <a:extLst>
              <a:ext uri="{FF2B5EF4-FFF2-40B4-BE49-F238E27FC236}">
                <a16:creationId xmlns:a16="http://schemas.microsoft.com/office/drawing/2014/main" id="{8AB94FE9-14A9-632C-E868-DB24C4C34FEE}"/>
              </a:ext>
            </a:extLst>
          </p:cNvPr>
          <p:cNvCxnSpPr>
            <a:cxnSpLocks/>
          </p:cNvCxnSpPr>
          <p:nvPr/>
        </p:nvCxnSpPr>
        <p:spPr>
          <a:xfrm flipV="1">
            <a:off x="3830320" y="3429000"/>
            <a:ext cx="837488" cy="726440"/>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id="{44474BA8-269B-3EC1-3AAB-9E3C7DD78ED5}"/>
              </a:ext>
            </a:extLst>
          </p:cNvPr>
          <p:cNvCxnSpPr>
            <a:cxnSpLocks/>
          </p:cNvCxnSpPr>
          <p:nvPr/>
        </p:nvCxnSpPr>
        <p:spPr>
          <a:xfrm>
            <a:off x="3779520" y="4734560"/>
            <a:ext cx="708515" cy="1838960"/>
          </a:xfrm>
          <a:prstGeom prst="line">
            <a:avLst/>
          </a:prstGeom>
          <a:ln w="12700">
            <a:solidFill>
              <a:schemeClr val="tx2"/>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089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3">
            <a:extLst>
              <a:ext uri="{FF2B5EF4-FFF2-40B4-BE49-F238E27FC236}">
                <a16:creationId xmlns:a16="http://schemas.microsoft.com/office/drawing/2014/main" id="{6445464B-E523-7421-5F82-22C4FE437955}"/>
              </a:ext>
            </a:extLst>
          </p:cNvPr>
          <p:cNvSpPr/>
          <p:nvPr/>
        </p:nvSpPr>
        <p:spPr>
          <a:xfrm>
            <a:off x="7069579" y="3800179"/>
            <a:ext cx="3348569"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Numérique</a:t>
            </a:r>
            <a:endParaRPr lang="fr-FR" sz="2000" b="0" strike="noStrike" spc="-1" dirty="0">
              <a:solidFill>
                <a:schemeClr val="bg1"/>
              </a:solidFill>
              <a:latin typeface="Arial"/>
            </a:endParaRPr>
          </a:p>
        </p:txBody>
      </p:sp>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Déroulement des modules </a:t>
            </a:r>
            <a:r>
              <a:rPr lang="fr-FR" dirty="0" err="1"/>
              <a:t>CéTI</a:t>
            </a:r>
            <a:endParaRPr lang="fr-FR"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de TD</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1115567" y="2956004"/>
            <a:ext cx="4688234" cy="584775"/>
          </a:xfrm>
          <a:prstGeom prst="rect">
            <a:avLst/>
          </a:prstGeom>
          <a:noFill/>
        </p:spPr>
        <p:txBody>
          <a:bodyPr wrap="square">
            <a:spAutoFit/>
          </a:bodyPr>
          <a:lstStyle/>
          <a:p>
            <a:r>
              <a:rPr lang="fr-FR" sz="1600" dirty="0"/>
              <a:t>Séance 1 : travail en groupe sur une thématique</a:t>
            </a:r>
          </a:p>
          <a:p>
            <a:r>
              <a:rPr lang="fr-FR" sz="1600" dirty="0"/>
              <a:t>Séance 2 : synthèse / démo</a:t>
            </a:r>
          </a:p>
        </p:txBody>
      </p:sp>
      <p:sp>
        <p:nvSpPr>
          <p:cNvPr id="4" name="CustomShape 3">
            <a:extLst>
              <a:ext uri="{FF2B5EF4-FFF2-40B4-BE49-F238E27FC236}">
                <a16:creationId xmlns:a16="http://schemas.microsoft.com/office/drawing/2014/main" id="{5563BA39-C17B-A5DE-0920-F612FF2D3D9B}"/>
              </a:ext>
            </a:extLst>
          </p:cNvPr>
          <p:cNvSpPr/>
          <p:nvPr/>
        </p:nvSpPr>
        <p:spPr>
          <a:xfrm>
            <a:off x="2096863" y="3603070"/>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Capteurs et mise en forme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B6E8CB13-25D1-089F-7458-FE3DBDBE8A88}"/>
              </a:ext>
            </a:extLst>
          </p:cNvPr>
          <p:cNvSpPr/>
          <p:nvPr/>
        </p:nvSpPr>
        <p:spPr>
          <a:xfrm>
            <a:off x="2096863" y="4250260"/>
            <a:ext cx="3348569" cy="492443"/>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Filtrage actif</a:t>
            </a:r>
            <a:endParaRPr lang="fr-FR" sz="2000" b="0" strike="noStrike" spc="-1" dirty="0">
              <a:solidFill>
                <a:schemeClr val="bg1"/>
              </a:solidFill>
              <a:latin typeface="Arial"/>
            </a:endParaRPr>
          </a:p>
        </p:txBody>
      </p:sp>
      <p:sp>
        <p:nvSpPr>
          <p:cNvPr id="16" name="CustomShape 3">
            <a:extLst>
              <a:ext uri="{FF2B5EF4-FFF2-40B4-BE49-F238E27FC236}">
                <a16:creationId xmlns:a16="http://schemas.microsoft.com/office/drawing/2014/main" id="{9CF8A9CC-D2EB-BDA6-0B03-3F4F465B96F8}"/>
              </a:ext>
            </a:extLst>
          </p:cNvPr>
          <p:cNvSpPr/>
          <p:nvPr/>
        </p:nvSpPr>
        <p:spPr>
          <a:xfrm>
            <a:off x="2096862" y="489745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C2AE561C-1538-4EB9-203C-0BB62E4CC526}"/>
              </a:ext>
            </a:extLst>
          </p:cNvPr>
          <p:cNvSpPr/>
          <p:nvPr/>
        </p:nvSpPr>
        <p:spPr>
          <a:xfrm>
            <a:off x="2096861" y="554464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Asservissement</a:t>
            </a:r>
            <a:endParaRPr lang="fr-FR" sz="2000" b="0" strike="noStrike" spc="-1" dirty="0">
              <a:solidFill>
                <a:schemeClr val="bg1"/>
              </a:solidFill>
              <a:latin typeface="Arial"/>
            </a:endParaRPr>
          </a:p>
        </p:txBody>
      </p:sp>
      <p:sp>
        <p:nvSpPr>
          <p:cNvPr id="18" name="CustomShape 3">
            <a:extLst>
              <a:ext uri="{FF2B5EF4-FFF2-40B4-BE49-F238E27FC236}">
                <a16:creationId xmlns:a16="http://schemas.microsoft.com/office/drawing/2014/main" id="{67756887-8D7D-16CA-99A7-DCA51C63AE43}"/>
              </a:ext>
            </a:extLst>
          </p:cNvPr>
          <p:cNvSpPr/>
          <p:nvPr/>
        </p:nvSpPr>
        <p:spPr>
          <a:xfrm>
            <a:off x="6390968"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3 blocs de 2 séances de TP</a:t>
            </a:r>
            <a:endParaRPr lang="fr-FR" sz="2000" b="0" strike="noStrike" spc="-1" dirty="0">
              <a:solidFill>
                <a:schemeClr val="bg1"/>
              </a:solidFill>
              <a:latin typeface="Arial"/>
            </a:endParaRPr>
          </a:p>
        </p:txBody>
      </p:sp>
      <p:sp>
        <p:nvSpPr>
          <p:cNvPr id="19" name="CustomShape 3">
            <a:extLst>
              <a:ext uri="{FF2B5EF4-FFF2-40B4-BE49-F238E27FC236}">
                <a16:creationId xmlns:a16="http://schemas.microsoft.com/office/drawing/2014/main" id="{0A1DB7D8-E96B-C55E-F704-22C897EDE261}"/>
              </a:ext>
            </a:extLst>
          </p:cNvPr>
          <p:cNvSpPr/>
          <p:nvPr/>
        </p:nvSpPr>
        <p:spPr>
          <a:xfrm>
            <a:off x="6388201" y="3152988"/>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Mise en forme / Filtrage</a:t>
            </a:r>
            <a:endParaRPr lang="fr-FR" sz="2000" b="0" strike="noStrike" spc="-1" dirty="0">
              <a:solidFill>
                <a:schemeClr val="bg1"/>
              </a:solidFill>
              <a:latin typeface="Arial"/>
            </a:endParaRPr>
          </a:p>
        </p:txBody>
      </p:sp>
      <p:sp>
        <p:nvSpPr>
          <p:cNvPr id="21" name="CustomShape 3">
            <a:extLst>
              <a:ext uri="{FF2B5EF4-FFF2-40B4-BE49-F238E27FC236}">
                <a16:creationId xmlns:a16="http://schemas.microsoft.com/office/drawing/2014/main" id="{C4F009B7-348E-6E4E-D3E6-A48A8134EA26}"/>
              </a:ext>
            </a:extLst>
          </p:cNvPr>
          <p:cNvSpPr/>
          <p:nvPr/>
        </p:nvSpPr>
        <p:spPr>
          <a:xfrm>
            <a:off x="7059414" y="444737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326551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err="1">
                <a:latin typeface="Bahnschrift SemiBold" panose="020B0502040204020203" pitchFamily="34" charset="0"/>
              </a:rPr>
              <a:t>CeTI</a:t>
            </a:r>
            <a:r>
              <a:rPr lang="fr-FR" sz="4800" dirty="0">
                <a:latin typeface="Bahnschrift SemiBold" panose="020B0502040204020203" pitchFamily="34" charset="0"/>
              </a:rPr>
              <a:t> / TP</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37588283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Déroulement</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8" name="CustomShape 3">
            <a:extLst>
              <a:ext uri="{FF2B5EF4-FFF2-40B4-BE49-F238E27FC236}">
                <a16:creationId xmlns:a16="http://schemas.microsoft.com/office/drawing/2014/main" id="{67756887-8D7D-16CA-99A7-DCA51C63AE43}"/>
              </a:ext>
            </a:extLst>
          </p:cNvPr>
          <p:cNvSpPr/>
          <p:nvPr/>
        </p:nvSpPr>
        <p:spPr>
          <a:xfrm>
            <a:off x="6390968"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3 blocs de 2 séances de TP</a:t>
            </a:r>
            <a:endParaRPr lang="fr-FR" sz="2000" b="0" strike="noStrike" spc="-1" dirty="0">
              <a:solidFill>
                <a:schemeClr val="bg1"/>
              </a:solidFill>
              <a:latin typeface="Arial"/>
            </a:endParaRPr>
          </a:p>
        </p:txBody>
      </p:sp>
      <p:sp>
        <p:nvSpPr>
          <p:cNvPr id="19" name="CustomShape 3">
            <a:extLst>
              <a:ext uri="{FF2B5EF4-FFF2-40B4-BE49-F238E27FC236}">
                <a16:creationId xmlns:a16="http://schemas.microsoft.com/office/drawing/2014/main" id="{0A1DB7D8-E96B-C55E-F704-22C897EDE261}"/>
              </a:ext>
            </a:extLst>
          </p:cNvPr>
          <p:cNvSpPr/>
          <p:nvPr/>
        </p:nvSpPr>
        <p:spPr>
          <a:xfrm>
            <a:off x="6388201" y="3152988"/>
            <a:ext cx="3348569" cy="461665"/>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b="1" strike="noStrike" spc="-1" dirty="0">
                <a:solidFill>
                  <a:schemeClr val="bg1"/>
                </a:solidFill>
                <a:latin typeface="Trebuchet MS"/>
                <a:ea typeface="Trebuchet MS"/>
              </a:rPr>
              <a:t>(0) Mise en forme / Filtrage</a:t>
            </a:r>
            <a:endParaRPr lang="fr-FR" b="0" strike="noStrike" spc="-1" dirty="0">
              <a:solidFill>
                <a:schemeClr val="bg1"/>
              </a:solidFill>
              <a:latin typeface="Arial"/>
            </a:endParaRPr>
          </a:p>
        </p:txBody>
      </p:sp>
      <p:sp>
        <p:nvSpPr>
          <p:cNvPr id="7" name="CustomShape 3">
            <a:extLst>
              <a:ext uri="{FF2B5EF4-FFF2-40B4-BE49-F238E27FC236}">
                <a16:creationId xmlns:a16="http://schemas.microsoft.com/office/drawing/2014/main" id="{D72796BA-C4FB-0B68-53DE-1739E281DCE7}"/>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Déroulement</a:t>
            </a:r>
            <a:endParaRPr lang="fr-FR" sz="2000" b="0" strike="noStrike" spc="-1" dirty="0">
              <a:solidFill>
                <a:schemeClr val="bg1"/>
              </a:solidFill>
              <a:latin typeface="Arial"/>
            </a:endParaRPr>
          </a:p>
        </p:txBody>
      </p:sp>
      <p:sp>
        <p:nvSpPr>
          <p:cNvPr id="8" name="Espace réservé du contenu 2">
            <a:extLst>
              <a:ext uri="{FF2B5EF4-FFF2-40B4-BE49-F238E27FC236}">
                <a16:creationId xmlns:a16="http://schemas.microsoft.com/office/drawing/2014/main" id="{AFB50BFF-D75E-AF18-215D-57F48FD8A0AF}"/>
              </a:ext>
            </a:extLst>
          </p:cNvPr>
          <p:cNvSpPr>
            <a:spLocks noGrp="1"/>
          </p:cNvSpPr>
          <p:nvPr>
            <p:ph sz="half" idx="1"/>
          </p:nvPr>
        </p:nvSpPr>
        <p:spPr>
          <a:xfrm>
            <a:off x="1108263" y="3050362"/>
            <a:ext cx="4685466" cy="3694176"/>
          </a:xfrm>
        </p:spPr>
        <p:txBody>
          <a:bodyPr>
            <a:normAutofit/>
          </a:bodyPr>
          <a:lstStyle/>
          <a:p>
            <a:r>
              <a:rPr lang="fr-FR" sz="2000" b="1" dirty="0"/>
              <a:t>Séances</a:t>
            </a:r>
          </a:p>
          <a:p>
            <a:pPr lvl="1"/>
            <a:r>
              <a:rPr lang="fr-FR" sz="1800" dirty="0"/>
              <a:t>Durée : </a:t>
            </a:r>
            <a:r>
              <a:rPr lang="fr-FR" sz="1800" b="1" dirty="0"/>
              <a:t>4h30</a:t>
            </a:r>
            <a:r>
              <a:rPr lang="fr-FR" sz="1800" dirty="0"/>
              <a:t> – </a:t>
            </a:r>
            <a:r>
              <a:rPr lang="fr-FR" sz="1800" b="1" dirty="0"/>
              <a:t>Début à 8h30 !!</a:t>
            </a:r>
          </a:p>
          <a:p>
            <a:pPr lvl="1"/>
            <a:r>
              <a:rPr lang="fr-FR" sz="1800" dirty="0"/>
              <a:t>Nombre : </a:t>
            </a:r>
            <a:r>
              <a:rPr lang="fr-FR" sz="1800" b="1" dirty="0"/>
              <a:t>6 séances</a:t>
            </a:r>
          </a:p>
          <a:p>
            <a:r>
              <a:rPr lang="fr-FR" sz="2000" b="1" dirty="0"/>
              <a:t>3 thèmes</a:t>
            </a:r>
          </a:p>
          <a:p>
            <a:pPr lvl="1"/>
            <a:r>
              <a:rPr lang="fr-FR" sz="1800" dirty="0"/>
              <a:t>Durée : </a:t>
            </a:r>
            <a:r>
              <a:rPr lang="fr-FR" sz="1800" b="1" dirty="0"/>
              <a:t>2 séances</a:t>
            </a:r>
          </a:p>
        </p:txBody>
      </p:sp>
      <p:sp>
        <p:nvSpPr>
          <p:cNvPr id="3" name="CustomShape 3">
            <a:extLst>
              <a:ext uri="{FF2B5EF4-FFF2-40B4-BE49-F238E27FC236}">
                <a16:creationId xmlns:a16="http://schemas.microsoft.com/office/drawing/2014/main" id="{74D6245D-F675-2A6E-AEBB-D8555A8F1EB9}"/>
              </a:ext>
            </a:extLst>
          </p:cNvPr>
          <p:cNvSpPr/>
          <p:nvPr/>
        </p:nvSpPr>
        <p:spPr>
          <a:xfrm>
            <a:off x="7069579" y="3800179"/>
            <a:ext cx="3348569"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(1) Numérique</a:t>
            </a:r>
            <a:endParaRPr lang="fr-FR" sz="2000" b="0" strike="noStrike" spc="-1" dirty="0">
              <a:solidFill>
                <a:schemeClr val="bg1"/>
              </a:solidFill>
              <a:latin typeface="Arial"/>
            </a:endParaRPr>
          </a:p>
        </p:txBody>
      </p:sp>
      <p:sp>
        <p:nvSpPr>
          <p:cNvPr id="4" name="CustomShape 3">
            <a:extLst>
              <a:ext uri="{FF2B5EF4-FFF2-40B4-BE49-F238E27FC236}">
                <a16:creationId xmlns:a16="http://schemas.microsoft.com/office/drawing/2014/main" id="{7F18A793-FE58-11B3-873B-B916FE79BC86}"/>
              </a:ext>
            </a:extLst>
          </p:cNvPr>
          <p:cNvSpPr/>
          <p:nvPr/>
        </p:nvSpPr>
        <p:spPr>
          <a:xfrm>
            <a:off x="7059414" y="444737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(2) </a:t>
            </a: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142744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Déroulement</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6" name="Image 5">
            <a:extLst>
              <a:ext uri="{FF2B5EF4-FFF2-40B4-BE49-F238E27FC236}">
                <a16:creationId xmlns:a16="http://schemas.microsoft.com/office/drawing/2014/main" id="{C785231C-CAA7-29BE-C29B-8254BE697AE1}"/>
              </a:ext>
            </a:extLst>
          </p:cNvPr>
          <p:cNvPicPr>
            <a:picLocks noChangeAspect="1"/>
          </p:cNvPicPr>
          <p:nvPr/>
        </p:nvPicPr>
        <p:blipFill>
          <a:blip r:embed="rId3"/>
          <a:stretch>
            <a:fillRect/>
          </a:stretch>
        </p:blipFill>
        <p:spPr>
          <a:xfrm>
            <a:off x="6096000" y="2440602"/>
            <a:ext cx="5639540" cy="3520434"/>
          </a:xfrm>
          <a:prstGeom prst="rect">
            <a:avLst/>
          </a:prstGeom>
        </p:spPr>
      </p:pic>
      <p:sp>
        <p:nvSpPr>
          <p:cNvPr id="3" name="CustomShape 3">
            <a:extLst>
              <a:ext uri="{FF2B5EF4-FFF2-40B4-BE49-F238E27FC236}">
                <a16:creationId xmlns:a16="http://schemas.microsoft.com/office/drawing/2014/main" id="{D0B66582-DD89-E125-987B-BF9482C13816}"/>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Déroulement</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1F8D6EF3-7C57-CB24-A956-E894E5DB98E8}"/>
              </a:ext>
            </a:extLst>
          </p:cNvPr>
          <p:cNvSpPr>
            <a:spLocks noGrp="1"/>
          </p:cNvSpPr>
          <p:nvPr>
            <p:ph sz="half" idx="1"/>
          </p:nvPr>
        </p:nvSpPr>
        <p:spPr>
          <a:xfrm>
            <a:off x="1108263" y="3050362"/>
            <a:ext cx="4685466" cy="3694176"/>
          </a:xfrm>
        </p:spPr>
        <p:txBody>
          <a:bodyPr>
            <a:normAutofit/>
          </a:bodyPr>
          <a:lstStyle/>
          <a:p>
            <a:r>
              <a:rPr lang="fr-FR" sz="2000" b="1" dirty="0"/>
              <a:t>Durant la séance</a:t>
            </a:r>
          </a:p>
          <a:p>
            <a:pPr lvl="1"/>
            <a:r>
              <a:rPr lang="fr-FR" sz="1800" b="1" dirty="0"/>
              <a:t>En binôme</a:t>
            </a:r>
          </a:p>
          <a:p>
            <a:pPr lvl="1"/>
            <a:r>
              <a:rPr lang="fr-FR" sz="1800" dirty="0"/>
              <a:t>Prise de </a:t>
            </a:r>
            <a:r>
              <a:rPr lang="fr-FR" sz="1800" b="1" dirty="0"/>
              <a:t>notes numériques </a:t>
            </a:r>
            <a:r>
              <a:rPr lang="fr-FR" sz="1800" dirty="0"/>
              <a:t>(outils partagés : Drive, Notion…)</a:t>
            </a:r>
          </a:p>
          <a:p>
            <a:pPr lvl="1"/>
            <a:r>
              <a:rPr lang="fr-FR" sz="1800" dirty="0"/>
              <a:t>Sujet sous forme de mission</a:t>
            </a:r>
          </a:p>
        </p:txBody>
      </p:sp>
    </p:spTree>
    <p:extLst>
      <p:ext uri="{BB962C8B-B14F-4D97-AF65-F5344CB8AC3E}">
        <p14:creationId xmlns:p14="http://schemas.microsoft.com/office/powerpoint/2010/main" val="2027090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ZoneTexte 10">
            <a:extLst>
              <a:ext uri="{FF2B5EF4-FFF2-40B4-BE49-F238E27FC236}">
                <a16:creationId xmlns:a16="http://schemas.microsoft.com/office/drawing/2014/main" id="{E27666BA-22B6-E4C4-2959-6BC3211A97E5}"/>
              </a:ext>
            </a:extLst>
          </p:cNvPr>
          <p:cNvSpPr txBox="1"/>
          <p:nvPr/>
        </p:nvSpPr>
        <p:spPr>
          <a:xfrm>
            <a:off x="6096000" y="2159949"/>
            <a:ext cx="5599078" cy="4247317"/>
          </a:xfrm>
          <a:prstGeom prst="rect">
            <a:avLst/>
          </a:prstGeom>
          <a:noFill/>
        </p:spPr>
        <p:txBody>
          <a:bodyPr wrap="square">
            <a:spAutoFit/>
          </a:bodyPr>
          <a:lstStyle/>
          <a:p>
            <a:pPr algn="just" fontAlgn="base"/>
            <a:r>
              <a:rPr lang="fr-FR" b="0" i="0" dirty="0">
                <a:solidFill>
                  <a:srgbClr val="666666"/>
                </a:solidFill>
                <a:effectLst/>
                <a:latin typeface="Lato" panose="020F0502020204030203" pitchFamily="34" charset="0"/>
              </a:rPr>
              <a:t>	</a:t>
            </a:r>
            <a:r>
              <a:rPr lang="fr-FR" b="0" i="0" dirty="0" err="1">
                <a:solidFill>
                  <a:srgbClr val="666666"/>
                </a:solidFill>
                <a:effectLst/>
                <a:latin typeface="Lato" panose="020F0502020204030203" pitchFamily="34" charset="0"/>
              </a:rPr>
              <a:t>Un.e</a:t>
            </a:r>
            <a:r>
              <a:rPr lang="fr-FR" b="0" i="0" dirty="0">
                <a:solidFill>
                  <a:srgbClr val="666666"/>
                </a:solidFill>
                <a:effectLst/>
                <a:latin typeface="Lato" panose="020F0502020204030203" pitchFamily="34" charset="0"/>
              </a:rPr>
              <a:t> artiste souhaite développer une </a:t>
            </a:r>
            <a:r>
              <a:rPr lang="fr-FR" b="1" i="0" dirty="0">
                <a:solidFill>
                  <a:srgbClr val="666666"/>
                </a:solidFill>
                <a:effectLst/>
                <a:latin typeface="inherit"/>
              </a:rPr>
              <a:t>œuvre dont l’éclairage</a:t>
            </a:r>
            <a:r>
              <a:rPr lang="fr-FR" b="0" i="0" dirty="0">
                <a:solidFill>
                  <a:srgbClr val="666666"/>
                </a:solidFill>
                <a:effectLst/>
                <a:latin typeface="Lato" panose="020F0502020204030203" pitchFamily="34" charset="0"/>
              </a:rPr>
              <a:t>, à LED, </a:t>
            </a:r>
            <a:r>
              <a:rPr lang="fr-FR" b="1" i="0" dirty="0">
                <a:solidFill>
                  <a:srgbClr val="666666"/>
                </a:solidFill>
                <a:effectLst/>
                <a:latin typeface="inherit"/>
              </a:rPr>
              <a:t>varie en fonction du volume sonore ambiant</a:t>
            </a:r>
            <a:r>
              <a:rPr lang="fr-FR" b="0" i="0" dirty="0">
                <a:solidFill>
                  <a:srgbClr val="666666"/>
                </a:solidFill>
                <a:effectLst/>
                <a:latin typeface="Lato" panose="020F0502020204030203" pitchFamily="34" charset="0"/>
              </a:rPr>
              <a:t> (principalement le son produit par les voix des visiteurs).</a:t>
            </a:r>
          </a:p>
          <a:p>
            <a:pPr algn="just" fontAlgn="base"/>
            <a:r>
              <a:rPr lang="fr-FR" b="0" i="0" dirty="0">
                <a:solidFill>
                  <a:srgbClr val="666666"/>
                </a:solidFill>
                <a:effectLst/>
                <a:latin typeface="Lato" panose="020F0502020204030203" pitchFamily="34" charset="0"/>
              </a:rPr>
              <a:t>	</a:t>
            </a:r>
            <a:r>
              <a:rPr lang="fr-FR" b="0" i="0" dirty="0" err="1">
                <a:solidFill>
                  <a:srgbClr val="666666"/>
                </a:solidFill>
                <a:effectLst/>
                <a:latin typeface="Lato" panose="020F0502020204030203" pitchFamily="34" charset="0"/>
              </a:rPr>
              <a:t>Il.elle</a:t>
            </a:r>
            <a:r>
              <a:rPr lang="fr-FR" b="0" i="0" dirty="0">
                <a:solidFill>
                  <a:srgbClr val="666666"/>
                </a:solidFill>
                <a:effectLst/>
                <a:latin typeface="Lato" panose="020F0502020204030203" pitchFamily="34" charset="0"/>
              </a:rPr>
              <a:t> a pour cela l’intention de réaliser un premier prototype basé sur une </a:t>
            </a:r>
            <a:r>
              <a:rPr lang="fr-FR" b="1" i="0" dirty="0">
                <a:solidFill>
                  <a:srgbClr val="666666"/>
                </a:solidFill>
                <a:effectLst/>
                <a:latin typeface="inherit"/>
              </a:rPr>
              <a:t>carte Nucléo</a:t>
            </a:r>
            <a:r>
              <a:rPr lang="fr-FR" b="0" i="0" dirty="0">
                <a:solidFill>
                  <a:srgbClr val="666666"/>
                </a:solidFill>
                <a:effectLst/>
                <a:latin typeface="Lato" panose="020F0502020204030203" pitchFamily="34" charset="0"/>
              </a:rPr>
              <a:t>, </a:t>
            </a:r>
            <a:r>
              <a:rPr lang="fr-FR" b="1" i="0" dirty="0">
                <a:solidFill>
                  <a:srgbClr val="666666"/>
                </a:solidFill>
                <a:effectLst/>
                <a:latin typeface="inherit"/>
              </a:rPr>
              <a:t>quelques </a:t>
            </a:r>
            <a:r>
              <a:rPr lang="fr-FR" b="1" i="0" dirty="0" err="1">
                <a:solidFill>
                  <a:srgbClr val="666666"/>
                </a:solidFill>
                <a:effectLst/>
                <a:latin typeface="inherit"/>
              </a:rPr>
              <a:t>LEDs</a:t>
            </a:r>
            <a:r>
              <a:rPr lang="fr-FR" b="0" i="0" dirty="0">
                <a:solidFill>
                  <a:srgbClr val="666666"/>
                </a:solidFill>
                <a:effectLst/>
                <a:latin typeface="Lato" panose="020F0502020204030203" pitchFamily="34" charset="0"/>
              </a:rPr>
              <a:t> de type </a:t>
            </a:r>
            <a:r>
              <a:rPr lang="fr-FR" b="0" i="0" u="none" strike="noStrike" dirty="0" err="1">
                <a:solidFill>
                  <a:srgbClr val="FF960A"/>
                </a:solidFill>
                <a:effectLst/>
                <a:latin typeface="inherit"/>
                <a:hlinkClick r:id="rId2"/>
              </a:rPr>
              <a:t>Kingbright</a:t>
            </a:r>
            <a:r>
              <a:rPr lang="fr-FR" b="0" i="0" u="none" strike="noStrike" dirty="0">
                <a:solidFill>
                  <a:srgbClr val="FF960A"/>
                </a:solidFill>
                <a:effectLst/>
                <a:latin typeface="inherit"/>
                <a:hlinkClick r:id="rId2"/>
              </a:rPr>
              <a:t> L-53ND</a:t>
            </a:r>
            <a:r>
              <a:rPr lang="fr-FR" b="0" i="0" dirty="0">
                <a:solidFill>
                  <a:srgbClr val="666666"/>
                </a:solidFill>
                <a:effectLst/>
                <a:latin typeface="Lato" panose="020F0502020204030203" pitchFamily="34" charset="0"/>
              </a:rPr>
              <a:t> . Il a également déjà récupéré un </a:t>
            </a:r>
            <a:r>
              <a:rPr lang="fr-FR" b="1" i="0" dirty="0">
                <a:solidFill>
                  <a:srgbClr val="666666"/>
                </a:solidFill>
                <a:effectLst/>
                <a:latin typeface="inherit"/>
              </a:rPr>
              <a:t>micro </a:t>
            </a:r>
            <a:r>
              <a:rPr lang="fr-FR" b="1" i="0" dirty="0" err="1">
                <a:solidFill>
                  <a:srgbClr val="666666"/>
                </a:solidFill>
                <a:effectLst/>
                <a:latin typeface="inherit"/>
              </a:rPr>
              <a:t>pré-amplifié</a:t>
            </a:r>
            <a:r>
              <a:rPr lang="fr-FR" b="0" i="0" dirty="0">
                <a:solidFill>
                  <a:srgbClr val="666666"/>
                </a:solidFill>
                <a:effectLst/>
                <a:latin typeface="Lato" panose="020F0502020204030203" pitchFamily="34" charset="0"/>
              </a:rPr>
              <a:t> lui fournissant un signal analogique dont la tension est comprise entre 0 et 10V (pour rappel, la voix a des fréquences comprises entre 200 et 3000 Hz).</a:t>
            </a:r>
          </a:p>
          <a:p>
            <a:pPr algn="just" fontAlgn="base"/>
            <a:r>
              <a:rPr lang="fr-FR" b="0" i="0" dirty="0">
                <a:solidFill>
                  <a:srgbClr val="666666"/>
                </a:solidFill>
                <a:effectLst/>
                <a:latin typeface="Lato" panose="020F0502020204030203" pitchFamily="34" charset="0"/>
              </a:rPr>
              <a:t>	En tant qu’expert-conseil en électronique, indiquez-lui la marche à suivre pour réaliser ce prototype dans le cadre d’une application embarquée. </a:t>
            </a:r>
          </a:p>
        </p:txBody>
      </p:sp>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Déroulement</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3" name="CustomShape 3">
            <a:extLst>
              <a:ext uri="{FF2B5EF4-FFF2-40B4-BE49-F238E27FC236}">
                <a16:creationId xmlns:a16="http://schemas.microsoft.com/office/drawing/2014/main" id="{D0B66582-DD89-E125-987B-BF9482C13816}"/>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Déroulement</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1F8D6EF3-7C57-CB24-A956-E894E5DB98E8}"/>
              </a:ext>
            </a:extLst>
          </p:cNvPr>
          <p:cNvSpPr>
            <a:spLocks noGrp="1"/>
          </p:cNvSpPr>
          <p:nvPr>
            <p:ph sz="half" idx="1"/>
          </p:nvPr>
        </p:nvSpPr>
        <p:spPr>
          <a:xfrm>
            <a:off x="1108263" y="3050362"/>
            <a:ext cx="4685466" cy="3694176"/>
          </a:xfrm>
        </p:spPr>
        <p:txBody>
          <a:bodyPr>
            <a:normAutofit/>
          </a:bodyPr>
          <a:lstStyle/>
          <a:p>
            <a:r>
              <a:rPr lang="fr-FR" sz="2000" b="1" dirty="0"/>
              <a:t>Durant la séance</a:t>
            </a:r>
          </a:p>
          <a:p>
            <a:pPr lvl="1"/>
            <a:r>
              <a:rPr lang="fr-FR" sz="1800" b="1" dirty="0"/>
              <a:t>En binôme</a:t>
            </a:r>
          </a:p>
          <a:p>
            <a:pPr lvl="1"/>
            <a:r>
              <a:rPr lang="fr-FR" sz="1800" dirty="0"/>
              <a:t>Prise de </a:t>
            </a:r>
            <a:r>
              <a:rPr lang="fr-FR" sz="1800" b="1" dirty="0"/>
              <a:t>notes numériques </a:t>
            </a:r>
            <a:r>
              <a:rPr lang="fr-FR" sz="1800" dirty="0"/>
              <a:t>(outils partagés : Drive, Notion…)</a:t>
            </a:r>
          </a:p>
          <a:p>
            <a:pPr lvl="1"/>
            <a:r>
              <a:rPr lang="fr-FR" sz="1800" dirty="0"/>
              <a:t>Sujet sous forme de mission</a:t>
            </a:r>
          </a:p>
          <a:p>
            <a:r>
              <a:rPr lang="fr-FR" sz="2200" b="1" dirty="0"/>
              <a:t>En fin de thème </a:t>
            </a:r>
            <a:r>
              <a:rPr lang="fr-FR" sz="1600" dirty="0"/>
              <a:t>(thèmes 1 et 2)</a:t>
            </a:r>
          </a:p>
          <a:p>
            <a:pPr lvl="1"/>
            <a:r>
              <a:rPr lang="fr-FR" sz="1800" dirty="0"/>
              <a:t>Synthèse </a:t>
            </a:r>
            <a:r>
              <a:rPr lang="fr-FR" sz="1400" dirty="0"/>
              <a:t>(≠ compte-rendu)</a:t>
            </a:r>
          </a:p>
          <a:p>
            <a:pPr lvl="1"/>
            <a:r>
              <a:rPr lang="fr-FR" sz="1800" dirty="0"/>
              <a:t>Carte conceptuelle</a:t>
            </a:r>
          </a:p>
        </p:txBody>
      </p:sp>
      <p:sp>
        <p:nvSpPr>
          <p:cNvPr id="7" name="Rectangle 6">
            <a:extLst>
              <a:ext uri="{FF2B5EF4-FFF2-40B4-BE49-F238E27FC236}">
                <a16:creationId xmlns:a16="http://schemas.microsoft.com/office/drawing/2014/main" id="{A50DE225-8170-C71A-7E0E-DCE92B8C8ED0}"/>
              </a:ext>
            </a:extLst>
          </p:cNvPr>
          <p:cNvSpPr/>
          <p:nvPr/>
        </p:nvSpPr>
        <p:spPr>
          <a:xfrm>
            <a:off x="2658219" y="6163842"/>
            <a:ext cx="3142813" cy="538417"/>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400" b="1" dirty="0"/>
              <a:t>Dépôt sur </a:t>
            </a:r>
            <a:r>
              <a:rPr lang="fr-FR" sz="1400" b="1" dirty="0" err="1"/>
              <a:t>eCampus</a:t>
            </a:r>
            <a:endParaRPr lang="fr-FR" sz="1400" b="1" dirty="0"/>
          </a:p>
          <a:p>
            <a:pPr algn="ctr"/>
            <a:r>
              <a:rPr lang="fr-FR" sz="1400" dirty="0"/>
              <a:t>1 semaine après la dernière séance</a:t>
            </a:r>
          </a:p>
        </p:txBody>
      </p:sp>
    </p:spTree>
    <p:extLst>
      <p:ext uri="{BB962C8B-B14F-4D97-AF65-F5344CB8AC3E}">
        <p14:creationId xmlns:p14="http://schemas.microsoft.com/office/powerpoint/2010/main" val="1780351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Ressources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8" name="CustomShape 3">
            <a:extLst>
              <a:ext uri="{FF2B5EF4-FFF2-40B4-BE49-F238E27FC236}">
                <a16:creationId xmlns:a16="http://schemas.microsoft.com/office/drawing/2014/main" id="{67756887-8D7D-16CA-99A7-DCA51C63AE43}"/>
              </a:ext>
            </a:extLst>
          </p:cNvPr>
          <p:cNvSpPr/>
          <p:nvPr/>
        </p:nvSpPr>
        <p:spPr>
          <a:xfrm>
            <a:off x="6390968"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3 blocs de 2 séances de TP</a:t>
            </a:r>
            <a:endParaRPr lang="fr-FR" sz="20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F665BF59-136D-0754-7EE3-F83C4DBD1D54}"/>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Ressources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EDF779BE-63E6-9F6B-6ECB-3FED2571DCDE}"/>
              </a:ext>
            </a:extLst>
          </p:cNvPr>
          <p:cNvSpPr>
            <a:spLocks noGrp="1"/>
          </p:cNvSpPr>
          <p:nvPr>
            <p:ph sz="half" idx="1"/>
          </p:nvPr>
        </p:nvSpPr>
        <p:spPr>
          <a:xfrm>
            <a:off x="1108263" y="3050362"/>
            <a:ext cx="4685466" cy="3694176"/>
          </a:xfrm>
        </p:spPr>
        <p:txBody>
          <a:bodyPr>
            <a:normAutofit/>
          </a:bodyPr>
          <a:lstStyle/>
          <a:p>
            <a:r>
              <a:rPr lang="fr-FR" sz="2000" b="1" dirty="0"/>
              <a:t>Site du </a:t>
            </a:r>
            <a:r>
              <a:rPr lang="fr-FR" sz="2000" b="1" dirty="0" err="1"/>
              <a:t>LEnsE</a:t>
            </a:r>
            <a:endParaRPr lang="fr-FR" sz="2000" b="1" dirty="0"/>
          </a:p>
          <a:p>
            <a:pPr lvl="1"/>
            <a:r>
              <a:rPr lang="fr-FR" sz="1800" dirty="0"/>
              <a:t>Sujets : lense.institutoptique.fr/</a:t>
            </a:r>
            <a:r>
              <a:rPr lang="fr-FR" sz="1800" dirty="0" err="1"/>
              <a:t>ceti</a:t>
            </a:r>
            <a:r>
              <a:rPr lang="fr-FR" sz="1800" dirty="0"/>
              <a:t>/</a:t>
            </a:r>
            <a:endParaRPr lang="fr-FR" sz="2000" b="1" dirty="0"/>
          </a:p>
          <a:p>
            <a:r>
              <a:rPr lang="fr-FR" sz="2000" b="1" dirty="0"/>
              <a:t>Ressources des constructeurs</a:t>
            </a:r>
          </a:p>
          <a:p>
            <a:r>
              <a:rPr lang="fr-FR" sz="2000" b="1" dirty="0"/>
              <a:t>Sites de composants</a:t>
            </a:r>
          </a:p>
          <a:p>
            <a:pPr lvl="1"/>
            <a:r>
              <a:rPr lang="fr-FR" sz="1400" dirty="0" err="1"/>
              <a:t>Radiospares</a:t>
            </a:r>
            <a:r>
              <a:rPr lang="fr-FR" sz="1400" dirty="0"/>
              <a:t>  RS</a:t>
            </a:r>
          </a:p>
          <a:p>
            <a:pPr lvl="1"/>
            <a:r>
              <a:rPr lang="fr-FR" sz="1400" dirty="0"/>
              <a:t>Conrad</a:t>
            </a:r>
          </a:p>
          <a:p>
            <a:pPr lvl="1"/>
            <a:r>
              <a:rPr lang="fr-FR" sz="1400" dirty="0" err="1"/>
              <a:t>Farnell</a:t>
            </a:r>
            <a:endParaRPr lang="fr-FR" sz="1400" dirty="0"/>
          </a:p>
        </p:txBody>
      </p:sp>
      <p:sp>
        <p:nvSpPr>
          <p:cNvPr id="6" name="CustomShape 3">
            <a:extLst>
              <a:ext uri="{FF2B5EF4-FFF2-40B4-BE49-F238E27FC236}">
                <a16:creationId xmlns:a16="http://schemas.microsoft.com/office/drawing/2014/main" id="{5D708399-807B-5432-94CB-AECBD6EA9803}"/>
              </a:ext>
            </a:extLst>
          </p:cNvPr>
          <p:cNvSpPr/>
          <p:nvPr/>
        </p:nvSpPr>
        <p:spPr>
          <a:xfrm>
            <a:off x="6388201" y="3152988"/>
            <a:ext cx="3348569" cy="461665"/>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b="1" strike="noStrike" spc="-1" dirty="0">
                <a:solidFill>
                  <a:schemeClr val="bg1"/>
                </a:solidFill>
                <a:latin typeface="Trebuchet MS"/>
                <a:ea typeface="Trebuchet MS"/>
              </a:rPr>
              <a:t>(0) Mise en forme / Filtrage</a:t>
            </a:r>
            <a:endParaRPr lang="fr-FR" b="0" strike="noStrike" spc="-1" dirty="0">
              <a:solidFill>
                <a:schemeClr val="bg1"/>
              </a:solidFill>
              <a:latin typeface="Arial"/>
            </a:endParaRPr>
          </a:p>
        </p:txBody>
      </p:sp>
      <p:sp>
        <p:nvSpPr>
          <p:cNvPr id="16" name="CustomShape 3">
            <a:extLst>
              <a:ext uri="{FF2B5EF4-FFF2-40B4-BE49-F238E27FC236}">
                <a16:creationId xmlns:a16="http://schemas.microsoft.com/office/drawing/2014/main" id="{1614AF41-AF20-58CE-3DEF-1FE095E74CE8}"/>
              </a:ext>
            </a:extLst>
          </p:cNvPr>
          <p:cNvSpPr/>
          <p:nvPr/>
        </p:nvSpPr>
        <p:spPr>
          <a:xfrm>
            <a:off x="7069579" y="3800179"/>
            <a:ext cx="3348569"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(1) Numérique</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9C09A4C8-48BC-5594-43BF-68F44822B298}"/>
              </a:ext>
            </a:extLst>
          </p:cNvPr>
          <p:cNvSpPr/>
          <p:nvPr/>
        </p:nvSpPr>
        <p:spPr>
          <a:xfrm>
            <a:off x="7059414" y="444737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(2) </a:t>
            </a: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2095487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ustomShape 3">
            <a:extLst>
              <a:ext uri="{FF2B5EF4-FFF2-40B4-BE49-F238E27FC236}">
                <a16:creationId xmlns:a16="http://schemas.microsoft.com/office/drawing/2014/main" id="{55DDE97B-923A-BC23-890F-95DFE68EEB05}"/>
              </a:ext>
            </a:extLst>
          </p:cNvPr>
          <p:cNvSpPr/>
          <p:nvPr/>
        </p:nvSpPr>
        <p:spPr>
          <a:xfrm>
            <a:off x="3785605" y="5749790"/>
            <a:ext cx="1887607" cy="369332"/>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(1) Numérique</a:t>
            </a:r>
            <a:endParaRPr lang="fr-FR" sz="1200" b="0" strike="noStrike" spc="-1" dirty="0">
              <a:solidFill>
                <a:schemeClr val="bg1"/>
              </a:solidFill>
              <a:latin typeface="Arial"/>
            </a:endParaRPr>
          </a:p>
        </p:txBody>
      </p:sp>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21" name="CustomShape 3">
            <a:extLst>
              <a:ext uri="{FF2B5EF4-FFF2-40B4-BE49-F238E27FC236}">
                <a16:creationId xmlns:a16="http://schemas.microsoft.com/office/drawing/2014/main" id="{C4F009B7-348E-6E4E-D3E6-A48A8134EA26}"/>
              </a:ext>
            </a:extLst>
          </p:cNvPr>
          <p:cNvSpPr/>
          <p:nvPr/>
        </p:nvSpPr>
        <p:spPr>
          <a:xfrm>
            <a:off x="3785605" y="6210644"/>
            <a:ext cx="1887607" cy="369332"/>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(2) </a:t>
            </a:r>
            <a:r>
              <a:rPr lang="fr-FR" sz="1200" b="1" strike="noStrike" spc="-1" dirty="0" err="1">
                <a:solidFill>
                  <a:schemeClr val="bg1"/>
                </a:solidFill>
                <a:latin typeface="Trebuchet MS"/>
                <a:ea typeface="Trebuchet MS"/>
              </a:rPr>
              <a:t>Photodétection</a:t>
            </a:r>
            <a:endParaRPr lang="fr-FR" sz="12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endParaRPr lang="fr-FR" sz="1800" dirty="0"/>
          </a:p>
        </p:txBody>
      </p:sp>
      <p:sp>
        <p:nvSpPr>
          <p:cNvPr id="9" name="CustomShape 3">
            <a:extLst>
              <a:ext uri="{FF2B5EF4-FFF2-40B4-BE49-F238E27FC236}">
                <a16:creationId xmlns:a16="http://schemas.microsoft.com/office/drawing/2014/main" id="{4BDDD5A9-51DE-277E-D8B4-6E62D0688F1C}"/>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Synthèse et carte conceptuelle</a:t>
            </a:r>
            <a:endParaRPr lang="fr-FR" sz="2000" b="0" strike="noStrike" spc="-1" dirty="0">
              <a:solidFill>
                <a:schemeClr val="bg1"/>
              </a:solidFill>
              <a:latin typeface="Arial"/>
            </a:endParaRPr>
          </a:p>
        </p:txBody>
      </p:sp>
      <p:sp>
        <p:nvSpPr>
          <p:cNvPr id="7" name="ZoneTexte 6">
            <a:extLst>
              <a:ext uri="{FF2B5EF4-FFF2-40B4-BE49-F238E27FC236}">
                <a16:creationId xmlns:a16="http://schemas.microsoft.com/office/drawing/2014/main" id="{E2EFA9F7-0DD9-6F34-21B7-9DFF0D1C0131}"/>
              </a:ext>
            </a:extLst>
          </p:cNvPr>
          <p:cNvSpPr txBox="1"/>
          <p:nvPr/>
        </p:nvSpPr>
        <p:spPr>
          <a:xfrm>
            <a:off x="6519042" y="3324792"/>
            <a:ext cx="4564695" cy="1200329"/>
          </a:xfrm>
          <a:prstGeom prst="rect">
            <a:avLst/>
          </a:prstGeom>
          <a:noFill/>
        </p:spPr>
        <p:txBody>
          <a:bodyPr wrap="square">
            <a:spAutoFit/>
          </a:bodyPr>
          <a:lstStyle/>
          <a:p>
            <a:pPr algn="just" fontAlgn="base"/>
            <a:r>
              <a:rPr lang="fr-FR" b="0" i="0" dirty="0">
                <a:solidFill>
                  <a:srgbClr val="666666"/>
                </a:solidFill>
                <a:effectLst/>
                <a:latin typeface="Lato" panose="020F0502020204030203" pitchFamily="34" charset="0"/>
              </a:rPr>
              <a:t>	En tant qu’expert-conseil en électronique, indiquez-lui la marche à suivre pour réaliser ce prototype dans le cadre d’une application embarquée. </a:t>
            </a:r>
          </a:p>
        </p:txBody>
      </p:sp>
    </p:spTree>
    <p:extLst>
      <p:ext uri="{BB962C8B-B14F-4D97-AF65-F5344CB8AC3E}">
        <p14:creationId xmlns:p14="http://schemas.microsoft.com/office/powerpoint/2010/main" val="30944832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r>
              <a:rPr lang="fr-FR" sz="2000" b="1" dirty="0"/>
              <a:t>Examen pratique </a:t>
            </a:r>
            <a:r>
              <a:rPr lang="fr-FR" sz="2000" dirty="0"/>
              <a:t>(50 %)</a:t>
            </a:r>
          </a:p>
          <a:p>
            <a:pPr lvl="1"/>
            <a:r>
              <a:rPr lang="fr-FR" sz="1800" dirty="0"/>
              <a:t>Durée : </a:t>
            </a:r>
            <a:r>
              <a:rPr lang="fr-FR" sz="1800" b="1" dirty="0"/>
              <a:t>1h</a:t>
            </a:r>
          </a:p>
          <a:p>
            <a:pPr lvl="1"/>
            <a:r>
              <a:rPr lang="fr-FR" sz="1800" dirty="0"/>
              <a:t>Tous les </a:t>
            </a:r>
            <a:r>
              <a:rPr lang="fr-FR" sz="1800" b="1" dirty="0"/>
              <a:t>documents numériques </a:t>
            </a:r>
            <a:r>
              <a:rPr lang="fr-FR" sz="1800" dirty="0"/>
              <a:t>autorisés</a:t>
            </a:r>
          </a:p>
          <a:p>
            <a:endParaRPr lang="fr-FR" sz="1800" dirty="0"/>
          </a:p>
        </p:txBody>
      </p:sp>
      <p:sp>
        <p:nvSpPr>
          <p:cNvPr id="8" name="ZoneTexte 7">
            <a:extLst>
              <a:ext uri="{FF2B5EF4-FFF2-40B4-BE49-F238E27FC236}">
                <a16:creationId xmlns:a16="http://schemas.microsoft.com/office/drawing/2014/main" id="{0F3A1F2E-F441-C31C-7EC1-D6A75227ACF3}"/>
              </a:ext>
            </a:extLst>
          </p:cNvPr>
          <p:cNvSpPr txBox="1"/>
          <p:nvPr/>
        </p:nvSpPr>
        <p:spPr>
          <a:xfrm>
            <a:off x="6928088" y="3422090"/>
            <a:ext cx="3611221"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INSTRUMENTATION</a:t>
            </a:r>
            <a:endParaRPr lang="fr-FR" dirty="0">
              <a:highlight>
                <a:srgbClr val="00FFFF"/>
              </a:highlight>
            </a:endParaRPr>
          </a:p>
        </p:txBody>
      </p:sp>
      <p:sp>
        <p:nvSpPr>
          <p:cNvPr id="9" name="CustomShape 3">
            <a:extLst>
              <a:ext uri="{FF2B5EF4-FFF2-40B4-BE49-F238E27FC236}">
                <a16:creationId xmlns:a16="http://schemas.microsoft.com/office/drawing/2014/main" id="{4BDDD5A9-51DE-277E-D8B4-6E62D0688F1C}"/>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a:t>
            </a:r>
            <a:r>
              <a:rPr lang="fr-FR" sz="2000" b="1" spc="-1" dirty="0">
                <a:solidFill>
                  <a:schemeClr val="bg1"/>
                </a:solidFill>
                <a:latin typeface="Trebuchet MS"/>
                <a:ea typeface="Trebuchet MS"/>
              </a:rPr>
              <a:t>n pratique</a:t>
            </a:r>
            <a:endParaRPr lang="fr-FR" sz="2000" b="0" strike="noStrike" spc="-1" dirty="0">
              <a:solidFill>
                <a:schemeClr val="bg1"/>
              </a:solidFill>
              <a:latin typeface="Arial"/>
            </a:endParaRPr>
          </a:p>
        </p:txBody>
      </p:sp>
      <p:sp>
        <p:nvSpPr>
          <p:cNvPr id="6" name="ZoneTexte 5">
            <a:extLst>
              <a:ext uri="{FF2B5EF4-FFF2-40B4-BE49-F238E27FC236}">
                <a16:creationId xmlns:a16="http://schemas.microsoft.com/office/drawing/2014/main" id="{5F5CBFC5-B974-1AD1-A1C9-845C2F711D5E}"/>
              </a:ext>
            </a:extLst>
          </p:cNvPr>
          <p:cNvSpPr txBox="1"/>
          <p:nvPr/>
        </p:nvSpPr>
        <p:spPr>
          <a:xfrm>
            <a:off x="6928088" y="4353972"/>
            <a:ext cx="4355608"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INGENIEUR.E PHYSICIEN.NE</a:t>
            </a:r>
            <a:endParaRPr lang="fr-FR" dirty="0">
              <a:highlight>
                <a:srgbClr val="00FFFF"/>
              </a:highlight>
            </a:endParaRPr>
          </a:p>
        </p:txBody>
      </p:sp>
      <p:sp>
        <p:nvSpPr>
          <p:cNvPr id="10" name="ZoneTexte 9">
            <a:extLst>
              <a:ext uri="{FF2B5EF4-FFF2-40B4-BE49-F238E27FC236}">
                <a16:creationId xmlns:a16="http://schemas.microsoft.com/office/drawing/2014/main" id="{00B3FB53-8556-BE15-925F-813B2A0DA05A}"/>
              </a:ext>
            </a:extLst>
          </p:cNvPr>
          <p:cNvSpPr txBox="1"/>
          <p:nvPr/>
        </p:nvSpPr>
        <p:spPr>
          <a:xfrm>
            <a:off x="6928088" y="3886615"/>
            <a:ext cx="6096000" cy="369332"/>
          </a:xfrm>
          <a:prstGeom prst="rect">
            <a:avLst/>
          </a:prstGeom>
          <a:noFill/>
        </p:spPr>
        <p:txBody>
          <a:bodyPr wrap="square">
            <a:spAutoFit/>
          </a:bodyPr>
          <a:lstStyle/>
          <a:p>
            <a:r>
              <a:rPr lang="fr-FR" dirty="0">
                <a:highlight>
                  <a:srgbClr val="00FFFF"/>
                </a:highlight>
              </a:rPr>
              <a:t>ASPECT </a:t>
            </a:r>
            <a:r>
              <a:rPr lang="fr-FR" b="1" dirty="0">
                <a:effectLst/>
                <a:highlight>
                  <a:srgbClr val="00FFFF"/>
                </a:highlight>
              </a:rPr>
              <a:t>PROTOCOLE</a:t>
            </a:r>
            <a:endParaRPr lang="fr-FR" dirty="0">
              <a:highlight>
                <a:srgbClr val="00FFFF"/>
              </a:highlight>
            </a:endParaRPr>
          </a:p>
        </p:txBody>
      </p:sp>
      <p:sp>
        <p:nvSpPr>
          <p:cNvPr id="12" name="ZoneTexte 11">
            <a:extLst>
              <a:ext uri="{FF2B5EF4-FFF2-40B4-BE49-F238E27FC236}">
                <a16:creationId xmlns:a16="http://schemas.microsoft.com/office/drawing/2014/main" id="{BB342786-8F97-9FA2-84B9-9198AB29863A}"/>
              </a:ext>
            </a:extLst>
          </p:cNvPr>
          <p:cNvSpPr txBox="1"/>
          <p:nvPr/>
        </p:nvSpPr>
        <p:spPr>
          <a:xfrm>
            <a:off x="6510218" y="2975383"/>
            <a:ext cx="6513870" cy="369332"/>
          </a:xfrm>
          <a:prstGeom prst="rect">
            <a:avLst/>
          </a:prstGeom>
          <a:noFill/>
        </p:spPr>
        <p:txBody>
          <a:bodyPr wrap="square">
            <a:spAutoFit/>
          </a:bodyPr>
          <a:lstStyle/>
          <a:p>
            <a:r>
              <a:rPr lang="fr-FR" sz="1800" b="1" dirty="0"/>
              <a:t>Selon 3 catégories de critères :</a:t>
            </a:r>
            <a:endParaRPr lang="fr-FR" dirty="0"/>
          </a:p>
        </p:txBody>
      </p:sp>
      <p:sp>
        <p:nvSpPr>
          <p:cNvPr id="13" name="ZoneTexte 12">
            <a:extLst>
              <a:ext uri="{FF2B5EF4-FFF2-40B4-BE49-F238E27FC236}">
                <a16:creationId xmlns:a16="http://schemas.microsoft.com/office/drawing/2014/main" id="{A8D62458-BE05-F551-57A3-CB5FA9C437E5}"/>
              </a:ext>
            </a:extLst>
          </p:cNvPr>
          <p:cNvSpPr txBox="1"/>
          <p:nvPr/>
        </p:nvSpPr>
        <p:spPr>
          <a:xfrm>
            <a:off x="6510218" y="5054905"/>
            <a:ext cx="6513870" cy="369332"/>
          </a:xfrm>
          <a:prstGeom prst="rect">
            <a:avLst/>
          </a:prstGeom>
          <a:noFill/>
        </p:spPr>
        <p:txBody>
          <a:bodyPr wrap="square">
            <a:spAutoFit/>
          </a:bodyPr>
          <a:lstStyle/>
          <a:p>
            <a:r>
              <a:rPr lang="fr-FR" sz="1800" b="1" dirty="0"/>
              <a:t>2 savoir-faire évalués :</a:t>
            </a:r>
          </a:p>
        </p:txBody>
      </p:sp>
      <p:sp>
        <p:nvSpPr>
          <p:cNvPr id="14" name="ZoneTexte 13">
            <a:extLst>
              <a:ext uri="{FF2B5EF4-FFF2-40B4-BE49-F238E27FC236}">
                <a16:creationId xmlns:a16="http://schemas.microsoft.com/office/drawing/2014/main" id="{E2C0D2DC-CADC-12A0-FC98-284019FE533A}"/>
              </a:ext>
            </a:extLst>
          </p:cNvPr>
          <p:cNvSpPr txBox="1"/>
          <p:nvPr/>
        </p:nvSpPr>
        <p:spPr>
          <a:xfrm>
            <a:off x="6928088" y="5492765"/>
            <a:ext cx="4355608" cy="646331"/>
          </a:xfrm>
          <a:prstGeom prst="rect">
            <a:avLst/>
          </a:prstGeom>
          <a:noFill/>
        </p:spPr>
        <p:txBody>
          <a:bodyPr wrap="square">
            <a:spAutoFit/>
          </a:bodyPr>
          <a:lstStyle/>
          <a:p>
            <a:pPr marL="285750" indent="-285750">
              <a:buFont typeface="Arial" panose="020B0604020202020204" pitchFamily="34" charset="0"/>
              <a:buChar char="•"/>
            </a:pPr>
            <a:r>
              <a:rPr lang="fr-FR" dirty="0"/>
              <a:t>(A) Caractérisation d’un dipôle</a:t>
            </a:r>
          </a:p>
          <a:p>
            <a:pPr marL="285750" indent="-285750">
              <a:buFont typeface="Arial" panose="020B0604020202020204" pitchFamily="34" charset="0"/>
              <a:buChar char="•"/>
            </a:pPr>
            <a:r>
              <a:rPr lang="fr-FR" dirty="0"/>
              <a:t>(B) Etude fréquentielle d’un système</a:t>
            </a:r>
          </a:p>
        </p:txBody>
      </p:sp>
      <p:sp>
        <p:nvSpPr>
          <p:cNvPr id="15" name="CustomShape 3">
            <a:extLst>
              <a:ext uri="{FF2B5EF4-FFF2-40B4-BE49-F238E27FC236}">
                <a16:creationId xmlns:a16="http://schemas.microsoft.com/office/drawing/2014/main" id="{24FF2786-2434-B9DD-A267-C35F4EFF0352}"/>
              </a:ext>
            </a:extLst>
          </p:cNvPr>
          <p:cNvSpPr/>
          <p:nvPr/>
        </p:nvSpPr>
        <p:spPr>
          <a:xfrm>
            <a:off x="3458299" y="5631264"/>
            <a:ext cx="2466686" cy="369332"/>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(0) Mise en forme / Filtrage</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1999171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r>
              <a:rPr lang="fr-FR" sz="2000" b="1" dirty="0"/>
              <a:t>Examen pratique </a:t>
            </a:r>
            <a:r>
              <a:rPr lang="fr-FR" sz="2000" dirty="0"/>
              <a:t>(50 %)</a:t>
            </a:r>
          </a:p>
          <a:p>
            <a:pPr lvl="1"/>
            <a:r>
              <a:rPr lang="fr-FR" sz="1800" dirty="0"/>
              <a:t>Durée : </a:t>
            </a:r>
            <a:r>
              <a:rPr lang="fr-FR" sz="1800" b="1" dirty="0"/>
              <a:t>1h</a:t>
            </a:r>
          </a:p>
          <a:p>
            <a:pPr lvl="1"/>
            <a:r>
              <a:rPr lang="fr-FR" sz="1800" dirty="0"/>
              <a:t>Tous les </a:t>
            </a:r>
            <a:r>
              <a:rPr lang="fr-FR" sz="1800" b="1" dirty="0"/>
              <a:t>documents numériques </a:t>
            </a:r>
            <a:r>
              <a:rPr lang="fr-FR" sz="1800" dirty="0"/>
              <a:t>autorisés</a:t>
            </a:r>
          </a:p>
          <a:p>
            <a:endParaRPr lang="fr-FR" sz="1800" dirty="0"/>
          </a:p>
        </p:txBody>
      </p:sp>
      <p:sp>
        <p:nvSpPr>
          <p:cNvPr id="8" name="ZoneTexte 7">
            <a:extLst>
              <a:ext uri="{FF2B5EF4-FFF2-40B4-BE49-F238E27FC236}">
                <a16:creationId xmlns:a16="http://schemas.microsoft.com/office/drawing/2014/main" id="{14CCE582-9B9D-0764-83CC-13654B460E43}"/>
              </a:ext>
            </a:extLst>
          </p:cNvPr>
          <p:cNvSpPr txBox="1"/>
          <p:nvPr/>
        </p:nvSpPr>
        <p:spPr>
          <a:xfrm>
            <a:off x="6554552" y="2996656"/>
            <a:ext cx="4529185" cy="3785652"/>
          </a:xfrm>
          <a:prstGeom prst="rect">
            <a:avLst/>
          </a:prstGeom>
          <a:noFill/>
        </p:spPr>
        <p:txBody>
          <a:bodyPr wrap="square">
            <a:spAutoFit/>
          </a:bodyPr>
          <a:lstStyle/>
          <a:p>
            <a:r>
              <a:rPr lang="fr-FR" sz="1600" dirty="0">
                <a:highlight>
                  <a:srgbClr val="00FFFF"/>
                </a:highlight>
              </a:rPr>
              <a:t>ASPECT </a:t>
            </a:r>
            <a:r>
              <a:rPr lang="fr-FR" sz="1600" b="1" dirty="0">
                <a:highlight>
                  <a:srgbClr val="00FFFF"/>
                </a:highlight>
              </a:rPr>
              <a:t>INSTRUMENTATION</a:t>
            </a:r>
          </a:p>
          <a:p>
            <a:pPr marL="285750" indent="-285750">
              <a:buFont typeface="Arial" panose="020B0604020202020204" pitchFamily="34" charset="0"/>
              <a:buChar char="•"/>
            </a:pPr>
            <a:r>
              <a:rPr lang="fr-FR" sz="1600" b="1" dirty="0"/>
              <a:t>Utiliser des instruments de mesure pertinents</a:t>
            </a:r>
            <a:r>
              <a:rPr lang="fr-FR" sz="1600" dirty="0"/>
              <a:t> et les </a:t>
            </a:r>
            <a:r>
              <a:rPr lang="fr-FR" sz="1600" b="1" dirty="0"/>
              <a:t>câbler</a:t>
            </a:r>
            <a:r>
              <a:rPr lang="fr-FR" sz="1600" dirty="0"/>
              <a:t> correctement</a:t>
            </a:r>
          </a:p>
          <a:p>
            <a:pPr marL="285750" indent="-285750">
              <a:buFont typeface="Arial" panose="020B0604020202020204" pitchFamily="34" charset="0"/>
              <a:buChar char="•"/>
            </a:pPr>
            <a:r>
              <a:rPr lang="fr-FR" sz="1600" b="1" dirty="0"/>
              <a:t>Paramétrer correctement les appareils de mesure</a:t>
            </a:r>
            <a:r>
              <a:rPr lang="fr-FR" sz="1600" dirty="0"/>
              <a:t> en prenant en considération les </a:t>
            </a:r>
            <a:r>
              <a:rPr lang="fr-FR" sz="1600" b="1" dirty="0"/>
              <a:t>limites des composants</a:t>
            </a:r>
            <a:r>
              <a:rPr lang="fr-FR" sz="1600" dirty="0"/>
              <a:t> à analyser</a:t>
            </a:r>
          </a:p>
          <a:p>
            <a:endParaRPr lang="fr-FR" sz="1600" dirty="0"/>
          </a:p>
          <a:p>
            <a:r>
              <a:rPr lang="fr-FR" sz="1600" dirty="0">
                <a:highlight>
                  <a:srgbClr val="00FFFF"/>
                </a:highlight>
              </a:rPr>
              <a:t>ASPECT </a:t>
            </a:r>
            <a:r>
              <a:rPr lang="fr-FR" sz="1600" b="1" dirty="0">
                <a:highlight>
                  <a:srgbClr val="00FFFF"/>
                </a:highlight>
              </a:rPr>
              <a:t>INGENIEUR.E PHYSICIEN.NE</a:t>
            </a:r>
            <a:endParaRPr lang="fr-FR" sz="1600" dirty="0">
              <a:highlight>
                <a:srgbClr val="00FFFF"/>
              </a:highlight>
            </a:endParaRPr>
          </a:p>
          <a:p>
            <a:pPr marL="285750" indent="-285750">
              <a:buFont typeface="Arial" panose="020B0604020202020204" pitchFamily="34" charset="0"/>
              <a:buChar char="•"/>
            </a:pPr>
            <a:r>
              <a:rPr lang="fr-FR" sz="1600" b="1" dirty="0"/>
              <a:t>Produire des résultats pertinents</a:t>
            </a:r>
            <a:r>
              <a:rPr lang="fr-FR" sz="1600" dirty="0"/>
              <a:t> à partir des données expérimentales</a:t>
            </a:r>
          </a:p>
          <a:p>
            <a:pPr marL="285750" indent="-285750">
              <a:buFont typeface="Arial" panose="020B0604020202020204" pitchFamily="34" charset="0"/>
              <a:buChar char="•"/>
            </a:pPr>
            <a:r>
              <a:rPr lang="fr-FR" sz="1600" b="1" dirty="0"/>
              <a:t>Générer un ensemble de signaux de test</a:t>
            </a:r>
            <a:r>
              <a:rPr lang="fr-FR" sz="1600" dirty="0"/>
              <a:t> pour valider le bon fonctionnement</a:t>
            </a:r>
          </a:p>
          <a:p>
            <a:pPr marL="285750" indent="-285750">
              <a:buFont typeface="Arial" panose="020B0604020202020204" pitchFamily="34" charset="0"/>
              <a:buChar char="•"/>
            </a:pPr>
            <a:r>
              <a:rPr lang="fr-FR" sz="1600" b="1" dirty="0"/>
              <a:t>Analyser les résultats d’une modélisation physique simple</a:t>
            </a:r>
            <a:r>
              <a:rPr lang="fr-FR" sz="1600" dirty="0"/>
              <a:t> et </a:t>
            </a:r>
            <a:r>
              <a:rPr lang="fr-FR" sz="1600" b="1" dirty="0"/>
              <a:t>valider le modèle utilisé</a:t>
            </a:r>
            <a:endParaRPr lang="fr-FR" sz="1600" dirty="0"/>
          </a:p>
        </p:txBody>
      </p:sp>
      <p:sp>
        <p:nvSpPr>
          <p:cNvPr id="12" name="CustomShape 3">
            <a:extLst>
              <a:ext uri="{FF2B5EF4-FFF2-40B4-BE49-F238E27FC236}">
                <a16:creationId xmlns:a16="http://schemas.microsoft.com/office/drawing/2014/main" id="{BF074FB9-F19E-C0E7-05D8-FE2086332654}"/>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 Caractérisation d’un dipôle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0280F09E-AE25-3277-6827-3356680CBD03}"/>
              </a:ext>
            </a:extLst>
          </p:cNvPr>
          <p:cNvSpPr/>
          <p:nvPr/>
        </p:nvSpPr>
        <p:spPr>
          <a:xfrm>
            <a:off x="3458299" y="5631264"/>
            <a:ext cx="2466686" cy="369332"/>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(0) Mise en forme / Filtrage</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4192165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2050" name="Picture 2" descr="Diagramme de cas d'utilisation de l'internet des obj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563" y="2105053"/>
            <a:ext cx="7837576" cy="440863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6993075" y="6513689"/>
            <a:ext cx="4774064" cy="261610"/>
          </a:xfrm>
          <a:prstGeom prst="rect">
            <a:avLst/>
          </a:prstGeom>
          <a:noFill/>
        </p:spPr>
        <p:txBody>
          <a:bodyPr wrap="none" rtlCol="0">
            <a:spAutoFit/>
          </a:bodyPr>
          <a:lstStyle/>
          <a:p>
            <a:r>
              <a:rPr lang="fr-FR" sz="1100" dirty="0">
                <a:solidFill>
                  <a:schemeClr val="bg1">
                    <a:lumMod val="50000"/>
                  </a:schemeClr>
                </a:solidFill>
              </a:rPr>
              <a:t>https://www.tibco.com/fr/reference-center/what-is-the-internet-of-things-iot</a:t>
            </a:r>
          </a:p>
        </p:txBody>
      </p:sp>
    </p:spTree>
    <p:extLst>
      <p:ext uri="{BB962C8B-B14F-4D97-AF65-F5344CB8AC3E}">
        <p14:creationId xmlns:p14="http://schemas.microsoft.com/office/powerpoint/2010/main" val="3231121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8" name="ZoneTexte 7">
            <a:extLst>
              <a:ext uri="{FF2B5EF4-FFF2-40B4-BE49-F238E27FC236}">
                <a16:creationId xmlns:a16="http://schemas.microsoft.com/office/drawing/2014/main" id="{14CCE582-9B9D-0764-83CC-13654B460E43}"/>
              </a:ext>
            </a:extLst>
          </p:cNvPr>
          <p:cNvSpPr txBox="1"/>
          <p:nvPr/>
        </p:nvSpPr>
        <p:spPr>
          <a:xfrm>
            <a:off x="6554552" y="2416554"/>
            <a:ext cx="4529185" cy="4278094"/>
          </a:xfrm>
          <a:prstGeom prst="rect">
            <a:avLst/>
          </a:prstGeom>
          <a:noFill/>
        </p:spPr>
        <p:txBody>
          <a:bodyPr wrap="square">
            <a:spAutoFit/>
          </a:bodyPr>
          <a:lstStyle/>
          <a:p>
            <a:r>
              <a:rPr lang="fr-FR" sz="1600" dirty="0">
                <a:highlight>
                  <a:srgbClr val="00FFFF"/>
                </a:highlight>
              </a:rPr>
              <a:t>ASPECT </a:t>
            </a:r>
            <a:r>
              <a:rPr lang="fr-FR" sz="1600" b="1" dirty="0">
                <a:highlight>
                  <a:srgbClr val="00FFFF"/>
                </a:highlight>
              </a:rPr>
              <a:t>PROTOCOLE</a:t>
            </a:r>
          </a:p>
          <a:p>
            <a:endParaRPr lang="fr-FR" sz="1600" b="1" dirty="0">
              <a:highlight>
                <a:srgbClr val="00FFFF"/>
              </a:highlight>
            </a:endParaRPr>
          </a:p>
          <a:p>
            <a:pPr marL="285750" indent="-285750">
              <a:buFont typeface="Arial" panose="020B0604020202020204" pitchFamily="34" charset="0"/>
              <a:buChar char="•"/>
            </a:pPr>
            <a:r>
              <a:rPr lang="fr-FR" sz="1600" dirty="0"/>
              <a:t>Identifier le </a:t>
            </a:r>
            <a:r>
              <a:rPr lang="fr-FR" sz="1600" b="1" dirty="0"/>
              <a:t>comportement global </a:t>
            </a:r>
            <a:r>
              <a:rPr lang="fr-FR" sz="1600" dirty="0"/>
              <a:t>du système </a:t>
            </a:r>
            <a:r>
              <a:rPr lang="fr-FR" sz="1400" dirty="0"/>
              <a:t>(passe-bas, passe-haut, passe-bande)</a:t>
            </a:r>
            <a:endParaRPr lang="fr-FR" sz="1600" dirty="0"/>
          </a:p>
          <a:p>
            <a:pPr marL="285750" indent="-285750">
              <a:buFont typeface="Arial" panose="020B0604020202020204" pitchFamily="34" charset="0"/>
              <a:buChar char="•"/>
            </a:pPr>
            <a:r>
              <a:rPr lang="fr-FR" sz="1600" dirty="0"/>
              <a:t>Mesurer la </a:t>
            </a:r>
            <a:r>
              <a:rPr lang="fr-FR" sz="1600" b="1" dirty="0"/>
              <a:t>bande-passante</a:t>
            </a:r>
            <a:r>
              <a:rPr lang="fr-FR" sz="1600" dirty="0"/>
              <a:t> du système</a:t>
            </a:r>
          </a:p>
          <a:p>
            <a:pPr marL="285750" indent="-285750">
              <a:buFont typeface="Arial" panose="020B0604020202020204" pitchFamily="34" charset="0"/>
              <a:buChar char="•"/>
            </a:pPr>
            <a:r>
              <a:rPr lang="fr-FR" sz="1600" dirty="0"/>
              <a:t>Mesurer le </a:t>
            </a:r>
            <a:r>
              <a:rPr lang="fr-FR" sz="1600" b="1" dirty="0"/>
              <a:t>gain</a:t>
            </a:r>
            <a:r>
              <a:rPr lang="fr-FR" sz="1600" dirty="0"/>
              <a:t> du système</a:t>
            </a:r>
          </a:p>
          <a:p>
            <a:pPr marL="285750" indent="-285750">
              <a:buFont typeface="Arial" panose="020B0604020202020204" pitchFamily="34" charset="0"/>
              <a:buChar char="•"/>
            </a:pPr>
            <a:r>
              <a:rPr lang="fr-FR" sz="1600" dirty="0"/>
              <a:t>Déterminer l’</a:t>
            </a:r>
            <a:r>
              <a:rPr lang="fr-FR" sz="1600" b="1" dirty="0"/>
              <a:t>ordre du système</a:t>
            </a:r>
          </a:p>
          <a:p>
            <a:pPr>
              <a:buFont typeface="Arial" panose="020B0604020202020204" pitchFamily="34" charset="0"/>
              <a:buChar char="•"/>
            </a:pPr>
            <a:endParaRPr lang="fr-FR" sz="1600" dirty="0"/>
          </a:p>
          <a:p>
            <a:r>
              <a:rPr lang="fr-FR" sz="1600" dirty="0">
                <a:highlight>
                  <a:srgbClr val="00FFFF"/>
                </a:highlight>
              </a:rPr>
              <a:t>ASPECT </a:t>
            </a:r>
            <a:r>
              <a:rPr lang="fr-FR" sz="1600" b="1" dirty="0">
                <a:highlight>
                  <a:srgbClr val="00FFFF"/>
                </a:highlight>
              </a:rPr>
              <a:t>INGENIEUR.E PHYSICIEN.NE</a:t>
            </a:r>
          </a:p>
          <a:p>
            <a:endParaRPr lang="fr-FR" sz="1600" dirty="0">
              <a:highlight>
                <a:srgbClr val="00FFFF"/>
              </a:highlight>
            </a:endParaRPr>
          </a:p>
          <a:p>
            <a:pPr marL="285750" indent="-285750">
              <a:buFont typeface="Arial" panose="020B0604020202020204" pitchFamily="34" charset="0"/>
              <a:buChar char="•"/>
            </a:pPr>
            <a:r>
              <a:rPr lang="fr-FR" sz="1600" b="1" dirty="0"/>
              <a:t>Produire des résultats pertinents</a:t>
            </a:r>
            <a:r>
              <a:rPr lang="fr-FR" sz="1600" dirty="0"/>
              <a:t> à partir des données expérimentales</a:t>
            </a:r>
          </a:p>
          <a:p>
            <a:pPr marL="285750" indent="-285750">
              <a:buFont typeface="Arial" panose="020B0604020202020204" pitchFamily="34" charset="0"/>
              <a:buChar char="•"/>
            </a:pPr>
            <a:r>
              <a:rPr lang="fr-FR" sz="1600" b="1" dirty="0"/>
              <a:t>Générer un ensemble de signaux de test</a:t>
            </a:r>
            <a:r>
              <a:rPr lang="fr-FR" sz="1600" dirty="0"/>
              <a:t> pour valider le bon fonctionnement</a:t>
            </a:r>
          </a:p>
          <a:p>
            <a:pPr marL="285750" indent="-285750">
              <a:buFont typeface="Arial" panose="020B0604020202020204" pitchFamily="34" charset="0"/>
              <a:buChar char="•"/>
            </a:pPr>
            <a:r>
              <a:rPr lang="fr-FR" sz="1600" b="1" dirty="0"/>
              <a:t>Analyser les résultats d’une modélisation physique simple</a:t>
            </a:r>
            <a:r>
              <a:rPr lang="fr-FR" sz="1600" dirty="0"/>
              <a:t> et </a:t>
            </a:r>
            <a:r>
              <a:rPr lang="fr-FR" sz="1600" b="1" dirty="0"/>
              <a:t>valider le modèle utilisé</a:t>
            </a:r>
            <a:endParaRPr lang="fr-FR" sz="1600" dirty="0"/>
          </a:p>
        </p:txBody>
      </p:sp>
      <p:sp>
        <p:nvSpPr>
          <p:cNvPr id="11" name="CustomShape 3">
            <a:extLst>
              <a:ext uri="{FF2B5EF4-FFF2-40B4-BE49-F238E27FC236}">
                <a16:creationId xmlns:a16="http://schemas.microsoft.com/office/drawing/2014/main" id="{80A9CDA6-B258-C949-657E-13F3BD54C580}"/>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(B) Etude fréquentielle d’un système </a:t>
            </a:r>
            <a:endParaRPr lang="fr-FR" sz="2000" b="0" strike="noStrike" spc="-1" dirty="0">
              <a:solidFill>
                <a:schemeClr val="bg1"/>
              </a:solidFill>
              <a:latin typeface="Arial"/>
            </a:endParaRPr>
          </a:p>
        </p:txBody>
      </p:sp>
      <p:sp>
        <p:nvSpPr>
          <p:cNvPr id="13" name="ZoneTexte 12">
            <a:extLst>
              <a:ext uri="{FF2B5EF4-FFF2-40B4-BE49-F238E27FC236}">
                <a16:creationId xmlns:a16="http://schemas.microsoft.com/office/drawing/2014/main" id="{E92A1B81-3646-4206-FAD0-F1E1E3655173}"/>
              </a:ext>
            </a:extLst>
          </p:cNvPr>
          <p:cNvSpPr txBox="1"/>
          <p:nvPr/>
        </p:nvSpPr>
        <p:spPr>
          <a:xfrm>
            <a:off x="1115567" y="3168720"/>
            <a:ext cx="4529185" cy="2308324"/>
          </a:xfrm>
          <a:prstGeom prst="rect">
            <a:avLst/>
          </a:prstGeom>
          <a:noFill/>
        </p:spPr>
        <p:txBody>
          <a:bodyPr wrap="square">
            <a:spAutoFit/>
          </a:bodyPr>
          <a:lstStyle/>
          <a:p>
            <a:r>
              <a:rPr lang="fr-FR" sz="1600" dirty="0">
                <a:highlight>
                  <a:srgbClr val="00FFFF"/>
                </a:highlight>
              </a:rPr>
              <a:t>ASPECT </a:t>
            </a:r>
            <a:r>
              <a:rPr lang="fr-FR" sz="1600" b="1" dirty="0">
                <a:highlight>
                  <a:srgbClr val="00FFFF"/>
                </a:highlight>
              </a:rPr>
              <a:t>INSTRUMENTATION</a:t>
            </a:r>
          </a:p>
          <a:p>
            <a:endParaRPr lang="fr-FR" sz="1600" dirty="0"/>
          </a:p>
          <a:p>
            <a:pPr marL="285750" indent="-285750">
              <a:buFont typeface="Arial" panose="020B0604020202020204" pitchFamily="34" charset="0"/>
              <a:buChar char="•"/>
            </a:pPr>
            <a:r>
              <a:rPr lang="fr-FR" sz="1600" b="1" dirty="0"/>
              <a:t>Utiliser des instruments de mesure pertinents</a:t>
            </a:r>
            <a:r>
              <a:rPr lang="fr-FR" sz="1600" dirty="0"/>
              <a:t> et les </a:t>
            </a:r>
            <a:r>
              <a:rPr lang="fr-FR" sz="1600" b="1" dirty="0"/>
              <a:t>câbler</a:t>
            </a:r>
            <a:r>
              <a:rPr lang="fr-FR" sz="1600" dirty="0"/>
              <a:t> correctement</a:t>
            </a:r>
          </a:p>
          <a:p>
            <a:pPr marL="285750" indent="-285750">
              <a:buFont typeface="Arial" panose="020B0604020202020204" pitchFamily="34" charset="0"/>
              <a:buChar char="•"/>
            </a:pPr>
            <a:r>
              <a:rPr lang="fr-FR" sz="1600" b="1" dirty="0"/>
              <a:t>Paramétrer correctement les appareils de mesure</a:t>
            </a:r>
            <a:r>
              <a:rPr lang="fr-FR" sz="1600" dirty="0"/>
              <a:t> en prenant en considération les </a:t>
            </a:r>
            <a:r>
              <a:rPr lang="fr-FR" sz="1600" b="1" dirty="0"/>
              <a:t>limites des composants</a:t>
            </a:r>
            <a:r>
              <a:rPr lang="fr-FR" sz="1600" dirty="0"/>
              <a:t> à analyser</a:t>
            </a:r>
          </a:p>
          <a:p>
            <a:pPr marL="285750" indent="-285750">
              <a:buFont typeface="Arial" panose="020B0604020202020204" pitchFamily="34" charset="0"/>
              <a:buChar char="•"/>
            </a:pPr>
            <a:r>
              <a:rPr lang="fr-FR" sz="1600" dirty="0"/>
              <a:t>Valider le fonctionnement linéaire du système</a:t>
            </a:r>
          </a:p>
        </p:txBody>
      </p:sp>
    </p:spTree>
    <p:extLst>
      <p:ext uri="{BB962C8B-B14F-4D97-AF65-F5344CB8AC3E}">
        <p14:creationId xmlns:p14="http://schemas.microsoft.com/office/powerpoint/2010/main" val="6443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TP / Evaluations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3" name="CustomShape 3">
            <a:extLst>
              <a:ext uri="{FF2B5EF4-FFF2-40B4-BE49-F238E27FC236}">
                <a16:creationId xmlns:a16="http://schemas.microsoft.com/office/drawing/2014/main" id="{3A2757AF-7204-5C84-F3F3-C24EF7A3A399}"/>
              </a:ext>
            </a:extLst>
          </p:cNvPr>
          <p:cNvSpPr/>
          <p:nvPr/>
        </p:nvSpPr>
        <p:spPr>
          <a:xfrm>
            <a:off x="1115567"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Evaluations</a:t>
            </a:r>
            <a:endParaRPr lang="fr-FR" sz="2000" b="0" strike="noStrike" spc="-1" dirty="0">
              <a:solidFill>
                <a:schemeClr val="bg1"/>
              </a:solidFill>
              <a:latin typeface="Arial"/>
            </a:endParaRPr>
          </a:p>
        </p:txBody>
      </p:sp>
      <p:sp>
        <p:nvSpPr>
          <p:cNvPr id="4" name="Espace réservé du contenu 2">
            <a:extLst>
              <a:ext uri="{FF2B5EF4-FFF2-40B4-BE49-F238E27FC236}">
                <a16:creationId xmlns:a16="http://schemas.microsoft.com/office/drawing/2014/main" id="{7DB7DACE-1CDC-F9B9-9553-754869EC293A}"/>
              </a:ext>
            </a:extLst>
          </p:cNvPr>
          <p:cNvSpPr>
            <a:spLocks noGrp="1"/>
          </p:cNvSpPr>
          <p:nvPr>
            <p:ph sz="half" idx="1"/>
          </p:nvPr>
        </p:nvSpPr>
        <p:spPr>
          <a:xfrm>
            <a:off x="1108263" y="3050362"/>
            <a:ext cx="4685466" cy="3694176"/>
          </a:xfrm>
        </p:spPr>
        <p:txBody>
          <a:bodyPr>
            <a:normAutofit/>
          </a:bodyPr>
          <a:lstStyle/>
          <a:p>
            <a:r>
              <a:rPr lang="fr-FR" sz="2000" b="1" dirty="0"/>
              <a:t>Synthèses </a:t>
            </a:r>
            <a:r>
              <a:rPr lang="fr-FR" sz="2000" dirty="0"/>
              <a:t>(50 %)</a:t>
            </a:r>
          </a:p>
          <a:p>
            <a:pPr lvl="1"/>
            <a:r>
              <a:rPr lang="fr-FR" sz="1800" dirty="0"/>
              <a:t>Thème 1 : évaluée mais non notée</a:t>
            </a:r>
          </a:p>
          <a:p>
            <a:pPr lvl="1"/>
            <a:r>
              <a:rPr lang="fr-FR" sz="1800" dirty="0"/>
              <a:t>Thème 2 : évaluée et notée (50%)</a:t>
            </a:r>
          </a:p>
          <a:p>
            <a:endParaRPr lang="fr-FR" sz="2000" b="1" dirty="0"/>
          </a:p>
          <a:p>
            <a:r>
              <a:rPr lang="fr-FR" sz="2000" b="1" dirty="0"/>
              <a:t>Examen pratique </a:t>
            </a:r>
            <a:r>
              <a:rPr lang="fr-FR" sz="2000" dirty="0"/>
              <a:t>(50 %)</a:t>
            </a:r>
          </a:p>
          <a:p>
            <a:pPr lvl="1"/>
            <a:r>
              <a:rPr lang="fr-FR" sz="1800" dirty="0"/>
              <a:t>Durée : </a:t>
            </a:r>
            <a:r>
              <a:rPr lang="fr-FR" sz="1800" b="1" dirty="0"/>
              <a:t>1h</a:t>
            </a:r>
          </a:p>
          <a:p>
            <a:pPr lvl="1"/>
            <a:r>
              <a:rPr lang="fr-FR" sz="1800" dirty="0"/>
              <a:t>Tous les </a:t>
            </a:r>
            <a:r>
              <a:rPr lang="fr-FR" sz="1800" b="1" dirty="0"/>
              <a:t>documents numériques </a:t>
            </a:r>
            <a:r>
              <a:rPr lang="fr-FR" sz="1800" dirty="0"/>
              <a:t>autorisés</a:t>
            </a:r>
          </a:p>
          <a:p>
            <a:endParaRPr lang="fr-FR" sz="1800" dirty="0"/>
          </a:p>
        </p:txBody>
      </p:sp>
      <p:sp>
        <p:nvSpPr>
          <p:cNvPr id="8" name="ZoneTexte 7">
            <a:extLst>
              <a:ext uri="{FF2B5EF4-FFF2-40B4-BE49-F238E27FC236}">
                <a16:creationId xmlns:a16="http://schemas.microsoft.com/office/drawing/2014/main" id="{0F3A1F2E-F441-C31C-7EC1-D6A75227ACF3}"/>
              </a:ext>
            </a:extLst>
          </p:cNvPr>
          <p:cNvSpPr txBox="1"/>
          <p:nvPr/>
        </p:nvSpPr>
        <p:spPr>
          <a:xfrm>
            <a:off x="6928088" y="3422090"/>
            <a:ext cx="3611221"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INSTRUMENTATION</a:t>
            </a:r>
            <a:endParaRPr lang="fr-FR" dirty="0">
              <a:highlight>
                <a:srgbClr val="00FFFF"/>
              </a:highlight>
            </a:endParaRPr>
          </a:p>
        </p:txBody>
      </p:sp>
      <p:sp>
        <p:nvSpPr>
          <p:cNvPr id="9" name="CustomShape 3">
            <a:extLst>
              <a:ext uri="{FF2B5EF4-FFF2-40B4-BE49-F238E27FC236}">
                <a16:creationId xmlns:a16="http://schemas.microsoft.com/office/drawing/2014/main" id="{4BDDD5A9-51DE-277E-D8B4-6E62D0688F1C}"/>
              </a:ext>
            </a:extLst>
          </p:cNvPr>
          <p:cNvSpPr/>
          <p:nvPr/>
        </p:nvSpPr>
        <p:spPr>
          <a:xfrm>
            <a:off x="6401130" y="2440601"/>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a:t>
            </a:r>
            <a:r>
              <a:rPr lang="fr-FR" sz="2000" b="1" spc="-1" dirty="0">
                <a:solidFill>
                  <a:schemeClr val="bg1"/>
                </a:solidFill>
                <a:latin typeface="Trebuchet MS"/>
                <a:ea typeface="Trebuchet MS"/>
              </a:rPr>
              <a:t>n pratique</a:t>
            </a:r>
            <a:endParaRPr lang="fr-FR" sz="2000" b="0" strike="noStrike" spc="-1" dirty="0">
              <a:solidFill>
                <a:schemeClr val="bg1"/>
              </a:solidFill>
              <a:latin typeface="Arial"/>
            </a:endParaRPr>
          </a:p>
        </p:txBody>
      </p:sp>
      <p:sp>
        <p:nvSpPr>
          <p:cNvPr id="6" name="ZoneTexte 5">
            <a:extLst>
              <a:ext uri="{FF2B5EF4-FFF2-40B4-BE49-F238E27FC236}">
                <a16:creationId xmlns:a16="http://schemas.microsoft.com/office/drawing/2014/main" id="{5F5CBFC5-B974-1AD1-A1C9-845C2F711D5E}"/>
              </a:ext>
            </a:extLst>
          </p:cNvPr>
          <p:cNvSpPr txBox="1"/>
          <p:nvPr/>
        </p:nvSpPr>
        <p:spPr>
          <a:xfrm>
            <a:off x="6928088" y="4353972"/>
            <a:ext cx="4355608" cy="369332"/>
          </a:xfrm>
          <a:prstGeom prst="rect">
            <a:avLst/>
          </a:prstGeom>
          <a:noFill/>
        </p:spPr>
        <p:txBody>
          <a:bodyPr wrap="square">
            <a:spAutoFit/>
          </a:bodyPr>
          <a:lstStyle/>
          <a:p>
            <a:r>
              <a:rPr lang="fr-FR" dirty="0">
                <a:highlight>
                  <a:srgbClr val="00FFFF"/>
                </a:highlight>
              </a:rPr>
              <a:t>ASPECT </a:t>
            </a:r>
            <a:r>
              <a:rPr lang="fr-FR" b="1" dirty="0">
                <a:highlight>
                  <a:srgbClr val="00FFFF"/>
                </a:highlight>
              </a:rPr>
              <a:t>INGENIEUR.E PHYSICIEN.NE</a:t>
            </a:r>
            <a:endParaRPr lang="fr-FR" dirty="0">
              <a:highlight>
                <a:srgbClr val="00FFFF"/>
              </a:highlight>
            </a:endParaRPr>
          </a:p>
        </p:txBody>
      </p:sp>
      <p:sp>
        <p:nvSpPr>
          <p:cNvPr id="10" name="ZoneTexte 9">
            <a:extLst>
              <a:ext uri="{FF2B5EF4-FFF2-40B4-BE49-F238E27FC236}">
                <a16:creationId xmlns:a16="http://schemas.microsoft.com/office/drawing/2014/main" id="{00B3FB53-8556-BE15-925F-813B2A0DA05A}"/>
              </a:ext>
            </a:extLst>
          </p:cNvPr>
          <p:cNvSpPr txBox="1"/>
          <p:nvPr/>
        </p:nvSpPr>
        <p:spPr>
          <a:xfrm>
            <a:off x="6928088" y="3886615"/>
            <a:ext cx="6096000" cy="369332"/>
          </a:xfrm>
          <a:prstGeom prst="rect">
            <a:avLst/>
          </a:prstGeom>
          <a:noFill/>
        </p:spPr>
        <p:txBody>
          <a:bodyPr wrap="square">
            <a:spAutoFit/>
          </a:bodyPr>
          <a:lstStyle/>
          <a:p>
            <a:r>
              <a:rPr lang="fr-FR" dirty="0">
                <a:highlight>
                  <a:srgbClr val="00FFFF"/>
                </a:highlight>
              </a:rPr>
              <a:t>ASPECT </a:t>
            </a:r>
            <a:r>
              <a:rPr lang="fr-FR" b="1" dirty="0">
                <a:effectLst/>
                <a:highlight>
                  <a:srgbClr val="00FFFF"/>
                </a:highlight>
              </a:rPr>
              <a:t>PROTOCOLE</a:t>
            </a:r>
            <a:endParaRPr lang="fr-FR" dirty="0">
              <a:highlight>
                <a:srgbClr val="00FFFF"/>
              </a:highlight>
            </a:endParaRPr>
          </a:p>
        </p:txBody>
      </p:sp>
      <p:sp>
        <p:nvSpPr>
          <p:cNvPr id="12" name="ZoneTexte 11">
            <a:extLst>
              <a:ext uri="{FF2B5EF4-FFF2-40B4-BE49-F238E27FC236}">
                <a16:creationId xmlns:a16="http://schemas.microsoft.com/office/drawing/2014/main" id="{BB342786-8F97-9FA2-84B9-9198AB29863A}"/>
              </a:ext>
            </a:extLst>
          </p:cNvPr>
          <p:cNvSpPr txBox="1"/>
          <p:nvPr/>
        </p:nvSpPr>
        <p:spPr>
          <a:xfrm>
            <a:off x="6510218" y="2975383"/>
            <a:ext cx="6513870" cy="369332"/>
          </a:xfrm>
          <a:prstGeom prst="rect">
            <a:avLst/>
          </a:prstGeom>
          <a:noFill/>
        </p:spPr>
        <p:txBody>
          <a:bodyPr wrap="square">
            <a:spAutoFit/>
          </a:bodyPr>
          <a:lstStyle/>
          <a:p>
            <a:r>
              <a:rPr lang="fr-FR" sz="1800" b="1" dirty="0"/>
              <a:t>Selon 3 catégories de critères :</a:t>
            </a:r>
            <a:endParaRPr lang="fr-FR" dirty="0"/>
          </a:p>
        </p:txBody>
      </p:sp>
      <p:sp>
        <p:nvSpPr>
          <p:cNvPr id="13" name="ZoneTexte 12">
            <a:extLst>
              <a:ext uri="{FF2B5EF4-FFF2-40B4-BE49-F238E27FC236}">
                <a16:creationId xmlns:a16="http://schemas.microsoft.com/office/drawing/2014/main" id="{A8D62458-BE05-F551-57A3-CB5FA9C437E5}"/>
              </a:ext>
            </a:extLst>
          </p:cNvPr>
          <p:cNvSpPr txBox="1"/>
          <p:nvPr/>
        </p:nvSpPr>
        <p:spPr>
          <a:xfrm>
            <a:off x="6510218" y="5054905"/>
            <a:ext cx="6513870" cy="369332"/>
          </a:xfrm>
          <a:prstGeom prst="rect">
            <a:avLst/>
          </a:prstGeom>
          <a:noFill/>
        </p:spPr>
        <p:txBody>
          <a:bodyPr wrap="square">
            <a:spAutoFit/>
          </a:bodyPr>
          <a:lstStyle/>
          <a:p>
            <a:r>
              <a:rPr lang="fr-FR" sz="1800" b="1" dirty="0"/>
              <a:t>2 savoir-faire évalués :</a:t>
            </a:r>
          </a:p>
        </p:txBody>
      </p:sp>
      <p:sp>
        <p:nvSpPr>
          <p:cNvPr id="14" name="ZoneTexte 13">
            <a:extLst>
              <a:ext uri="{FF2B5EF4-FFF2-40B4-BE49-F238E27FC236}">
                <a16:creationId xmlns:a16="http://schemas.microsoft.com/office/drawing/2014/main" id="{E2C0D2DC-CADC-12A0-FC98-284019FE533A}"/>
              </a:ext>
            </a:extLst>
          </p:cNvPr>
          <p:cNvSpPr txBox="1"/>
          <p:nvPr/>
        </p:nvSpPr>
        <p:spPr>
          <a:xfrm>
            <a:off x="6928088" y="5492765"/>
            <a:ext cx="4355608" cy="646331"/>
          </a:xfrm>
          <a:prstGeom prst="rect">
            <a:avLst/>
          </a:prstGeom>
          <a:noFill/>
        </p:spPr>
        <p:txBody>
          <a:bodyPr wrap="square">
            <a:spAutoFit/>
          </a:bodyPr>
          <a:lstStyle/>
          <a:p>
            <a:pPr marL="285750" indent="-285750">
              <a:buFont typeface="Arial" panose="020B0604020202020204" pitchFamily="34" charset="0"/>
              <a:buChar char="•"/>
            </a:pPr>
            <a:r>
              <a:rPr lang="fr-FR" dirty="0"/>
              <a:t>(A) Caractérisation d’un dipôle</a:t>
            </a:r>
          </a:p>
          <a:p>
            <a:pPr marL="285750" indent="-285750">
              <a:buFont typeface="Arial" panose="020B0604020202020204" pitchFamily="34" charset="0"/>
              <a:buChar char="•"/>
            </a:pPr>
            <a:r>
              <a:rPr lang="fr-FR" dirty="0"/>
              <a:t>(B) Etude fréquentielle d’un système</a:t>
            </a:r>
          </a:p>
        </p:txBody>
      </p:sp>
      <p:sp>
        <p:nvSpPr>
          <p:cNvPr id="7" name="CustomShape 3">
            <a:extLst>
              <a:ext uri="{FF2B5EF4-FFF2-40B4-BE49-F238E27FC236}">
                <a16:creationId xmlns:a16="http://schemas.microsoft.com/office/drawing/2014/main" id="{B0CABB28-69D9-47E7-8360-3D0389F71FBD}"/>
              </a:ext>
            </a:extLst>
          </p:cNvPr>
          <p:cNvSpPr/>
          <p:nvPr/>
        </p:nvSpPr>
        <p:spPr>
          <a:xfrm>
            <a:off x="1661837" y="4242978"/>
            <a:ext cx="1887607" cy="369332"/>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(1) Numérique</a:t>
            </a:r>
            <a:endParaRPr lang="fr-FR" sz="12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3345BCD6-9A79-1A13-E166-14F8DF9A15CA}"/>
              </a:ext>
            </a:extLst>
          </p:cNvPr>
          <p:cNvSpPr/>
          <p:nvPr/>
        </p:nvSpPr>
        <p:spPr>
          <a:xfrm>
            <a:off x="3716467" y="4242978"/>
            <a:ext cx="1887607" cy="369332"/>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(2) </a:t>
            </a:r>
            <a:r>
              <a:rPr lang="fr-FR" sz="1200" b="1" strike="noStrike" spc="-1" dirty="0" err="1">
                <a:solidFill>
                  <a:schemeClr val="bg1"/>
                </a:solidFill>
                <a:latin typeface="Trebuchet MS"/>
                <a:ea typeface="Trebuchet MS"/>
              </a:rPr>
              <a:t>Photodétection</a:t>
            </a:r>
            <a:endParaRPr lang="fr-FR" sz="1200" b="0" strike="noStrike" spc="-1" dirty="0">
              <a:solidFill>
                <a:schemeClr val="bg1"/>
              </a:solidFill>
              <a:latin typeface="Arial"/>
            </a:endParaRPr>
          </a:p>
        </p:txBody>
      </p:sp>
      <p:sp>
        <p:nvSpPr>
          <p:cNvPr id="15" name="CustomShape 3">
            <a:extLst>
              <a:ext uri="{FF2B5EF4-FFF2-40B4-BE49-F238E27FC236}">
                <a16:creationId xmlns:a16="http://schemas.microsoft.com/office/drawing/2014/main" id="{172FCA7B-4EE7-8362-A82E-98F0FFB51CE2}"/>
              </a:ext>
            </a:extLst>
          </p:cNvPr>
          <p:cNvSpPr/>
          <p:nvPr/>
        </p:nvSpPr>
        <p:spPr>
          <a:xfrm>
            <a:off x="3288287" y="6052752"/>
            <a:ext cx="2315787" cy="369332"/>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1200" b="1" strike="noStrike" spc="-1" dirty="0">
                <a:solidFill>
                  <a:schemeClr val="bg1"/>
                </a:solidFill>
                <a:latin typeface="Trebuchet MS"/>
                <a:ea typeface="Trebuchet MS"/>
              </a:rPr>
              <a:t>(0) Mise en forme / Filtrage</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3311402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a:t>Matériel expérimental</a:t>
            </a:r>
            <a:endParaRPr lang="fr-FR"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6" name="Image 5">
            <a:extLst>
              <a:ext uri="{FF2B5EF4-FFF2-40B4-BE49-F238E27FC236}">
                <a16:creationId xmlns:a16="http://schemas.microsoft.com/office/drawing/2014/main" id="{E598C509-6267-AAB9-B0DD-FDB838459A2C}"/>
              </a:ext>
            </a:extLst>
          </p:cNvPr>
          <p:cNvPicPr>
            <a:picLocks noChangeAspect="1"/>
          </p:cNvPicPr>
          <p:nvPr/>
        </p:nvPicPr>
        <p:blipFill>
          <a:blip r:embed="rId3"/>
          <a:stretch>
            <a:fillRect/>
          </a:stretch>
        </p:blipFill>
        <p:spPr>
          <a:xfrm>
            <a:off x="684503" y="2224935"/>
            <a:ext cx="3376220" cy="1842635"/>
          </a:xfrm>
          <a:prstGeom prst="rect">
            <a:avLst/>
          </a:prstGeom>
        </p:spPr>
      </p:pic>
      <p:pic>
        <p:nvPicPr>
          <p:cNvPr id="10" name="Image 9">
            <a:extLst>
              <a:ext uri="{FF2B5EF4-FFF2-40B4-BE49-F238E27FC236}">
                <a16:creationId xmlns:a16="http://schemas.microsoft.com/office/drawing/2014/main" id="{EEE1E8D0-9868-6222-8FDC-93D9CFD4C825}"/>
              </a:ext>
            </a:extLst>
          </p:cNvPr>
          <p:cNvPicPr>
            <a:picLocks noChangeAspect="1"/>
          </p:cNvPicPr>
          <p:nvPr/>
        </p:nvPicPr>
        <p:blipFill>
          <a:blip r:embed="rId4"/>
          <a:stretch>
            <a:fillRect/>
          </a:stretch>
        </p:blipFill>
        <p:spPr>
          <a:xfrm>
            <a:off x="1386803" y="4279027"/>
            <a:ext cx="2673920" cy="1240479"/>
          </a:xfrm>
          <a:prstGeom prst="rect">
            <a:avLst/>
          </a:prstGeom>
        </p:spPr>
      </p:pic>
      <p:pic>
        <p:nvPicPr>
          <p:cNvPr id="12" name="Image 11">
            <a:extLst>
              <a:ext uri="{FF2B5EF4-FFF2-40B4-BE49-F238E27FC236}">
                <a16:creationId xmlns:a16="http://schemas.microsoft.com/office/drawing/2014/main" id="{554EEA29-89EA-D988-3A13-4C66B5BB5979}"/>
              </a:ext>
            </a:extLst>
          </p:cNvPr>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20000"/>
                    </a14:imgEffect>
                  </a14:imgLayer>
                </a14:imgProps>
              </a:ext>
            </a:extLst>
          </a:blip>
          <a:stretch>
            <a:fillRect/>
          </a:stretch>
        </p:blipFill>
        <p:spPr>
          <a:xfrm>
            <a:off x="4849259" y="3156390"/>
            <a:ext cx="2971980" cy="2245273"/>
          </a:xfrm>
          <a:prstGeom prst="rect">
            <a:avLst/>
          </a:prstGeom>
        </p:spPr>
      </p:pic>
      <p:pic>
        <p:nvPicPr>
          <p:cNvPr id="14" name="Image 13">
            <a:extLst>
              <a:ext uri="{FF2B5EF4-FFF2-40B4-BE49-F238E27FC236}">
                <a16:creationId xmlns:a16="http://schemas.microsoft.com/office/drawing/2014/main" id="{141C0628-8901-ECD8-9D3F-A632944DEC9A}"/>
              </a:ext>
            </a:extLst>
          </p:cNvPr>
          <p:cNvPicPr>
            <a:picLocks noChangeAspect="1"/>
          </p:cNvPicPr>
          <p:nvPr/>
        </p:nvPicPr>
        <p:blipFill>
          <a:blip r:embed="rId7"/>
          <a:stretch>
            <a:fillRect/>
          </a:stretch>
        </p:blipFill>
        <p:spPr>
          <a:xfrm>
            <a:off x="8307329" y="5336234"/>
            <a:ext cx="3200677" cy="1196444"/>
          </a:xfrm>
          <a:prstGeom prst="rect">
            <a:avLst/>
          </a:prstGeom>
        </p:spPr>
      </p:pic>
      <p:pic>
        <p:nvPicPr>
          <p:cNvPr id="16" name="Image 15">
            <a:extLst>
              <a:ext uri="{FF2B5EF4-FFF2-40B4-BE49-F238E27FC236}">
                <a16:creationId xmlns:a16="http://schemas.microsoft.com/office/drawing/2014/main" id="{3D4B0D16-6E51-26B0-C4E3-3F14647B0C49}"/>
              </a:ext>
            </a:extLst>
          </p:cNvPr>
          <p:cNvPicPr>
            <a:picLocks noChangeAspect="1"/>
          </p:cNvPicPr>
          <p:nvPr/>
        </p:nvPicPr>
        <p:blipFill>
          <a:blip r:embed="rId8"/>
          <a:stretch>
            <a:fillRect/>
          </a:stretch>
        </p:blipFill>
        <p:spPr>
          <a:xfrm>
            <a:off x="8609775" y="2672694"/>
            <a:ext cx="2673921" cy="1867714"/>
          </a:xfrm>
          <a:prstGeom prst="rect">
            <a:avLst/>
          </a:prstGeom>
        </p:spPr>
      </p:pic>
      <p:sp>
        <p:nvSpPr>
          <p:cNvPr id="18" name="ZoneTexte 17">
            <a:extLst>
              <a:ext uri="{FF2B5EF4-FFF2-40B4-BE49-F238E27FC236}">
                <a16:creationId xmlns:a16="http://schemas.microsoft.com/office/drawing/2014/main" id="{52A1DD3B-98A3-2B3D-1643-67BC12F2E0EE}"/>
              </a:ext>
            </a:extLst>
          </p:cNvPr>
          <p:cNvSpPr txBox="1"/>
          <p:nvPr/>
        </p:nvSpPr>
        <p:spPr>
          <a:xfrm>
            <a:off x="2028213" y="6109305"/>
            <a:ext cx="6093724" cy="400110"/>
          </a:xfrm>
          <a:prstGeom prst="rect">
            <a:avLst/>
          </a:prstGeom>
          <a:noFill/>
        </p:spPr>
        <p:txBody>
          <a:bodyPr wrap="square">
            <a:spAutoFit/>
          </a:bodyPr>
          <a:lstStyle/>
          <a:p>
            <a:pPr lvl="1"/>
            <a:r>
              <a:rPr lang="fr-FR" sz="2000" dirty="0">
                <a:solidFill>
                  <a:srgbClr val="0070C0"/>
                </a:solidFill>
                <a:latin typeface="Raleway ExtraBold" pitchFamily="2" charset="0"/>
              </a:rPr>
              <a:t>http://lense.institutoptique.fr/ceti/</a:t>
            </a:r>
            <a:endParaRPr lang="fr-FR" sz="2400" b="1" dirty="0">
              <a:solidFill>
                <a:srgbClr val="0070C0"/>
              </a:solidFill>
              <a:latin typeface="Raleway ExtraBold" pitchFamily="2" charset="0"/>
            </a:endParaRPr>
          </a:p>
        </p:txBody>
      </p:sp>
    </p:spTree>
    <p:extLst>
      <p:ext uri="{BB962C8B-B14F-4D97-AF65-F5344CB8AC3E}">
        <p14:creationId xmlns:p14="http://schemas.microsoft.com/office/powerpoint/2010/main" val="4154382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err="1">
                <a:latin typeface="Bahnschrift SemiBold" panose="020B0502040204020203" pitchFamily="34" charset="0"/>
              </a:rPr>
              <a:t>CeTI</a:t>
            </a:r>
            <a:r>
              <a:rPr lang="fr-FR" sz="4800" dirty="0">
                <a:latin typeface="Bahnschrift SemiBold" panose="020B0502040204020203" pitchFamily="34" charset="0"/>
              </a:rPr>
              <a:t> / TD</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0919139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TD / Déroulement et Ressources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de TD</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1115567" y="2956004"/>
            <a:ext cx="4688234" cy="584775"/>
          </a:xfrm>
          <a:prstGeom prst="rect">
            <a:avLst/>
          </a:prstGeom>
          <a:noFill/>
        </p:spPr>
        <p:txBody>
          <a:bodyPr wrap="square">
            <a:spAutoFit/>
          </a:bodyPr>
          <a:lstStyle/>
          <a:p>
            <a:r>
              <a:rPr lang="fr-FR" sz="1600" dirty="0"/>
              <a:t>Séance 1 : travail en groupe sur une thématique</a:t>
            </a:r>
          </a:p>
          <a:p>
            <a:r>
              <a:rPr lang="fr-FR" sz="1600" dirty="0"/>
              <a:t>Séance 2 : synthèse / démo</a:t>
            </a:r>
          </a:p>
        </p:txBody>
      </p:sp>
      <p:sp>
        <p:nvSpPr>
          <p:cNvPr id="4" name="CustomShape 3">
            <a:extLst>
              <a:ext uri="{FF2B5EF4-FFF2-40B4-BE49-F238E27FC236}">
                <a16:creationId xmlns:a16="http://schemas.microsoft.com/office/drawing/2014/main" id="{5563BA39-C17B-A5DE-0920-F612FF2D3D9B}"/>
              </a:ext>
            </a:extLst>
          </p:cNvPr>
          <p:cNvSpPr/>
          <p:nvPr/>
        </p:nvSpPr>
        <p:spPr>
          <a:xfrm>
            <a:off x="2096863" y="3603070"/>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Capteurs et mise en forme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B6E8CB13-25D1-089F-7458-FE3DBDBE8A88}"/>
              </a:ext>
            </a:extLst>
          </p:cNvPr>
          <p:cNvSpPr/>
          <p:nvPr/>
        </p:nvSpPr>
        <p:spPr>
          <a:xfrm>
            <a:off x="2096863" y="4250260"/>
            <a:ext cx="3348569" cy="492443"/>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Filtrage actif</a:t>
            </a:r>
            <a:endParaRPr lang="fr-FR" sz="2000" b="0" strike="noStrike" spc="-1" dirty="0">
              <a:solidFill>
                <a:schemeClr val="bg1"/>
              </a:solidFill>
              <a:latin typeface="Arial"/>
            </a:endParaRPr>
          </a:p>
        </p:txBody>
      </p:sp>
      <p:sp>
        <p:nvSpPr>
          <p:cNvPr id="16" name="CustomShape 3">
            <a:extLst>
              <a:ext uri="{FF2B5EF4-FFF2-40B4-BE49-F238E27FC236}">
                <a16:creationId xmlns:a16="http://schemas.microsoft.com/office/drawing/2014/main" id="{9CF8A9CC-D2EB-BDA6-0B03-3F4F465B96F8}"/>
              </a:ext>
            </a:extLst>
          </p:cNvPr>
          <p:cNvSpPr/>
          <p:nvPr/>
        </p:nvSpPr>
        <p:spPr>
          <a:xfrm>
            <a:off x="2096862" y="489745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C2AE561C-1538-4EB9-203C-0BB62E4CC526}"/>
              </a:ext>
            </a:extLst>
          </p:cNvPr>
          <p:cNvSpPr/>
          <p:nvPr/>
        </p:nvSpPr>
        <p:spPr>
          <a:xfrm>
            <a:off x="2096861" y="554464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Asservissement</a:t>
            </a:r>
            <a:endParaRPr lang="fr-FR" sz="20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5ECC1FE5-98F6-37A5-267F-B9C366F25D33}"/>
              </a:ext>
            </a:extLst>
          </p:cNvPr>
          <p:cNvSpPr/>
          <p:nvPr/>
        </p:nvSpPr>
        <p:spPr>
          <a:xfrm>
            <a:off x="6390968"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Ressources</a:t>
            </a:r>
          </a:p>
        </p:txBody>
      </p:sp>
      <p:sp>
        <p:nvSpPr>
          <p:cNvPr id="6" name="Espace réservé du contenu 2">
            <a:extLst>
              <a:ext uri="{FF2B5EF4-FFF2-40B4-BE49-F238E27FC236}">
                <a16:creationId xmlns:a16="http://schemas.microsoft.com/office/drawing/2014/main" id="{67A75A93-D68D-2AA1-CEAE-F654B587F3A1}"/>
              </a:ext>
            </a:extLst>
          </p:cNvPr>
          <p:cNvSpPr>
            <a:spLocks noGrp="1"/>
          </p:cNvSpPr>
          <p:nvPr>
            <p:ph sz="half" idx="1"/>
          </p:nvPr>
        </p:nvSpPr>
        <p:spPr>
          <a:xfrm>
            <a:off x="6388202" y="3050362"/>
            <a:ext cx="4685466" cy="3694176"/>
          </a:xfrm>
        </p:spPr>
        <p:txBody>
          <a:bodyPr>
            <a:normAutofit/>
          </a:bodyPr>
          <a:lstStyle/>
          <a:p>
            <a:r>
              <a:rPr lang="fr-FR" sz="2000" b="1" dirty="0"/>
              <a:t>Site du </a:t>
            </a:r>
            <a:r>
              <a:rPr lang="fr-FR" sz="2000" b="1" dirty="0" err="1"/>
              <a:t>LEnsE</a:t>
            </a:r>
            <a:r>
              <a:rPr lang="fr-FR" sz="2000" b="1" dirty="0"/>
              <a:t> </a:t>
            </a:r>
          </a:p>
          <a:p>
            <a:pPr lvl="1"/>
            <a:r>
              <a:rPr lang="fr-FR" sz="1800" dirty="0"/>
              <a:t>Sujets : lense.institutoptique.fr/</a:t>
            </a:r>
            <a:r>
              <a:rPr lang="fr-FR" sz="1800" dirty="0" err="1"/>
              <a:t>ceti</a:t>
            </a:r>
            <a:r>
              <a:rPr lang="fr-FR" sz="1800" dirty="0"/>
              <a:t>/</a:t>
            </a:r>
          </a:p>
          <a:p>
            <a:endParaRPr lang="fr-FR" sz="2000" b="1" dirty="0"/>
          </a:p>
          <a:p>
            <a:r>
              <a:rPr lang="fr-FR" sz="2000" b="1" dirty="0" err="1"/>
              <a:t>GitHUB</a:t>
            </a:r>
            <a:endParaRPr lang="fr-FR" sz="2000" b="1" dirty="0"/>
          </a:p>
          <a:p>
            <a:pPr lvl="1"/>
            <a:r>
              <a:rPr lang="fr-FR" sz="1800" dirty="0">
                <a:hlinkClick r:id="rId3"/>
              </a:rPr>
              <a:t>github.com/IOGS-Digital-Methods</a:t>
            </a:r>
            <a:endParaRPr lang="fr-FR" sz="1800" dirty="0"/>
          </a:p>
        </p:txBody>
      </p:sp>
    </p:spTree>
    <p:extLst>
      <p:ext uri="{BB962C8B-B14F-4D97-AF65-F5344CB8AC3E}">
        <p14:creationId xmlns:p14="http://schemas.microsoft.com/office/powerpoint/2010/main" val="31504040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err="1"/>
              <a:t>CéTI</a:t>
            </a:r>
            <a:r>
              <a:rPr lang="fr-FR" dirty="0"/>
              <a:t> / TD / Evaluation</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de TD</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1115567" y="2956004"/>
            <a:ext cx="4688234" cy="584775"/>
          </a:xfrm>
          <a:prstGeom prst="rect">
            <a:avLst/>
          </a:prstGeom>
          <a:noFill/>
        </p:spPr>
        <p:txBody>
          <a:bodyPr wrap="square">
            <a:spAutoFit/>
          </a:bodyPr>
          <a:lstStyle/>
          <a:p>
            <a:r>
              <a:rPr lang="fr-FR" sz="1600" dirty="0"/>
              <a:t>Séance 1 : travail en groupe sur une thématique</a:t>
            </a:r>
          </a:p>
          <a:p>
            <a:r>
              <a:rPr lang="fr-FR" sz="1600" dirty="0"/>
              <a:t>Séance 2 : synthèse / démo</a:t>
            </a:r>
          </a:p>
        </p:txBody>
      </p:sp>
      <p:sp>
        <p:nvSpPr>
          <p:cNvPr id="4" name="CustomShape 3">
            <a:extLst>
              <a:ext uri="{FF2B5EF4-FFF2-40B4-BE49-F238E27FC236}">
                <a16:creationId xmlns:a16="http://schemas.microsoft.com/office/drawing/2014/main" id="{5563BA39-C17B-A5DE-0920-F612FF2D3D9B}"/>
              </a:ext>
            </a:extLst>
          </p:cNvPr>
          <p:cNvSpPr/>
          <p:nvPr/>
        </p:nvSpPr>
        <p:spPr>
          <a:xfrm>
            <a:off x="2096863" y="3603070"/>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Capteurs et mise en forme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B6E8CB13-25D1-089F-7458-FE3DBDBE8A88}"/>
              </a:ext>
            </a:extLst>
          </p:cNvPr>
          <p:cNvSpPr/>
          <p:nvPr/>
        </p:nvSpPr>
        <p:spPr>
          <a:xfrm>
            <a:off x="2096863" y="4250260"/>
            <a:ext cx="3348569" cy="492443"/>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Filtrage actif</a:t>
            </a:r>
            <a:endParaRPr lang="fr-FR" sz="2000" b="0" strike="noStrike" spc="-1" dirty="0">
              <a:solidFill>
                <a:schemeClr val="bg1"/>
              </a:solidFill>
              <a:latin typeface="Arial"/>
            </a:endParaRPr>
          </a:p>
        </p:txBody>
      </p:sp>
      <p:sp>
        <p:nvSpPr>
          <p:cNvPr id="16" name="CustomShape 3">
            <a:extLst>
              <a:ext uri="{FF2B5EF4-FFF2-40B4-BE49-F238E27FC236}">
                <a16:creationId xmlns:a16="http://schemas.microsoft.com/office/drawing/2014/main" id="{9CF8A9CC-D2EB-BDA6-0B03-3F4F465B96F8}"/>
              </a:ext>
            </a:extLst>
          </p:cNvPr>
          <p:cNvSpPr/>
          <p:nvPr/>
        </p:nvSpPr>
        <p:spPr>
          <a:xfrm>
            <a:off x="2096862" y="489745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C2AE561C-1538-4EB9-203C-0BB62E4CC526}"/>
              </a:ext>
            </a:extLst>
          </p:cNvPr>
          <p:cNvSpPr/>
          <p:nvPr/>
        </p:nvSpPr>
        <p:spPr>
          <a:xfrm>
            <a:off x="2096861" y="554464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Asservissement</a:t>
            </a:r>
            <a:endParaRPr lang="fr-FR" sz="2000" b="0" strike="noStrike" spc="-1" dirty="0">
              <a:solidFill>
                <a:schemeClr val="bg1"/>
              </a:solidFill>
              <a:latin typeface="Arial"/>
            </a:endParaRPr>
          </a:p>
        </p:txBody>
      </p:sp>
      <p:sp>
        <p:nvSpPr>
          <p:cNvPr id="3" name="CustomShape 3">
            <a:extLst>
              <a:ext uri="{FF2B5EF4-FFF2-40B4-BE49-F238E27FC236}">
                <a16:creationId xmlns:a16="http://schemas.microsoft.com/office/drawing/2014/main" id="{5ECC1FE5-98F6-37A5-267F-B9C366F25D33}"/>
              </a:ext>
            </a:extLst>
          </p:cNvPr>
          <p:cNvSpPr/>
          <p:nvPr/>
        </p:nvSpPr>
        <p:spPr>
          <a:xfrm>
            <a:off x="6390968" y="2440602"/>
            <a:ext cx="4685465"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Evaluation</a:t>
            </a:r>
          </a:p>
        </p:txBody>
      </p:sp>
      <p:sp>
        <p:nvSpPr>
          <p:cNvPr id="6" name="Espace réservé du contenu 2">
            <a:extLst>
              <a:ext uri="{FF2B5EF4-FFF2-40B4-BE49-F238E27FC236}">
                <a16:creationId xmlns:a16="http://schemas.microsoft.com/office/drawing/2014/main" id="{67A75A93-D68D-2AA1-CEAE-F654B587F3A1}"/>
              </a:ext>
            </a:extLst>
          </p:cNvPr>
          <p:cNvSpPr>
            <a:spLocks noGrp="1"/>
          </p:cNvSpPr>
          <p:nvPr>
            <p:ph sz="half" idx="1"/>
          </p:nvPr>
        </p:nvSpPr>
        <p:spPr>
          <a:xfrm>
            <a:off x="6388202" y="3050362"/>
            <a:ext cx="4685466" cy="3694176"/>
          </a:xfrm>
        </p:spPr>
        <p:txBody>
          <a:bodyPr>
            <a:normAutofit/>
          </a:bodyPr>
          <a:lstStyle/>
          <a:p>
            <a:r>
              <a:rPr lang="fr-FR" sz="2000" b="1" dirty="0"/>
              <a:t>Examen</a:t>
            </a:r>
          </a:p>
          <a:p>
            <a:pPr lvl="1"/>
            <a:r>
              <a:rPr lang="fr-FR" sz="1800" dirty="0"/>
              <a:t>Durée : </a:t>
            </a:r>
            <a:r>
              <a:rPr lang="fr-FR" sz="1800" b="1" dirty="0"/>
              <a:t>3h</a:t>
            </a:r>
          </a:p>
          <a:p>
            <a:pPr lvl="1"/>
            <a:r>
              <a:rPr lang="fr-FR" sz="1800" dirty="0"/>
              <a:t>Couvrant les </a:t>
            </a:r>
            <a:r>
              <a:rPr lang="fr-FR" sz="1800" b="1" dirty="0"/>
              <a:t>4 thèmes de TD </a:t>
            </a:r>
            <a:br>
              <a:rPr lang="fr-FR" sz="1800" dirty="0"/>
            </a:br>
            <a:r>
              <a:rPr lang="fr-FR" sz="1800" b="1" dirty="0"/>
              <a:t>et</a:t>
            </a:r>
            <a:r>
              <a:rPr lang="fr-FR" sz="1800" dirty="0"/>
              <a:t> les </a:t>
            </a:r>
            <a:r>
              <a:rPr lang="fr-FR" sz="1800" b="1" dirty="0"/>
              <a:t>2 thèmes centraux de TP</a:t>
            </a:r>
          </a:p>
          <a:p>
            <a:pPr lvl="1"/>
            <a:r>
              <a:rPr lang="fr-FR" sz="1800" dirty="0"/>
              <a:t>Aide : Feuille A4 / Recto/Verso</a:t>
            </a:r>
          </a:p>
          <a:p>
            <a:pPr lvl="1"/>
            <a:endParaRPr lang="fr-FR" sz="1800" dirty="0"/>
          </a:p>
          <a:p>
            <a:pPr lvl="1"/>
            <a:r>
              <a:rPr lang="fr-FR" sz="1800" dirty="0"/>
              <a:t>Anciens sujets : lense.institutoptique.fr/</a:t>
            </a:r>
            <a:r>
              <a:rPr lang="fr-FR" sz="1800" dirty="0" err="1"/>
              <a:t>ceti</a:t>
            </a:r>
            <a:r>
              <a:rPr lang="fr-FR" sz="1800" dirty="0"/>
              <a:t>/</a:t>
            </a:r>
          </a:p>
        </p:txBody>
      </p:sp>
    </p:spTree>
    <p:extLst>
      <p:ext uri="{BB962C8B-B14F-4D97-AF65-F5344CB8AC3E}">
        <p14:creationId xmlns:p14="http://schemas.microsoft.com/office/powerpoint/2010/main" val="3204259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conda | Anaconda Distribution">
            <a:extLst>
              <a:ext uri="{FF2B5EF4-FFF2-40B4-BE49-F238E27FC236}">
                <a16:creationId xmlns:a16="http://schemas.microsoft.com/office/drawing/2014/main" id="{9C0B1909-1CB6-7715-8E08-A90D70EDCD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8032" y="4174578"/>
            <a:ext cx="2676144" cy="140497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Outils numériques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normAutofit/>
          </a:bodyPr>
          <a:lstStyle/>
          <a:p>
            <a:r>
              <a:rPr lang="fr-FR" dirty="0"/>
              <a:t>Utilisation de </a:t>
            </a:r>
            <a:r>
              <a:rPr lang="fr-FR" b="1" dirty="0"/>
              <a:t>Python</a:t>
            </a:r>
          </a:p>
          <a:p>
            <a:pPr lvl="1"/>
            <a:r>
              <a:rPr lang="fr-FR" dirty="0"/>
              <a:t>Anaconda 3</a:t>
            </a:r>
          </a:p>
          <a:p>
            <a:pPr lvl="1"/>
            <a:r>
              <a:rPr lang="fr-FR" dirty="0"/>
              <a:t>Python 3.9 (ou supérieur)</a:t>
            </a:r>
          </a:p>
          <a:p>
            <a:pPr lvl="1"/>
            <a:r>
              <a:rPr lang="fr-FR" dirty="0" err="1"/>
              <a:t>Spyder</a:t>
            </a:r>
            <a:r>
              <a:rPr lang="fr-FR" dirty="0"/>
              <a:t> 5</a:t>
            </a:r>
          </a:p>
        </p:txBody>
      </p:sp>
      <p:sp>
        <p:nvSpPr>
          <p:cNvPr id="4" name="Espace réservé du contenu 3">
            <a:extLst>
              <a:ext uri="{FF2B5EF4-FFF2-40B4-BE49-F238E27FC236}">
                <a16:creationId xmlns:a16="http://schemas.microsoft.com/office/drawing/2014/main" id="{933F96BD-2653-AD25-8139-9FF3B2C19755}"/>
              </a:ext>
            </a:extLst>
          </p:cNvPr>
          <p:cNvSpPr>
            <a:spLocks noGrp="1"/>
          </p:cNvSpPr>
          <p:nvPr>
            <p:ph sz="half" idx="2"/>
          </p:nvPr>
        </p:nvSpPr>
        <p:spPr/>
        <p:txBody>
          <a:bodyPr>
            <a:normAutofit/>
          </a:bodyPr>
          <a:lstStyle/>
          <a:p>
            <a:r>
              <a:rPr lang="fr-FR" dirty="0"/>
              <a:t>Utilisation de </a:t>
            </a:r>
            <a:r>
              <a:rPr lang="fr-FR" b="1" dirty="0"/>
              <a:t>Matlab</a:t>
            </a:r>
          </a:p>
          <a:p>
            <a:pPr lvl="1"/>
            <a:r>
              <a:rPr lang="fr-FR" dirty="0"/>
              <a:t>Simulink pour l’automatique</a:t>
            </a:r>
          </a:p>
          <a:p>
            <a:pPr lvl="1"/>
            <a:r>
              <a:rPr lang="fr-FR" i="1" dirty="0"/>
              <a:t>Licence académique</a:t>
            </a:r>
          </a:p>
          <a:p>
            <a:pPr lvl="1"/>
            <a:endParaRPr lang="fr-FR" i="1" dirty="0"/>
          </a:p>
          <a:p>
            <a:pPr lvl="1"/>
            <a:endParaRPr lang="fr-FR" i="1" dirty="0"/>
          </a:p>
          <a:p>
            <a:r>
              <a:rPr lang="fr-FR" dirty="0"/>
              <a:t>Démos sous </a:t>
            </a:r>
            <a:r>
              <a:rPr lang="fr-FR" b="1" dirty="0"/>
              <a:t>QUCS</a:t>
            </a:r>
          </a:p>
          <a:p>
            <a:pPr lvl="1"/>
            <a:r>
              <a:rPr lang="fr-FR" dirty="0"/>
              <a:t>Simulation électronique</a:t>
            </a:r>
            <a:endParaRPr lang="fr-FR" i="1" dirty="0"/>
          </a:p>
          <a:p>
            <a:pPr lvl="1"/>
            <a:endParaRPr lang="fr-FR" i="1"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1028" name="Picture 4" descr="Résultat de recherche d'images pour &quot;python logo&quot;">
            <a:extLst>
              <a:ext uri="{FF2B5EF4-FFF2-40B4-BE49-F238E27FC236}">
                <a16:creationId xmlns:a16="http://schemas.microsoft.com/office/drawing/2014/main" id="{6AACFEBA-EE5D-EEE7-D00C-2240541AF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023" y="4863930"/>
            <a:ext cx="767663" cy="8438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spyder logo&quot;">
            <a:extLst>
              <a:ext uri="{FF2B5EF4-FFF2-40B4-BE49-F238E27FC236}">
                <a16:creationId xmlns:a16="http://schemas.microsoft.com/office/drawing/2014/main" id="{B9E90EDC-B810-E4E5-D39F-BA2402501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709" y="5101171"/>
            <a:ext cx="1913528" cy="9567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ATLAB for the University Department of Professional Studi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5924" y="3943941"/>
            <a:ext cx="1932317" cy="7465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Qucs, simulador de circuitos electrónicos Open Sourc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11520" y="5090449"/>
            <a:ext cx="1164100" cy="77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68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472544" y="6513689"/>
            <a:ext cx="7192995" cy="261610"/>
          </a:xfrm>
          <a:prstGeom prst="rect">
            <a:avLst/>
          </a:prstGeom>
          <a:noFill/>
        </p:spPr>
        <p:txBody>
          <a:bodyPr wrap="none" rtlCol="0">
            <a:spAutoFit/>
          </a:bodyPr>
          <a:lstStyle/>
          <a:p>
            <a:r>
              <a:rPr lang="fr-FR" sz="1100" dirty="0">
                <a:solidFill>
                  <a:schemeClr val="bg1">
                    <a:lumMod val="50000"/>
                  </a:schemeClr>
                </a:solidFill>
              </a:rPr>
              <a:t>https://fr.statista.com/infographie/17800/big-data-evolution-volume-donnees-numeriques-genere-dans-le-monde/</a:t>
            </a:r>
          </a:p>
        </p:txBody>
      </p:sp>
      <p:pic>
        <p:nvPicPr>
          <p:cNvPr id="1026" name="Picture 2" descr="Infographie: Le Big Bang du Big Data | Statis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8606" y="146756"/>
            <a:ext cx="6366933" cy="636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31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 / Trop de données !!!</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069421" y="6513689"/>
            <a:ext cx="7568097" cy="261610"/>
          </a:xfrm>
          <a:prstGeom prst="rect">
            <a:avLst/>
          </a:prstGeom>
          <a:noFill/>
        </p:spPr>
        <p:txBody>
          <a:bodyPr wrap="none" rtlCol="0">
            <a:spAutoFit/>
          </a:bodyPr>
          <a:lstStyle/>
          <a:p>
            <a:r>
              <a:rPr lang="fr-FR" sz="1100" dirty="0">
                <a:solidFill>
                  <a:schemeClr val="bg1">
                    <a:lumMod val="50000"/>
                  </a:schemeClr>
                </a:solidFill>
              </a:rPr>
              <a:t>https://www.top10hebergeurs.com/guide/infos-industrie/pollution-numerique-internet-plus-polluant-que-jamais-en-2023</a:t>
            </a:r>
          </a:p>
        </p:txBody>
      </p:sp>
      <p:sp>
        <p:nvSpPr>
          <p:cNvPr id="4" name="Rectangle 3"/>
          <p:cNvSpPr/>
          <p:nvPr/>
        </p:nvSpPr>
        <p:spPr>
          <a:xfrm>
            <a:off x="5442901" y="2436295"/>
            <a:ext cx="6306372" cy="1231106"/>
          </a:xfrm>
          <a:prstGeom prst="rect">
            <a:avLst/>
          </a:prstGeom>
        </p:spPr>
        <p:txBody>
          <a:bodyPr wrap="square">
            <a:spAutoFit/>
          </a:bodyPr>
          <a:lstStyle/>
          <a:p>
            <a:r>
              <a:rPr lang="fr-FR" dirty="0">
                <a:latin typeface="Bahnschrift" panose="020B0502040204020203" pitchFamily="34" charset="0"/>
              </a:rPr>
              <a:t>En 2022, le </a:t>
            </a:r>
            <a:r>
              <a:rPr lang="fr-FR" b="1" dirty="0">
                <a:solidFill>
                  <a:srgbClr val="00B0F0"/>
                </a:solidFill>
                <a:latin typeface="Bahnschrift" panose="020B0502040204020203" pitchFamily="34" charset="0"/>
              </a:rPr>
              <a:t>streaming</a:t>
            </a:r>
            <a:r>
              <a:rPr lang="fr-FR" dirty="0">
                <a:latin typeface="Bahnschrift" panose="020B0502040204020203" pitchFamily="34" charset="0"/>
              </a:rPr>
              <a:t> a mené à l’émission de </a:t>
            </a:r>
            <a:br>
              <a:rPr lang="fr-FR" dirty="0">
                <a:latin typeface="Bahnschrift" panose="020B0502040204020203" pitchFamily="34" charset="0"/>
              </a:rPr>
            </a:br>
            <a:r>
              <a:rPr lang="fr-FR" dirty="0">
                <a:latin typeface="Bahnschrift" panose="020B0502040204020203" pitchFamily="34" charset="0"/>
              </a:rPr>
              <a:t>		</a:t>
            </a:r>
            <a:r>
              <a:rPr lang="fr-FR" sz="2000" b="1" dirty="0">
                <a:latin typeface="Bahnschrift" panose="020B0502040204020203" pitchFamily="34" charset="0"/>
              </a:rPr>
              <a:t>30 millions de tonnes de carbone</a:t>
            </a:r>
            <a:endParaRPr lang="fr-FR" dirty="0">
              <a:latin typeface="Bahnschrift" panose="020B0502040204020203" pitchFamily="34" charset="0"/>
            </a:endParaRPr>
          </a:p>
          <a:p>
            <a:r>
              <a:rPr lang="fr-FR" dirty="0">
                <a:latin typeface="Bahnschrift" panose="020B0502040204020203" pitchFamily="34" charset="0"/>
              </a:rPr>
              <a:t> </a:t>
            </a:r>
            <a:br>
              <a:rPr lang="fr-FR" dirty="0">
                <a:latin typeface="Bahnschrift" panose="020B0502040204020203" pitchFamily="34" charset="0"/>
              </a:rPr>
            </a:br>
            <a:r>
              <a:rPr lang="fr-FR" dirty="0">
                <a:latin typeface="Bahnschrift" panose="020B0502040204020203" pitchFamily="34" charset="0"/>
              </a:rPr>
              <a:t>				</a:t>
            </a:r>
            <a:r>
              <a:rPr lang="fr-FR" sz="1400" i="1" dirty="0">
                <a:latin typeface="Bahnschrift" panose="020B0502040204020203" pitchFamily="34" charset="0"/>
              </a:rPr>
              <a:t>Cela équivaut à plus qu’un pays comme l’Espagne !!</a:t>
            </a:r>
            <a:endParaRPr lang="fr-FR" sz="1400" dirty="0">
              <a:latin typeface="Bahnschrift" panose="020B0502040204020203" pitchFamily="34" charset="0"/>
            </a:endParaRPr>
          </a:p>
        </p:txBody>
      </p:sp>
      <p:sp>
        <p:nvSpPr>
          <p:cNvPr id="6" name="Rectangle 5"/>
          <p:cNvSpPr/>
          <p:nvPr/>
        </p:nvSpPr>
        <p:spPr>
          <a:xfrm>
            <a:off x="3996266" y="4014547"/>
            <a:ext cx="6476236" cy="677108"/>
          </a:xfrm>
          <a:prstGeom prst="rect">
            <a:avLst/>
          </a:prstGeom>
        </p:spPr>
        <p:txBody>
          <a:bodyPr wrap="square">
            <a:spAutoFit/>
          </a:bodyPr>
          <a:lstStyle/>
          <a:p>
            <a:r>
              <a:rPr lang="fr-FR" dirty="0">
                <a:latin typeface="Bahnschrift" panose="020B0502040204020203" pitchFamily="34" charset="0"/>
              </a:rPr>
              <a:t>L’ensemble des </a:t>
            </a:r>
            <a:r>
              <a:rPr lang="fr-FR" sz="2000" b="1" dirty="0">
                <a:solidFill>
                  <a:srgbClr val="00B0F0"/>
                </a:solidFill>
                <a:latin typeface="Bahnschrift" panose="020B0502040204020203" pitchFamily="34" charset="0"/>
              </a:rPr>
              <a:t>données sur le web </a:t>
            </a:r>
            <a:r>
              <a:rPr lang="fr-FR" dirty="0">
                <a:latin typeface="Bahnschrift" panose="020B0502040204020203" pitchFamily="34" charset="0"/>
              </a:rPr>
              <a:t>représente plus de </a:t>
            </a:r>
            <a:br>
              <a:rPr lang="fr-FR" dirty="0">
                <a:latin typeface="Bahnschrift" panose="020B0502040204020203" pitchFamily="34" charset="0"/>
              </a:rPr>
            </a:br>
            <a:r>
              <a:rPr lang="fr-FR" dirty="0">
                <a:latin typeface="Bahnschrift" panose="020B0502040204020203" pitchFamily="34" charset="0"/>
              </a:rPr>
              <a:t>		</a:t>
            </a:r>
            <a:r>
              <a:rPr lang="fr-FR" b="1" dirty="0">
                <a:latin typeface="Bahnschrift" panose="020B0502040204020203" pitchFamily="34" charset="0"/>
              </a:rPr>
              <a:t>97 </a:t>
            </a:r>
            <a:r>
              <a:rPr lang="fr-FR" b="1" dirty="0" err="1">
                <a:latin typeface="Bahnschrift" panose="020B0502040204020203" pitchFamily="34" charset="0"/>
              </a:rPr>
              <a:t>Zettaoctets</a:t>
            </a:r>
            <a:r>
              <a:rPr lang="fr-FR" dirty="0">
                <a:latin typeface="Bahnschrift" panose="020B0502040204020203" pitchFamily="34" charset="0"/>
              </a:rPr>
              <a:t>, soit </a:t>
            </a:r>
            <a:r>
              <a:rPr lang="fr-FR" b="1" dirty="0">
                <a:latin typeface="Bahnschrift" panose="020B0502040204020203" pitchFamily="34" charset="0"/>
              </a:rPr>
              <a:t>97 000 milliards de Go</a:t>
            </a:r>
            <a:endParaRPr lang="fr-FR" dirty="0">
              <a:latin typeface="Bahnschrift" panose="020B0502040204020203" pitchFamily="34" charset="0"/>
            </a:endParaRPr>
          </a:p>
        </p:txBody>
      </p:sp>
      <p:sp>
        <p:nvSpPr>
          <p:cNvPr id="7" name="Rectangle 6"/>
          <p:cNvSpPr/>
          <p:nvPr/>
        </p:nvSpPr>
        <p:spPr>
          <a:xfrm>
            <a:off x="5548087" y="5076713"/>
            <a:ext cx="6096000" cy="646331"/>
          </a:xfrm>
          <a:prstGeom prst="rect">
            <a:avLst/>
          </a:prstGeom>
        </p:spPr>
        <p:txBody>
          <a:bodyPr>
            <a:spAutoFit/>
          </a:bodyPr>
          <a:lstStyle/>
          <a:p>
            <a:r>
              <a:rPr lang="fr-FR" sz="1600" dirty="0">
                <a:latin typeface="Bahnschrift" panose="020B0502040204020203" pitchFamily="34" charset="0"/>
              </a:rPr>
              <a:t>L’utilisation du </a:t>
            </a:r>
            <a:r>
              <a:rPr lang="fr-FR" sz="1600" b="1" dirty="0">
                <a:solidFill>
                  <a:srgbClr val="00B0F0"/>
                </a:solidFill>
                <a:latin typeface="Bahnschrift" panose="020B0502040204020203" pitchFamily="34" charset="0"/>
              </a:rPr>
              <a:t>web</a:t>
            </a:r>
            <a:r>
              <a:rPr lang="fr-FR" sz="1600" dirty="0">
                <a:latin typeface="Bahnschrift" panose="020B0502040204020203" pitchFamily="34" charset="0"/>
              </a:rPr>
              <a:t> et des </a:t>
            </a:r>
            <a:r>
              <a:rPr lang="fr-FR" sz="1600" b="1" dirty="0">
                <a:solidFill>
                  <a:srgbClr val="00B0F0"/>
                </a:solidFill>
                <a:latin typeface="Bahnschrift" panose="020B0502040204020203" pitchFamily="34" charset="0"/>
              </a:rPr>
              <a:t>technologies numériques </a:t>
            </a:r>
            <a:r>
              <a:rPr lang="fr-FR" sz="1600" dirty="0">
                <a:latin typeface="Bahnschrift" panose="020B0502040204020203" pitchFamily="34" charset="0"/>
              </a:rPr>
              <a:t>génère </a:t>
            </a:r>
            <a:br>
              <a:rPr lang="fr-FR" dirty="0">
                <a:latin typeface="Bahnschrift" panose="020B0502040204020203" pitchFamily="34" charset="0"/>
              </a:rPr>
            </a:br>
            <a:r>
              <a:rPr lang="fr-FR" dirty="0">
                <a:latin typeface="Bahnschrift" panose="020B0502040204020203" pitchFamily="34" charset="0"/>
              </a:rPr>
              <a:t>plus de </a:t>
            </a:r>
            <a:r>
              <a:rPr lang="fr-FR" sz="2000" b="1" dirty="0">
                <a:latin typeface="Bahnschrift" panose="020B0502040204020203" pitchFamily="34" charset="0"/>
              </a:rPr>
              <a:t>4% de toutes les émissions de CO2 </a:t>
            </a:r>
            <a:r>
              <a:rPr lang="fr-FR" dirty="0">
                <a:latin typeface="Bahnschrift" panose="020B0502040204020203" pitchFamily="34" charset="0"/>
              </a:rPr>
              <a:t>sur Terre</a:t>
            </a:r>
          </a:p>
        </p:txBody>
      </p:sp>
    </p:spTree>
    <p:extLst>
      <p:ext uri="{BB962C8B-B14F-4D97-AF65-F5344CB8AC3E}">
        <p14:creationId xmlns:p14="http://schemas.microsoft.com/office/powerpoint/2010/main" val="93300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3074" name="Picture 2" descr="transformation numérique industrie : les 4 révolutions industriell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711" y="2107162"/>
            <a:ext cx="8574263" cy="440539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993075" y="6513689"/>
            <a:ext cx="4373313" cy="261610"/>
          </a:xfrm>
          <a:prstGeom prst="rect">
            <a:avLst/>
          </a:prstGeom>
          <a:noFill/>
        </p:spPr>
        <p:txBody>
          <a:bodyPr wrap="none" rtlCol="0">
            <a:spAutoFit/>
          </a:bodyPr>
          <a:lstStyle/>
          <a:p>
            <a:r>
              <a:rPr lang="fr-FR" sz="1100" dirty="0">
                <a:solidFill>
                  <a:schemeClr val="bg1">
                    <a:lumMod val="50000"/>
                  </a:schemeClr>
                </a:solidFill>
              </a:rPr>
              <a:t>https://www.visiativ-solutions.fr/transformation-numerique-industrie/</a:t>
            </a:r>
          </a:p>
        </p:txBody>
      </p:sp>
    </p:spTree>
    <p:extLst>
      <p:ext uri="{BB962C8B-B14F-4D97-AF65-F5344CB8AC3E}">
        <p14:creationId xmlns:p14="http://schemas.microsoft.com/office/powerpoint/2010/main" val="353932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Traitement de l’information</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3" name="Image 2" descr="Une image contenant intérieur, Visage humain, sol, musée&#10;&#10;Description générée automatiquement">
            <a:extLst>
              <a:ext uri="{FF2B5EF4-FFF2-40B4-BE49-F238E27FC236}">
                <a16:creationId xmlns:a16="http://schemas.microsoft.com/office/drawing/2014/main" id="{84A73011-A0F0-FADD-4828-8979B5C02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54452" y="509393"/>
            <a:ext cx="3043004" cy="5799967"/>
          </a:xfrm>
          <a:prstGeom prst="rect">
            <a:avLst/>
          </a:prstGeom>
        </p:spPr>
      </p:pic>
      <p:sp>
        <p:nvSpPr>
          <p:cNvPr id="4" name="ZoneTexte 3">
            <a:extLst>
              <a:ext uri="{FF2B5EF4-FFF2-40B4-BE49-F238E27FC236}">
                <a16:creationId xmlns:a16="http://schemas.microsoft.com/office/drawing/2014/main" id="{B8C973D8-D1FF-2290-04E7-ADCDB7195EDB}"/>
              </a:ext>
            </a:extLst>
          </p:cNvPr>
          <p:cNvSpPr txBox="1"/>
          <p:nvPr/>
        </p:nvSpPr>
        <p:spPr>
          <a:xfrm>
            <a:off x="8345347" y="6309360"/>
            <a:ext cx="3244799" cy="261610"/>
          </a:xfrm>
          <a:prstGeom prst="rect">
            <a:avLst/>
          </a:prstGeom>
          <a:noFill/>
        </p:spPr>
        <p:txBody>
          <a:bodyPr wrap="none" rtlCol="0">
            <a:spAutoFit/>
          </a:bodyPr>
          <a:lstStyle/>
          <a:p>
            <a:r>
              <a:rPr lang="fr-FR" sz="1100" dirty="0"/>
              <a:t>Photo : Lionel </a:t>
            </a:r>
            <a:r>
              <a:rPr lang="fr-FR" sz="1100" dirty="0" err="1"/>
              <a:t>Jacubowiez</a:t>
            </a:r>
            <a:r>
              <a:rPr lang="fr-FR" sz="1100" dirty="0"/>
              <a:t> / Recyclerie Bagneux</a:t>
            </a:r>
          </a:p>
        </p:txBody>
      </p:sp>
      <p:pic>
        <p:nvPicPr>
          <p:cNvPr id="1030" name="Picture 6" descr="Mars Climate Orbiter Cartoon">
            <a:extLst>
              <a:ext uri="{FF2B5EF4-FFF2-40B4-BE49-F238E27FC236}">
                <a16:creationId xmlns:a16="http://schemas.microsoft.com/office/drawing/2014/main" id="{0A95D983-0F9A-A57D-5277-BB5A9B1FE0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0678" y="2123768"/>
            <a:ext cx="6312310" cy="4734232"/>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86569F49-5E55-1224-2DF8-C4DE72B9644D}"/>
              </a:ext>
            </a:extLst>
          </p:cNvPr>
          <p:cNvSpPr txBox="1"/>
          <p:nvPr/>
        </p:nvSpPr>
        <p:spPr>
          <a:xfrm>
            <a:off x="501445" y="2039797"/>
            <a:ext cx="6096000" cy="430887"/>
          </a:xfrm>
          <a:prstGeom prst="rect">
            <a:avLst/>
          </a:prstGeom>
          <a:noFill/>
        </p:spPr>
        <p:txBody>
          <a:bodyPr wrap="square">
            <a:spAutoFit/>
          </a:bodyPr>
          <a:lstStyle/>
          <a:p>
            <a:r>
              <a:rPr lang="en-US" sz="1100" b="0" i="0" dirty="0">
                <a:solidFill>
                  <a:srgbClr val="6D6B6B"/>
                </a:solidFill>
                <a:effectLst/>
                <a:latin typeface="Lato" panose="020F0502020204030203" pitchFamily="34" charset="0"/>
              </a:rPr>
              <a:t>Newspaper cartoon depicting the incongruence in the units used by NASA and Lockheed Martin scientists that led to the Mars Climate Orbiter disaster. (Source: </a:t>
            </a:r>
            <a:r>
              <a:rPr lang="en-US" sz="1100" b="0" i="0" u="none" strike="noStrike" dirty="0">
                <a:solidFill>
                  <a:srgbClr val="3A85BF"/>
                </a:solidFill>
                <a:effectLst/>
                <a:latin typeface="Lato" panose="020F0502020204030203" pitchFamily="34" charset="0"/>
                <a:hlinkClick r:id="rId5"/>
              </a:rPr>
              <a:t>Slideplayer.com</a:t>
            </a:r>
            <a:r>
              <a:rPr lang="en-US" sz="1100" b="0" i="0" dirty="0">
                <a:solidFill>
                  <a:srgbClr val="6D6B6B"/>
                </a:solidFill>
                <a:effectLst/>
                <a:latin typeface="Lato" panose="020F0502020204030203" pitchFamily="34" charset="0"/>
              </a:rPr>
              <a:t>)</a:t>
            </a:r>
            <a:endParaRPr lang="fr-FR" sz="1100" dirty="0"/>
          </a:p>
        </p:txBody>
      </p:sp>
    </p:spTree>
    <p:extLst>
      <p:ext uri="{BB962C8B-B14F-4D97-AF65-F5344CB8AC3E}">
        <p14:creationId xmlns:p14="http://schemas.microsoft.com/office/powerpoint/2010/main" val="388478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normAutofit fontScale="90000"/>
          </a:bodyPr>
          <a:lstStyle/>
          <a:p>
            <a:r>
              <a:rPr lang="fr-FR" dirty="0"/>
              <a:t>Objectifs pédagogiques / Traitement Information</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6" y="2478024"/>
            <a:ext cx="6414123" cy="3694176"/>
          </a:xfrm>
        </p:spPr>
        <p:txBody>
          <a:bodyPr>
            <a:noAutofit/>
          </a:bodyPr>
          <a:lstStyle/>
          <a:p>
            <a:pPr marL="0" indent="0">
              <a:buNone/>
            </a:pPr>
            <a:r>
              <a:rPr lang="fr-FR" sz="1200" dirty="0"/>
              <a:t>A travers cette </a:t>
            </a:r>
            <a:r>
              <a:rPr lang="fr-FR" sz="1200" b="1" dirty="0"/>
              <a:t>unité d’enseignement</a:t>
            </a:r>
            <a:r>
              <a:rPr lang="fr-FR" sz="1200" dirty="0"/>
              <a:t>, les apprenant.es seront capables :</a:t>
            </a:r>
          </a:p>
          <a:p>
            <a:endParaRPr lang="fr-FR" sz="1200" dirty="0"/>
          </a:p>
          <a:p>
            <a:pPr lvl="1"/>
            <a:r>
              <a:rPr lang="fr-FR" sz="1800" dirty="0"/>
              <a:t>de </a:t>
            </a:r>
            <a:r>
              <a:rPr lang="fr-FR" sz="1800" b="1" dirty="0"/>
              <a:t>distinguer les différents types de signaux</a:t>
            </a:r>
            <a:r>
              <a:rPr lang="fr-FR" sz="1800" dirty="0"/>
              <a:t> qui peuvent coexister et se superposer </a:t>
            </a:r>
          </a:p>
          <a:p>
            <a:pPr lvl="1"/>
            <a:r>
              <a:rPr lang="fr-FR" sz="1800" dirty="0"/>
              <a:t>de </a:t>
            </a:r>
            <a:r>
              <a:rPr lang="fr-FR" sz="1800" b="1" dirty="0"/>
              <a:t>proposer des outils de caractérisation</a:t>
            </a:r>
            <a:r>
              <a:rPr lang="fr-FR" sz="1800" dirty="0"/>
              <a:t> de ces différents signaux</a:t>
            </a:r>
          </a:p>
          <a:p>
            <a:pPr lvl="1"/>
            <a:r>
              <a:rPr lang="fr-FR" sz="1800" dirty="0"/>
              <a:t>de </a:t>
            </a:r>
            <a:r>
              <a:rPr lang="fr-FR" sz="1800" b="1" dirty="0"/>
              <a:t>réaliser une application de traitement de données </a:t>
            </a:r>
            <a:r>
              <a:rPr lang="fr-FR" sz="1800" dirty="0"/>
              <a:t>informatiques simple</a:t>
            </a:r>
          </a:p>
          <a:p>
            <a:pPr lvl="1"/>
            <a:r>
              <a:rPr lang="fr-FR" sz="1800" dirty="0"/>
              <a:t>d’</a:t>
            </a:r>
            <a:r>
              <a:rPr lang="fr-FR" sz="1800" b="1" dirty="0"/>
              <a:t>analyser</a:t>
            </a:r>
            <a:r>
              <a:rPr lang="fr-FR" sz="1800" dirty="0"/>
              <a:t>, de </a:t>
            </a:r>
            <a:r>
              <a:rPr lang="fr-FR" sz="1800" b="1" dirty="0"/>
              <a:t>concevoir</a:t>
            </a:r>
            <a:r>
              <a:rPr lang="fr-FR" sz="1800" dirty="0"/>
              <a:t> et de </a:t>
            </a:r>
            <a:r>
              <a:rPr lang="fr-FR" sz="1800" b="1" dirty="0"/>
              <a:t>réaliser</a:t>
            </a:r>
            <a:r>
              <a:rPr lang="fr-FR" sz="1800" dirty="0"/>
              <a:t> des </a:t>
            </a:r>
            <a:r>
              <a:rPr lang="fr-FR" sz="1800" b="1" dirty="0"/>
              <a:t>circuits électroniques</a:t>
            </a:r>
            <a:r>
              <a:rPr lang="fr-FR" sz="1800" dirty="0"/>
              <a:t> pour la </a:t>
            </a:r>
            <a:r>
              <a:rPr lang="fr-FR" sz="1800" b="1" dirty="0"/>
              <a:t>mise en forme </a:t>
            </a:r>
            <a:r>
              <a:rPr lang="fr-FR" sz="1800" dirty="0"/>
              <a:t>de ces signaux dans le respect d’un cahier des charges et en lien avec la conversion électrons-photons</a:t>
            </a:r>
          </a:p>
        </p:txBody>
      </p:sp>
      <p:sp>
        <p:nvSpPr>
          <p:cNvPr id="7" name="CustomShape 3">
            <a:extLst>
              <a:ext uri="{FF2B5EF4-FFF2-40B4-BE49-F238E27FC236}">
                <a16:creationId xmlns:a16="http://schemas.microsoft.com/office/drawing/2014/main" id="{4C5A234C-C7E6-A992-E13C-02BDE9947CB1}"/>
              </a:ext>
            </a:extLst>
          </p:cNvPr>
          <p:cNvSpPr/>
          <p:nvPr/>
        </p:nvSpPr>
        <p:spPr>
          <a:xfrm>
            <a:off x="8037689" y="3060957"/>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4C5A234C-C7E6-A992-E13C-02BDE9947CB1}"/>
              </a:ext>
            </a:extLst>
          </p:cNvPr>
          <p:cNvSpPr/>
          <p:nvPr/>
        </p:nvSpPr>
        <p:spPr>
          <a:xfrm>
            <a:off x="8037689" y="3705800"/>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4C5A234C-C7E6-A992-E13C-02BDE9947CB1}"/>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2" name="CustomShape 3">
            <a:extLst>
              <a:ext uri="{FF2B5EF4-FFF2-40B4-BE49-F238E27FC236}">
                <a16:creationId xmlns:a16="http://schemas.microsoft.com/office/drawing/2014/main" id="{4C5A234C-C7E6-A992-E13C-02BDE9947CB1}"/>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53827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Electronique</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14982623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lstStyle/>
          <a:p>
            <a:r>
              <a:rPr lang="fr-FR" dirty="0"/>
              <a:t>Objectifs pédagogiques du module</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7" y="2478024"/>
            <a:ext cx="5334393" cy="3694176"/>
          </a:xfrm>
        </p:spPr>
        <p:txBody>
          <a:bodyPr>
            <a:normAutofit lnSpcReduction="10000"/>
          </a:bodyPr>
          <a:lstStyle/>
          <a:p>
            <a:pPr lvl="1"/>
            <a:r>
              <a:rPr lang="fr-FR" sz="2800" b="1" dirty="0"/>
              <a:t>Analyser</a:t>
            </a:r>
            <a:r>
              <a:rPr lang="fr-FR" sz="2800" dirty="0"/>
              <a:t>, </a:t>
            </a:r>
            <a:r>
              <a:rPr lang="fr-FR" sz="2800" b="1" dirty="0"/>
              <a:t>concevoir</a:t>
            </a:r>
            <a:r>
              <a:rPr lang="fr-FR" sz="2800" dirty="0"/>
              <a:t> et </a:t>
            </a:r>
            <a:r>
              <a:rPr lang="fr-FR" sz="2800" b="1" dirty="0"/>
              <a:t>réaliser</a:t>
            </a:r>
            <a:r>
              <a:rPr lang="fr-FR" sz="2800" dirty="0"/>
              <a:t> des </a:t>
            </a:r>
            <a:r>
              <a:rPr lang="fr-FR" sz="2800" b="1" dirty="0"/>
              <a:t>circuits électroniques</a:t>
            </a:r>
            <a:r>
              <a:rPr lang="fr-FR" sz="2800" dirty="0"/>
              <a:t> pour la </a:t>
            </a:r>
            <a:r>
              <a:rPr lang="fr-FR" sz="2800" b="1" dirty="0"/>
              <a:t>mise en forme </a:t>
            </a:r>
            <a:r>
              <a:rPr lang="fr-FR" sz="2800" dirty="0"/>
              <a:t>de ces signaux dans le respect d’un cahier des charges et en lien avec la conversion électrons-photons</a:t>
            </a:r>
          </a:p>
        </p:txBody>
      </p:sp>
      <p:sp>
        <p:nvSpPr>
          <p:cNvPr id="3" name="CustomShape 3">
            <a:extLst>
              <a:ext uri="{FF2B5EF4-FFF2-40B4-BE49-F238E27FC236}">
                <a16:creationId xmlns:a16="http://schemas.microsoft.com/office/drawing/2014/main" id="{691FD8A8-20F3-DB95-98D4-A4F009EE3CA5}"/>
              </a:ext>
            </a:extLst>
          </p:cNvPr>
          <p:cNvSpPr/>
          <p:nvPr/>
        </p:nvSpPr>
        <p:spPr>
          <a:xfrm>
            <a:off x="8037689" y="3060957"/>
            <a:ext cx="3348569" cy="492443"/>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4" name="CustomShape 3">
            <a:extLst>
              <a:ext uri="{FF2B5EF4-FFF2-40B4-BE49-F238E27FC236}">
                <a16:creationId xmlns:a16="http://schemas.microsoft.com/office/drawing/2014/main" id="{1878C4A7-4377-BD4C-E2FE-7716910E7C64}"/>
              </a:ext>
            </a:extLst>
          </p:cNvPr>
          <p:cNvSpPr/>
          <p:nvPr/>
        </p:nvSpPr>
        <p:spPr>
          <a:xfrm>
            <a:off x="8037689" y="3705800"/>
            <a:ext cx="3348569" cy="677108"/>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5" name="CustomShape 3">
            <a:extLst>
              <a:ext uri="{FF2B5EF4-FFF2-40B4-BE49-F238E27FC236}">
                <a16:creationId xmlns:a16="http://schemas.microsoft.com/office/drawing/2014/main" id="{225242AA-ED08-32F9-475B-9F95841C009A}"/>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739F4E9A-0E6F-BC6E-AE9B-457A6B4C3896}"/>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890703577"/>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624"/>
      </a:dk2>
      <a:lt2>
        <a:srgbClr val="E2E8E6"/>
      </a:lt2>
      <a:accent1>
        <a:srgbClr val="C696A7"/>
      </a:accent1>
      <a:accent2>
        <a:srgbClr val="BA827F"/>
      </a:accent2>
      <a:accent3>
        <a:srgbClr val="BC9E83"/>
      </a:accent3>
      <a:accent4>
        <a:srgbClr val="ABA575"/>
      </a:accent4>
      <a:accent5>
        <a:srgbClr val="9CA87F"/>
      </a:accent5>
      <a:accent6>
        <a:srgbClr val="85AD76"/>
      </a:accent6>
      <a:hlink>
        <a:srgbClr val="568F7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TM03457452[[fn=Céleste]]</Template>
  <TotalTime>402</TotalTime>
  <Words>1879</Words>
  <Application>Microsoft Office PowerPoint</Application>
  <PresentationFormat>Grand écran</PresentationFormat>
  <Paragraphs>248</Paragraphs>
  <Slides>26</Slides>
  <Notes>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26</vt:i4>
      </vt:variant>
    </vt:vector>
  </HeadingPairs>
  <TitlesOfParts>
    <vt:vector size="37" baseType="lpstr">
      <vt:lpstr>Arial</vt:lpstr>
      <vt:lpstr>Avenir Next LT Pro</vt:lpstr>
      <vt:lpstr>Bahnschrift</vt:lpstr>
      <vt:lpstr>Bahnschrift Light</vt:lpstr>
      <vt:lpstr>Bahnschrift SemiBold</vt:lpstr>
      <vt:lpstr>Calibri</vt:lpstr>
      <vt:lpstr>inherit</vt:lpstr>
      <vt:lpstr>Lato</vt:lpstr>
      <vt:lpstr>Raleway ExtraBold</vt:lpstr>
      <vt:lpstr>Trebuchet MS</vt:lpstr>
      <vt:lpstr>AccentBoxVTI</vt:lpstr>
      <vt:lpstr>Traitement de l’Information</vt:lpstr>
      <vt:lpstr>Informations</vt:lpstr>
      <vt:lpstr>Informations</vt:lpstr>
      <vt:lpstr>Informations / Trop de données !!!</vt:lpstr>
      <vt:lpstr>Informations</vt:lpstr>
      <vt:lpstr>Traitement de l’information</vt:lpstr>
      <vt:lpstr>Objectifs pédagogiques / Traitement Information</vt:lpstr>
      <vt:lpstr>Electronique</vt:lpstr>
      <vt:lpstr>Objectifs pédagogiques du module</vt:lpstr>
      <vt:lpstr>Ressources CeTI</vt:lpstr>
      <vt:lpstr>Déroulement des modules CéTI</vt:lpstr>
      <vt:lpstr>CeTI / TP</vt:lpstr>
      <vt:lpstr>CéTI / TP / Déroulement</vt:lpstr>
      <vt:lpstr>CéTI / TP / Déroulement</vt:lpstr>
      <vt:lpstr>CéTI / TP / Déroulement</vt:lpstr>
      <vt:lpstr>CéTI / TP / Ressources</vt:lpstr>
      <vt:lpstr>CéTI / TP / Evaluations</vt:lpstr>
      <vt:lpstr>CéTI / TP / Evaluations</vt:lpstr>
      <vt:lpstr>CéTI / TP / Evaluations</vt:lpstr>
      <vt:lpstr>CéTI / TP / Evaluations</vt:lpstr>
      <vt:lpstr>CéTI / TP / Evaluations</vt:lpstr>
      <vt:lpstr>Matériel expérimental</vt:lpstr>
      <vt:lpstr>CeTI / TD</vt:lpstr>
      <vt:lpstr>CéTI / TD / Déroulement et Ressources</vt:lpstr>
      <vt:lpstr>CéTI / TD / Evaluation</vt:lpstr>
      <vt:lpstr>Outils numériques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Outils Numériques - Méthodes et Outils</dc:title>
  <dc:creator>Julien VILLEMEJANE</dc:creator>
  <cp:lastModifiedBy>Julien VILLEMEJANE</cp:lastModifiedBy>
  <cp:revision>171</cp:revision>
  <dcterms:created xsi:type="dcterms:W3CDTF">2023-04-08T12:37:13Z</dcterms:created>
  <dcterms:modified xsi:type="dcterms:W3CDTF">2023-09-04T15:48:50Z</dcterms:modified>
</cp:coreProperties>
</file>