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7"/>
  </p:notesMasterIdLst>
  <p:sldIdLst>
    <p:sldId id="256" r:id="rId2"/>
    <p:sldId id="257" r:id="rId3"/>
    <p:sldId id="279" r:id="rId4"/>
    <p:sldId id="280" r:id="rId5"/>
    <p:sldId id="271" r:id="rId6"/>
    <p:sldId id="278" r:id="rId7"/>
    <p:sldId id="273" r:id="rId8"/>
    <p:sldId id="267" r:id="rId9"/>
    <p:sldId id="277" r:id="rId10"/>
    <p:sldId id="272" r:id="rId11"/>
    <p:sldId id="282" r:id="rId12"/>
    <p:sldId id="284" r:id="rId13"/>
    <p:sldId id="288" r:id="rId14"/>
    <p:sldId id="287" r:id="rId15"/>
    <p:sldId id="286" r:id="rId16"/>
    <p:sldId id="285" r:id="rId17"/>
    <p:sldId id="290" r:id="rId18"/>
    <p:sldId id="289" r:id="rId19"/>
    <p:sldId id="291" r:id="rId20"/>
    <p:sldId id="292" r:id="rId21"/>
    <p:sldId id="258" r:id="rId22"/>
    <p:sldId id="275" r:id="rId23"/>
    <p:sldId id="281" r:id="rId24"/>
    <p:sldId id="283"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60" autoAdjust="0"/>
  </p:normalViewPr>
  <p:slideViewPr>
    <p:cSldViewPr snapToGrid="0">
      <p:cViewPr varScale="1">
        <p:scale>
          <a:sx n="78" d="100"/>
          <a:sy n="78" d="100"/>
        </p:scale>
        <p:origin x="85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01/09/2023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IOGS-Digital-Method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slideplayer.com/slide/5829764/19/images/37/Remember+the+Mars+Climate+Orbiter+incident+from+1999.jpg" TargetMode="Externa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des modules </a:t>
            </a:r>
            <a:r>
              <a:rPr lang="fr-FR" dirty="0" err="1"/>
              <a:t>CéTI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Mise en forme / Filtrage</a:t>
            </a:r>
            <a:endParaRPr lang="fr-FR" sz="2000"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Numérique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2655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TP</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3758828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(3) 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Numérique</a:t>
            </a:r>
            <a:endParaRPr lang="fr-FR" sz="2000" b="0" strike="noStrike" spc="-1" dirty="0">
              <a:solidFill>
                <a:schemeClr val="bg1"/>
              </a:solidFill>
              <a:latin typeface="Arial"/>
            </a:endParaRPr>
          </a:p>
        </p:txBody>
      </p:sp>
      <p:sp>
        <p:nvSpPr>
          <p:cNvPr id="7" name="CustomShape 3">
            <a:extLst>
              <a:ext uri="{FF2B5EF4-FFF2-40B4-BE49-F238E27FC236}">
                <a16:creationId xmlns:a16="http://schemas.microsoft.com/office/drawing/2014/main" id="{D72796BA-C4FB-0B68-53DE-1739E281DCE7}"/>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8" name="Espace réservé du contenu 2">
            <a:extLst>
              <a:ext uri="{FF2B5EF4-FFF2-40B4-BE49-F238E27FC236}">
                <a16:creationId xmlns:a16="http://schemas.microsoft.com/office/drawing/2014/main" id="{AFB50BFF-D75E-AF18-215D-57F48FD8A0AF}"/>
              </a:ext>
            </a:extLst>
          </p:cNvPr>
          <p:cNvSpPr>
            <a:spLocks noGrp="1"/>
          </p:cNvSpPr>
          <p:nvPr>
            <p:ph sz="half" idx="1"/>
          </p:nvPr>
        </p:nvSpPr>
        <p:spPr>
          <a:xfrm>
            <a:off x="1108263" y="3050362"/>
            <a:ext cx="4685466" cy="3694176"/>
          </a:xfrm>
        </p:spPr>
        <p:txBody>
          <a:bodyPr>
            <a:normAutofit/>
          </a:bodyPr>
          <a:lstStyle/>
          <a:p>
            <a:r>
              <a:rPr lang="fr-FR" sz="2000" b="1" dirty="0"/>
              <a:t>Séances</a:t>
            </a:r>
          </a:p>
          <a:p>
            <a:pPr lvl="1"/>
            <a:r>
              <a:rPr lang="fr-FR" sz="1800" dirty="0"/>
              <a:t>Durée : </a:t>
            </a:r>
            <a:r>
              <a:rPr lang="fr-FR" sz="1800" b="1" dirty="0"/>
              <a:t>4h30</a:t>
            </a:r>
            <a:r>
              <a:rPr lang="fr-FR" sz="1800" dirty="0"/>
              <a:t> – </a:t>
            </a:r>
            <a:r>
              <a:rPr lang="fr-FR" sz="1800" b="1" dirty="0"/>
              <a:t>Début à 8h30 !!</a:t>
            </a:r>
          </a:p>
          <a:p>
            <a:pPr lvl="1"/>
            <a:r>
              <a:rPr lang="fr-FR" sz="1800" dirty="0"/>
              <a:t>Nombre : </a:t>
            </a:r>
            <a:r>
              <a:rPr lang="fr-FR" sz="1800" b="1" dirty="0"/>
              <a:t>6 séances</a:t>
            </a:r>
          </a:p>
          <a:p>
            <a:r>
              <a:rPr lang="fr-FR" sz="2000" b="1" dirty="0"/>
              <a:t>4 thèmes</a:t>
            </a:r>
          </a:p>
          <a:p>
            <a:pPr lvl="1"/>
            <a:r>
              <a:rPr lang="fr-FR" sz="1800" dirty="0"/>
              <a:t>Durée : </a:t>
            </a:r>
            <a:r>
              <a:rPr lang="fr-FR" sz="1800" b="1" dirty="0"/>
              <a:t>2 séances</a:t>
            </a:r>
          </a:p>
          <a:p>
            <a:r>
              <a:rPr lang="fr-FR" sz="2200" b="1" dirty="0"/>
              <a:t>2 parcours : </a:t>
            </a:r>
          </a:p>
          <a:p>
            <a:pPr lvl="1"/>
            <a:r>
              <a:rPr lang="fr-FR" sz="1800" b="1" dirty="0"/>
              <a:t>Initiation</a:t>
            </a:r>
            <a:r>
              <a:rPr lang="fr-FR" sz="1800" dirty="0"/>
              <a:t> (Thème 0, 1 et 2)</a:t>
            </a:r>
          </a:p>
          <a:p>
            <a:pPr lvl="1"/>
            <a:r>
              <a:rPr lang="fr-FR" sz="1800" b="1" dirty="0"/>
              <a:t>Avancé</a:t>
            </a:r>
            <a:r>
              <a:rPr lang="fr-FR" sz="1800" dirty="0"/>
              <a:t> (Thèmes 1, 2 et 3)</a:t>
            </a:r>
          </a:p>
        </p:txBody>
      </p:sp>
      <p:sp>
        <p:nvSpPr>
          <p:cNvPr id="10" name="Rectangle 9">
            <a:extLst>
              <a:ext uri="{FF2B5EF4-FFF2-40B4-BE49-F238E27FC236}">
                <a16:creationId xmlns:a16="http://schemas.microsoft.com/office/drawing/2014/main" id="{7393C8FB-A9FB-4E97-53C8-BEC456713BC2}"/>
              </a:ext>
            </a:extLst>
          </p:cNvPr>
          <p:cNvSpPr/>
          <p:nvPr/>
        </p:nvSpPr>
        <p:spPr>
          <a:xfrm rot="5400000">
            <a:off x="9993162" y="3862634"/>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Initiation</a:t>
            </a:r>
          </a:p>
        </p:txBody>
      </p:sp>
      <p:sp>
        <p:nvSpPr>
          <p:cNvPr id="13" name="Rectangle 12">
            <a:extLst>
              <a:ext uri="{FF2B5EF4-FFF2-40B4-BE49-F238E27FC236}">
                <a16:creationId xmlns:a16="http://schemas.microsoft.com/office/drawing/2014/main" id="{CA90388C-EE6E-B10D-0DC1-B914A000A349}"/>
              </a:ext>
            </a:extLst>
          </p:cNvPr>
          <p:cNvSpPr/>
          <p:nvPr/>
        </p:nvSpPr>
        <p:spPr>
          <a:xfrm rot="5400000">
            <a:off x="5678556" y="4509822"/>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Avancé</a:t>
            </a:r>
          </a:p>
        </p:txBody>
      </p:sp>
      <p:cxnSp>
        <p:nvCxnSpPr>
          <p:cNvPr id="15" name="Connecteur droit 14">
            <a:extLst>
              <a:ext uri="{FF2B5EF4-FFF2-40B4-BE49-F238E27FC236}">
                <a16:creationId xmlns:a16="http://schemas.microsoft.com/office/drawing/2014/main" id="{5792277F-83A5-6917-3F13-B7C5DD6AD6F5}"/>
              </a:ext>
            </a:extLst>
          </p:cNvPr>
          <p:cNvCxnSpPr/>
          <p:nvPr/>
        </p:nvCxnSpPr>
        <p:spPr>
          <a:xfrm flipH="1">
            <a:off x="9746602" y="3152988"/>
            <a:ext cx="96603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0" name="Connecteur droit 19">
            <a:extLst>
              <a:ext uri="{FF2B5EF4-FFF2-40B4-BE49-F238E27FC236}">
                <a16:creationId xmlns:a16="http://schemas.microsoft.com/office/drawing/2014/main" id="{06907E2B-F1FA-BBE3-B2E3-EEE62CE1A149}"/>
              </a:ext>
            </a:extLst>
          </p:cNvPr>
          <p:cNvCxnSpPr>
            <a:cxnSpLocks/>
          </p:cNvCxnSpPr>
          <p:nvPr/>
        </p:nvCxnSpPr>
        <p:spPr>
          <a:xfrm flipH="1">
            <a:off x="6791178" y="5593093"/>
            <a:ext cx="84848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AD852AD8-2FB4-AA44-E178-82388CE7F6BB}"/>
              </a:ext>
            </a:extLst>
          </p:cNvPr>
          <p:cNvCxnSpPr>
            <a:cxnSpLocks/>
          </p:cNvCxnSpPr>
          <p:nvPr/>
        </p:nvCxnSpPr>
        <p:spPr>
          <a:xfrm flipH="1">
            <a:off x="6771513" y="3803631"/>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E2687EA2-51BE-8556-F16F-F9122527D034}"/>
              </a:ext>
            </a:extLst>
          </p:cNvPr>
          <p:cNvCxnSpPr>
            <a:cxnSpLocks/>
          </p:cNvCxnSpPr>
          <p:nvPr/>
        </p:nvCxnSpPr>
        <p:spPr>
          <a:xfrm flipH="1">
            <a:off x="10444401" y="4939534"/>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744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6" name="Image 5">
            <a:extLst>
              <a:ext uri="{FF2B5EF4-FFF2-40B4-BE49-F238E27FC236}">
                <a16:creationId xmlns:a16="http://schemas.microsoft.com/office/drawing/2014/main" id="{C785231C-CAA7-29BE-C29B-8254BE697AE1}"/>
              </a:ext>
            </a:extLst>
          </p:cNvPr>
          <p:cNvPicPr>
            <a:picLocks noChangeAspect="1"/>
          </p:cNvPicPr>
          <p:nvPr/>
        </p:nvPicPr>
        <p:blipFill>
          <a:blip r:embed="rId3"/>
          <a:stretch>
            <a:fillRect/>
          </a:stretch>
        </p:blipFill>
        <p:spPr>
          <a:xfrm>
            <a:off x="6096000" y="2440602"/>
            <a:ext cx="5639540" cy="3520434"/>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p:txBody>
      </p:sp>
    </p:spTree>
    <p:extLst>
      <p:ext uri="{BB962C8B-B14F-4D97-AF65-F5344CB8AC3E}">
        <p14:creationId xmlns:p14="http://schemas.microsoft.com/office/powerpoint/2010/main" val="2027090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a:p>
            <a:r>
              <a:rPr lang="fr-FR" sz="2200" b="1" dirty="0"/>
              <a:t>En fin de thème </a:t>
            </a:r>
            <a:r>
              <a:rPr lang="fr-FR" sz="1600" dirty="0"/>
              <a:t>(thèmes 1 et 2)</a:t>
            </a:r>
          </a:p>
          <a:p>
            <a:pPr lvl="1"/>
            <a:r>
              <a:rPr lang="fr-FR" sz="1800" dirty="0"/>
              <a:t>Synthèse </a:t>
            </a:r>
            <a:r>
              <a:rPr lang="fr-FR" sz="1400" dirty="0"/>
              <a:t>(≠ compte-rendu)</a:t>
            </a:r>
          </a:p>
          <a:p>
            <a:pPr lvl="1"/>
            <a:r>
              <a:rPr lang="fr-FR" sz="1800" dirty="0"/>
              <a:t>Carte conceptuelle</a:t>
            </a:r>
          </a:p>
        </p:txBody>
      </p:sp>
      <p:sp>
        <p:nvSpPr>
          <p:cNvPr id="7" name="Rectangle 6">
            <a:extLst>
              <a:ext uri="{FF2B5EF4-FFF2-40B4-BE49-F238E27FC236}">
                <a16:creationId xmlns:a16="http://schemas.microsoft.com/office/drawing/2014/main" id="{A50DE225-8170-C71A-7E0E-DCE92B8C8ED0}"/>
              </a:ext>
            </a:extLst>
          </p:cNvPr>
          <p:cNvSpPr/>
          <p:nvPr/>
        </p:nvSpPr>
        <p:spPr>
          <a:xfrm>
            <a:off x="2658219" y="6163842"/>
            <a:ext cx="3142813" cy="538417"/>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Dépôt sur </a:t>
            </a:r>
            <a:r>
              <a:rPr lang="fr-FR" sz="1400" b="1" dirty="0" err="1"/>
              <a:t>eCampus</a:t>
            </a:r>
            <a:endParaRPr lang="fr-FR" sz="1400" b="1" dirty="0"/>
          </a:p>
          <a:p>
            <a:pPr algn="ctr"/>
            <a:r>
              <a:rPr lang="fr-FR" sz="1400" dirty="0"/>
              <a:t>1 semaine après la dernière séance</a:t>
            </a:r>
          </a:p>
        </p:txBody>
      </p:sp>
      <p:sp>
        <p:nvSpPr>
          <p:cNvPr id="8" name="CustomShape 3">
            <a:extLst>
              <a:ext uri="{FF2B5EF4-FFF2-40B4-BE49-F238E27FC236}">
                <a16:creationId xmlns:a16="http://schemas.microsoft.com/office/drawing/2014/main" id="{D452A0BD-81AA-830F-9914-E2670BF6325F}"/>
              </a:ext>
            </a:extLst>
          </p:cNvPr>
          <p:cNvSpPr/>
          <p:nvPr/>
        </p:nvSpPr>
        <p:spPr>
          <a:xfrm rot="19599468">
            <a:off x="7892778" y="3841698"/>
            <a:ext cx="2362269" cy="800219"/>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Ajouter Sujet Thème 1</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1780351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F665BF59-136D-0754-7EE3-F83C4DBD1D54}"/>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EDF779BE-63E6-9F6B-6ECB-3FED2571DCDE}"/>
              </a:ext>
            </a:extLst>
          </p:cNvPr>
          <p:cNvSpPr>
            <a:spLocks noGrp="1"/>
          </p:cNvSpPr>
          <p:nvPr>
            <p:ph sz="half" idx="1"/>
          </p:nvPr>
        </p:nvSpPr>
        <p:spPr>
          <a:xfrm>
            <a:off x="1108263" y="3050362"/>
            <a:ext cx="4685466" cy="3694176"/>
          </a:xfrm>
        </p:spPr>
        <p:txBody>
          <a:bodyPr>
            <a:normAutofit/>
          </a:bodyPr>
          <a:lstStyle/>
          <a:p>
            <a:r>
              <a:rPr lang="fr-FR" sz="2000" b="1" dirty="0"/>
              <a:t>Site du </a:t>
            </a:r>
            <a:r>
              <a:rPr lang="fr-FR" sz="2000" b="1" dirty="0" err="1"/>
              <a:t>LEnsE</a:t>
            </a:r>
            <a:endParaRPr lang="fr-FR" sz="2000" b="1" dirty="0"/>
          </a:p>
          <a:p>
            <a:pPr lvl="1"/>
            <a:r>
              <a:rPr lang="fr-FR" sz="1800" dirty="0"/>
              <a:t>Sujets : lense.institutoptique.fr/</a:t>
            </a:r>
            <a:r>
              <a:rPr lang="fr-FR" sz="1800" dirty="0" err="1"/>
              <a:t>ceti</a:t>
            </a:r>
            <a:r>
              <a:rPr lang="fr-FR" sz="1800" dirty="0"/>
              <a:t>/</a:t>
            </a:r>
            <a:endParaRPr lang="fr-FR" sz="2000" b="1" dirty="0"/>
          </a:p>
          <a:p>
            <a:r>
              <a:rPr lang="fr-FR" sz="2000" b="1" dirty="0"/>
              <a:t>Ressources des constructeurs</a:t>
            </a:r>
          </a:p>
          <a:p>
            <a:r>
              <a:rPr lang="fr-FR" sz="2000" b="1" dirty="0"/>
              <a:t>Sites de composants</a:t>
            </a:r>
          </a:p>
          <a:p>
            <a:pPr lvl="1"/>
            <a:r>
              <a:rPr lang="fr-FR" sz="1400" dirty="0" err="1"/>
              <a:t>Radiospares</a:t>
            </a:r>
            <a:r>
              <a:rPr lang="fr-FR" sz="1400" dirty="0"/>
              <a:t>  RS</a:t>
            </a:r>
          </a:p>
          <a:p>
            <a:pPr lvl="1"/>
            <a:r>
              <a:rPr lang="fr-FR" sz="1400" dirty="0"/>
              <a:t>Conrad</a:t>
            </a:r>
          </a:p>
          <a:p>
            <a:pPr lvl="1"/>
            <a:r>
              <a:rPr lang="fr-FR" sz="1400" dirty="0" err="1"/>
              <a:t>Farnell</a:t>
            </a:r>
            <a:endParaRPr lang="fr-FR" sz="1400" dirty="0"/>
          </a:p>
        </p:txBody>
      </p:sp>
      <p:sp>
        <p:nvSpPr>
          <p:cNvPr id="6" name="CustomShape 3">
            <a:extLst>
              <a:ext uri="{FF2B5EF4-FFF2-40B4-BE49-F238E27FC236}">
                <a16:creationId xmlns:a16="http://schemas.microsoft.com/office/drawing/2014/main" id="{5D708399-807B-5432-94CB-AECBD6EA9803}"/>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7" name="CustomShape 3">
            <a:extLst>
              <a:ext uri="{FF2B5EF4-FFF2-40B4-BE49-F238E27FC236}">
                <a16:creationId xmlns:a16="http://schemas.microsoft.com/office/drawing/2014/main" id="{BA43BA0B-E178-4436-CF25-C278D81C92E1}"/>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8" name="CustomShape 3">
            <a:extLst>
              <a:ext uri="{FF2B5EF4-FFF2-40B4-BE49-F238E27FC236}">
                <a16:creationId xmlns:a16="http://schemas.microsoft.com/office/drawing/2014/main" id="{0E444A1F-8DDE-A4F5-61C0-69D05181B4DC}"/>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(3) Notions avancées</a:t>
            </a:r>
            <a:endParaRPr lang="fr-FR" sz="2000" b="0" strike="noStrike" spc="-1" dirty="0">
              <a:solidFill>
                <a:schemeClr val="bg1"/>
              </a:solidFill>
              <a:latin typeface="Arial"/>
            </a:endParaRPr>
          </a:p>
        </p:txBody>
      </p:sp>
      <p:sp>
        <p:nvSpPr>
          <p:cNvPr id="9" name="CustomShape 3">
            <a:extLst>
              <a:ext uri="{FF2B5EF4-FFF2-40B4-BE49-F238E27FC236}">
                <a16:creationId xmlns:a16="http://schemas.microsoft.com/office/drawing/2014/main" id="{FE91E76A-7E18-6815-3574-9EBE33315FFD}"/>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Numérique</a:t>
            </a:r>
            <a:endParaRPr lang="fr-FR" sz="2000" b="0" strike="noStrike" spc="-1" dirty="0">
              <a:solidFill>
                <a:schemeClr val="bg1"/>
              </a:solidFill>
              <a:latin typeface="Arial"/>
            </a:endParaRPr>
          </a:p>
        </p:txBody>
      </p:sp>
      <p:sp>
        <p:nvSpPr>
          <p:cNvPr id="10" name="Rectangle 9">
            <a:extLst>
              <a:ext uri="{FF2B5EF4-FFF2-40B4-BE49-F238E27FC236}">
                <a16:creationId xmlns:a16="http://schemas.microsoft.com/office/drawing/2014/main" id="{954FA0DC-F6CA-E8FE-8F21-6B27E01180FD}"/>
              </a:ext>
            </a:extLst>
          </p:cNvPr>
          <p:cNvSpPr/>
          <p:nvPr/>
        </p:nvSpPr>
        <p:spPr>
          <a:xfrm rot="5400000">
            <a:off x="9993162" y="3862634"/>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Initiation</a:t>
            </a:r>
          </a:p>
        </p:txBody>
      </p:sp>
      <p:sp>
        <p:nvSpPr>
          <p:cNvPr id="11" name="Rectangle 10">
            <a:extLst>
              <a:ext uri="{FF2B5EF4-FFF2-40B4-BE49-F238E27FC236}">
                <a16:creationId xmlns:a16="http://schemas.microsoft.com/office/drawing/2014/main" id="{93C416C5-03AF-E864-333D-C7CC1577B023}"/>
              </a:ext>
            </a:extLst>
          </p:cNvPr>
          <p:cNvSpPr/>
          <p:nvPr/>
        </p:nvSpPr>
        <p:spPr>
          <a:xfrm rot="5400000">
            <a:off x="5678556" y="4509822"/>
            <a:ext cx="1792916" cy="373626"/>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Avancé</a:t>
            </a:r>
          </a:p>
        </p:txBody>
      </p:sp>
      <p:cxnSp>
        <p:nvCxnSpPr>
          <p:cNvPr id="12" name="Connecteur droit 11">
            <a:extLst>
              <a:ext uri="{FF2B5EF4-FFF2-40B4-BE49-F238E27FC236}">
                <a16:creationId xmlns:a16="http://schemas.microsoft.com/office/drawing/2014/main" id="{6F041CFD-36B1-3704-F563-6FC5B32C8857}"/>
              </a:ext>
            </a:extLst>
          </p:cNvPr>
          <p:cNvCxnSpPr/>
          <p:nvPr/>
        </p:nvCxnSpPr>
        <p:spPr>
          <a:xfrm flipH="1">
            <a:off x="9746602" y="3152988"/>
            <a:ext cx="96603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3" name="Connecteur droit 12">
            <a:extLst>
              <a:ext uri="{FF2B5EF4-FFF2-40B4-BE49-F238E27FC236}">
                <a16:creationId xmlns:a16="http://schemas.microsoft.com/office/drawing/2014/main" id="{E7D468E2-0231-E320-B5E5-6C61B714398E}"/>
              </a:ext>
            </a:extLst>
          </p:cNvPr>
          <p:cNvCxnSpPr>
            <a:cxnSpLocks/>
          </p:cNvCxnSpPr>
          <p:nvPr/>
        </p:nvCxnSpPr>
        <p:spPr>
          <a:xfrm flipH="1">
            <a:off x="6791178" y="5593093"/>
            <a:ext cx="848487"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0FDD5683-CDF2-083C-0D66-983164DEFA3A}"/>
              </a:ext>
            </a:extLst>
          </p:cNvPr>
          <p:cNvCxnSpPr>
            <a:cxnSpLocks/>
          </p:cNvCxnSpPr>
          <p:nvPr/>
        </p:nvCxnSpPr>
        <p:spPr>
          <a:xfrm flipH="1">
            <a:off x="6771513" y="3803631"/>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99548418-5C65-28CD-02EE-2839F76ED00A}"/>
              </a:ext>
            </a:extLst>
          </p:cNvPr>
          <p:cNvCxnSpPr>
            <a:cxnSpLocks/>
          </p:cNvCxnSpPr>
          <p:nvPr/>
        </p:nvCxnSpPr>
        <p:spPr>
          <a:xfrm flipH="1">
            <a:off x="10444401" y="4939534"/>
            <a:ext cx="258406" cy="0"/>
          </a:xfrm>
          <a:prstGeom prst="line">
            <a:avLst/>
          </a:prstGeom>
          <a:ln w="12700">
            <a:solidFill>
              <a:srgbClr val="00206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487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endParaRPr lang="fr-FR" sz="1800" dirty="0"/>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Synthèse et carte conceptuelle</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BE2E5222-4280-FEE3-6F7C-3036B658BAA1}"/>
              </a:ext>
            </a:extLst>
          </p:cNvPr>
          <p:cNvSpPr/>
          <p:nvPr/>
        </p:nvSpPr>
        <p:spPr>
          <a:xfrm rot="19599468">
            <a:off x="7892778" y="3841698"/>
            <a:ext cx="2362269" cy="800219"/>
          </a:xfrm>
          <a:prstGeom prst="rect">
            <a:avLst/>
          </a:prstGeom>
          <a:solidFill>
            <a:srgbClr val="FF000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Ajouter Sujet Thème 1</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09448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Tree>
    <p:extLst>
      <p:ext uri="{BB962C8B-B14F-4D97-AF65-F5344CB8AC3E}">
        <p14:creationId xmlns:p14="http://schemas.microsoft.com/office/powerpoint/2010/main" val="199917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14CCE582-9B9D-0764-83CC-13654B460E43}"/>
              </a:ext>
            </a:extLst>
          </p:cNvPr>
          <p:cNvSpPr txBox="1"/>
          <p:nvPr/>
        </p:nvSpPr>
        <p:spPr>
          <a:xfrm>
            <a:off x="6554552" y="2996656"/>
            <a:ext cx="4529185" cy="3785652"/>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endParaRPr lang="fr-FR" sz="1600" dirty="0"/>
          </a:p>
          <a:p>
            <a:r>
              <a:rPr lang="fr-FR" sz="1600" dirty="0">
                <a:highlight>
                  <a:srgbClr val="00FFFF"/>
                </a:highlight>
              </a:rPr>
              <a:t>ASPECT </a:t>
            </a:r>
            <a:r>
              <a:rPr lang="fr-FR" sz="1600" b="1" dirty="0">
                <a:highlight>
                  <a:srgbClr val="00FFFF"/>
                </a:highlight>
              </a:rPr>
              <a:t>INGENIEUR.E PHYSICIEN.NE</a:t>
            </a:r>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9" name="CustomShape 3">
            <a:extLst>
              <a:ext uri="{FF2B5EF4-FFF2-40B4-BE49-F238E27FC236}">
                <a16:creationId xmlns:a16="http://schemas.microsoft.com/office/drawing/2014/main" id="{0E16B71A-DAC3-A544-1C6A-FEF061532B0B}"/>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F056B93A-3809-D2D1-E451-112F3A528A42}"/>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BF074FB9-F19E-C0E7-05D8-FE2086332654}"/>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 Caractérisation d’un dipôle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4192165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8" name="ZoneTexte 7">
            <a:extLst>
              <a:ext uri="{FF2B5EF4-FFF2-40B4-BE49-F238E27FC236}">
                <a16:creationId xmlns:a16="http://schemas.microsoft.com/office/drawing/2014/main" id="{14CCE582-9B9D-0764-83CC-13654B460E43}"/>
              </a:ext>
            </a:extLst>
          </p:cNvPr>
          <p:cNvSpPr txBox="1"/>
          <p:nvPr/>
        </p:nvSpPr>
        <p:spPr>
          <a:xfrm>
            <a:off x="6554552" y="2416554"/>
            <a:ext cx="4529185" cy="427809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PROTOCOLE</a:t>
            </a:r>
          </a:p>
          <a:p>
            <a:endParaRPr lang="fr-FR" sz="1600" b="1" dirty="0">
              <a:highlight>
                <a:srgbClr val="00FFFF"/>
              </a:highlight>
            </a:endParaRPr>
          </a:p>
          <a:p>
            <a:pPr marL="285750" indent="-285750">
              <a:buFont typeface="Arial" panose="020B0604020202020204" pitchFamily="34" charset="0"/>
              <a:buChar char="•"/>
            </a:pPr>
            <a:r>
              <a:rPr lang="fr-FR" sz="1600" dirty="0"/>
              <a:t>Identifier le </a:t>
            </a:r>
            <a:r>
              <a:rPr lang="fr-FR" sz="1600" b="1" dirty="0"/>
              <a:t>comportement global </a:t>
            </a:r>
            <a:r>
              <a:rPr lang="fr-FR" sz="1600" dirty="0"/>
              <a:t>du système </a:t>
            </a:r>
            <a:r>
              <a:rPr lang="fr-FR" sz="1400" dirty="0"/>
              <a:t>(passe-bas, passe-haut, passe-bande)</a:t>
            </a:r>
            <a:endParaRPr lang="fr-FR" sz="1600" dirty="0"/>
          </a:p>
          <a:p>
            <a:pPr marL="285750" indent="-285750">
              <a:buFont typeface="Arial" panose="020B0604020202020204" pitchFamily="34" charset="0"/>
              <a:buChar char="•"/>
            </a:pPr>
            <a:r>
              <a:rPr lang="fr-FR" sz="1600" dirty="0"/>
              <a:t>Mesurer la </a:t>
            </a:r>
            <a:r>
              <a:rPr lang="fr-FR" sz="1600" b="1" dirty="0"/>
              <a:t>bande-passante</a:t>
            </a:r>
            <a:r>
              <a:rPr lang="fr-FR" sz="1600" dirty="0"/>
              <a:t> du système</a:t>
            </a:r>
          </a:p>
          <a:p>
            <a:pPr marL="285750" indent="-285750">
              <a:buFont typeface="Arial" panose="020B0604020202020204" pitchFamily="34" charset="0"/>
              <a:buChar char="•"/>
            </a:pPr>
            <a:r>
              <a:rPr lang="fr-FR" sz="1600" dirty="0"/>
              <a:t>Mesurer le </a:t>
            </a:r>
            <a:r>
              <a:rPr lang="fr-FR" sz="1600" b="1" dirty="0"/>
              <a:t>gain</a:t>
            </a:r>
            <a:r>
              <a:rPr lang="fr-FR" sz="1600" dirty="0"/>
              <a:t> du système</a:t>
            </a:r>
          </a:p>
          <a:p>
            <a:pPr marL="285750" indent="-285750">
              <a:buFont typeface="Arial" panose="020B0604020202020204" pitchFamily="34" charset="0"/>
              <a:buChar char="•"/>
            </a:pPr>
            <a:r>
              <a:rPr lang="fr-FR" sz="1600" dirty="0"/>
              <a:t>Déterminer l’</a:t>
            </a:r>
            <a:r>
              <a:rPr lang="fr-FR" sz="1600" b="1" dirty="0"/>
              <a:t>ordre du système</a:t>
            </a:r>
          </a:p>
          <a:p>
            <a:pPr>
              <a:buFont typeface="Arial" panose="020B0604020202020204" pitchFamily="34" charset="0"/>
              <a:buChar char="•"/>
            </a:pPr>
            <a:endParaRPr lang="fr-FR" sz="1600" dirty="0"/>
          </a:p>
          <a:p>
            <a:r>
              <a:rPr lang="fr-FR" sz="1600" dirty="0">
                <a:highlight>
                  <a:srgbClr val="00FFFF"/>
                </a:highlight>
              </a:rPr>
              <a:t>ASPECT </a:t>
            </a:r>
            <a:r>
              <a:rPr lang="fr-FR" sz="1600" b="1" dirty="0">
                <a:highlight>
                  <a:srgbClr val="00FFFF"/>
                </a:highlight>
              </a:rPr>
              <a:t>INGENIEUR.E PHYSICIEN.NE</a:t>
            </a:r>
          </a:p>
          <a:p>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11" name="CustomShape 3">
            <a:extLst>
              <a:ext uri="{FF2B5EF4-FFF2-40B4-BE49-F238E27FC236}">
                <a16:creationId xmlns:a16="http://schemas.microsoft.com/office/drawing/2014/main" id="{80A9CDA6-B258-C949-657E-13F3BD54C580}"/>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(B) Etude fréquentielle d’un système </a:t>
            </a:r>
            <a:endParaRPr lang="fr-FR" sz="2000" b="0" strike="noStrike" spc="-1" dirty="0">
              <a:solidFill>
                <a:schemeClr val="bg1"/>
              </a:solidFill>
              <a:latin typeface="Arial"/>
            </a:endParaRPr>
          </a:p>
        </p:txBody>
      </p:sp>
      <p:sp>
        <p:nvSpPr>
          <p:cNvPr id="13" name="ZoneTexte 12">
            <a:extLst>
              <a:ext uri="{FF2B5EF4-FFF2-40B4-BE49-F238E27FC236}">
                <a16:creationId xmlns:a16="http://schemas.microsoft.com/office/drawing/2014/main" id="{E92A1B81-3646-4206-FAD0-F1E1E3655173}"/>
              </a:ext>
            </a:extLst>
          </p:cNvPr>
          <p:cNvSpPr txBox="1"/>
          <p:nvPr/>
        </p:nvSpPr>
        <p:spPr>
          <a:xfrm>
            <a:off x="1115567" y="3168720"/>
            <a:ext cx="4529185" cy="230832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endParaRPr lang="fr-FR" sz="1600" dirty="0"/>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pPr marL="285750" indent="-285750">
              <a:buFont typeface="Arial" panose="020B0604020202020204" pitchFamily="34" charset="0"/>
              <a:buChar char="•"/>
            </a:pPr>
            <a:r>
              <a:rPr lang="fr-FR" sz="1600" dirty="0"/>
              <a:t>Valider le fonctionnement linéaire du système</a:t>
            </a:r>
          </a:p>
        </p:txBody>
      </p:sp>
    </p:spTree>
    <p:extLst>
      <p:ext uri="{BB962C8B-B14F-4D97-AF65-F5344CB8AC3E}">
        <p14:creationId xmlns:p14="http://schemas.microsoft.com/office/powerpoint/2010/main" val="6443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6" y="5749790"/>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3785605" y="6190504"/>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Numérique</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Tree>
    <p:extLst>
      <p:ext uri="{BB962C8B-B14F-4D97-AF65-F5344CB8AC3E}">
        <p14:creationId xmlns:p14="http://schemas.microsoft.com/office/powerpoint/2010/main" val="3311402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Matériel expérimental</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To do</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4154382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TD</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Déroulement et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Site du </a:t>
            </a:r>
            <a:r>
              <a:rPr lang="fr-FR" sz="2000" b="1" dirty="0" err="1"/>
              <a:t>LEnsE</a:t>
            </a:r>
            <a:r>
              <a:rPr lang="fr-FR" sz="2000" b="1" dirty="0"/>
              <a:t> </a:t>
            </a:r>
          </a:p>
          <a:p>
            <a:pPr lvl="1"/>
            <a:r>
              <a:rPr lang="fr-FR" sz="1800" dirty="0"/>
              <a:t>Sujets : lense.institutoptique.fr/</a:t>
            </a:r>
            <a:r>
              <a:rPr lang="fr-FR" sz="1800" dirty="0" err="1"/>
              <a:t>ceti</a:t>
            </a:r>
            <a:r>
              <a:rPr lang="fr-FR" sz="1800" dirty="0"/>
              <a:t>/</a:t>
            </a:r>
          </a:p>
          <a:p>
            <a:endParaRPr lang="fr-FR" sz="2000" b="1" dirty="0"/>
          </a:p>
          <a:p>
            <a:r>
              <a:rPr lang="fr-FR" sz="2000" b="1" dirty="0" err="1"/>
              <a:t>GitHUB</a:t>
            </a:r>
            <a:endParaRPr lang="fr-FR" sz="2000" b="1" dirty="0"/>
          </a:p>
          <a:p>
            <a:pPr lvl="1"/>
            <a:r>
              <a:rPr lang="fr-FR" sz="1800" dirty="0">
                <a:hlinkClick r:id="rId3"/>
              </a:rPr>
              <a:t>github.com/IOGS-Digital-Methods</a:t>
            </a:r>
            <a:endParaRPr lang="fr-FR" sz="1800" dirty="0"/>
          </a:p>
        </p:txBody>
      </p:sp>
    </p:spTree>
    <p:extLst>
      <p:ext uri="{BB962C8B-B14F-4D97-AF65-F5344CB8AC3E}">
        <p14:creationId xmlns:p14="http://schemas.microsoft.com/office/powerpoint/2010/main" val="315040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Evaluation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Examen</a:t>
            </a:r>
          </a:p>
          <a:p>
            <a:pPr lvl="1"/>
            <a:r>
              <a:rPr lang="fr-FR" sz="1800" dirty="0"/>
              <a:t>Durée : </a:t>
            </a:r>
            <a:r>
              <a:rPr lang="fr-FR" sz="1800" b="1" dirty="0"/>
              <a:t>3h</a:t>
            </a:r>
          </a:p>
          <a:p>
            <a:pPr lvl="1"/>
            <a:r>
              <a:rPr lang="fr-FR" sz="1800" dirty="0"/>
              <a:t>Couvrant les </a:t>
            </a:r>
            <a:r>
              <a:rPr lang="fr-FR" sz="1800" b="1" dirty="0"/>
              <a:t>4 thèmes de TD </a:t>
            </a:r>
            <a:br>
              <a:rPr lang="fr-FR" sz="1800" dirty="0"/>
            </a:br>
            <a:r>
              <a:rPr lang="fr-FR" sz="1800" b="1" dirty="0"/>
              <a:t>et</a:t>
            </a:r>
            <a:r>
              <a:rPr lang="fr-FR" sz="1800" dirty="0"/>
              <a:t> les </a:t>
            </a:r>
            <a:r>
              <a:rPr lang="fr-FR" sz="1800" b="1" dirty="0"/>
              <a:t>2 thèmes centraux de TP</a:t>
            </a:r>
          </a:p>
          <a:p>
            <a:pPr lvl="1"/>
            <a:r>
              <a:rPr lang="fr-FR" sz="1800" dirty="0"/>
              <a:t>Aide : Feuille A4 / Recto/Verso</a:t>
            </a:r>
          </a:p>
          <a:p>
            <a:pPr lvl="1"/>
            <a:endParaRPr lang="fr-FR" sz="1800" dirty="0"/>
          </a:p>
          <a:p>
            <a:pPr lvl="1"/>
            <a:r>
              <a:rPr lang="fr-FR" sz="1800" dirty="0"/>
              <a:t>Anciens sujets : lense.institutoptique.fr/</a:t>
            </a:r>
            <a:r>
              <a:rPr lang="fr-FR" sz="1800" dirty="0" err="1"/>
              <a:t>ceti</a:t>
            </a:r>
            <a:r>
              <a:rPr lang="fr-FR" sz="1800" dirty="0"/>
              <a:t>/</a:t>
            </a:r>
          </a:p>
        </p:txBody>
      </p:sp>
    </p:spTree>
    <p:extLst>
      <p:ext uri="{BB962C8B-B14F-4D97-AF65-F5344CB8AC3E}">
        <p14:creationId xmlns:p14="http://schemas.microsoft.com/office/powerpoint/2010/main" val="3204259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069421"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 name="Image 2" descr="Une image contenant intérieur, Visage humain, sol, musée&#10;&#10;Description générée automatiquement">
            <a:extLst>
              <a:ext uri="{FF2B5EF4-FFF2-40B4-BE49-F238E27FC236}">
                <a16:creationId xmlns:a16="http://schemas.microsoft.com/office/drawing/2014/main" id="{84A73011-A0F0-FADD-4828-8979B5C02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452" y="509393"/>
            <a:ext cx="3043004" cy="5799967"/>
          </a:xfrm>
          <a:prstGeom prst="rect">
            <a:avLst/>
          </a:prstGeom>
        </p:spPr>
      </p:pic>
      <p:sp>
        <p:nvSpPr>
          <p:cNvPr id="4" name="ZoneTexte 3">
            <a:extLst>
              <a:ext uri="{FF2B5EF4-FFF2-40B4-BE49-F238E27FC236}">
                <a16:creationId xmlns:a16="http://schemas.microsoft.com/office/drawing/2014/main" id="{B8C973D8-D1FF-2290-04E7-ADCDB7195EDB}"/>
              </a:ext>
            </a:extLst>
          </p:cNvPr>
          <p:cNvSpPr txBox="1"/>
          <p:nvPr/>
        </p:nvSpPr>
        <p:spPr>
          <a:xfrm>
            <a:off x="8345347" y="6309360"/>
            <a:ext cx="3244799" cy="261610"/>
          </a:xfrm>
          <a:prstGeom prst="rect">
            <a:avLst/>
          </a:prstGeom>
          <a:noFill/>
        </p:spPr>
        <p:txBody>
          <a:bodyPr wrap="none" rtlCol="0">
            <a:spAutoFit/>
          </a:bodyPr>
          <a:lstStyle/>
          <a:p>
            <a:r>
              <a:rPr lang="fr-FR" sz="1100" dirty="0"/>
              <a:t>Photo : Lionel </a:t>
            </a:r>
            <a:r>
              <a:rPr lang="fr-FR" sz="1100" dirty="0" err="1"/>
              <a:t>Jacubowiez</a:t>
            </a:r>
            <a:r>
              <a:rPr lang="fr-FR" sz="1100" dirty="0"/>
              <a:t> / Recyclerie Bagneux</a:t>
            </a:r>
          </a:p>
        </p:txBody>
      </p:sp>
      <p:pic>
        <p:nvPicPr>
          <p:cNvPr id="1030" name="Picture 6" descr="Mars Climate Orbiter Cartoon">
            <a:extLst>
              <a:ext uri="{FF2B5EF4-FFF2-40B4-BE49-F238E27FC236}">
                <a16:creationId xmlns:a16="http://schemas.microsoft.com/office/drawing/2014/main" id="{0A95D983-0F9A-A57D-5277-BB5A9B1FE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678" y="2123768"/>
            <a:ext cx="6312310" cy="4734232"/>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6569F49-5E55-1224-2DF8-C4DE72B9644D}"/>
              </a:ext>
            </a:extLst>
          </p:cNvPr>
          <p:cNvSpPr txBox="1"/>
          <p:nvPr/>
        </p:nvSpPr>
        <p:spPr>
          <a:xfrm>
            <a:off x="501445" y="2039797"/>
            <a:ext cx="6096000" cy="430887"/>
          </a:xfrm>
          <a:prstGeom prst="rect">
            <a:avLst/>
          </a:prstGeom>
          <a:noFill/>
        </p:spPr>
        <p:txBody>
          <a:bodyPr wrap="square">
            <a:spAutoFit/>
          </a:bodyPr>
          <a:lstStyle/>
          <a:p>
            <a:r>
              <a:rPr lang="en-US" sz="1100" b="0" i="0" dirty="0">
                <a:solidFill>
                  <a:srgbClr val="6D6B6B"/>
                </a:solidFill>
                <a:effectLst/>
                <a:latin typeface="Lato" panose="020F0502020204030203" pitchFamily="34" charset="0"/>
              </a:rPr>
              <a:t>Newspaper cartoon depicting the incongruence in the units used by NASA and Lockheed Martin scientists that led to the Mars Climate Orbiter disaster. (Source: </a:t>
            </a:r>
            <a:r>
              <a:rPr lang="en-US" sz="1100" b="0" i="0" u="none" strike="noStrike" dirty="0">
                <a:solidFill>
                  <a:srgbClr val="3A85BF"/>
                </a:solidFill>
                <a:effectLst/>
                <a:latin typeface="Lato" panose="020F0502020204030203" pitchFamily="34" charset="0"/>
                <a:hlinkClick r:id="rId5"/>
              </a:rPr>
              <a:t>Slideplayer.com</a:t>
            </a:r>
            <a:r>
              <a:rPr lang="en-US" sz="1100" b="0" i="0" dirty="0">
                <a:solidFill>
                  <a:srgbClr val="6D6B6B"/>
                </a:solidFill>
                <a:effectLst/>
                <a:latin typeface="Lato" panose="020F0502020204030203" pitchFamily="34" charset="0"/>
              </a:rPr>
              <a:t>)</a:t>
            </a:r>
            <a:endParaRPr lang="fr-FR" sz="1100" dirty="0"/>
          </a:p>
        </p:txBody>
      </p:sp>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386</TotalTime>
  <Words>1753</Words>
  <Application>Microsoft Office PowerPoint</Application>
  <PresentationFormat>Grand écran</PresentationFormat>
  <Paragraphs>254</Paragraphs>
  <Slides>25</Slides>
  <Notes>4</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Arial</vt:lpstr>
      <vt:lpstr>Avenir Next LT Pro</vt:lpstr>
      <vt:lpstr>Bahnschrift</vt:lpstr>
      <vt:lpstr>Bahnschrift Light</vt:lpstr>
      <vt:lpstr>Bahnschrift SemiBold</vt:lpstr>
      <vt:lpstr>Calibri</vt:lpstr>
      <vt:lpstr>Lato</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Déroulement des modules CéTI</vt:lpstr>
      <vt:lpstr>CeTI / TP</vt:lpstr>
      <vt:lpstr>CéTI / TP / Déroulement</vt:lpstr>
      <vt:lpstr>CéTI / TP / Déroulement</vt:lpstr>
      <vt:lpstr>CéTI / TP / Déroulement</vt:lpstr>
      <vt:lpstr>CéTI / TP / Ressources</vt:lpstr>
      <vt:lpstr>CéTI / TP / Evaluations</vt:lpstr>
      <vt:lpstr>CéTI / TP / Evaluations</vt:lpstr>
      <vt:lpstr>CéTI / TP / Evaluations</vt:lpstr>
      <vt:lpstr>CéTI / TP / Evaluations</vt:lpstr>
      <vt:lpstr>CéTI / TP / Evaluations</vt:lpstr>
      <vt:lpstr>Matériel expérimental</vt:lpstr>
      <vt:lpstr>CeTI / TD</vt:lpstr>
      <vt:lpstr>CéTI / TD / Déroulement et Ressources</vt:lpstr>
      <vt:lpstr>CéTI / TD / Evaluation</vt:lpstr>
      <vt:lpstr>Outils numériques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163</cp:revision>
  <dcterms:created xsi:type="dcterms:W3CDTF">2023-04-08T12:37:13Z</dcterms:created>
  <dcterms:modified xsi:type="dcterms:W3CDTF">2023-09-01T11:48:01Z</dcterms:modified>
</cp:coreProperties>
</file>