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sldIdLst>
    <p:sldId id="261" r:id="rId2"/>
    <p:sldId id="276" r:id="rId3"/>
    <p:sldId id="296" r:id="rId4"/>
    <p:sldId id="262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94" r:id="rId15"/>
    <p:sldId id="295" r:id="rId16"/>
    <p:sldId id="292" r:id="rId17"/>
    <p:sldId id="272" r:id="rId18"/>
    <p:sldId id="273" r:id="rId19"/>
    <p:sldId id="274" r:id="rId20"/>
    <p:sldId id="291" r:id="rId21"/>
    <p:sldId id="277" r:id="rId22"/>
    <p:sldId id="27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2havWsxa-E" TargetMode="External"/><Relationship Id="rId2" Type="http://schemas.openxmlformats.org/officeDocument/2006/relationships/hyperlink" Target="https://fr.wikibooks.org/wiki/Python_pour_le_calcul_scientifique/Calcul_symboliqu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umdam.org/article/AUG_1945__21__41_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ympy.org/en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Calcul symbolique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Sympy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2E132A-43C2-1A6E-DA9E-DF3A2FD6C989}"/>
              </a:ext>
            </a:extLst>
          </p:cNvPr>
          <p:cNvSpPr txBox="1"/>
          <p:nvPr/>
        </p:nvSpPr>
        <p:spPr>
          <a:xfrm>
            <a:off x="6344973" y="329895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expr.</a:t>
            </a:r>
            <a:r>
              <a:rPr lang="fr-FR" b="1" dirty="0" err="1"/>
              <a:t>subs</a:t>
            </a:r>
            <a:r>
              <a:rPr lang="fr-FR" dirty="0"/>
              <a:t>(x,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35B53-F2EA-B123-3508-8F5AAEC50C69}"/>
              </a:ext>
            </a:extLst>
          </p:cNvPr>
          <p:cNvSpPr txBox="1"/>
          <p:nvPr/>
        </p:nvSpPr>
        <p:spPr>
          <a:xfrm>
            <a:off x="6913050" y="3764041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85F49B7-CBEF-E8D8-8D48-9A3FF443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6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4E9364-9ED3-9121-C76C-73BEF00FA96F}"/>
              </a:ext>
            </a:extLst>
          </p:cNvPr>
          <p:cNvSpPr txBox="1"/>
          <p:nvPr/>
        </p:nvSpPr>
        <p:spPr>
          <a:xfrm>
            <a:off x="1391036" y="5363995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681D4-E333-DAD4-DEA5-D0C499489719}"/>
              </a:ext>
            </a:extLst>
          </p:cNvPr>
          <p:cNvSpPr txBox="1"/>
          <p:nvPr/>
        </p:nvSpPr>
        <p:spPr>
          <a:xfrm>
            <a:off x="6913050" y="4031233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332A1-2FE8-A9BD-E4D3-7D5BCA3BD514}"/>
              </a:ext>
            </a:extLst>
          </p:cNvPr>
          <p:cNvSpPr txBox="1"/>
          <p:nvPr/>
        </p:nvSpPr>
        <p:spPr>
          <a:xfrm>
            <a:off x="6913050" y="5285644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FA1B716-DE4B-352B-0B9E-C20A02CC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15176FDE-1E04-A502-86F5-DD9F3E91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/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/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/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162C117-E223-322D-EAE4-F9E79A8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EC42E70-7040-D54C-E75E-AC0BA02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76664" cy="3694176"/>
          </a:xfrm>
        </p:spPr>
        <p:txBody>
          <a:bodyPr/>
          <a:lstStyle/>
          <a:p>
            <a:r>
              <a:rPr lang="fr-FR" dirty="0"/>
              <a:t>Déclarer des fonctions (au sens mathématique)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('f')</a:t>
            </a:r>
          </a:p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(x, 4)</a:t>
            </a:r>
          </a:p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(y,1)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f.</a:t>
            </a:r>
            <a:r>
              <a:rPr lang="es-ES" b="1" dirty="0" err="1"/>
              <a:t>subs</a:t>
            </a:r>
            <a:r>
              <a:rPr lang="es-ES" dirty="0"/>
              <a:t>(</a:t>
            </a:r>
            <a:r>
              <a:rPr lang="es-ES" b="1" dirty="0"/>
              <a:t>{</a:t>
            </a:r>
            <a:r>
              <a:rPr lang="es-ES" dirty="0"/>
              <a:t>x:1, y: 2</a:t>
            </a:r>
            <a:r>
              <a:rPr lang="es-ES" b="1" dirty="0"/>
              <a:t>}</a:t>
            </a:r>
            <a:r>
              <a:rPr lang="es-E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ACCAB9-1FA6-059A-FB79-FC0AAFD1220A}"/>
              </a:ext>
            </a:extLst>
          </p:cNvPr>
          <p:cNvSpPr txBox="1"/>
          <p:nvPr/>
        </p:nvSpPr>
        <p:spPr>
          <a:xfrm>
            <a:off x="822960" y="4925257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('f’)(x, y)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6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Vectoriser une fonction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('g')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BBDB35-4A80-870B-62F7-B2E5829B4FC3}"/>
              </a:ext>
            </a:extLst>
          </p:cNvPr>
          <p:cNvSpPr txBox="1"/>
          <p:nvPr/>
        </p:nvSpPr>
        <p:spPr>
          <a:xfrm>
            <a:off x="822959" y="4083679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xlin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(-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21)</a:t>
            </a:r>
          </a:p>
          <a:p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g.</a:t>
            </a:r>
            <a:r>
              <a:rPr lang="fr-FR" b="1" dirty="0" err="1"/>
              <a:t>subs</a:t>
            </a:r>
            <a:r>
              <a:rPr lang="fr-FR" dirty="0"/>
              <a:t>(x, </a:t>
            </a:r>
            <a:r>
              <a:rPr lang="fr-FR" dirty="0" err="1"/>
              <a:t>xlin</a:t>
            </a:r>
            <a:r>
              <a:rPr lang="fr-FR" dirty="0"/>
              <a:t>)</a:t>
            </a:r>
          </a:p>
          <a:p>
            <a:r>
              <a:rPr lang="fr-FR" b="1" dirty="0"/>
              <a:t>display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AB29C5-E0CF-8AD3-567C-F70809069A9F}"/>
              </a:ext>
            </a:extLst>
          </p:cNvPr>
          <p:cNvSpPr txBox="1"/>
          <p:nvPr/>
        </p:nvSpPr>
        <p:spPr>
          <a:xfrm>
            <a:off x="1391036" y="541898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6182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Vectoriser une fonction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('g')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BBDB35-4A80-870B-62F7-B2E5829B4FC3}"/>
              </a:ext>
            </a:extLst>
          </p:cNvPr>
          <p:cNvSpPr txBox="1"/>
          <p:nvPr/>
        </p:nvSpPr>
        <p:spPr>
          <a:xfrm>
            <a:off x="822959" y="4083679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xlin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(-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21)</a:t>
            </a:r>
          </a:p>
          <a:p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g.</a:t>
            </a:r>
            <a:r>
              <a:rPr lang="fr-FR" b="1" dirty="0" err="1"/>
              <a:t>subs</a:t>
            </a:r>
            <a:r>
              <a:rPr lang="fr-FR" dirty="0"/>
              <a:t>(x, </a:t>
            </a:r>
            <a:r>
              <a:rPr lang="fr-FR" dirty="0" err="1"/>
              <a:t>xlin</a:t>
            </a:r>
            <a:r>
              <a:rPr lang="fr-FR" dirty="0"/>
              <a:t>)</a:t>
            </a:r>
          </a:p>
          <a:p>
            <a:r>
              <a:rPr lang="fr-FR" b="1" dirty="0"/>
              <a:t>display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AB29C5-E0CF-8AD3-567C-F70809069A9F}"/>
              </a:ext>
            </a:extLst>
          </p:cNvPr>
          <p:cNvSpPr txBox="1"/>
          <p:nvPr/>
        </p:nvSpPr>
        <p:spPr>
          <a:xfrm>
            <a:off x="1391036" y="541898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5271A-C19C-F9EC-328A-494EF011B9DE}"/>
              </a:ext>
            </a:extLst>
          </p:cNvPr>
          <p:cNvSpPr txBox="1"/>
          <p:nvPr/>
        </p:nvSpPr>
        <p:spPr>
          <a:xfrm>
            <a:off x="6344973" y="3584949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sympy.utilities.lambdify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lambdify</a:t>
            </a:r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 err="1"/>
              <a:t>lambdify</a:t>
            </a:r>
            <a:r>
              <a:rPr lang="en-US" dirty="0"/>
              <a:t>( [x] , g)</a:t>
            </a:r>
          </a:p>
          <a:p>
            <a:endParaRPr lang="en-US" dirty="0"/>
          </a:p>
          <a:p>
            <a:r>
              <a:rPr lang="en-US" dirty="0" err="1"/>
              <a:t>yres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func</a:t>
            </a:r>
            <a:r>
              <a:rPr lang="en-US" dirty="0"/>
              <a:t>( </a:t>
            </a:r>
            <a:r>
              <a:rPr lang="en-US" dirty="0" err="1"/>
              <a:t>xlin</a:t>
            </a:r>
            <a:r>
              <a:rPr lang="en-US" dirty="0"/>
              <a:t> 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AC3B8B-C127-A91B-9EEB-6E7DC4574F66}"/>
              </a:ext>
            </a:extLst>
          </p:cNvPr>
          <p:cNvSpPr txBox="1"/>
          <p:nvPr/>
        </p:nvSpPr>
        <p:spPr>
          <a:xfrm>
            <a:off x="6913050" y="5166226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22608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60736" cy="3694176"/>
          </a:xfrm>
        </p:spPr>
        <p:txBody>
          <a:bodyPr/>
          <a:lstStyle/>
          <a:p>
            <a:r>
              <a:rPr lang="fr-FR" dirty="0"/>
              <a:t>Déclarer une expression avec des dérivées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tau = </a:t>
            </a:r>
            <a:r>
              <a:rPr lang="fr-FR" dirty="0" err="1"/>
              <a:t>sympy.symbols</a:t>
            </a:r>
            <a:r>
              <a:rPr lang="fr-FR" dirty="0"/>
              <a:t>('t tau')</a:t>
            </a:r>
          </a:p>
          <a:p>
            <a:r>
              <a:rPr lang="fr-FR" dirty="0"/>
              <a:t>vs = </a:t>
            </a:r>
            <a:r>
              <a:rPr lang="fr-FR" dirty="0" err="1"/>
              <a:t>sympy.Function</a:t>
            </a:r>
            <a:r>
              <a:rPr lang="fr-FR" dirty="0"/>
              <a:t>('</a:t>
            </a:r>
            <a:r>
              <a:rPr lang="fr-FR" dirty="0" err="1"/>
              <a:t>V_s</a:t>
            </a:r>
            <a:r>
              <a:rPr lang="fr-FR" dirty="0"/>
              <a:t>')(t)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31541C-7059-E77F-45EF-8D090E3CF106}"/>
              </a:ext>
            </a:extLst>
          </p:cNvPr>
          <p:cNvSpPr txBox="1"/>
          <p:nvPr/>
        </p:nvSpPr>
        <p:spPr>
          <a:xfrm>
            <a:off x="822959" y="408367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dvs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Derivative</a:t>
            </a:r>
            <a:r>
              <a:rPr lang="fr-FR" dirty="0"/>
              <a:t>( vs , t ) </a:t>
            </a:r>
          </a:p>
          <a:p>
            <a:r>
              <a:rPr lang="fr-FR" dirty="0" err="1"/>
              <a:t>exp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vs + tau * </a:t>
            </a:r>
            <a:r>
              <a:rPr lang="fr-FR" dirty="0" err="1"/>
              <a:t>dvs</a:t>
            </a:r>
            <a:endParaRPr lang="fr-FR" dirty="0"/>
          </a:p>
          <a:p>
            <a:r>
              <a:rPr lang="fr-FR" b="1" dirty="0"/>
              <a:t>display</a:t>
            </a:r>
            <a:r>
              <a:rPr lang="fr-FR" dirty="0"/>
              <a:t>( </a:t>
            </a:r>
            <a:r>
              <a:rPr lang="fr-FR" dirty="0" err="1"/>
              <a:t>exp</a:t>
            </a:r>
            <a:r>
              <a:rPr lang="fr-FR" dirty="0"/>
              <a:t>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A91F7C-A8E1-773C-9ED3-B6A99AE652F7}"/>
              </a:ext>
            </a:extLst>
          </p:cNvPr>
          <p:cNvSpPr txBox="1"/>
          <p:nvPr/>
        </p:nvSpPr>
        <p:spPr>
          <a:xfrm>
            <a:off x="1391036" y="510140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512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Calculer des limites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  <a:p>
            <a:r>
              <a:rPr lang="fr-FR" dirty="0"/>
              <a:t>g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FD5A99-E3CF-2C1C-8E83-C187FF550E65}"/>
              </a:ext>
            </a:extLst>
          </p:cNvPr>
          <p:cNvSpPr txBox="1"/>
          <p:nvPr/>
        </p:nvSpPr>
        <p:spPr>
          <a:xfrm>
            <a:off x="822959" y="437262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(g,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)</a:t>
            </a:r>
          </a:p>
          <a:p>
            <a:r>
              <a:rPr lang="fr-FR" dirty="0"/>
              <a:t>lg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C4619-CBA7-331E-98D1-87CB9CB976E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</a:t>
            </a:r>
            <a:r>
              <a:rPr lang="fr-FR" b="1" dirty="0"/>
              <a:t>=</a:t>
            </a:r>
            <a:r>
              <a:rPr lang="fr-FR" dirty="0"/>
              <a:t> 2*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(1/x)/(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(1/x)+1)</a:t>
            </a:r>
          </a:p>
          <a:p>
            <a:r>
              <a:rPr lang="fr-FR" dirty="0"/>
              <a:t>h</a:t>
            </a:r>
          </a:p>
          <a:p>
            <a:r>
              <a:rPr lang="fr-FR" dirty="0" err="1"/>
              <a:t>lhplus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(h, x, 0, </a:t>
            </a:r>
            <a:r>
              <a:rPr lang="fr-FR" dirty="0" err="1"/>
              <a:t>dir</a:t>
            </a:r>
            <a:r>
              <a:rPr lang="fr-FR" dirty="0"/>
              <a:t>='+')</a:t>
            </a:r>
          </a:p>
          <a:p>
            <a:r>
              <a:rPr lang="fr-FR" dirty="0" err="1"/>
              <a:t>lhplus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A637E6-BA41-CCC6-E0C2-4D39E40B9096}"/>
              </a:ext>
            </a:extLst>
          </p:cNvPr>
          <p:cNvSpPr txBox="1"/>
          <p:nvPr/>
        </p:nvSpPr>
        <p:spPr>
          <a:xfrm>
            <a:off x="6345936" y="46130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</a:t>
            </a:r>
            <a:r>
              <a:rPr lang="fr-FR" b="1" dirty="0"/>
              <a:t>=</a:t>
            </a:r>
            <a:r>
              <a:rPr lang="fr-FR" dirty="0"/>
              <a:t> 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cos</a:t>
            </a:r>
            <a:r>
              <a:rPr lang="fr-FR" dirty="0"/>
              <a:t>(x)-1)/x</a:t>
            </a:r>
          </a:p>
          <a:p>
            <a:r>
              <a:rPr lang="fr-FR" dirty="0"/>
              <a:t>m</a:t>
            </a:r>
          </a:p>
          <a:p>
            <a:r>
              <a:rPr lang="fr-FR" dirty="0"/>
              <a:t>lm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(m,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oo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f'Limit</a:t>
            </a:r>
            <a:r>
              <a:rPr lang="fr-FR" dirty="0"/>
              <a:t> in +</a:t>
            </a:r>
            <a:r>
              <a:rPr lang="fr-FR" dirty="0" err="1"/>
              <a:t>inf</a:t>
            </a:r>
            <a:r>
              <a:rPr lang="fr-FR" dirty="0"/>
              <a:t> = {lm}')</a:t>
            </a:r>
          </a:p>
        </p:txBody>
      </p:sp>
      <p:pic>
        <p:nvPicPr>
          <p:cNvPr id="8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CFD813A-057B-CC90-5277-E9DE2A6A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Caculer</a:t>
            </a:r>
            <a:r>
              <a:rPr lang="fr-FR" dirty="0"/>
              <a:t> des dérivées…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15B138-F409-17FD-930A-57E858A7DE27}"/>
              </a:ext>
            </a:extLst>
          </p:cNvPr>
          <p:cNvSpPr txBox="1"/>
          <p:nvPr/>
        </p:nvSpPr>
        <p:spPr>
          <a:xfrm>
            <a:off x="822960" y="40914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dfx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x)</a:t>
            </a:r>
          </a:p>
          <a:p>
            <a:r>
              <a:rPr lang="fr-FR" dirty="0" err="1"/>
              <a:t>dfx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E3FAF5-8CF7-FC38-7E5A-2B1F6EBE9E74}"/>
              </a:ext>
            </a:extLst>
          </p:cNvPr>
          <p:cNvSpPr txBox="1"/>
          <p:nvPr/>
        </p:nvSpPr>
        <p:spPr>
          <a:xfrm>
            <a:off x="822959" y="487653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y)</a:t>
            </a:r>
          </a:p>
          <a:p>
            <a:r>
              <a:rPr lang="fr-FR" dirty="0" err="1"/>
              <a:t>dfy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…ou des 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5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ics</a:t>
            </a:r>
            <a:r>
              <a:rPr lang="fr-FR" sz="2400"/>
              <a:t>=cond_init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</a:t>
            </a:r>
            <a:r>
              <a:rPr lang="fr-FR" sz="1800"/>
              <a:t>vs.subs</a:t>
            </a:r>
            <a:r>
              <a:rPr lang="fr-FR" sz="1800" dirty="0"/>
              <a:t>(t,0): 5}</a:t>
            </a:r>
            <a:endParaRPr lang="fr-FR" dirty="0"/>
          </a:p>
        </p:txBody>
      </p:sp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propre type Latex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4CF02F-D96C-814E-D523-464C902872B9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i="1" dirty="0" err="1"/>
              <a:t>IPython</a:t>
            </a:r>
            <a:r>
              <a:rPr lang="fr-FR" dirty="0" err="1"/>
              <a:t>.</a:t>
            </a:r>
            <a:r>
              <a:rPr lang="fr-FR" i="1" dirty="0" err="1"/>
              <a:t>display</a:t>
            </a:r>
            <a:r>
              <a:rPr lang="fr-FR" dirty="0"/>
              <a:t> </a:t>
            </a:r>
            <a:r>
              <a:rPr lang="fr-FR" b="1" dirty="0"/>
              <a:t>import</a:t>
            </a:r>
            <a:r>
              <a:rPr lang="fr-FR" dirty="0"/>
              <a:t> *</a:t>
            </a:r>
          </a:p>
          <a:p>
            <a:endParaRPr lang="fr-FR" b="1" dirty="0"/>
          </a:p>
          <a:p>
            <a:r>
              <a:rPr lang="fr-FR" b="1" dirty="0"/>
              <a:t>display</a:t>
            </a:r>
            <a:r>
              <a:rPr lang="fr-FR" dirty="0"/>
              <a:t>(expression)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AD977F-78C3-C71B-A7D0-587471CB215F}"/>
              </a:ext>
            </a:extLst>
          </p:cNvPr>
          <p:cNvSpPr txBox="1"/>
          <p:nvPr/>
        </p:nvSpPr>
        <p:spPr>
          <a:xfrm>
            <a:off x="2484315" y="4325112"/>
            <a:ext cx="2923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Intéressant avec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Sympy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Déjà intégré dans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30932F-91EF-36A4-8BA9-FF62F37D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87" y="4995072"/>
            <a:ext cx="3962400" cy="9239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4377704-3E35-D08C-9083-BD5DA02B1F42}"/>
              </a:ext>
            </a:extLst>
          </p:cNvPr>
          <p:cNvSpPr txBox="1"/>
          <p:nvPr/>
        </p:nvSpPr>
        <p:spPr>
          <a:xfrm>
            <a:off x="6036909" y="5129785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display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6C7452-8C23-96C3-4E30-0A6584D550E0}"/>
              </a:ext>
            </a:extLst>
          </p:cNvPr>
          <p:cNvSpPr txBox="1"/>
          <p:nvPr/>
        </p:nvSpPr>
        <p:spPr>
          <a:xfrm>
            <a:off x="6053328" y="5611582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print</a:t>
            </a:r>
            <a:endParaRPr lang="fr-FR" sz="1400" dirty="0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/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t="-2703" r="-1664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 à la réponse à un signal sinusoïdal de fréquence f donnée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4160679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pour un signal sinusoïdal à 10 Hz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C6C0824-EFF8-EF34-37AF-D454735512CB}"/>
              </a:ext>
            </a:extLst>
          </p:cNvPr>
          <p:cNvSpPr/>
          <p:nvPr/>
        </p:nvSpPr>
        <p:spPr>
          <a:xfrm>
            <a:off x="6824021" y="273873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43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5ED9C15-8571-4ABF-FED3-D81A28D7A81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105" y="4041404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D691D83-A87D-2409-6BF3-62D180AE3110}"/>
              </a:ext>
            </a:extLst>
          </p:cNvPr>
          <p:cNvSpPr txBox="1"/>
          <p:nvPr/>
        </p:nvSpPr>
        <p:spPr>
          <a:xfrm>
            <a:off x="7805114" y="4136976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Donner la solution analytique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E1F629-E435-3F01-C867-BF6B80C20365}"/>
              </a:ext>
            </a:extLst>
          </p:cNvPr>
          <p:cNvSpPr txBox="1"/>
          <p:nvPr/>
        </p:nvSpPr>
        <p:spPr>
          <a:xfrm>
            <a:off x="7805114" y="4495951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la solution en fonction du temps pour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 µF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FE1B89-0180-B138-5202-E066FBFF393E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https://fr.wikibooks.org/wiki/Python_pour_le_calcul_scientifique/Calcul_symbolique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en-US" sz="2000" b="1" i="1" dirty="0"/>
              <a:t>Ordinary Differential Equations - </a:t>
            </a:r>
            <a:r>
              <a:rPr lang="en-US" sz="2000" b="1" i="1" dirty="0" err="1"/>
              <a:t>SymPy</a:t>
            </a:r>
            <a:r>
              <a:rPr lang="en-US" sz="2000" b="1" i="1" dirty="0"/>
              <a:t> Tutorial 10 </a:t>
            </a:r>
            <a:r>
              <a:rPr lang="fr-FR" sz="2000" i="1" dirty="0"/>
              <a:t>– TM </a:t>
            </a:r>
            <a:r>
              <a:rPr lang="fr-FR" sz="2000" i="1" dirty="0" err="1"/>
              <a:t>Quest</a:t>
            </a:r>
            <a:r>
              <a:rPr lang="fr-FR" sz="2000" i="1" dirty="0"/>
              <a:t> </a:t>
            </a:r>
            <a:r>
              <a:rPr lang="fr-FR" sz="2000" dirty="0">
                <a:hlinkClick r:id="rId3"/>
              </a:rPr>
              <a:t>https://www.youtube.com/watch?v=Z2havWsxa-E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sz="2000" b="1" i="1" dirty="0"/>
              <a:t>Le calcul symbolique et ses principales applications </a:t>
            </a:r>
            <a:r>
              <a:rPr lang="fr-FR" sz="2000" i="1" dirty="0"/>
              <a:t>– Paul LEVY</a:t>
            </a:r>
            <a:br>
              <a:rPr lang="fr-FR" sz="2000" dirty="0"/>
            </a:br>
            <a:r>
              <a:rPr lang="fr-FR" sz="2000" dirty="0">
                <a:hlinkClick r:id="rId4"/>
              </a:rPr>
              <a:t>http://www.numdam.org/article/AUG_1945__21__41_0</a:t>
            </a:r>
            <a:r>
              <a:rPr lang="fr-FR" sz="2000">
                <a:hlinkClick r:id="rId4"/>
              </a:rPr>
              <a:t>.pdf</a:t>
            </a:r>
            <a:r>
              <a:rPr lang="fr-FR" sz="2000"/>
              <a:t> 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Autres paramètres / TO 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84E82B-3094-9732-392E-5C5E8D4D5515}"/>
              </a:ext>
            </a:extLst>
          </p:cNvPr>
          <p:cNvSpPr txBox="1"/>
          <p:nvPr/>
        </p:nvSpPr>
        <p:spPr>
          <a:xfrm>
            <a:off x="1231900" y="3687309"/>
            <a:ext cx="6096000" cy="127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75"/>
              </a:spcAft>
              <a:buFont typeface="Symbol" panose="05050102010706020507" pitchFamily="18" charset="2"/>
              <a:buChar char=""/>
            </a:pP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Onglet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 =&gt; Options &gt;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consoles &gt; New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"/>
              </a:spcAft>
              <a:buFont typeface="Symbol" panose="05050102010706020507" pitchFamily="18" charset="2"/>
              <a:buChar char=""/>
            </a:pP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Onglet Plot =&gt; Options &gt; Décocher Mute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 formel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56D312-57F1-D649-F830-85C9C0185D36}"/>
              </a:ext>
            </a:extLst>
          </p:cNvPr>
          <p:cNvSpPr txBox="1"/>
          <p:nvPr/>
        </p:nvSpPr>
        <p:spPr>
          <a:xfrm>
            <a:off x="1696720" y="3170950"/>
            <a:ext cx="6096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formel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 parfois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symbolique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est le domaine des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de l’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informatique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s’intéresse aux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algorithmes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opérant sur des objets de nature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 le biais de représentations finies et exactes.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CB0606-92B9-7220-1265-5BB58C34A8F9}"/>
              </a:ext>
            </a:extLst>
          </p:cNvPr>
          <p:cNvSpPr txBox="1"/>
          <p:nvPr/>
        </p:nvSpPr>
        <p:spPr>
          <a:xfrm>
            <a:off x="3302000" y="5594904"/>
            <a:ext cx="44907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/ Calcul formel</a:t>
            </a:r>
            <a:endParaRPr lang="fr-FR" sz="1600" i="1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2" y="2765933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C5E61E7-C2C6-B823-967F-E7B25C9537F4}"/>
              </a:ext>
            </a:extLst>
          </p:cNvPr>
          <p:cNvSpPr txBox="1"/>
          <p:nvPr/>
        </p:nvSpPr>
        <p:spPr>
          <a:xfrm>
            <a:off x="9582635" y="4042283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strike="noStrike" dirty="0" err="1">
                <a:solidFill>
                  <a:srgbClr val="3B5526"/>
                </a:solidFill>
                <a:effectLst/>
                <a:latin typeface="Gentium Basic" panose="02000503060000020004" pitchFamily="2" charset="0"/>
                <a:hlinkClick r:id="rId4"/>
              </a:rPr>
              <a:t>SymPy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9414DAA-7921-9263-EDFD-67737795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A827126-BF78-86E4-749F-54D20A2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0B031-B62A-FBD8-107A-4707043FECFA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53E5C4-3DB3-A756-81A7-20508F119F95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pic>
        <p:nvPicPr>
          <p:cNvPr id="1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22DAE10-E134-A660-E7F1-1D1CC271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5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3/2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20CD91-59A9-1AF4-CDDD-C72E1B6ECB29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6B3357-8AEE-E630-5DE4-EBE1741BDA73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C2DA558-6B0C-7CC3-C8A7-76D95D3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377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354</TotalTime>
  <Words>1456</Words>
  <Application>Microsoft Office PowerPoint</Application>
  <PresentationFormat>Grand écran</PresentationFormat>
  <Paragraphs>257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Calibri</vt:lpstr>
      <vt:lpstr>Cambria Math</vt:lpstr>
      <vt:lpstr>Gentium Basic</vt:lpstr>
      <vt:lpstr>Segoe UI</vt:lpstr>
      <vt:lpstr>Symbol</vt:lpstr>
      <vt:lpstr>AccentBoxVTI</vt:lpstr>
      <vt:lpstr>Calcul symbolique  (Sympy)</vt:lpstr>
      <vt:lpstr>Trucs et Astuces</vt:lpstr>
      <vt:lpstr>Trucs et Astuces</vt:lpstr>
      <vt:lpstr>Calcul symbolique (ou formel)</vt:lpstr>
      <vt:lpstr>Calcul symbolique (ou formel)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Calcul symbolique (ou formel)</vt:lpstr>
      <vt:lpstr>Circuits similaires / Généralisation</vt:lpstr>
      <vt:lpstr>Calcul symbolique (ou formel)</vt:lpstr>
      <vt:lpstr>Autre cas / Equation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Symbolique</dc:title>
  <dc:creator>Julien VILLEMEJANE</dc:creator>
  <cp:lastModifiedBy>Julien Villemejane</cp:lastModifiedBy>
  <cp:revision>188</cp:revision>
  <dcterms:created xsi:type="dcterms:W3CDTF">2023-04-08T12:37:13Z</dcterms:created>
  <dcterms:modified xsi:type="dcterms:W3CDTF">2023-07-18T10:00:55Z</dcterms:modified>
</cp:coreProperties>
</file>